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7" r:id="rId8"/>
    <p:sldId id="262" r:id="rId9"/>
    <p:sldId id="263" r:id="rId10"/>
    <p:sldId id="264" r:id="rId11"/>
    <p:sldId id="265" r:id="rId12"/>
    <p:sldId id="266" r:id="rId13"/>
    <p:sldId id="268" r:id="rId14"/>
    <p:sldId id="269" r:id="rId15"/>
    <p:sldId id="270" r:id="rId16"/>
    <p:sldId id="271" r:id="rId17"/>
    <p:sldId id="274" r:id="rId18"/>
    <p:sldId id="275" r:id="rId19"/>
    <p:sldId id="272" r:id="rId20"/>
    <p:sldId id="273"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81BD102-F25C-4354-A4D1-352066C16149}" type="datetimeFigureOut">
              <a:rPr lang="en-US" smtClean="0"/>
              <a:pPr/>
              <a:t>16-Oct-20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0461944C-D08D-4407-9441-39C39FCF34FC}"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81BD102-F25C-4354-A4D1-352066C16149}" type="datetimeFigureOut">
              <a:rPr lang="en-US" smtClean="0"/>
              <a:pPr/>
              <a:t>16-Oct-20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461944C-D08D-4407-9441-39C39FCF34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81BD102-F25C-4354-A4D1-352066C16149}" type="datetimeFigureOut">
              <a:rPr lang="en-US" smtClean="0"/>
              <a:pPr/>
              <a:t>16-Oct-20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461944C-D08D-4407-9441-39C39FCF34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81BD102-F25C-4354-A4D1-352066C16149}" type="datetimeFigureOut">
              <a:rPr lang="en-US" smtClean="0"/>
              <a:pPr/>
              <a:t>16-Oct-20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461944C-D08D-4407-9441-39C39FCF34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81BD102-F25C-4354-A4D1-352066C16149}" type="datetimeFigureOut">
              <a:rPr lang="en-US" smtClean="0"/>
              <a:pPr/>
              <a:t>16-Oct-20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461944C-D08D-4407-9441-39C39FCF34FC}"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81BD102-F25C-4354-A4D1-352066C16149}" type="datetimeFigureOut">
              <a:rPr lang="en-US" smtClean="0"/>
              <a:pPr/>
              <a:t>16-Oct-20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461944C-D08D-4407-9441-39C39FCF34F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81BD102-F25C-4354-A4D1-352066C16149}" type="datetimeFigureOut">
              <a:rPr lang="en-US" smtClean="0"/>
              <a:pPr/>
              <a:t>16-Oct-20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461944C-D08D-4407-9441-39C39FCF34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81BD102-F25C-4354-A4D1-352066C16149}" type="datetimeFigureOut">
              <a:rPr lang="en-US" smtClean="0"/>
              <a:pPr/>
              <a:t>16-Oct-20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461944C-D08D-4407-9441-39C39FCF34F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81BD102-F25C-4354-A4D1-352066C16149}" type="datetimeFigureOut">
              <a:rPr lang="en-US" smtClean="0"/>
              <a:pPr/>
              <a:t>16-Oct-20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461944C-D08D-4407-9441-39C39FCF34FC}"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81BD102-F25C-4354-A4D1-352066C16149}" type="datetimeFigureOut">
              <a:rPr lang="en-US" smtClean="0"/>
              <a:pPr/>
              <a:t>16-Oct-20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461944C-D08D-4407-9441-39C39FCF34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81BD102-F25C-4354-A4D1-352066C16149}" type="datetimeFigureOut">
              <a:rPr lang="en-US" smtClean="0"/>
              <a:pPr/>
              <a:t>16-Oct-20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461944C-D08D-4407-9441-39C39FCF34FC}"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81BD102-F25C-4354-A4D1-352066C16149}" type="datetimeFigureOut">
              <a:rPr lang="en-US" smtClean="0"/>
              <a:pPr/>
              <a:t>16-Oct-20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461944C-D08D-4407-9441-39C39FCF34FC}"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info@emotionoflife.in" TargetMode="External"/><Relationship Id="rId2" Type="http://schemas.openxmlformats.org/officeDocument/2006/relationships/hyperlink" Target="http://www.emotionoflife.in/"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28" y="1357298"/>
            <a:ext cx="7406640" cy="1472184"/>
          </a:xfrm>
        </p:spPr>
        <p:txBody>
          <a:bodyPr>
            <a:noAutofit/>
          </a:bodyPr>
          <a:lstStyle/>
          <a:p>
            <a:pPr algn="ctr"/>
            <a:r>
              <a:rPr lang="en-IN" sz="3200" b="1" dirty="0" smtClean="0"/>
              <a:t>Contamination </a:t>
            </a:r>
            <a:r>
              <a:rPr lang="en-IN" sz="3200" b="1" dirty="0" smtClean="0"/>
              <a:t>&amp; Body </a:t>
            </a:r>
            <a:r>
              <a:rPr lang="en-IN" sz="3200" b="1" dirty="0" smtClean="0"/>
              <a:t>image </a:t>
            </a:r>
            <a:r>
              <a:rPr lang="en-IN" sz="3200" b="1" dirty="0" smtClean="0"/>
              <a:t>OCD</a:t>
            </a:r>
            <a:endParaRPr lang="en-US" sz="3200" b="1" dirty="0"/>
          </a:p>
        </p:txBody>
      </p:sp>
      <p:sp>
        <p:nvSpPr>
          <p:cNvPr id="3" name="Subtitle 2"/>
          <p:cNvSpPr>
            <a:spLocks noGrp="1"/>
          </p:cNvSpPr>
          <p:nvPr>
            <p:ph type="subTitle" idx="1"/>
          </p:nvPr>
        </p:nvSpPr>
        <p:spPr>
          <a:xfrm>
            <a:off x="1428728" y="3071810"/>
            <a:ext cx="7406640" cy="3286148"/>
          </a:xfrm>
        </p:spPr>
        <p:txBody>
          <a:bodyPr>
            <a:noAutofit/>
          </a:bodyPr>
          <a:lstStyle/>
          <a:p>
            <a:pPr algn="ctr"/>
            <a:r>
              <a:rPr lang="en-IN" sz="1800" b="1" dirty="0" smtClean="0"/>
              <a:t>Prepare by </a:t>
            </a:r>
            <a:r>
              <a:rPr lang="en-IN" sz="1800" b="1" dirty="0" smtClean="0"/>
              <a:t>: Trannum Gupta</a:t>
            </a:r>
          </a:p>
          <a:p>
            <a:pPr algn="ctr"/>
            <a:r>
              <a:rPr lang="en-IN" sz="1800" dirty="0" smtClean="0"/>
              <a:t>Guided by: Mr. Shyam Gupta</a:t>
            </a:r>
          </a:p>
          <a:p>
            <a:pPr algn="ctr"/>
            <a:r>
              <a:rPr lang="en-IN" sz="1800" dirty="0" smtClean="0"/>
              <a:t>( Clinical Psychologist &amp; Psychotherapist) </a:t>
            </a:r>
          </a:p>
          <a:p>
            <a:pPr algn="ctr"/>
            <a:r>
              <a:rPr lang="en-IN" sz="1800" dirty="0" smtClean="0"/>
              <a:t>TICKTALKTO</a:t>
            </a:r>
          </a:p>
          <a:p>
            <a:pPr algn="ctr"/>
            <a:r>
              <a:rPr lang="en-IN" sz="1800" dirty="0" smtClean="0"/>
              <a:t>TALKTOANGEL</a:t>
            </a:r>
          </a:p>
          <a:p>
            <a:pPr algn="ctr"/>
            <a:r>
              <a:rPr lang="en-IN" sz="1800" dirty="0" err="1" smtClean="0"/>
              <a:t>Drtheraputic</a:t>
            </a:r>
            <a:endParaRPr lang="en-IN" sz="1800" dirty="0" smtClean="0"/>
          </a:p>
          <a:p>
            <a:pPr algn="ctr"/>
            <a:r>
              <a:rPr lang="en-IN" sz="1800" dirty="0" smtClean="0"/>
              <a:t>MINDSIGHTMANAGER</a:t>
            </a:r>
          </a:p>
          <a:p>
            <a:pPr algn="ctr"/>
            <a:r>
              <a:rPr lang="en-IN" sz="1800" dirty="0" smtClean="0"/>
              <a:t>Emotion of life</a:t>
            </a:r>
            <a:r>
              <a:rPr lang="en-IN" sz="1800" dirty="0" smtClean="0"/>
              <a:t>)</a:t>
            </a:r>
            <a:endParaRPr 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Examples of ERP treatment</a:t>
            </a:r>
            <a:endParaRPr lang="en-US" dirty="0"/>
          </a:p>
        </p:txBody>
      </p:sp>
      <p:sp>
        <p:nvSpPr>
          <p:cNvPr id="5" name="Content Placeholder 4"/>
          <p:cNvSpPr>
            <a:spLocks noGrp="1"/>
          </p:cNvSpPr>
          <p:nvPr>
            <p:ph idx="1"/>
          </p:nvPr>
        </p:nvSpPr>
        <p:spPr>
          <a:xfrm>
            <a:off x="1214414" y="1214422"/>
            <a:ext cx="7719274" cy="5416868"/>
          </a:xfrm>
          <a:prstGeom prst="rect">
            <a:avLst/>
          </a:prstGeom>
        </p:spPr>
        <p:txBody>
          <a:bodyPr wrap="square">
            <a:spAutoFit/>
          </a:bodyPr>
          <a:lstStyle/>
          <a:p>
            <a:r>
              <a:rPr lang="en-US" sz="2800" dirty="0" smtClean="0"/>
              <a:t>Therapist </a:t>
            </a:r>
            <a:r>
              <a:rPr lang="en-US" sz="2800" dirty="0"/>
              <a:t>may ask </a:t>
            </a:r>
            <a:r>
              <a:rPr lang="en-US" sz="2800" dirty="0" smtClean="0"/>
              <a:t>to </a:t>
            </a:r>
            <a:r>
              <a:rPr lang="en-US" sz="2800" dirty="0"/>
              <a:t>make a list of things </a:t>
            </a:r>
            <a:r>
              <a:rPr lang="en-US" sz="2800" dirty="0" smtClean="0"/>
              <a:t>the patient is afraid </a:t>
            </a:r>
            <a:r>
              <a:rPr lang="en-US" sz="2800" dirty="0"/>
              <a:t>of like touching door handles or not washing </a:t>
            </a:r>
            <a:r>
              <a:rPr lang="en-US" sz="2800" dirty="0" smtClean="0"/>
              <a:t>hands</a:t>
            </a:r>
            <a:r>
              <a:rPr lang="en-US" sz="2800" dirty="0"/>
              <a:t>. </a:t>
            </a:r>
            <a:r>
              <a:rPr lang="en-US" sz="2800" dirty="0" smtClean="0"/>
              <a:t>Therapist </a:t>
            </a:r>
            <a:r>
              <a:rPr lang="en-US" sz="2800" dirty="0"/>
              <a:t>may then ask </a:t>
            </a:r>
            <a:r>
              <a:rPr lang="en-US" sz="2800" dirty="0" smtClean="0"/>
              <a:t>to </a:t>
            </a:r>
            <a:r>
              <a:rPr lang="en-US" sz="2800" dirty="0"/>
              <a:t>rank the things on the list by how anxious they make </a:t>
            </a:r>
            <a:r>
              <a:rPr lang="en-US" sz="2800" dirty="0" smtClean="0"/>
              <a:t>them feel</a:t>
            </a:r>
            <a:r>
              <a:rPr lang="en-US" sz="2800" dirty="0"/>
              <a:t>.</a:t>
            </a:r>
          </a:p>
          <a:p>
            <a:r>
              <a:rPr lang="en-US" sz="2800" dirty="0" smtClean="0"/>
              <a:t>Therapist then starts </a:t>
            </a:r>
            <a:r>
              <a:rPr lang="en-US" sz="2800" dirty="0"/>
              <a:t>the exposure exercises starting with the relatively low-level anxiety tasks.</a:t>
            </a:r>
          </a:p>
          <a:p>
            <a:r>
              <a:rPr lang="en-US" sz="2800" dirty="0" smtClean="0"/>
              <a:t>Soon ,the </a:t>
            </a:r>
            <a:r>
              <a:rPr lang="en-US" sz="2800" dirty="0"/>
              <a:t>tasks will become more challenging as </a:t>
            </a:r>
            <a:r>
              <a:rPr lang="en-US" sz="2800" dirty="0" smtClean="0"/>
              <a:t>one move </a:t>
            </a:r>
            <a:r>
              <a:rPr lang="en-US" sz="2800" dirty="0"/>
              <a:t>down the </a:t>
            </a:r>
            <a:r>
              <a:rPr lang="en-US" sz="2800" dirty="0" smtClean="0"/>
              <a:t>list and patient </a:t>
            </a:r>
            <a:r>
              <a:rPr lang="en-US" sz="2800" dirty="0"/>
              <a:t>might </a:t>
            </a:r>
            <a:r>
              <a:rPr lang="en-US" sz="2800" dirty="0" smtClean="0"/>
              <a:t>have to do things </a:t>
            </a:r>
            <a:r>
              <a:rPr lang="en-US" sz="2800" dirty="0"/>
              <a:t>like handing a homeless person a quarter or touching the faucet in a public bathroom.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Other Treatment Options</a:t>
            </a:r>
            <a:endParaRPr lang="en-US" b="1" dirty="0"/>
          </a:p>
        </p:txBody>
      </p:sp>
      <p:sp>
        <p:nvSpPr>
          <p:cNvPr id="3" name="Content Placeholder 2"/>
          <p:cNvSpPr>
            <a:spLocks noGrp="1"/>
          </p:cNvSpPr>
          <p:nvPr>
            <p:ph idx="1"/>
          </p:nvPr>
        </p:nvSpPr>
        <p:spPr>
          <a:xfrm>
            <a:off x="1214414" y="1285860"/>
            <a:ext cx="7719274" cy="5572140"/>
          </a:xfrm>
        </p:spPr>
        <p:txBody>
          <a:bodyPr>
            <a:normAutofit/>
          </a:bodyPr>
          <a:lstStyle/>
          <a:p>
            <a:pPr>
              <a:buNone/>
            </a:pPr>
            <a:r>
              <a:rPr lang="en-US" b="1" dirty="0" smtClean="0"/>
              <a:t>   Mindfulness </a:t>
            </a:r>
            <a:r>
              <a:rPr lang="en-US" dirty="0" smtClean="0"/>
              <a:t>-based </a:t>
            </a:r>
            <a:r>
              <a:rPr lang="en-US" b="1" dirty="0" smtClean="0"/>
              <a:t>Cognitive Behavioral Therapy</a:t>
            </a:r>
            <a:r>
              <a:rPr lang="en-US" dirty="0" smtClean="0"/>
              <a:t>, also known as CBT, teaches people to identify, understand and change negative thinking patterns and behaviors. </a:t>
            </a:r>
          </a:p>
          <a:p>
            <a:pPr algn="r">
              <a:buNone/>
            </a:pPr>
            <a:endParaRPr lang="en-US" dirty="0" smtClean="0"/>
          </a:p>
          <a:p>
            <a:pPr algn="r">
              <a:buNone/>
            </a:pPr>
            <a:r>
              <a:rPr lang="en-US" dirty="0" smtClean="0">
                <a:solidFill>
                  <a:schemeClr val="accent3"/>
                </a:solidFill>
              </a:rPr>
              <a:t>Patients are taught problem-solving skills during therapy lessons and then instructed to practice them on their own time in order to build positive habits.</a:t>
            </a:r>
            <a:endParaRPr lang="en-US" dirty="0">
              <a:solidFill>
                <a:schemeClr val="accent3"/>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Can medication help?</a:t>
            </a:r>
            <a:endParaRPr lang="en-US" dirty="0"/>
          </a:p>
        </p:txBody>
      </p:sp>
      <p:sp>
        <p:nvSpPr>
          <p:cNvPr id="3" name="Content Placeholder 2"/>
          <p:cNvSpPr>
            <a:spLocks noGrp="1"/>
          </p:cNvSpPr>
          <p:nvPr>
            <p:ph idx="1"/>
          </p:nvPr>
        </p:nvSpPr>
        <p:spPr>
          <a:xfrm>
            <a:off x="1000100" y="1357298"/>
            <a:ext cx="7933588" cy="5500702"/>
          </a:xfrm>
        </p:spPr>
        <p:txBody>
          <a:bodyPr>
            <a:normAutofit fontScale="85000" lnSpcReduction="10000"/>
          </a:bodyPr>
          <a:lstStyle/>
          <a:p>
            <a:pPr algn="ctr">
              <a:buNone/>
            </a:pPr>
            <a:r>
              <a:rPr lang="en-US" b="1" dirty="0" smtClean="0"/>
              <a:t>Medication</a:t>
            </a:r>
            <a:r>
              <a:rPr lang="en-US" dirty="0" smtClean="0"/>
              <a:t> can help alongside ERP, but it shouldn’t replace it. Doctors should always be consulted before considering medicinal options.</a:t>
            </a:r>
          </a:p>
          <a:p>
            <a:pPr algn="ctr">
              <a:buNone/>
            </a:pPr>
            <a:endParaRPr lang="en-US" dirty="0" smtClean="0"/>
          </a:p>
          <a:p>
            <a:pPr algn="ctr">
              <a:buNone/>
            </a:pPr>
            <a:endParaRPr lang="en-US" dirty="0" smtClean="0"/>
          </a:p>
          <a:p>
            <a:pPr algn="ctr">
              <a:buNone/>
            </a:pPr>
            <a:r>
              <a:rPr lang="en-US" dirty="0" smtClean="0"/>
              <a:t>The main family of medicines used to treat OCD are known as </a:t>
            </a:r>
            <a:r>
              <a:rPr lang="en-US" b="1" dirty="0" smtClean="0"/>
              <a:t>Selective Serotonin Reuptake Inhibitors</a:t>
            </a:r>
            <a:r>
              <a:rPr lang="en-US" dirty="0" smtClean="0"/>
              <a:t>, or </a:t>
            </a:r>
            <a:r>
              <a:rPr lang="en-US" b="1" dirty="0" smtClean="0"/>
              <a:t>SSRIs</a:t>
            </a:r>
            <a:r>
              <a:rPr lang="en-US" dirty="0" smtClean="0"/>
              <a:t>. SSRIs enhance the natural serotonin activity and are used to treat major depressive disorders and anxiety conditions. </a:t>
            </a:r>
          </a:p>
          <a:p>
            <a:pPr algn="ctr">
              <a:buNone/>
            </a:pPr>
            <a:endParaRPr lang="en-US" dirty="0" smtClean="0"/>
          </a:p>
          <a:p>
            <a:pPr algn="ctr">
              <a:buNone/>
            </a:pPr>
            <a:r>
              <a:rPr lang="en-US" b="1" dirty="0" smtClean="0"/>
              <a:t>Examples</a:t>
            </a:r>
            <a:r>
              <a:rPr lang="en-US" dirty="0" smtClean="0"/>
              <a:t> : </a:t>
            </a:r>
            <a:r>
              <a:rPr lang="en-US" i="1" dirty="0" err="1" smtClean="0">
                <a:solidFill>
                  <a:schemeClr val="accent3"/>
                </a:solidFill>
              </a:rPr>
              <a:t>Lexapro</a:t>
            </a:r>
            <a:r>
              <a:rPr lang="en-US" i="1" dirty="0" smtClean="0">
                <a:solidFill>
                  <a:schemeClr val="accent3"/>
                </a:solidFill>
              </a:rPr>
              <a:t>, Prozac, Paxil and Zoloft.</a:t>
            </a:r>
          </a:p>
          <a:p>
            <a:pPr algn="ctr">
              <a:buNone/>
            </a:pPr>
            <a:r>
              <a:rPr lang="en-IN" dirty="0" smtClean="0"/>
              <a: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the goal of therapy?</a:t>
            </a:r>
            <a:endParaRPr lang="en-US" dirty="0"/>
          </a:p>
        </p:txBody>
      </p:sp>
      <p:sp>
        <p:nvSpPr>
          <p:cNvPr id="3" name="Content Placeholder 2"/>
          <p:cNvSpPr>
            <a:spLocks noGrp="1"/>
          </p:cNvSpPr>
          <p:nvPr>
            <p:ph idx="1"/>
          </p:nvPr>
        </p:nvSpPr>
        <p:spPr>
          <a:xfrm>
            <a:off x="1435608" y="1447800"/>
            <a:ext cx="7498080" cy="5410200"/>
          </a:xfrm>
        </p:spPr>
        <p:txBody>
          <a:bodyPr>
            <a:normAutofit fontScale="85000" lnSpcReduction="10000"/>
          </a:bodyPr>
          <a:lstStyle/>
          <a:p>
            <a:pPr algn="ctr">
              <a:buNone/>
            </a:pPr>
            <a:r>
              <a:rPr lang="en-US" dirty="0" smtClean="0"/>
              <a:t>Some people with Contamination OCD recover completely through ERP. But for many, their obsessions never fully go away. OCD recovery has more to do with managing the condition, than it does with eliminating it. However, that doesn’t mean one cannot lead a healthy, happy life. </a:t>
            </a:r>
          </a:p>
          <a:p>
            <a:pPr algn="r">
              <a:buNone/>
            </a:pPr>
            <a:endParaRPr lang="en-US" dirty="0" smtClean="0"/>
          </a:p>
          <a:p>
            <a:pPr algn="r">
              <a:buNone/>
            </a:pPr>
            <a:endParaRPr lang="en-US" dirty="0" smtClean="0"/>
          </a:p>
          <a:p>
            <a:pPr algn="r">
              <a:buNone/>
            </a:pPr>
            <a:r>
              <a:rPr lang="en-US" dirty="0" smtClean="0"/>
              <a:t>By prioritizing </a:t>
            </a:r>
            <a:r>
              <a:rPr lang="en-US" b="1" dirty="0" smtClean="0"/>
              <a:t>treatment </a:t>
            </a:r>
            <a:r>
              <a:rPr lang="en-US" dirty="0" smtClean="0"/>
              <a:t>and positive lifestyle habits, sufferers often gain confidence and freedom. Even if some anxiety is still present by the end of therapy, they’ll no longer feel debilitated by the condition.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OCD with Body image disorders</a:t>
            </a:r>
            <a:endParaRPr lang="en-US" dirty="0"/>
          </a:p>
        </p:txBody>
      </p:sp>
      <p:sp>
        <p:nvSpPr>
          <p:cNvPr id="3" name="Content Placeholder 2"/>
          <p:cNvSpPr>
            <a:spLocks noGrp="1"/>
          </p:cNvSpPr>
          <p:nvPr>
            <p:ph idx="1"/>
          </p:nvPr>
        </p:nvSpPr>
        <p:spPr>
          <a:xfrm>
            <a:off x="857224" y="1447800"/>
            <a:ext cx="8076464" cy="5410200"/>
          </a:xfrm>
        </p:spPr>
        <p:txBody>
          <a:bodyPr>
            <a:normAutofit fontScale="70000" lnSpcReduction="20000"/>
          </a:bodyPr>
          <a:lstStyle/>
          <a:p>
            <a:pPr algn="r">
              <a:buNone/>
            </a:pPr>
            <a:r>
              <a:rPr lang="en-US" dirty="0" smtClean="0"/>
              <a:t>Although all health workers are aware of the persistent and constant concern and preoccupation with food in such body image disorders — rejection or constant evacuation of food — few have focused on the intrinsically obsession-compulsive nature of this concern. </a:t>
            </a:r>
          </a:p>
          <a:p>
            <a:pPr algn="ctr">
              <a:buNone/>
            </a:pPr>
            <a:endParaRPr lang="en-US" dirty="0" smtClean="0"/>
          </a:p>
          <a:p>
            <a:pPr algn="ctr">
              <a:buNone/>
            </a:pPr>
            <a:r>
              <a:rPr lang="en-US" dirty="0" smtClean="0"/>
              <a:t>Unlike the true reduction of appetite in depressive disorders, here there is a conscious and deliberate refusal of food. The lack of correct perception of bodily cues related to hunger is a late development in the course of the illness, but a striking early pre-starvation factor is the constant awareness of mild to strong feelings of hunger. </a:t>
            </a:r>
          </a:p>
          <a:p>
            <a:pPr>
              <a:buNone/>
            </a:pPr>
            <a:r>
              <a:rPr lang="en-US" dirty="0" smtClean="0"/>
              <a:t>    </a:t>
            </a:r>
          </a:p>
          <a:p>
            <a:pPr>
              <a:buNone/>
            </a:pPr>
            <a:r>
              <a:rPr lang="en-US" dirty="0" smtClean="0"/>
              <a:t>   </a:t>
            </a:r>
          </a:p>
          <a:p>
            <a:pPr>
              <a:buNone/>
            </a:pPr>
            <a:r>
              <a:rPr lang="en-US" dirty="0" smtClean="0"/>
              <a:t>    In addition to this awareness of hunger, there is a persistent preoccupation with food in a concrete way in the form of ruminative calorie counting and mental imaging of food.</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285728"/>
            <a:ext cx="8643998" cy="1143000"/>
          </a:xfrm>
        </p:spPr>
        <p:txBody>
          <a:bodyPr>
            <a:normAutofit fontScale="90000"/>
          </a:bodyPr>
          <a:lstStyle/>
          <a:p>
            <a:r>
              <a:rPr lang="en-IN" b="1" dirty="0" smtClean="0"/>
              <a:t>Obsessions , Compulsions and Intrusive thoughts in Body Image Disorders</a:t>
            </a:r>
            <a:endParaRPr lang="en-US" b="1" dirty="0"/>
          </a:p>
        </p:txBody>
      </p:sp>
      <p:sp>
        <p:nvSpPr>
          <p:cNvPr id="3" name="Content Placeholder 2"/>
          <p:cNvSpPr>
            <a:spLocks noGrp="1"/>
          </p:cNvSpPr>
          <p:nvPr>
            <p:ph idx="1"/>
          </p:nvPr>
        </p:nvSpPr>
        <p:spPr>
          <a:xfrm>
            <a:off x="1000100" y="2071678"/>
            <a:ext cx="7855270" cy="4786322"/>
          </a:xfrm>
        </p:spPr>
        <p:txBody>
          <a:bodyPr>
            <a:normAutofit fontScale="85000" lnSpcReduction="10000"/>
          </a:bodyPr>
          <a:lstStyle/>
          <a:p>
            <a:r>
              <a:rPr lang="en-US" dirty="0" smtClean="0"/>
              <a:t> Preoccupation by incessant thoughts revolving around body image, weight gain, and food intake, leading to ritualistic methods of eating dieting and exercising.</a:t>
            </a:r>
          </a:p>
          <a:p>
            <a:r>
              <a:rPr lang="en-US" dirty="0" smtClean="0"/>
              <a:t>Feelings of being fat despite the reality the mirror portrays, and is thus forever checking stomach to make sure that one has not gained weight, but is never satisfied and therefore is compelled to lose weight by any means necessary. </a:t>
            </a:r>
          </a:p>
          <a:p>
            <a:r>
              <a:rPr lang="en-US" dirty="0" smtClean="0"/>
              <a:t>Concerns of physical appearance, and consequently alter their eating patterns in order to lose weight accordingly.</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Continued….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Obsessive-compulsive rituals of cutting or weighing food, in the hopes of restricting food intake and losing weight in the process. </a:t>
            </a:r>
          </a:p>
          <a:p>
            <a:r>
              <a:rPr lang="en-US" dirty="0" smtClean="0"/>
              <a:t>Counting  the number of mouthfuls chewed or pieces of food in a meal according to some fixed or magical number that is “correct” or “just right.”</a:t>
            </a:r>
          </a:p>
          <a:p>
            <a:r>
              <a:rPr lang="en-US" dirty="0" smtClean="0"/>
              <a:t>Washing  hands to remove trace amounts of oil that might cause weight gain if ingested.</a:t>
            </a:r>
          </a:p>
          <a:p>
            <a:r>
              <a:rPr lang="en-US" dirty="0" smtClean="0"/>
              <a:t>Throwing out food in a can because it was discovered to contain too many calories after reading the label.</a:t>
            </a:r>
          </a:p>
          <a:p>
            <a:r>
              <a:rPr lang="en-US" dirty="0" smtClean="0"/>
              <a:t>Constantly asking the waiter about contents of dishes so as to stay away from having any butter oil or fat.</a:t>
            </a:r>
          </a:p>
          <a:p>
            <a:r>
              <a:rPr lang="en-US" dirty="0" smtClean="0"/>
              <a:t> Refusing to enter the kitchen for it will only lead to the temptation to eat and thus get fat.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28" y="0"/>
            <a:ext cx="7498080" cy="1143000"/>
          </a:xfrm>
        </p:spPr>
        <p:txBody>
          <a:bodyPr/>
          <a:lstStyle/>
          <a:p>
            <a:r>
              <a:rPr lang="en-IN" b="1" dirty="0" smtClean="0"/>
              <a:t>Other Symptoms</a:t>
            </a:r>
            <a:endParaRPr lang="en-US" b="1" dirty="0"/>
          </a:p>
        </p:txBody>
      </p:sp>
      <p:sp>
        <p:nvSpPr>
          <p:cNvPr id="4" name="Content Placeholder 3"/>
          <p:cNvSpPr>
            <a:spLocks noGrp="1"/>
          </p:cNvSpPr>
          <p:nvPr>
            <p:ph idx="1"/>
          </p:nvPr>
        </p:nvSpPr>
        <p:spPr>
          <a:xfrm>
            <a:off x="642910" y="1071546"/>
            <a:ext cx="5214974" cy="4800600"/>
          </a:xfrm>
        </p:spPr>
        <p:txBody>
          <a:bodyPr>
            <a:noAutofit/>
          </a:bodyPr>
          <a:lstStyle/>
          <a:p>
            <a:r>
              <a:rPr lang="en-US" sz="2400" dirty="0" smtClean="0"/>
              <a:t>Constant exercise</a:t>
            </a:r>
          </a:p>
          <a:p>
            <a:r>
              <a:rPr lang="en-US" sz="2400" dirty="0" smtClean="0"/>
              <a:t>Loss of hair on head</a:t>
            </a:r>
          </a:p>
          <a:p>
            <a:r>
              <a:rPr lang="en-US" sz="2400" dirty="0" smtClean="0"/>
              <a:t>Fatigue and muscle tiredness, headaches</a:t>
            </a:r>
          </a:p>
          <a:p>
            <a:r>
              <a:rPr lang="en-US" sz="2400" dirty="0" smtClean="0"/>
              <a:t>Obsession with food and calories</a:t>
            </a:r>
          </a:p>
          <a:p>
            <a:r>
              <a:rPr lang="en-US" sz="2400" dirty="0" smtClean="0"/>
              <a:t>Amenorrhea (loss of menstruation)</a:t>
            </a:r>
          </a:p>
          <a:p>
            <a:r>
              <a:rPr lang="en-US" sz="2400" dirty="0" smtClean="0"/>
              <a:t>Unusual eating habits (i.e. cutting food into tiny pieces, picking at food)</a:t>
            </a:r>
          </a:p>
          <a:p>
            <a:r>
              <a:rPr lang="en-US" sz="2400" dirty="0" smtClean="0"/>
              <a:t>Mood swings</a:t>
            </a:r>
          </a:p>
          <a:p>
            <a:r>
              <a:rPr lang="en-US" sz="2400" dirty="0" smtClean="0"/>
              <a:t>Anaemia</a:t>
            </a:r>
          </a:p>
          <a:p>
            <a:r>
              <a:rPr lang="en-US" sz="2400" dirty="0" smtClean="0"/>
              <a:t>Loss of hair on head</a:t>
            </a:r>
          </a:p>
          <a:p>
            <a:r>
              <a:rPr lang="en-US" sz="2400" dirty="0" smtClean="0"/>
              <a:t>Fine downy hairs on face, neck, </a:t>
            </a:r>
          </a:p>
          <a:p>
            <a:pPr>
              <a:buNone/>
            </a:pPr>
            <a:r>
              <a:rPr lang="en-US" sz="2400" dirty="0" smtClean="0"/>
              <a:t>    back</a:t>
            </a:r>
          </a:p>
        </p:txBody>
      </p:sp>
      <p:pic>
        <p:nvPicPr>
          <p:cNvPr id="28674" name="Picture 2" descr="Clipart image of a thin girl looking down at a weighing scale, her shadow depicts her as an obese girl."/>
          <p:cNvPicPr>
            <a:picLocks noChangeAspect="1" noChangeArrowheads="1"/>
          </p:cNvPicPr>
          <p:nvPr/>
        </p:nvPicPr>
        <p:blipFill>
          <a:blip r:embed="rId2"/>
          <a:srcRect l="10000" t="990"/>
          <a:stretch>
            <a:fillRect/>
          </a:stretch>
        </p:blipFill>
        <p:spPr bwMode="auto">
          <a:xfrm>
            <a:off x="5715008" y="1142984"/>
            <a:ext cx="3428992" cy="5715016"/>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IN" dirty="0" smtClean="0"/>
              <a:t>Continued…</a:t>
            </a:r>
            <a:endParaRPr lang="en-US" dirty="0"/>
          </a:p>
        </p:txBody>
      </p:sp>
      <p:sp>
        <p:nvSpPr>
          <p:cNvPr id="7" name="Content Placeholder 4"/>
          <p:cNvSpPr>
            <a:spLocks noGrp="1"/>
          </p:cNvSpPr>
          <p:nvPr>
            <p:ph idx="1"/>
          </p:nvPr>
        </p:nvSpPr>
        <p:spPr/>
        <p:txBody>
          <a:bodyPr>
            <a:noAutofit/>
          </a:bodyPr>
          <a:lstStyle/>
          <a:p>
            <a:r>
              <a:rPr lang="en-US" sz="2400" dirty="0" smtClean="0"/>
              <a:t>Dizziness</a:t>
            </a:r>
          </a:p>
          <a:p>
            <a:r>
              <a:rPr lang="en-US" sz="2400" dirty="0" smtClean="0"/>
              <a:t>Pale complexion, dehydration</a:t>
            </a:r>
          </a:p>
          <a:p>
            <a:r>
              <a:rPr lang="en-US" sz="2400" dirty="0" smtClean="0"/>
              <a:t>Severe food restriction</a:t>
            </a:r>
          </a:p>
          <a:p>
            <a:r>
              <a:rPr lang="en-US" sz="2400" dirty="0" smtClean="0"/>
              <a:t>Extremely low body weight</a:t>
            </a:r>
          </a:p>
          <a:p>
            <a:r>
              <a:rPr lang="en-US" sz="2400" dirty="0" smtClean="0"/>
              <a:t>Intense fear of gaining weight</a:t>
            </a:r>
          </a:p>
          <a:p>
            <a:r>
              <a:rPr lang="en-US" sz="2400" dirty="0" smtClean="0"/>
              <a:t>Lack of menstruation among girls and women.</a:t>
            </a:r>
          </a:p>
          <a:p>
            <a:r>
              <a:rPr lang="en-US" sz="2400" dirty="0" smtClean="0"/>
              <a:t>Relentless pursuit of thinness and unwillingness to maintain a normal or healthy weight.</a:t>
            </a:r>
          </a:p>
          <a:p>
            <a:r>
              <a:rPr lang="en-US" sz="2400" dirty="0" smtClean="0"/>
              <a:t>Distorted body image and self-esteem that is heavily influenced by perceptions of body weight and shape, or a denial of the seriousness of low body weight.</a:t>
            </a:r>
          </a:p>
          <a:p>
            <a:endParaRPr lang="en-US" sz="2000" dirty="0" smtClean="0"/>
          </a:p>
          <a:p>
            <a:endParaRPr lang="en-US"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5852" y="0"/>
            <a:ext cx="7498080" cy="1143000"/>
          </a:xfrm>
        </p:spPr>
        <p:txBody>
          <a:bodyPr/>
          <a:lstStyle/>
          <a:p>
            <a:r>
              <a:rPr lang="en-IN" dirty="0" smtClean="0"/>
              <a:t>Treatment </a:t>
            </a:r>
            <a:endParaRPr lang="en-US" dirty="0"/>
          </a:p>
        </p:txBody>
      </p:sp>
      <p:sp>
        <p:nvSpPr>
          <p:cNvPr id="3" name="Content Placeholder 2"/>
          <p:cNvSpPr>
            <a:spLocks noGrp="1"/>
          </p:cNvSpPr>
          <p:nvPr>
            <p:ph idx="1"/>
          </p:nvPr>
        </p:nvSpPr>
        <p:spPr>
          <a:xfrm>
            <a:off x="1067536" y="928670"/>
            <a:ext cx="8076464" cy="5572140"/>
          </a:xfrm>
        </p:spPr>
        <p:txBody>
          <a:bodyPr>
            <a:noAutofit/>
          </a:bodyPr>
          <a:lstStyle/>
          <a:p>
            <a:r>
              <a:rPr lang="en-US" sz="2400" dirty="0" smtClean="0"/>
              <a:t>Treatment of such OCD subtype varies depending on the individual circumstances. There is no one single line of treatment. The initial treatment  is usually focused on immediate weight gain, especially with those who have particularly serious conditions that requires hospitalization.</a:t>
            </a:r>
          </a:p>
          <a:p>
            <a:endParaRPr lang="en-US" sz="2400" dirty="0" smtClean="0"/>
          </a:p>
          <a:p>
            <a:r>
              <a:rPr lang="en-US" sz="2400" dirty="0" smtClean="0"/>
              <a:t>Psycho-therapy is also an effective form of treatment and can lead to restoration of weight, return of menstrual periods in female patients, improved psychological self-image and normal social functioning.</a:t>
            </a:r>
          </a:p>
          <a:p>
            <a:endParaRPr lang="en-US" sz="2400" dirty="0" smtClean="0"/>
          </a:p>
          <a:p>
            <a:r>
              <a:rPr lang="en-US" sz="2400" dirty="0" smtClean="0"/>
              <a:t>In some cases, medication such as anti-depressants may be necessary, especially people with severe depression or serious obsessive-compulsive disorder symptoms. </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Contamination</a:t>
            </a:r>
            <a:r>
              <a:rPr lang="en-IN" dirty="0" smtClean="0"/>
              <a:t> OCD</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Contamination OCD is a well-known subset of OCD whereby sufferers are terrified that they might become contaminated by germs or get sick.</a:t>
            </a:r>
          </a:p>
          <a:p>
            <a:r>
              <a:rPr lang="en-US" dirty="0" smtClean="0"/>
              <a:t>The most common obsession associated with Contamination OCD is fearing you’ll get a terminal illness like AIDS or cancer. </a:t>
            </a:r>
          </a:p>
          <a:p>
            <a:r>
              <a:rPr lang="en-US" dirty="0" smtClean="0"/>
              <a:t>Everyday situations like touching door handles and subway poles, or sharing a glass of water, can make you extremely anxious. </a:t>
            </a:r>
          </a:p>
          <a:p>
            <a:r>
              <a:rPr lang="en-US" dirty="0" smtClean="0"/>
              <a:t>You’re also scared that someone else who’s touched these objects could be contaminated.</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76" y="857232"/>
            <a:ext cx="7790712" cy="5391168"/>
          </a:xfrm>
        </p:spPr>
        <p:txBody>
          <a:bodyPr>
            <a:normAutofit/>
          </a:bodyPr>
          <a:lstStyle/>
          <a:p>
            <a:r>
              <a:rPr lang="en-US" dirty="0" smtClean="0"/>
              <a:t>Treatment which includes drugs and psychological support, aims to:</a:t>
            </a:r>
          </a:p>
          <a:p>
            <a:pPr lvl="1"/>
            <a:r>
              <a:rPr lang="en-US" dirty="0" smtClean="0"/>
              <a:t>Bring back the person to a healthy, normal weight.</a:t>
            </a:r>
          </a:p>
          <a:p>
            <a:pPr lvl="1"/>
            <a:r>
              <a:rPr lang="en-US" dirty="0" smtClean="0"/>
              <a:t>Re-instate normal food habits.</a:t>
            </a:r>
          </a:p>
          <a:p>
            <a:pPr lvl="1"/>
            <a:r>
              <a:rPr lang="en-US" dirty="0" smtClean="0"/>
              <a:t>Treat any physical complication or associated mental, psychological problems.</a:t>
            </a:r>
          </a:p>
          <a:p>
            <a:pPr lvl="1"/>
            <a:r>
              <a:rPr lang="en-US" dirty="0" smtClean="0"/>
              <a:t>Bring in family support to treat the condition.</a:t>
            </a:r>
            <a:endParaRPr lang="en-US" dirty="0"/>
          </a:p>
        </p:txBody>
      </p:sp>
      <p:pic>
        <p:nvPicPr>
          <p:cNvPr id="29698" name="Picture 2" descr="Eating Disorders: Anorexia, Bulimia, Binge Eating"/>
          <p:cNvPicPr>
            <a:picLocks noChangeAspect="1" noChangeArrowheads="1"/>
          </p:cNvPicPr>
          <p:nvPr/>
        </p:nvPicPr>
        <p:blipFill>
          <a:blip r:embed="rId2"/>
          <a:srcRect/>
          <a:stretch>
            <a:fillRect/>
          </a:stretch>
        </p:blipFill>
        <p:spPr bwMode="auto">
          <a:xfrm>
            <a:off x="5715008" y="4786322"/>
            <a:ext cx="2590800" cy="1762126"/>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a:t>
            </a:r>
            <a:endParaRPr lang="en-US" dirty="0"/>
          </a:p>
        </p:txBody>
      </p:sp>
      <p:sp>
        <p:nvSpPr>
          <p:cNvPr id="3" name="Text Placeholder 2"/>
          <p:cNvSpPr>
            <a:spLocks noGrp="1"/>
          </p:cNvSpPr>
          <p:nvPr>
            <p:ph type="body" idx="2"/>
          </p:nvPr>
        </p:nvSpPr>
        <p:spPr/>
        <p:txBody>
          <a:bodyPr/>
          <a:lstStyle/>
          <a:p>
            <a:r>
              <a:rPr lang="en-US" dirty="0" smtClean="0"/>
              <a:t>Get in touch for any query and concern</a:t>
            </a:r>
            <a:endParaRPr lang="en-US" dirty="0"/>
          </a:p>
        </p:txBody>
      </p:sp>
      <p:sp>
        <p:nvSpPr>
          <p:cNvPr id="4" name="Content Placeholder 3"/>
          <p:cNvSpPr>
            <a:spLocks noGrp="1"/>
          </p:cNvSpPr>
          <p:nvPr>
            <p:ph sz="half" idx="1"/>
          </p:nvPr>
        </p:nvSpPr>
        <p:spPr/>
        <p:txBody>
          <a:bodyPr/>
          <a:lstStyle/>
          <a:p>
            <a:r>
              <a:rPr lang="en-US" dirty="0" smtClean="0"/>
              <a:t>Visit us : </a:t>
            </a:r>
            <a:r>
              <a:rPr lang="en-US" dirty="0" smtClean="0">
                <a:hlinkClick r:id="rId2"/>
              </a:rPr>
              <a:t>www.emotionoflife.in</a:t>
            </a:r>
            <a:endParaRPr lang="en-US" dirty="0" smtClean="0"/>
          </a:p>
          <a:p>
            <a:r>
              <a:rPr lang="en-US" dirty="0" smtClean="0"/>
              <a:t>Write to us : </a:t>
            </a:r>
            <a:r>
              <a:rPr lang="en-US" dirty="0" smtClean="0">
                <a:hlinkClick r:id="rId3"/>
              </a:rPr>
              <a:t>info@emotionoflife.in</a:t>
            </a:r>
            <a:endParaRPr lang="en-US" dirty="0" smtClean="0"/>
          </a:p>
          <a:p>
            <a:r>
              <a:rPr lang="en-US" dirty="0" smtClean="0"/>
              <a:t>Call us: 7678694626</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Common Contamination OCD obsessions</a:t>
            </a:r>
            <a:endParaRPr lang="en-US" dirty="0"/>
          </a:p>
        </p:txBody>
      </p:sp>
      <p:sp>
        <p:nvSpPr>
          <p:cNvPr id="3" name="Content Placeholder 2"/>
          <p:cNvSpPr>
            <a:spLocks noGrp="1"/>
          </p:cNvSpPr>
          <p:nvPr>
            <p:ph idx="1"/>
          </p:nvPr>
        </p:nvSpPr>
        <p:spPr>
          <a:xfrm>
            <a:off x="1285852" y="1500174"/>
            <a:ext cx="4065086" cy="5124472"/>
          </a:xfrm>
        </p:spPr>
        <p:txBody>
          <a:bodyPr>
            <a:normAutofit fontScale="92500" lnSpcReduction="20000"/>
          </a:bodyPr>
          <a:lstStyle/>
          <a:p>
            <a:r>
              <a:rPr lang="en-US" dirty="0" smtClean="0"/>
              <a:t>Fear of getting AIDs or other serious diseases.</a:t>
            </a:r>
          </a:p>
          <a:p>
            <a:r>
              <a:rPr lang="en-US" dirty="0" smtClean="0"/>
              <a:t>Fear that someone you love will die from germs.</a:t>
            </a:r>
          </a:p>
          <a:p>
            <a:r>
              <a:rPr lang="en-US" dirty="0" smtClean="0"/>
              <a:t>Fear of coming into contact with potentially harmful things like viruses, bacteria and bodily fluids.</a:t>
            </a:r>
          </a:p>
          <a:p>
            <a:pPr>
              <a:buNone/>
            </a:pPr>
            <a:endParaRPr lang="en-US" dirty="0"/>
          </a:p>
        </p:txBody>
      </p:sp>
      <p:pic>
        <p:nvPicPr>
          <p:cNvPr id="12290" name="Picture 2" descr="Types of OCD - Changes Welcome Hypnotherapy &amp; Coaching"/>
          <p:cNvPicPr>
            <a:picLocks noChangeAspect="1" noChangeArrowheads="1"/>
          </p:cNvPicPr>
          <p:nvPr/>
        </p:nvPicPr>
        <p:blipFill>
          <a:blip r:embed="rId2"/>
          <a:srcRect/>
          <a:stretch>
            <a:fillRect/>
          </a:stretch>
        </p:blipFill>
        <p:spPr bwMode="auto">
          <a:xfrm>
            <a:off x="5214942" y="1142984"/>
            <a:ext cx="2933700" cy="1562100"/>
          </a:xfrm>
          <a:prstGeom prst="rect">
            <a:avLst/>
          </a:prstGeom>
          <a:noFill/>
        </p:spPr>
      </p:pic>
      <p:pic>
        <p:nvPicPr>
          <p:cNvPr id="12292" name="Picture 4" descr="3 Ways to Cope With Obsessive Compulsive Disorder - wikiHow"/>
          <p:cNvPicPr>
            <a:picLocks noChangeAspect="1" noChangeArrowheads="1"/>
          </p:cNvPicPr>
          <p:nvPr/>
        </p:nvPicPr>
        <p:blipFill>
          <a:blip r:embed="rId3"/>
          <a:srcRect/>
          <a:stretch>
            <a:fillRect/>
          </a:stretch>
        </p:blipFill>
        <p:spPr bwMode="auto">
          <a:xfrm>
            <a:off x="6357950" y="3071810"/>
            <a:ext cx="2466975" cy="1847851"/>
          </a:xfrm>
          <a:prstGeom prst="rect">
            <a:avLst/>
          </a:prstGeom>
          <a:noFill/>
        </p:spPr>
      </p:pic>
      <p:pic>
        <p:nvPicPr>
          <p:cNvPr id="12294" name="Picture 6" descr="Contamination OCD &amp; fear of germs; treatments and self help"/>
          <p:cNvPicPr>
            <a:picLocks noChangeAspect="1" noChangeArrowheads="1"/>
          </p:cNvPicPr>
          <p:nvPr/>
        </p:nvPicPr>
        <p:blipFill>
          <a:blip r:embed="rId4"/>
          <a:srcRect/>
          <a:stretch>
            <a:fillRect/>
          </a:stretch>
        </p:blipFill>
        <p:spPr bwMode="auto">
          <a:xfrm>
            <a:off x="5143504" y="5357826"/>
            <a:ext cx="3438525" cy="133350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Common Contamination OCD compulsions</a:t>
            </a:r>
            <a:endParaRPr lang="en-US" dirty="0"/>
          </a:p>
        </p:txBody>
      </p:sp>
      <p:sp>
        <p:nvSpPr>
          <p:cNvPr id="3" name="Content Placeholder 2"/>
          <p:cNvSpPr>
            <a:spLocks noGrp="1"/>
          </p:cNvSpPr>
          <p:nvPr>
            <p:ph idx="1"/>
          </p:nvPr>
        </p:nvSpPr>
        <p:spPr>
          <a:xfrm>
            <a:off x="1428728" y="1571612"/>
            <a:ext cx="7498080" cy="5053034"/>
          </a:xfrm>
        </p:spPr>
        <p:txBody>
          <a:bodyPr>
            <a:normAutofit fontScale="85000" lnSpcReduction="10000"/>
          </a:bodyPr>
          <a:lstStyle/>
          <a:p>
            <a:r>
              <a:rPr lang="en-US" b="1" dirty="0" smtClean="0"/>
              <a:t>Avoidance: </a:t>
            </a:r>
            <a:r>
              <a:rPr lang="en-US" dirty="0" smtClean="0"/>
              <a:t>Avoiding objects, places and people that you fear could threaten your health.</a:t>
            </a:r>
          </a:p>
          <a:p>
            <a:r>
              <a:rPr lang="en-US" b="1" dirty="0" smtClean="0"/>
              <a:t>Protection: </a:t>
            </a:r>
            <a:r>
              <a:rPr lang="en-US" dirty="0" smtClean="0"/>
              <a:t>Wearing gloves or using paper towels to try and stop germs from touching your skin.</a:t>
            </a:r>
          </a:p>
          <a:p>
            <a:r>
              <a:rPr lang="en-US" b="1" dirty="0" smtClean="0"/>
              <a:t>Excessive Washing: </a:t>
            </a:r>
            <a:r>
              <a:rPr lang="en-US" dirty="0" smtClean="0"/>
              <a:t>Repeated or overlong showering, hand-washing, using antibacterial soap or heavy-duty cleaning products on your skin.</a:t>
            </a:r>
          </a:p>
          <a:p>
            <a:r>
              <a:rPr lang="en-US" b="1" dirty="0" smtClean="0"/>
              <a:t>Excessive health testing: </a:t>
            </a:r>
            <a:r>
              <a:rPr lang="en-US" dirty="0" smtClean="0"/>
              <a:t>Repeatedly getting tested for diseases like AIDS or STDs to be absolutely certain that you’re healthy.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Common misconceptions about Contamination OCD</a:t>
            </a:r>
            <a:endParaRPr lang="en-US" dirty="0"/>
          </a:p>
        </p:txBody>
      </p:sp>
      <p:sp>
        <p:nvSpPr>
          <p:cNvPr id="3" name="Content Placeholder 2"/>
          <p:cNvSpPr>
            <a:spLocks noGrp="1"/>
          </p:cNvSpPr>
          <p:nvPr>
            <p:ph idx="1"/>
          </p:nvPr>
        </p:nvSpPr>
        <p:spPr>
          <a:xfrm>
            <a:off x="1357290" y="1643050"/>
            <a:ext cx="7498080" cy="4800600"/>
          </a:xfrm>
        </p:spPr>
        <p:txBody>
          <a:bodyPr/>
          <a:lstStyle/>
          <a:p>
            <a:r>
              <a:rPr lang="en-US" dirty="0" smtClean="0"/>
              <a:t>That everyone with OCD has Contamination OCD. In fact, many people with OCD have no contamination fears whatsoever.</a:t>
            </a:r>
          </a:p>
          <a:p>
            <a:r>
              <a:rPr lang="en-US" dirty="0" smtClean="0"/>
              <a:t>That people with Contamination OCD are very fussy, uptight or super-organized.</a:t>
            </a:r>
          </a:p>
          <a:p>
            <a:r>
              <a:rPr lang="en-US" dirty="0" smtClean="0"/>
              <a:t>That people might start to believe in their illogical concerns.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How to Know if it’s OCD?</a:t>
            </a:r>
            <a:endParaRPr lang="en-US" dirty="0"/>
          </a:p>
        </p:txBody>
      </p:sp>
      <p:sp>
        <p:nvSpPr>
          <p:cNvPr id="3" name="Content Placeholder 2"/>
          <p:cNvSpPr>
            <a:spLocks noGrp="1"/>
          </p:cNvSpPr>
          <p:nvPr>
            <p:ph idx="1"/>
          </p:nvPr>
        </p:nvSpPr>
        <p:spPr>
          <a:xfrm>
            <a:off x="1214414" y="1447800"/>
            <a:ext cx="7719274" cy="5410200"/>
          </a:xfrm>
        </p:spPr>
        <p:txBody>
          <a:bodyPr>
            <a:normAutofit fontScale="92500" lnSpcReduction="20000"/>
          </a:bodyPr>
          <a:lstStyle/>
          <a:p>
            <a:pPr algn="just">
              <a:buNone/>
            </a:pPr>
            <a:r>
              <a:rPr lang="en-US" dirty="0" smtClean="0"/>
              <a:t> Everyone gets intrusive thoughts, but having</a:t>
            </a:r>
          </a:p>
          <a:p>
            <a:pPr algn="just">
              <a:buNone/>
            </a:pPr>
            <a:r>
              <a:rPr lang="en-US" dirty="0" smtClean="0"/>
              <a:t> them doesn’t mean you have OCD. </a:t>
            </a:r>
          </a:p>
          <a:p>
            <a:pPr algn="just">
              <a:buNone/>
            </a:pPr>
            <a:r>
              <a:rPr lang="en-US" dirty="0" smtClean="0"/>
              <a:t> For people who do have OCD, these</a:t>
            </a:r>
          </a:p>
          <a:p>
            <a:pPr algn="just">
              <a:buNone/>
            </a:pPr>
            <a:r>
              <a:rPr lang="en-US" dirty="0" smtClean="0"/>
              <a:t> thoughts can be debilitating, causing extreme</a:t>
            </a:r>
          </a:p>
          <a:p>
            <a:pPr algn="just">
              <a:buNone/>
            </a:pPr>
            <a:r>
              <a:rPr lang="en-US" dirty="0" smtClean="0"/>
              <a:t> anxiety and discomfort. </a:t>
            </a:r>
          </a:p>
          <a:p>
            <a:pPr algn="ctr">
              <a:buNone/>
            </a:pPr>
            <a:endParaRPr lang="en-US" dirty="0" smtClean="0"/>
          </a:p>
          <a:p>
            <a:pPr algn="ctr">
              <a:buNone/>
            </a:pPr>
            <a:r>
              <a:rPr lang="en-US" dirty="0" smtClean="0"/>
              <a:t>People with Contamination OCD experience anxieties that go far beyond what is considered normal. </a:t>
            </a:r>
          </a:p>
          <a:p>
            <a:pPr algn="r">
              <a:buNone/>
            </a:pPr>
            <a:r>
              <a:rPr lang="en-US" dirty="0" smtClean="0">
                <a:solidFill>
                  <a:schemeClr val="accent3">
                    <a:lumMod val="75000"/>
                  </a:schemeClr>
                </a:solidFill>
              </a:rPr>
              <a:t>Their fears are much more severe than the usual “I don’t want to get sick” or “That surface is really dirty” concerns.</a:t>
            </a:r>
            <a:endParaRPr lang="en-US" dirty="0">
              <a:solidFill>
                <a:schemeClr val="accent3">
                  <a:lumMod val="7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7290" y="2000240"/>
            <a:ext cx="7358114" cy="2308324"/>
          </a:xfrm>
          <a:prstGeom prst="rect">
            <a:avLst/>
          </a:prstGeom>
        </p:spPr>
        <p:txBody>
          <a:bodyPr wrap="square">
            <a:spAutoFit/>
          </a:bodyPr>
          <a:lstStyle/>
          <a:p>
            <a:r>
              <a:rPr lang="en-US" sz="3600" b="1" dirty="0" smtClean="0">
                <a:solidFill>
                  <a:schemeClr val="accent4"/>
                </a:solidFill>
              </a:rPr>
              <a:t>“Having </a:t>
            </a:r>
            <a:r>
              <a:rPr lang="en-US" sz="3600" b="1" dirty="0">
                <a:solidFill>
                  <a:schemeClr val="accent4"/>
                </a:solidFill>
              </a:rPr>
              <a:t>intrusive thoughts does not make you a bad person. They are a misfiring in the brain, not a reflection of your character</a:t>
            </a:r>
            <a:r>
              <a:rPr lang="en-US" sz="3600" b="1" dirty="0" smtClean="0">
                <a:solidFill>
                  <a:schemeClr val="accent4"/>
                </a:solidFill>
              </a:rPr>
              <a:t>.”</a:t>
            </a:r>
            <a:endParaRPr lang="en-US" sz="3600" dirty="0">
              <a:solidFill>
                <a:schemeClr val="accent4"/>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Everyday Examples</a:t>
            </a:r>
            <a:endParaRPr lang="en-US" dirty="0"/>
          </a:p>
        </p:txBody>
      </p:sp>
      <p:sp>
        <p:nvSpPr>
          <p:cNvPr id="3" name="Content Placeholder 2"/>
          <p:cNvSpPr>
            <a:spLocks noGrp="1"/>
          </p:cNvSpPr>
          <p:nvPr>
            <p:ph idx="1"/>
          </p:nvPr>
        </p:nvSpPr>
        <p:spPr>
          <a:xfrm>
            <a:off x="1435608" y="1447800"/>
            <a:ext cx="7498080" cy="5053034"/>
          </a:xfrm>
        </p:spPr>
        <p:txBody>
          <a:bodyPr>
            <a:normAutofit fontScale="92500" lnSpcReduction="20000"/>
          </a:bodyPr>
          <a:lstStyle/>
          <a:p>
            <a:r>
              <a:rPr lang="en-US" dirty="0" smtClean="0"/>
              <a:t>Your roommates are always touching everything: the refrigerator handle, the faucet, the bathroom light switch. You can’t touch any of those things without putting your sleeve over your hand.</a:t>
            </a:r>
          </a:p>
          <a:p>
            <a:r>
              <a:rPr lang="en-US" dirty="0" smtClean="0"/>
              <a:t>You take the bus to work. Most of the time, you never get a seat, so you’re forced to hold on to the pole. You use a tissue so your hand doesn’t directly touch it.</a:t>
            </a:r>
          </a:p>
          <a:p>
            <a:r>
              <a:rPr lang="en-US" dirty="0" smtClean="0"/>
              <a:t>At work, you disinfect your entire desk every morning, just in case a cleaner has touched your things overnight.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Is Recovery Possible ?</a:t>
            </a:r>
            <a:endParaRPr lang="en-US" dirty="0"/>
          </a:p>
        </p:txBody>
      </p:sp>
      <p:sp>
        <p:nvSpPr>
          <p:cNvPr id="3" name="Content Placeholder 2"/>
          <p:cNvSpPr>
            <a:spLocks noGrp="1"/>
          </p:cNvSpPr>
          <p:nvPr>
            <p:ph idx="1"/>
          </p:nvPr>
        </p:nvSpPr>
        <p:spPr>
          <a:xfrm>
            <a:off x="928662" y="1214422"/>
            <a:ext cx="8005026" cy="5643578"/>
          </a:xfrm>
        </p:spPr>
        <p:txBody>
          <a:bodyPr>
            <a:normAutofit/>
          </a:bodyPr>
          <a:lstStyle/>
          <a:p>
            <a:pPr>
              <a:buNone/>
            </a:pPr>
            <a:r>
              <a:rPr lang="en-US" dirty="0" smtClean="0"/>
              <a:t>  Yes! People with Contamination OCD can get much better through </a:t>
            </a:r>
            <a:r>
              <a:rPr lang="en-US" b="1" u="sng" dirty="0" smtClean="0">
                <a:solidFill>
                  <a:schemeClr val="accent4"/>
                </a:solidFill>
              </a:rPr>
              <a:t>Exposure Response Prevention Therapy (ERP)</a:t>
            </a:r>
            <a:r>
              <a:rPr lang="en-US" u="sng" dirty="0" smtClean="0">
                <a:solidFill>
                  <a:schemeClr val="accent4"/>
                </a:solidFill>
              </a:rPr>
              <a:t>. </a:t>
            </a:r>
          </a:p>
          <a:p>
            <a:pPr algn="r">
              <a:buNone/>
            </a:pPr>
            <a:r>
              <a:rPr lang="en-US" dirty="0" smtClean="0"/>
              <a:t>  </a:t>
            </a:r>
          </a:p>
          <a:p>
            <a:pPr algn="r">
              <a:buNone/>
            </a:pPr>
            <a:r>
              <a:rPr lang="en-US" dirty="0" smtClean="0"/>
              <a:t>ERP is when the patient voluntarily expose themselves to the source of their fear over and over again, without acting out any compulsion to neutralize or stop the fear. By repeatedly facing something they’re afraid of, they force their brain to recognize how irrational it is.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82</TotalTime>
  <Words>963</Words>
  <Application>Microsoft Office PowerPoint</Application>
  <PresentationFormat>On-screen Show (4:3)</PresentationFormat>
  <Paragraphs>121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Solstice</vt:lpstr>
      <vt:lpstr>Contamination &amp; Body image OCD</vt:lpstr>
      <vt:lpstr>Contamination OCD</vt:lpstr>
      <vt:lpstr>Common Contamination OCD obsessions</vt:lpstr>
      <vt:lpstr>Common Contamination OCD compulsions</vt:lpstr>
      <vt:lpstr>Common misconceptions about Contamination OCD</vt:lpstr>
      <vt:lpstr>How to Know if it’s OCD?</vt:lpstr>
      <vt:lpstr>Slide 7</vt:lpstr>
      <vt:lpstr>Everyday Examples</vt:lpstr>
      <vt:lpstr>Is Recovery Possible ?</vt:lpstr>
      <vt:lpstr>Examples of ERP treatment</vt:lpstr>
      <vt:lpstr>Other Treatment Options</vt:lpstr>
      <vt:lpstr>Can medication help?</vt:lpstr>
      <vt:lpstr>What is the goal of therapy?</vt:lpstr>
      <vt:lpstr>OCD with Body image disorders</vt:lpstr>
      <vt:lpstr>Obsessions , Compulsions and Intrusive thoughts in Body Image Disorders</vt:lpstr>
      <vt:lpstr>Continued…. </vt:lpstr>
      <vt:lpstr>Other Symptoms</vt:lpstr>
      <vt:lpstr>Continued…</vt:lpstr>
      <vt:lpstr>Treatment </vt:lpstr>
      <vt:lpstr>Slide 20</vt:lpstr>
      <vt:lpstr>Thank you  </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RCC</cp:lastModifiedBy>
  <cp:revision>10</cp:revision>
  <dcterms:created xsi:type="dcterms:W3CDTF">2020-07-08T10:11:17Z</dcterms:created>
  <dcterms:modified xsi:type="dcterms:W3CDTF">2020-10-16T03:31:37Z</dcterms:modified>
</cp:coreProperties>
</file>