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559957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Understanding Checking Rechecking OCD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39281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Obsessive-compulsive disorder (OCD) involves unwanted thoughts and repetitive behaviors. Checking rechecking OCD is a subtype causing significant distress and impairment in daily life.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319599" y="5708928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Emotion of life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319599" y="6314242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www.emotionoflife.in</a:t>
            </a:r>
            <a:endParaRPr lang="en-US" sz="1750" dirty="0"/>
          </a:p>
        </p:txBody>
      </p:sp>
      <p:pic>
        <p:nvPicPr>
          <p:cNvPr id="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477691"/>
            <a:ext cx="638853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Long-Term Management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037993" y="3616404"/>
            <a:ext cx="329588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5249" dirty="0"/>
          </a:p>
        </p:txBody>
      </p:sp>
      <p:sp>
        <p:nvSpPr>
          <p:cNvPr id="8" name="Text 5"/>
          <p:cNvSpPr/>
          <p:nvPr/>
        </p:nvSpPr>
        <p:spPr>
          <a:xfrm>
            <a:off x="2297192" y="45605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CBT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037993" y="5040987"/>
            <a:ext cx="32958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First-line treatment for symptom management.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5667137" y="3616404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5249" dirty="0"/>
          </a:p>
        </p:txBody>
      </p:sp>
      <p:sp>
        <p:nvSpPr>
          <p:cNvPr id="11" name="Text 8"/>
          <p:cNvSpPr/>
          <p:nvPr/>
        </p:nvSpPr>
        <p:spPr>
          <a:xfrm>
            <a:off x="5926336" y="45605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ERP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667137" y="5040987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Effective in reducing compulsive checking.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9296400" y="3616404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5249" dirty="0"/>
          </a:p>
        </p:txBody>
      </p:sp>
      <p:sp>
        <p:nvSpPr>
          <p:cNvPr id="14" name="Text 11"/>
          <p:cNvSpPr/>
          <p:nvPr/>
        </p:nvSpPr>
        <p:spPr>
          <a:xfrm>
            <a:off x="9555599" y="45605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Self-Help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9296400" y="5040987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Complements therapy for comprehensive care.</a:t>
            </a:r>
            <a:endParaRPr lang="en-US" sz="1750" dirty="0"/>
          </a:p>
        </p:txBody>
      </p:sp>
      <p:pic>
        <p:nvPicPr>
          <p:cNvPr id="16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31770"/>
            <a:ext cx="4443889" cy="555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374"/>
              </a:lnSpc>
              <a:buNone/>
            </a:pPr>
            <a:r>
              <a:rPr lang="en-US" sz="3499" b="1" dirty="0">
                <a:solidFill>
                  <a:srgbClr val="80808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THANKYOU</a:t>
            </a:r>
            <a:endParaRPr lang="en-US" sz="3499" dirty="0"/>
          </a:p>
        </p:txBody>
      </p:sp>
      <p:sp>
        <p:nvSpPr>
          <p:cNvPr id="6" name="Text 3"/>
          <p:cNvSpPr/>
          <p:nvPr/>
        </p:nvSpPr>
        <p:spPr>
          <a:xfrm>
            <a:off x="833199" y="350936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Emotion of life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833199" y="4536996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Contact us 9368503416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33199" y="5142309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Email: info@emotionoflife.in</a:t>
            </a:r>
            <a:endParaRPr lang="en-US" sz="1750" dirty="0"/>
          </a:p>
        </p:txBody>
      </p:sp>
      <p:pic>
        <p:nvPicPr>
          <p:cNvPr id="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17777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Characteristics of Checking Rechecking OCD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407336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8" name="Text 5"/>
          <p:cNvSpPr/>
          <p:nvPr/>
        </p:nvSpPr>
        <p:spPr>
          <a:xfrm>
            <a:off x="2224088" y="4115038"/>
            <a:ext cx="12775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4149685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Persistent Doubts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630103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Driven by anxiety, sufferers feel compelled to verify things repeatedly.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407336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2" name="Text 9"/>
          <p:cNvSpPr/>
          <p:nvPr/>
        </p:nvSpPr>
        <p:spPr>
          <a:xfrm>
            <a:off x="5792986" y="4115038"/>
            <a:ext cx="17430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4149685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Temporary Relief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4630103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Checking behaviors provide only momentary alleviation of distress.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407336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6" name="Text 13"/>
          <p:cNvSpPr/>
          <p:nvPr/>
        </p:nvSpPr>
        <p:spPr>
          <a:xfrm>
            <a:off x="9391055" y="4115038"/>
            <a:ext cx="16263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4149685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Life Impairment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4630103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Excessive checking disrupts daily activities and relationships.</a:t>
            </a:r>
            <a:endParaRPr lang="en-US" sz="1750" dirty="0"/>
          </a:p>
        </p:txBody>
      </p:sp>
      <p:pic>
        <p:nvPicPr>
          <p:cNvPr id="1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032040"/>
            <a:ext cx="70529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Emotional Toll on Sufferers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059668"/>
            <a:ext cx="4542115" cy="1635562"/>
          </a:xfrm>
          <a:prstGeom prst="roundRect">
            <a:avLst>
              <a:gd name="adj" fmla="val 8151"/>
            </a:avLst>
          </a:prstGeom>
          <a:solidFill>
            <a:srgbClr val="DEDEE9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328183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Fear and Doubt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3762256"/>
            <a:ext cx="40977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Overwhelming uncertainty and fear of harm dominate their thoughts.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3059668"/>
            <a:ext cx="4542115" cy="1635562"/>
          </a:xfrm>
          <a:prstGeom prst="roundRect">
            <a:avLst>
              <a:gd name="adj" fmla="val 8151"/>
            </a:avLst>
          </a:prstGeom>
          <a:solidFill>
            <a:srgbClr val="DEDEE9"/>
          </a:solidFill>
          <a:ln/>
        </p:spPr>
      </p:sp>
      <p:sp>
        <p:nvSpPr>
          <p:cNvPr id="10" name="Text 7"/>
          <p:cNvSpPr/>
          <p:nvPr/>
        </p:nvSpPr>
        <p:spPr>
          <a:xfrm>
            <a:off x="5819656" y="328183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Guilt and Shame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19656" y="3762256"/>
            <a:ext cx="40977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Recognition of irrationality leads to profound feelings of guilt.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4917400"/>
            <a:ext cx="9306401" cy="1280160"/>
          </a:xfrm>
          <a:prstGeom prst="roundRect">
            <a:avLst>
              <a:gd name="adj" fmla="val 10414"/>
            </a:avLst>
          </a:prstGeom>
          <a:solidFill>
            <a:srgbClr val="DEDEE9"/>
          </a:solidFill>
          <a:ln/>
        </p:spPr>
      </p:sp>
      <p:sp>
        <p:nvSpPr>
          <p:cNvPr id="13" name="Text 10"/>
          <p:cNvSpPr/>
          <p:nvPr/>
        </p:nvSpPr>
        <p:spPr>
          <a:xfrm>
            <a:off x="1055370" y="513957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Physical Strain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55370" y="5619988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Chronic stress manifests in fatigue and other physical symptoms.</a:t>
            </a:r>
            <a:endParaRPr lang="en-US" sz="1750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458516"/>
            <a:ext cx="75321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Common Behavioral Patterns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01910" y="2486144"/>
            <a:ext cx="44410" cy="4284821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887444"/>
            <a:ext cx="777597" cy="4441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265973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9" name="Text 6"/>
          <p:cNvSpPr/>
          <p:nvPr/>
        </p:nvSpPr>
        <p:spPr>
          <a:xfrm>
            <a:off x="4760178" y="2701409"/>
            <a:ext cx="12775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270831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Lock Checking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3188732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Verifying doors and windows are secured multiple times.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389775"/>
            <a:ext cx="777597" cy="4441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416206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4" name="Text 11"/>
          <p:cNvSpPr/>
          <p:nvPr/>
        </p:nvSpPr>
        <p:spPr>
          <a:xfrm>
            <a:off x="4736842" y="4203740"/>
            <a:ext cx="17430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210645"/>
            <a:ext cx="28401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Appliance Verification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469106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Ensuring appliances are off to prevent hazards.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5892105"/>
            <a:ext cx="777597" cy="4441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566439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9" name="Text 16"/>
          <p:cNvSpPr/>
          <p:nvPr/>
        </p:nvSpPr>
        <p:spPr>
          <a:xfrm>
            <a:off x="4742676" y="5706070"/>
            <a:ext cx="16263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571297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Task Reviewing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6046113" y="619339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Going over tasks repeatedly to confirm accuracy.</a:t>
            </a:r>
            <a:endParaRPr lang="en-US" sz="1750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572107"/>
            <a:ext cx="1040820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Symptoms of Checking Rechecking OCD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Intrusive Thoughts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39126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Distressing thoughts about harm or disaster.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Compulsive Actions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39126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Repetitive checking actions to reduce anxiety.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Emotional Distress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391263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Fear and need for reassurance lead to emotional turmoil.</a:t>
            </a:r>
            <a:endParaRPr lang="en-US" sz="175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105620"/>
            <a:ext cx="602813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Challenges in Daily Life</a:t>
            </a:r>
            <a:endParaRPr lang="en-US" sz="4374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93" y="3133249"/>
            <a:ext cx="3518059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0163" y="4355187"/>
            <a:ext cx="307371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Time-Consuming Rituals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260163" y="5182791"/>
            <a:ext cx="307371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Checking rituals severely impact time management.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52" y="3133249"/>
            <a:ext cx="3518178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78222" y="43551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Social Isolation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5778222" y="4835604"/>
            <a:ext cx="307383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Embarrassment leads to withdrawal from social activities.</a:t>
            </a:r>
            <a:endParaRPr lang="en-US" sz="17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229" y="3133249"/>
            <a:ext cx="3518178" cy="8886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296400" y="4355187"/>
            <a:ext cx="29163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Strained Relationships</a:t>
            </a:r>
            <a:endParaRPr lang="en-US" sz="2187" dirty="0"/>
          </a:p>
        </p:txBody>
      </p:sp>
      <p:sp>
        <p:nvSpPr>
          <p:cNvPr id="15" name="Text 9"/>
          <p:cNvSpPr/>
          <p:nvPr/>
        </p:nvSpPr>
        <p:spPr>
          <a:xfrm>
            <a:off x="9296400" y="4835604"/>
            <a:ext cx="307383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OCD symptoms strain interactions with others.</a:t>
            </a:r>
            <a:endParaRPr lang="en-US" sz="1750" dirty="0"/>
          </a:p>
        </p:txBody>
      </p:sp>
      <p:pic>
        <p:nvPicPr>
          <p:cNvPr id="16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5851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Treatment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1144310" y="2486144"/>
            <a:ext cx="44410" cy="4284821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887444"/>
            <a:ext cx="777597" cy="4441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265973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9" name="Text 6"/>
          <p:cNvSpPr/>
          <p:nvPr/>
        </p:nvSpPr>
        <p:spPr>
          <a:xfrm>
            <a:off x="1102578" y="2701409"/>
            <a:ext cx="12775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388513" y="270831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CBT &amp; ERP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388513" y="3188732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Cognitive-behavioral therapy and exposure response prevention are key.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416427" y="4389775"/>
            <a:ext cx="777597" cy="4441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416206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4" name="Text 11"/>
          <p:cNvSpPr/>
          <p:nvPr/>
        </p:nvSpPr>
        <p:spPr>
          <a:xfrm>
            <a:off x="1079242" y="4203740"/>
            <a:ext cx="17430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388513" y="421064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Self-Help Strategies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388513" y="469106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Journaling and gradual exposure exercises aid in symptom management.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1416427" y="5892105"/>
            <a:ext cx="777597" cy="44410"/>
          </a:xfrm>
          <a:prstGeom prst="rect">
            <a:avLst/>
          </a:prstGeom>
          <a:solidFill>
            <a:srgbClr val="DEDEE9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66439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9" name="Text 16"/>
          <p:cNvSpPr/>
          <p:nvPr/>
        </p:nvSpPr>
        <p:spPr>
          <a:xfrm>
            <a:off x="1085076" y="5706070"/>
            <a:ext cx="16263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2388513" y="571297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Lifestyle Adjustments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2388513" y="619339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Healthy habits and stress management techniques support well-being.</a:t>
            </a:r>
            <a:endParaRPr lang="en-US" sz="1750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431852"/>
            <a:ext cx="655296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Emotion of Life Approach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459480"/>
            <a:ext cx="3370064" cy="2338149"/>
          </a:xfrm>
          <a:prstGeom prst="roundRect">
            <a:avLst>
              <a:gd name="adj" fmla="val 5702"/>
            </a:avLst>
          </a:prstGeom>
          <a:solidFill>
            <a:srgbClr val="DEDEE9"/>
          </a:solidFill>
          <a:ln/>
        </p:spPr>
      </p:sp>
      <p:sp>
        <p:nvSpPr>
          <p:cNvPr id="8" name="Text 5"/>
          <p:cNvSpPr/>
          <p:nvPr/>
        </p:nvSpPr>
        <p:spPr>
          <a:xfrm>
            <a:off x="2260163" y="36816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Psychoeducation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260163" y="4162068"/>
            <a:ext cx="292572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Understanding OCD is the foundation of treatment.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3459480"/>
            <a:ext cx="3370064" cy="2338149"/>
          </a:xfrm>
          <a:prstGeom prst="roundRect">
            <a:avLst>
              <a:gd name="adj" fmla="val 5702"/>
            </a:avLst>
          </a:prstGeom>
          <a:solidFill>
            <a:srgbClr val="DEDEE9"/>
          </a:solidFill>
          <a:ln/>
        </p:spPr>
      </p:sp>
      <p:sp>
        <p:nvSpPr>
          <p:cNvPr id="11" name="Text 8"/>
          <p:cNvSpPr/>
          <p:nvPr/>
        </p:nvSpPr>
        <p:spPr>
          <a:xfrm>
            <a:off x="5852398" y="3681651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Cognitive Restructuring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852398" y="4509254"/>
            <a:ext cx="29257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Challenging irrational beliefs to foster realistic thinking.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3459480"/>
            <a:ext cx="3370064" cy="2338149"/>
          </a:xfrm>
          <a:prstGeom prst="roundRect">
            <a:avLst>
              <a:gd name="adj" fmla="val 5702"/>
            </a:avLst>
          </a:prstGeom>
          <a:solidFill>
            <a:srgbClr val="DEDEE9"/>
          </a:solidFill>
          <a:ln/>
        </p:spPr>
      </p:sp>
      <p:sp>
        <p:nvSpPr>
          <p:cNvPr id="14" name="Text 11"/>
          <p:cNvSpPr/>
          <p:nvPr/>
        </p:nvSpPr>
        <p:spPr>
          <a:xfrm>
            <a:off x="9444633" y="3681651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Commitment to Treatment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9444633" y="4509254"/>
            <a:ext cx="29257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Consistent engagement with therapy is crucial for progress.</a:t>
            </a:r>
            <a:endParaRPr lang="en-US" sz="1750" dirty="0"/>
          </a:p>
        </p:txBody>
      </p:sp>
      <p:pic>
        <p:nvPicPr>
          <p:cNvPr id="16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917871"/>
            <a:ext cx="565701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Support and Recovery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2037993" y="511909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7" name="Text 4"/>
          <p:cNvSpPr/>
          <p:nvPr/>
        </p:nvSpPr>
        <p:spPr>
          <a:xfrm>
            <a:off x="2224088" y="5160764"/>
            <a:ext cx="12775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2760107" y="5195411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Support Networks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760107" y="5675828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Connecting with groups and forums for encouragement.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511909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1" name="Text 8"/>
          <p:cNvSpPr/>
          <p:nvPr/>
        </p:nvSpPr>
        <p:spPr>
          <a:xfrm>
            <a:off x="5792986" y="5160764"/>
            <a:ext cx="17430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52342" y="5195411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Therapeutic Alliance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52342" y="6023015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Working with a therapist for guidance and support.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9222462" y="511909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5" name="Text 12"/>
          <p:cNvSpPr/>
          <p:nvPr/>
        </p:nvSpPr>
        <p:spPr>
          <a:xfrm>
            <a:off x="9391055" y="5160764"/>
            <a:ext cx="16263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9944576" y="5195411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Self-Compassion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9944576" y="5675828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Practicing self-compassion to alleviate guilt and shame.</a:t>
            </a:r>
            <a:endParaRPr lang="en-US" sz="1750" dirty="0"/>
          </a:p>
        </p:txBody>
      </p:sp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2024-03-01T07:58:54Z</dcterms:created>
  <dcterms:modified xsi:type="dcterms:W3CDTF">2024-03-01T07:58:54Z</dcterms:modified>
</cp:coreProperties>
</file>