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70" r:id="rId5"/>
    <p:sldId id="268" r:id="rId6"/>
    <p:sldId id="274" r:id="rId7"/>
    <p:sldId id="269" r:id="rId8"/>
    <p:sldId id="273" r:id="rId9"/>
    <p:sldId id="265" r:id="rId10"/>
    <p:sldId id="258" r:id="rId11"/>
    <p:sldId id="271" r:id="rId12"/>
    <p:sldId id="272" r:id="rId13"/>
    <p:sldId id="259" r:id="rId14"/>
    <p:sldId id="266" r:id="rId15"/>
    <p:sldId id="260" r:id="rId16"/>
    <p:sldId id="261" r:id="rId17"/>
    <p:sldId id="262" r:id="rId18"/>
    <p:sldId id="263" r:id="rId19"/>
    <p:sldId id="26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956" y="-48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FD88E5D-A1AF-42E8-990C-50C013D0FD71}" type="datetimeFigureOut">
              <a:rPr lang="en-IN" smtClean="0"/>
              <a:pPr/>
              <a:t>13-09-2020</a:t>
            </a:fld>
            <a:endParaRPr lang="en-IN" dirty="0"/>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IN" dirty="0"/>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C2201B5-F688-464A-873B-FFC2D41A06E6}"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D88E5D-A1AF-42E8-990C-50C013D0FD71}" type="datetimeFigureOut">
              <a:rPr lang="en-IN" smtClean="0"/>
              <a:pPr/>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C2201B5-F688-464A-873B-FFC2D41A06E6}"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D88E5D-A1AF-42E8-990C-50C013D0FD71}" type="datetimeFigureOut">
              <a:rPr lang="en-IN" smtClean="0"/>
              <a:pPr/>
              <a:t>13-09-2020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5C2201B5-F688-464A-873B-FFC2D41A06E6}"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FD88E5D-A1AF-42E8-990C-50C013D0FD71}" type="datetimeFigureOut">
              <a:rPr lang="en-IN" smtClean="0"/>
              <a:pPr/>
              <a:t>13-09-2020</a:t>
            </a:fld>
            <a:endParaRPr lang="en-IN" dirty="0"/>
          </a:p>
        </p:txBody>
      </p:sp>
      <p:sp>
        <p:nvSpPr>
          <p:cNvPr id="5" name="Footer Placeholder 4"/>
          <p:cNvSpPr>
            <a:spLocks noGrp="1"/>
          </p:cNvSpPr>
          <p:nvPr>
            <p:ph type="ftr" sz="quarter" idx="11"/>
          </p:nvPr>
        </p:nvSpPr>
        <p:spPr>
          <a:xfrm>
            <a:off x="457200" y="6480969"/>
            <a:ext cx="4260056" cy="300831"/>
          </a:xfrm>
        </p:spPr>
        <p:txBody>
          <a:bodyPr/>
          <a:lstStyle/>
          <a:p>
            <a:endParaRPr lang="en-IN" dirty="0"/>
          </a:p>
        </p:txBody>
      </p:sp>
      <p:sp>
        <p:nvSpPr>
          <p:cNvPr id="6" name="Slide Number Placeholder 5"/>
          <p:cNvSpPr>
            <a:spLocks noGrp="1"/>
          </p:cNvSpPr>
          <p:nvPr>
            <p:ph type="sldNum" sz="quarter" idx="12"/>
          </p:nvPr>
        </p:nvSpPr>
        <p:spPr/>
        <p:txBody>
          <a:bodyPr/>
          <a:lstStyle/>
          <a:p>
            <a:fld id="{5C2201B5-F688-464A-873B-FFC2D41A06E6}"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Date Placeholder 3"/>
          <p:cNvSpPr>
            <a:spLocks noGrp="1"/>
          </p:cNvSpPr>
          <p:nvPr>
            <p:ph type="dt" sz="half" idx="10"/>
          </p:nvPr>
        </p:nvSpPr>
        <p:spPr>
          <a:xfrm>
            <a:off x="6955632" y="6477000"/>
            <a:ext cx="2133600" cy="304800"/>
          </a:xfrm>
        </p:spPr>
        <p:txBody>
          <a:bodyPr/>
          <a:lstStyle/>
          <a:p>
            <a:fld id="{6FD88E5D-A1AF-42E8-990C-50C013D0FD71}" type="datetimeFigureOut">
              <a:rPr lang="en-IN" smtClean="0"/>
              <a:pPr/>
              <a:t>13-09-2020</a:t>
            </a:fld>
            <a:endParaRPr lang="en-IN" dirty="0"/>
          </a:p>
        </p:txBody>
      </p:sp>
      <p:sp>
        <p:nvSpPr>
          <p:cNvPr id="5" name="Footer Placeholder 4"/>
          <p:cNvSpPr>
            <a:spLocks noGrp="1"/>
          </p:cNvSpPr>
          <p:nvPr>
            <p:ph type="ftr" sz="quarter" idx="11"/>
          </p:nvPr>
        </p:nvSpPr>
        <p:spPr>
          <a:xfrm>
            <a:off x="2619376" y="6480969"/>
            <a:ext cx="4260056" cy="300831"/>
          </a:xfrm>
        </p:spPr>
        <p:txBody>
          <a:bodyPr/>
          <a:lstStyle/>
          <a:p>
            <a:endParaRPr lang="en-IN" dirty="0"/>
          </a:p>
        </p:txBody>
      </p:sp>
      <p:sp>
        <p:nvSpPr>
          <p:cNvPr id="6" name="Slide Number Placeholder 5"/>
          <p:cNvSpPr>
            <a:spLocks noGrp="1"/>
          </p:cNvSpPr>
          <p:nvPr>
            <p:ph type="sldNum" sz="quarter" idx="12"/>
          </p:nvPr>
        </p:nvSpPr>
        <p:spPr>
          <a:xfrm>
            <a:off x="8451056" y="809624"/>
            <a:ext cx="502920" cy="300831"/>
          </a:xfrm>
        </p:spPr>
        <p:txBody>
          <a:bodyPr/>
          <a:lstStyle/>
          <a:p>
            <a:fld id="{5C2201B5-F688-464A-873B-FFC2D41A06E6}" type="slidenum">
              <a:rPr lang="en-IN" smtClean="0"/>
              <a:pPr/>
              <a:t>‹#›</a:t>
            </a:fld>
            <a:endParaRPr lang="en-IN" dirty="0"/>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FD88E5D-A1AF-42E8-990C-50C013D0FD71}" type="datetimeFigureOut">
              <a:rPr lang="en-IN" smtClean="0"/>
              <a:pPr/>
              <a:t>13-09-2020</a:t>
            </a:fld>
            <a:endParaRPr lang="en-IN" dirty="0"/>
          </a:p>
        </p:txBody>
      </p:sp>
      <p:sp>
        <p:nvSpPr>
          <p:cNvPr id="6" name="Footer Placeholder 5"/>
          <p:cNvSpPr>
            <a:spLocks noGrp="1"/>
          </p:cNvSpPr>
          <p:nvPr>
            <p:ph type="ftr" sz="quarter" idx="11"/>
          </p:nvPr>
        </p:nvSpPr>
        <p:spPr>
          <a:xfrm>
            <a:off x="457200" y="6480969"/>
            <a:ext cx="4260056" cy="301752"/>
          </a:xfrm>
        </p:spPr>
        <p:txBody>
          <a:bodyPr/>
          <a:lstStyle/>
          <a:p>
            <a:endParaRPr lang="en-IN" dirty="0"/>
          </a:p>
        </p:txBody>
      </p:sp>
      <p:sp>
        <p:nvSpPr>
          <p:cNvPr id="7" name="Slide Number Placeholder 6"/>
          <p:cNvSpPr>
            <a:spLocks noGrp="1"/>
          </p:cNvSpPr>
          <p:nvPr>
            <p:ph type="sldNum" sz="quarter" idx="12"/>
          </p:nvPr>
        </p:nvSpPr>
        <p:spPr>
          <a:xfrm>
            <a:off x="7589520" y="6480969"/>
            <a:ext cx="502920" cy="301752"/>
          </a:xfrm>
        </p:spPr>
        <p:txBody>
          <a:bodyPr/>
          <a:lstStyle/>
          <a:p>
            <a:fld id="{5C2201B5-F688-464A-873B-FFC2D41A06E6}"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FD88E5D-A1AF-42E8-990C-50C013D0FD71}" type="datetimeFigureOut">
              <a:rPr lang="en-IN" smtClean="0"/>
              <a:pPr/>
              <a:t>13-09-2020</a:t>
            </a:fld>
            <a:endParaRPr lang="en-IN" dirty="0"/>
          </a:p>
        </p:txBody>
      </p:sp>
      <p:sp>
        <p:nvSpPr>
          <p:cNvPr id="8" name="Footer Placeholder 7"/>
          <p:cNvSpPr>
            <a:spLocks noGrp="1"/>
          </p:cNvSpPr>
          <p:nvPr>
            <p:ph type="ftr" sz="quarter" idx="11"/>
          </p:nvPr>
        </p:nvSpPr>
        <p:spPr>
          <a:xfrm>
            <a:off x="457200" y="6480969"/>
            <a:ext cx="4261104" cy="301752"/>
          </a:xfrm>
        </p:spPr>
        <p:txBody>
          <a:bodyPr/>
          <a:lstStyle/>
          <a:p>
            <a:endParaRPr lang="en-IN" dirty="0"/>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5C2201B5-F688-464A-873B-FFC2D41A06E6}"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D88E5D-A1AF-42E8-990C-50C013D0FD71}" type="datetimeFigureOut">
              <a:rPr lang="en-IN" smtClean="0"/>
              <a:pPr/>
              <a:t>13-09-2020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5C2201B5-F688-464A-873B-FFC2D41A06E6}"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FD88E5D-A1AF-42E8-990C-50C013D0FD71}" type="datetimeFigureOut">
              <a:rPr lang="en-IN" smtClean="0"/>
              <a:pPr/>
              <a:t>13-09-2020</a:t>
            </a:fld>
            <a:endParaRPr lang="en-IN" dirty="0"/>
          </a:p>
        </p:txBody>
      </p:sp>
      <p:sp>
        <p:nvSpPr>
          <p:cNvPr id="3" name="Footer Placeholder 2"/>
          <p:cNvSpPr>
            <a:spLocks noGrp="1"/>
          </p:cNvSpPr>
          <p:nvPr>
            <p:ph type="ftr" sz="quarter" idx="11"/>
          </p:nvPr>
        </p:nvSpPr>
        <p:spPr>
          <a:xfrm>
            <a:off x="457200" y="6481890"/>
            <a:ext cx="4260056" cy="300831"/>
          </a:xfrm>
        </p:spPr>
        <p:txBody>
          <a:bodyPr/>
          <a:lstStyle/>
          <a:p>
            <a:endParaRPr lang="en-IN" dirty="0"/>
          </a:p>
        </p:txBody>
      </p:sp>
      <p:sp>
        <p:nvSpPr>
          <p:cNvPr id="4" name="Slide Number Placeholder 3"/>
          <p:cNvSpPr>
            <a:spLocks noGrp="1"/>
          </p:cNvSpPr>
          <p:nvPr>
            <p:ph type="sldNum" sz="quarter" idx="12"/>
          </p:nvPr>
        </p:nvSpPr>
        <p:spPr>
          <a:xfrm>
            <a:off x="7589520" y="6480969"/>
            <a:ext cx="502920" cy="301752"/>
          </a:xfrm>
        </p:spPr>
        <p:txBody>
          <a:bodyPr/>
          <a:lstStyle/>
          <a:p>
            <a:fld id="{5C2201B5-F688-464A-873B-FFC2D41A06E6}"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6FD88E5D-A1AF-42E8-990C-50C013D0FD71}" type="datetimeFigureOut">
              <a:rPr lang="en-IN" smtClean="0"/>
              <a:pPr/>
              <a:t>13-09-2020</a:t>
            </a:fld>
            <a:endParaRPr lang="en-IN" dirty="0"/>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IN" dirty="0"/>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5C2201B5-F688-464A-873B-FFC2D41A06E6}"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FD88E5D-A1AF-42E8-990C-50C013D0FD71}" type="datetimeFigureOut">
              <a:rPr lang="en-IN" smtClean="0"/>
              <a:pPr/>
              <a:t>13-09-2020</a:t>
            </a:fld>
            <a:endParaRPr lang="en-IN" dirty="0"/>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IN" dirty="0"/>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5C2201B5-F688-464A-873B-FFC2D41A06E6}" type="slidenum">
              <a:rPr lang="en-IN" smtClean="0"/>
              <a:pPr/>
              <a:t>‹#›</a:t>
            </a:fld>
            <a:endParaRPr lang="en-IN"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FD88E5D-A1AF-42E8-990C-50C013D0FD71}" type="datetimeFigureOut">
              <a:rPr lang="en-IN" smtClean="0"/>
              <a:pPr/>
              <a:t>13-09-2020</a:t>
            </a:fld>
            <a:endParaRPr lang="en-IN" dirty="0"/>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IN" dirty="0"/>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C2201B5-F688-464A-873B-FFC2D41A06E6}" type="slidenum">
              <a:rPr lang="en-IN" smtClean="0"/>
              <a:pPr/>
              <a:t>‹#›</a:t>
            </a:fld>
            <a:endParaRPr lang="en-IN"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76289"/>
            <a:ext cx="8458200" cy="1052512"/>
          </a:xfrm>
        </p:spPr>
        <p:txBody>
          <a:bodyPr>
            <a:normAutofit/>
          </a:bodyPr>
          <a:lstStyle/>
          <a:p>
            <a:pPr algn="ctr"/>
            <a:r>
              <a:rPr lang="en-IN" sz="3200" dirty="0" smtClean="0"/>
              <a:t>Rational Emotive Behaviour Therapy</a:t>
            </a:r>
            <a:endParaRPr lang="en-IN" sz="3200" dirty="0"/>
          </a:p>
        </p:txBody>
      </p:sp>
      <p:sp>
        <p:nvSpPr>
          <p:cNvPr id="3" name="Subtitle 2"/>
          <p:cNvSpPr>
            <a:spLocks noGrp="1"/>
          </p:cNvSpPr>
          <p:nvPr>
            <p:ph type="subTitle" idx="1"/>
          </p:nvPr>
        </p:nvSpPr>
        <p:spPr>
          <a:xfrm>
            <a:off x="4267200" y="2250280"/>
            <a:ext cx="4648200" cy="2690888"/>
          </a:xfrm>
        </p:spPr>
        <p:txBody>
          <a:bodyPr>
            <a:normAutofit fontScale="85000" lnSpcReduction="10000"/>
          </a:bodyPr>
          <a:lstStyle/>
          <a:p>
            <a:endParaRPr lang="en-IN" b="1" dirty="0" smtClean="0">
              <a:latin typeface="Calibri" pitchFamily="34" charset="0"/>
              <a:cs typeface="Calibri" pitchFamily="34" charset="0"/>
            </a:endParaRPr>
          </a:p>
          <a:p>
            <a:r>
              <a:rPr lang="en-IN" b="1" dirty="0" smtClean="0">
                <a:latin typeface="Calibri" pitchFamily="34" charset="0"/>
                <a:cs typeface="Calibri" pitchFamily="34" charset="0"/>
              </a:rPr>
              <a:t>Created by :  </a:t>
            </a:r>
            <a:r>
              <a:rPr lang="en-IN" b="1" dirty="0" smtClean="0">
                <a:latin typeface="Calibri" pitchFamily="34" charset="0"/>
                <a:cs typeface="Calibri" pitchFamily="34" charset="0"/>
              </a:rPr>
              <a:t>Yoshima Singh</a:t>
            </a:r>
          </a:p>
          <a:p>
            <a:pPr algn="ctr"/>
            <a:r>
              <a:rPr lang="en-IN" b="1" dirty="0">
                <a:latin typeface="Calibri" pitchFamily="34" charset="0"/>
                <a:cs typeface="Calibri" pitchFamily="34" charset="0"/>
              </a:rPr>
              <a:t>Under the guidance of  </a:t>
            </a:r>
          </a:p>
          <a:p>
            <a:pPr algn="ctr"/>
            <a:endParaRPr lang="en-IN" b="1" dirty="0" smtClean="0">
              <a:latin typeface="Calibri" pitchFamily="34" charset="0"/>
              <a:cs typeface="Calibri" pitchFamily="34" charset="0"/>
            </a:endParaRPr>
          </a:p>
          <a:p>
            <a:pPr algn="ctr"/>
            <a:r>
              <a:rPr lang="en-IN" b="1" dirty="0" smtClean="0">
                <a:latin typeface="Calibri" pitchFamily="34" charset="0"/>
                <a:cs typeface="Calibri" pitchFamily="34" charset="0"/>
              </a:rPr>
              <a:t>Mr</a:t>
            </a:r>
            <a:r>
              <a:rPr lang="en-IN" b="1" dirty="0">
                <a:latin typeface="Calibri" pitchFamily="34" charset="0"/>
                <a:cs typeface="Calibri" pitchFamily="34" charset="0"/>
              </a:rPr>
              <a:t>.</a:t>
            </a:r>
            <a:r>
              <a:rPr lang="en-IN" b="1" dirty="0" smtClean="0">
                <a:latin typeface="Calibri" pitchFamily="34" charset="0"/>
                <a:cs typeface="Calibri" pitchFamily="34" charset="0"/>
              </a:rPr>
              <a:t> </a:t>
            </a:r>
            <a:r>
              <a:rPr lang="en-IN" b="1" dirty="0">
                <a:latin typeface="Calibri" pitchFamily="34" charset="0"/>
                <a:cs typeface="Calibri" pitchFamily="34" charset="0"/>
              </a:rPr>
              <a:t>Shyam </a:t>
            </a:r>
            <a:r>
              <a:rPr lang="en-IN" b="1" dirty="0" smtClean="0">
                <a:latin typeface="Calibri" pitchFamily="34" charset="0"/>
                <a:cs typeface="Calibri" pitchFamily="34" charset="0"/>
              </a:rPr>
              <a:t>Gupta </a:t>
            </a:r>
          </a:p>
          <a:p>
            <a:pPr algn="ctr"/>
            <a:r>
              <a:rPr lang="en-IN" b="1" dirty="0" smtClean="0">
                <a:latin typeface="Calibri" pitchFamily="34" charset="0"/>
                <a:cs typeface="Calibri" pitchFamily="34" charset="0"/>
              </a:rPr>
              <a:t>Clinical Psychologist &amp; Therapist </a:t>
            </a:r>
          </a:p>
          <a:p>
            <a:pPr algn="ctr"/>
            <a:r>
              <a:rPr lang="en-IN" b="1" dirty="0" smtClean="0">
                <a:latin typeface="Calibri" pitchFamily="34" charset="0"/>
                <a:cs typeface="Calibri" pitchFamily="34" charset="0"/>
              </a:rPr>
              <a:t>Emotion </a:t>
            </a:r>
            <a:r>
              <a:rPr lang="en-IN" b="1" dirty="0" smtClean="0">
                <a:latin typeface="Calibri" pitchFamily="34" charset="0"/>
                <a:cs typeface="Calibri" pitchFamily="34" charset="0"/>
              </a:rPr>
              <a:t>of Life</a:t>
            </a:r>
            <a:endParaRPr lang="en-IN" b="1"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1520" y="3428999"/>
            <a:ext cx="3886148" cy="3214107"/>
          </a:xfrm>
          <a:prstGeom prst="rect">
            <a:avLst/>
          </a:prstGeom>
        </p:spPr>
      </p:pic>
    </p:spTree>
    <p:extLst>
      <p:ext uri="{BB962C8B-B14F-4D97-AF65-F5344CB8AC3E}">
        <p14:creationId xmlns:p14="http://schemas.microsoft.com/office/powerpoint/2010/main" xmlns="" val="667060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effectLst/>
              </a:rPr>
              <a:t>A of </a:t>
            </a:r>
            <a:r>
              <a:rPr lang="en-IN" dirty="0">
                <a:effectLst/>
              </a:rPr>
              <a:t>REBT</a:t>
            </a:r>
            <a:endParaRPr lang="en-IN" dirty="0"/>
          </a:p>
        </p:txBody>
      </p:sp>
      <p:sp>
        <p:nvSpPr>
          <p:cNvPr id="3" name="Content Placeholder 2"/>
          <p:cNvSpPr>
            <a:spLocks noGrp="1"/>
          </p:cNvSpPr>
          <p:nvPr>
            <p:ph idx="1"/>
          </p:nvPr>
        </p:nvSpPr>
        <p:spPr/>
        <p:txBody>
          <a:bodyPr>
            <a:normAutofit/>
          </a:bodyPr>
          <a:lstStyle/>
          <a:p>
            <a:r>
              <a:rPr lang="en-US" sz="2400" b="1" dirty="0"/>
              <a:t>A </a:t>
            </a:r>
            <a:r>
              <a:rPr lang="en-US" sz="2400" dirty="0"/>
              <a:t>refers to the </a:t>
            </a:r>
            <a:r>
              <a:rPr lang="en-US" sz="2400" b="1" dirty="0"/>
              <a:t>(a)</a:t>
            </a:r>
            <a:r>
              <a:rPr lang="en-US" sz="2400" dirty="0"/>
              <a:t>ctivating event or situation that triggers a negative reaction or response. In this example, the A is the lack of reply.</a:t>
            </a:r>
          </a:p>
          <a:p>
            <a:endParaRPr lang="en-IN" sz="2400" dirty="0"/>
          </a:p>
        </p:txBody>
      </p:sp>
    </p:spTree>
    <p:extLst>
      <p:ext uri="{BB962C8B-B14F-4D97-AF65-F5344CB8AC3E}">
        <p14:creationId xmlns:p14="http://schemas.microsoft.com/office/powerpoint/2010/main" xmlns="" val="3484113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B of REBT</a:t>
            </a:r>
            <a:endParaRPr lang="en-IN" dirty="0"/>
          </a:p>
        </p:txBody>
      </p:sp>
      <p:sp>
        <p:nvSpPr>
          <p:cNvPr id="3" name="Content Placeholder 2"/>
          <p:cNvSpPr>
            <a:spLocks noGrp="1"/>
          </p:cNvSpPr>
          <p:nvPr>
            <p:ph idx="1"/>
          </p:nvPr>
        </p:nvSpPr>
        <p:spPr/>
        <p:txBody>
          <a:bodyPr>
            <a:normAutofit/>
          </a:bodyPr>
          <a:lstStyle/>
          <a:p>
            <a:r>
              <a:rPr lang="en-US" sz="2400" b="1" dirty="0"/>
              <a:t>B </a:t>
            </a:r>
            <a:r>
              <a:rPr lang="en-US" sz="2400" dirty="0"/>
              <a:t>refers to the </a:t>
            </a:r>
            <a:r>
              <a:rPr lang="en-US" sz="2400" b="1" dirty="0"/>
              <a:t>(b)</a:t>
            </a:r>
            <a:r>
              <a:rPr lang="en-US" sz="2400" dirty="0"/>
              <a:t>eliefs or irrational thoughts you might have about an event or situation. The B in the example is the belief that they don’t want to see you anymore or that you’ve done something wrong and that you will be alone for the rest of your life.</a:t>
            </a:r>
          </a:p>
          <a:p>
            <a:endParaRPr lang="en-IN" sz="2400" dirty="0"/>
          </a:p>
        </p:txBody>
      </p:sp>
    </p:spTree>
    <p:extLst>
      <p:ext uri="{BB962C8B-B14F-4D97-AF65-F5344CB8AC3E}">
        <p14:creationId xmlns:p14="http://schemas.microsoft.com/office/powerpoint/2010/main" xmlns="" val="3837683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C of REBT</a:t>
            </a:r>
            <a:endParaRPr lang="en-IN" dirty="0"/>
          </a:p>
        </p:txBody>
      </p:sp>
      <p:sp>
        <p:nvSpPr>
          <p:cNvPr id="3" name="Content Placeholder 2"/>
          <p:cNvSpPr>
            <a:spLocks noGrp="1"/>
          </p:cNvSpPr>
          <p:nvPr>
            <p:ph idx="1"/>
          </p:nvPr>
        </p:nvSpPr>
        <p:spPr/>
        <p:txBody>
          <a:bodyPr>
            <a:normAutofit/>
          </a:bodyPr>
          <a:lstStyle/>
          <a:p>
            <a:r>
              <a:rPr lang="en-US" sz="2400" b="1" dirty="0"/>
              <a:t>C </a:t>
            </a:r>
            <a:r>
              <a:rPr lang="en-US" sz="2400" dirty="0"/>
              <a:t>refers to the </a:t>
            </a:r>
            <a:r>
              <a:rPr lang="en-US" sz="2400" b="1" dirty="0"/>
              <a:t>(c)</a:t>
            </a:r>
            <a:r>
              <a:rPr lang="en-US" sz="2400" dirty="0"/>
              <a:t>onsequences, often the distressing emotions, that result from the irrational thoughts or beliefs. In this example, that might include feelings of worthlessness or not being good enough.</a:t>
            </a:r>
          </a:p>
          <a:p>
            <a:endParaRPr lang="en-IN" sz="2400" dirty="0"/>
          </a:p>
        </p:txBody>
      </p:sp>
    </p:spTree>
    <p:extLst>
      <p:ext uri="{BB962C8B-B14F-4D97-AF65-F5344CB8AC3E}">
        <p14:creationId xmlns:p14="http://schemas.microsoft.com/office/powerpoint/2010/main" xmlns="" val="3607847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rPr>
              <a:t>T</a:t>
            </a:r>
            <a:r>
              <a:rPr lang="en-US" b="1" dirty="0" smtClean="0">
                <a:effectLst/>
              </a:rPr>
              <a:t>echniques used </a:t>
            </a:r>
            <a:r>
              <a:rPr lang="en-US" b="1" dirty="0">
                <a:effectLst/>
              </a:rPr>
              <a:t>in REBT</a:t>
            </a:r>
            <a:endParaRPr lang="en-IN" dirty="0"/>
          </a:p>
        </p:txBody>
      </p:sp>
      <p:sp>
        <p:nvSpPr>
          <p:cNvPr id="3" name="Content Placeholder 2"/>
          <p:cNvSpPr>
            <a:spLocks noGrp="1"/>
          </p:cNvSpPr>
          <p:nvPr>
            <p:ph idx="1"/>
          </p:nvPr>
        </p:nvSpPr>
        <p:spPr/>
        <p:txBody>
          <a:bodyPr>
            <a:normAutofit/>
          </a:bodyPr>
          <a:lstStyle/>
          <a:p>
            <a:r>
              <a:rPr lang="en-IN" sz="2400" dirty="0"/>
              <a:t>Problem-solving techniques</a:t>
            </a:r>
          </a:p>
          <a:p>
            <a:r>
              <a:rPr lang="en-IN" sz="2400" dirty="0"/>
              <a:t>Cognitive restructuring techniques</a:t>
            </a:r>
          </a:p>
          <a:p>
            <a:r>
              <a:rPr lang="en-IN" sz="2400" dirty="0"/>
              <a:t>Coping techniques</a:t>
            </a:r>
          </a:p>
          <a:p>
            <a:endParaRPr lang="en-IN" sz="2400" dirty="0"/>
          </a:p>
        </p:txBody>
      </p:sp>
    </p:spTree>
    <p:extLst>
      <p:ext uri="{BB962C8B-B14F-4D97-AF65-F5344CB8AC3E}">
        <p14:creationId xmlns:p14="http://schemas.microsoft.com/office/powerpoint/2010/main" xmlns="" val="3656553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18686" y="1052736"/>
            <a:ext cx="6693674" cy="4608512"/>
          </a:xfrm>
          <a:prstGeom prst="rect">
            <a:avLst/>
          </a:prstGeom>
        </p:spPr>
      </p:pic>
    </p:spTree>
    <p:extLst>
      <p:ext uri="{BB962C8B-B14F-4D97-AF65-F5344CB8AC3E}">
        <p14:creationId xmlns:p14="http://schemas.microsoft.com/office/powerpoint/2010/main" xmlns="" val="1812719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effectLst/>
              </a:rPr>
              <a:t/>
            </a:r>
            <a:br>
              <a:rPr lang="en-IN" b="1" dirty="0" smtClean="0">
                <a:effectLst/>
              </a:rPr>
            </a:br>
            <a:r>
              <a:rPr lang="en-IN" b="1" dirty="0" smtClean="0">
                <a:effectLst/>
              </a:rPr>
              <a:t>Problem-solving </a:t>
            </a:r>
            <a:r>
              <a:rPr lang="en-IN" b="1" dirty="0">
                <a:effectLst/>
              </a:rPr>
              <a:t>techniques</a:t>
            </a:r>
            <a:br>
              <a:rPr lang="en-IN" b="1" dirty="0">
                <a:effectLst/>
              </a:rPr>
            </a:br>
            <a:endParaRPr lang="en-IN" dirty="0"/>
          </a:p>
        </p:txBody>
      </p:sp>
      <p:sp>
        <p:nvSpPr>
          <p:cNvPr id="3" name="Content Placeholder 2"/>
          <p:cNvSpPr>
            <a:spLocks noGrp="1"/>
          </p:cNvSpPr>
          <p:nvPr>
            <p:ph idx="1"/>
          </p:nvPr>
        </p:nvSpPr>
        <p:spPr/>
        <p:txBody>
          <a:bodyPr>
            <a:normAutofit/>
          </a:bodyPr>
          <a:lstStyle/>
          <a:p>
            <a:pPr marL="64008" indent="0">
              <a:buNone/>
            </a:pPr>
            <a:r>
              <a:rPr lang="en-US" sz="2400" dirty="0"/>
              <a:t>These strategies can help address the activating event (A</a:t>
            </a:r>
            <a:r>
              <a:rPr lang="en-US" sz="2400" dirty="0" smtClean="0"/>
              <a:t>)</a:t>
            </a:r>
          </a:p>
          <a:p>
            <a:pPr marL="64008" indent="0">
              <a:buNone/>
            </a:pPr>
            <a:endParaRPr lang="en-US" sz="2400" dirty="0"/>
          </a:p>
          <a:p>
            <a:pPr marL="64008" indent="0">
              <a:buNone/>
            </a:pPr>
            <a:r>
              <a:rPr lang="en-US" sz="2400" dirty="0"/>
              <a:t>They often include working to develop:</a:t>
            </a:r>
          </a:p>
          <a:p>
            <a:r>
              <a:rPr lang="en-US" sz="2400" dirty="0"/>
              <a:t>problem-solving skills</a:t>
            </a:r>
          </a:p>
          <a:p>
            <a:r>
              <a:rPr lang="en-US" sz="2400" dirty="0"/>
              <a:t>assertiveness</a:t>
            </a:r>
          </a:p>
          <a:p>
            <a:r>
              <a:rPr lang="en-US" sz="2400" dirty="0"/>
              <a:t>social skills</a:t>
            </a:r>
          </a:p>
          <a:p>
            <a:r>
              <a:rPr lang="en-US" sz="2400" dirty="0"/>
              <a:t>decision-making skills</a:t>
            </a:r>
          </a:p>
          <a:p>
            <a:r>
              <a:rPr lang="en-US" sz="2400" dirty="0"/>
              <a:t>conflict resolution skills</a:t>
            </a:r>
          </a:p>
          <a:p>
            <a:endParaRPr lang="en-IN" sz="2400" dirty="0"/>
          </a:p>
        </p:txBody>
      </p:sp>
    </p:spTree>
    <p:extLst>
      <p:ext uri="{BB962C8B-B14F-4D97-AF65-F5344CB8AC3E}">
        <p14:creationId xmlns:p14="http://schemas.microsoft.com/office/powerpoint/2010/main" xmlns="" val="3580149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effectLst/>
              </a:rPr>
              <a:t/>
            </a:r>
            <a:br>
              <a:rPr lang="en-IN" b="1" dirty="0" smtClean="0">
                <a:effectLst/>
              </a:rPr>
            </a:br>
            <a:r>
              <a:rPr lang="en-IN" b="1" dirty="0" smtClean="0">
                <a:effectLst/>
              </a:rPr>
              <a:t>Cognitive </a:t>
            </a:r>
            <a:r>
              <a:rPr lang="en-IN" b="1" dirty="0">
                <a:effectLst/>
              </a:rPr>
              <a:t>restructuring techniques</a:t>
            </a:r>
            <a:br>
              <a:rPr lang="en-IN" b="1" dirty="0">
                <a:effectLst/>
              </a:rPr>
            </a:br>
            <a:endParaRPr lang="en-IN" dirty="0"/>
          </a:p>
        </p:txBody>
      </p:sp>
      <p:sp>
        <p:nvSpPr>
          <p:cNvPr id="3" name="Content Placeholder 2"/>
          <p:cNvSpPr>
            <a:spLocks noGrp="1"/>
          </p:cNvSpPr>
          <p:nvPr>
            <p:ph idx="1"/>
          </p:nvPr>
        </p:nvSpPr>
        <p:spPr/>
        <p:txBody>
          <a:bodyPr>
            <a:normAutofit/>
          </a:bodyPr>
          <a:lstStyle/>
          <a:p>
            <a:pPr marL="64008" indent="0">
              <a:buNone/>
            </a:pPr>
            <a:r>
              <a:rPr lang="en-US" sz="2400" dirty="0"/>
              <a:t>These strategies help you to change irrational beliefs (B</a:t>
            </a:r>
            <a:r>
              <a:rPr lang="en-US" sz="2400" dirty="0" smtClean="0"/>
              <a:t>)</a:t>
            </a:r>
          </a:p>
          <a:p>
            <a:pPr marL="64008" indent="0">
              <a:buNone/>
            </a:pPr>
            <a:endParaRPr lang="en-US" sz="2400" dirty="0"/>
          </a:p>
          <a:p>
            <a:pPr marL="64008" indent="0">
              <a:buNone/>
            </a:pPr>
            <a:r>
              <a:rPr lang="en-US" sz="2400" dirty="0"/>
              <a:t>They might include:</a:t>
            </a:r>
          </a:p>
          <a:p>
            <a:r>
              <a:rPr lang="en-US" sz="2400" dirty="0"/>
              <a:t>logical or rationalizing techniques</a:t>
            </a:r>
          </a:p>
          <a:p>
            <a:r>
              <a:rPr lang="en-US" sz="2400" dirty="0"/>
              <a:t>guided imagery and visualization</a:t>
            </a:r>
          </a:p>
          <a:p>
            <a:r>
              <a:rPr lang="en-US" sz="2400" dirty="0"/>
              <a:t>reframing, or looking at events in a different way</a:t>
            </a:r>
          </a:p>
          <a:p>
            <a:r>
              <a:rPr lang="en-US" sz="2400" dirty="0"/>
              <a:t>humor and irony</a:t>
            </a:r>
          </a:p>
          <a:p>
            <a:r>
              <a:rPr lang="en-US" sz="2400" dirty="0"/>
              <a:t>exposure to a feared situation</a:t>
            </a:r>
          </a:p>
          <a:p>
            <a:r>
              <a:rPr lang="en-US" sz="2400" dirty="0"/>
              <a:t>disputing irrational thoughts</a:t>
            </a:r>
          </a:p>
          <a:p>
            <a:endParaRPr lang="en-IN" sz="2400" dirty="0"/>
          </a:p>
        </p:txBody>
      </p:sp>
    </p:spTree>
    <p:extLst>
      <p:ext uri="{BB962C8B-B14F-4D97-AF65-F5344CB8AC3E}">
        <p14:creationId xmlns:p14="http://schemas.microsoft.com/office/powerpoint/2010/main" xmlns="" val="3960545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effectLst/>
              </a:rPr>
              <a:t/>
            </a:r>
            <a:br>
              <a:rPr lang="en-IN" b="1" dirty="0" smtClean="0">
                <a:effectLst/>
              </a:rPr>
            </a:br>
            <a:r>
              <a:rPr lang="en-IN" b="1" dirty="0" smtClean="0">
                <a:effectLst/>
              </a:rPr>
              <a:t>Coping </a:t>
            </a:r>
            <a:r>
              <a:rPr lang="en-IN" b="1" dirty="0">
                <a:effectLst/>
              </a:rPr>
              <a:t>techniques</a:t>
            </a:r>
            <a:br>
              <a:rPr lang="en-IN" b="1" dirty="0">
                <a:effectLst/>
              </a:rPr>
            </a:br>
            <a:endParaRPr lang="en-IN" dirty="0"/>
          </a:p>
        </p:txBody>
      </p:sp>
      <p:sp>
        <p:nvSpPr>
          <p:cNvPr id="3" name="Content Placeholder 2"/>
          <p:cNvSpPr>
            <a:spLocks noGrp="1"/>
          </p:cNvSpPr>
          <p:nvPr>
            <p:ph idx="1"/>
          </p:nvPr>
        </p:nvSpPr>
        <p:spPr/>
        <p:txBody>
          <a:bodyPr>
            <a:normAutofit/>
          </a:bodyPr>
          <a:lstStyle/>
          <a:p>
            <a:pPr marL="64008" indent="0">
              <a:buNone/>
            </a:pPr>
            <a:r>
              <a:rPr lang="en-US" sz="2400" dirty="0"/>
              <a:t>Coping techniques can help you better manage the emotional consequences (C) of irrational thoughts.</a:t>
            </a:r>
          </a:p>
          <a:p>
            <a:pPr marL="64008" indent="0">
              <a:buNone/>
            </a:pPr>
            <a:r>
              <a:rPr lang="en-US" sz="2400" dirty="0"/>
              <a:t>These coping techniques </a:t>
            </a:r>
            <a:r>
              <a:rPr lang="en-US" sz="2400" dirty="0" smtClean="0"/>
              <a:t>include:</a:t>
            </a:r>
          </a:p>
          <a:p>
            <a:pPr marL="64008" indent="0">
              <a:buNone/>
            </a:pPr>
            <a:endParaRPr lang="en-US" sz="2400" dirty="0"/>
          </a:p>
          <a:p>
            <a:pPr>
              <a:lnSpc>
                <a:spcPct val="150000"/>
              </a:lnSpc>
            </a:pPr>
            <a:r>
              <a:rPr lang="en-US" sz="2400" dirty="0" smtClean="0"/>
              <a:t>Relaxation</a:t>
            </a:r>
            <a:endParaRPr lang="en-US" sz="2400" dirty="0"/>
          </a:p>
          <a:p>
            <a:pPr>
              <a:lnSpc>
                <a:spcPct val="150000"/>
              </a:lnSpc>
            </a:pPr>
            <a:r>
              <a:rPr lang="en-US" sz="2400" dirty="0"/>
              <a:t>H</a:t>
            </a:r>
            <a:r>
              <a:rPr lang="en-US" sz="2400" dirty="0" smtClean="0"/>
              <a:t>ypnosis</a:t>
            </a:r>
            <a:endParaRPr lang="en-US" sz="2400" dirty="0"/>
          </a:p>
          <a:p>
            <a:pPr>
              <a:lnSpc>
                <a:spcPct val="150000"/>
              </a:lnSpc>
            </a:pPr>
            <a:r>
              <a:rPr lang="en-US" sz="2400" dirty="0"/>
              <a:t>M</a:t>
            </a:r>
            <a:r>
              <a:rPr lang="en-US" sz="2400" dirty="0" smtClean="0"/>
              <a:t>editation</a:t>
            </a:r>
            <a:endParaRPr lang="en-US" sz="2400" dirty="0"/>
          </a:p>
          <a:p>
            <a:pPr>
              <a:lnSpc>
                <a:spcPct val="150000"/>
              </a:lnSpc>
            </a:pPr>
            <a:endParaRPr lang="en-IN" sz="2400" dirty="0"/>
          </a:p>
        </p:txBody>
      </p:sp>
    </p:spTree>
    <p:extLst>
      <p:ext uri="{BB962C8B-B14F-4D97-AF65-F5344CB8AC3E}">
        <p14:creationId xmlns:p14="http://schemas.microsoft.com/office/powerpoint/2010/main" xmlns="" val="1503209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effectLst/>
              </a:rPr>
              <a:t>Effectiveness in </a:t>
            </a:r>
            <a:r>
              <a:rPr lang="en-IN" b="1" dirty="0">
                <a:effectLst/>
              </a:rPr>
              <a:t>REBT</a:t>
            </a:r>
            <a:endParaRPr lang="en-IN" dirty="0"/>
          </a:p>
        </p:txBody>
      </p:sp>
      <p:sp>
        <p:nvSpPr>
          <p:cNvPr id="3" name="Content Placeholder 2"/>
          <p:cNvSpPr>
            <a:spLocks noGrp="1"/>
          </p:cNvSpPr>
          <p:nvPr>
            <p:ph idx="1"/>
          </p:nvPr>
        </p:nvSpPr>
        <p:spPr/>
        <p:txBody>
          <a:bodyPr>
            <a:normAutofit lnSpcReduction="10000"/>
          </a:bodyPr>
          <a:lstStyle/>
          <a:p>
            <a:r>
              <a:rPr lang="en-IN" sz="2400" dirty="0" smtClean="0"/>
              <a:t>RE</a:t>
            </a:r>
            <a:r>
              <a:rPr lang="en-US" sz="2400" dirty="0"/>
              <a:t>BT is generally accepted as an effective type of therapy. A 2017 </a:t>
            </a:r>
            <a:r>
              <a:rPr lang="en-US" sz="2400" dirty="0" smtClean="0"/>
              <a:t>review Trusted </a:t>
            </a:r>
            <a:r>
              <a:rPr lang="en-US" sz="2400" dirty="0"/>
              <a:t>Source of 84 published articles on REBT concluded it’s a valid treatment that can help with obsessive-compulsive disorder, social anxiety, depression, and disruptive behavior. </a:t>
            </a:r>
            <a:endParaRPr lang="en-US" sz="2400" dirty="0" smtClean="0"/>
          </a:p>
          <a:p>
            <a:endParaRPr lang="en-US" sz="2400" dirty="0" smtClean="0"/>
          </a:p>
          <a:p>
            <a:r>
              <a:rPr lang="en-US" sz="2400" dirty="0" smtClean="0"/>
              <a:t>A </a:t>
            </a:r>
            <a:r>
              <a:rPr lang="en-US" sz="2400" dirty="0"/>
              <a:t>small 2016 study looked at the benefits of regular REBT sessions with a social worker for long-term depression. After a year, the participants made fewer trips to their primary care doctor. The use of prescription medications also decreased. </a:t>
            </a:r>
          </a:p>
          <a:p>
            <a:endParaRPr lang="en-IN" sz="2400" dirty="0"/>
          </a:p>
        </p:txBody>
      </p:sp>
    </p:spTree>
    <p:extLst>
      <p:ext uri="{BB962C8B-B14F-4D97-AF65-F5344CB8AC3E}">
        <p14:creationId xmlns:p14="http://schemas.microsoft.com/office/powerpoint/2010/main" xmlns="" val="29386959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332656"/>
            <a:ext cx="4256856" cy="302433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48200" y="3356992"/>
            <a:ext cx="4028256" cy="3043808"/>
          </a:xfrm>
          <a:prstGeom prst="rect">
            <a:avLst/>
          </a:prstGeom>
        </p:spPr>
      </p:pic>
      <p:sp>
        <p:nvSpPr>
          <p:cNvPr id="6" name="TextBox 5"/>
          <p:cNvSpPr txBox="1"/>
          <p:nvPr/>
        </p:nvSpPr>
        <p:spPr>
          <a:xfrm>
            <a:off x="304800" y="3581401"/>
            <a:ext cx="4267200" cy="3231654"/>
          </a:xfrm>
          <a:prstGeom prst="rect">
            <a:avLst/>
          </a:prstGeom>
          <a:noFill/>
        </p:spPr>
        <p:txBody>
          <a:bodyPr wrap="square" rtlCol="0">
            <a:spAutoFit/>
          </a:bodyPr>
          <a:lstStyle/>
          <a:p>
            <a:pPr algn="ctr"/>
            <a:r>
              <a:rPr lang="en-IN" dirty="0" smtClean="0"/>
              <a:t>Under the guidance </a:t>
            </a:r>
            <a:endParaRPr lang="en-IN" dirty="0" smtClean="0"/>
          </a:p>
          <a:p>
            <a:pPr algn="ctr"/>
            <a:endParaRPr lang="en-IN" dirty="0" smtClean="0"/>
          </a:p>
          <a:p>
            <a:pPr algn="ctr"/>
            <a:r>
              <a:rPr lang="en-IN" dirty="0" smtClean="0"/>
              <a:t>Mr, Shyam </a:t>
            </a:r>
            <a:r>
              <a:rPr lang="en-IN" dirty="0" smtClean="0"/>
              <a:t>Gupta</a:t>
            </a:r>
          </a:p>
          <a:p>
            <a:pPr algn="ctr"/>
            <a:r>
              <a:rPr lang="en-IN" dirty="0" smtClean="0"/>
              <a:t> </a:t>
            </a:r>
            <a:r>
              <a:rPr lang="en-IN" dirty="0" smtClean="0"/>
              <a:t>Clinical Psychologist &amp; </a:t>
            </a:r>
            <a:r>
              <a:rPr lang="en-IN" dirty="0" smtClean="0"/>
              <a:t>Psychotherapist</a:t>
            </a:r>
          </a:p>
          <a:p>
            <a:pPr algn="ctr"/>
            <a:endParaRPr lang="en-IN" dirty="0" smtClean="0"/>
          </a:p>
          <a:p>
            <a:pPr algn="ctr"/>
            <a:r>
              <a:rPr lang="en-IN" sz="2400" b="1" dirty="0" smtClean="0"/>
              <a:t> </a:t>
            </a:r>
            <a:r>
              <a:rPr lang="en-IN" sz="2400" b="1" dirty="0" smtClean="0"/>
              <a:t>Emotion of </a:t>
            </a:r>
            <a:r>
              <a:rPr lang="en-IN" sz="2400" b="1" dirty="0" smtClean="0"/>
              <a:t>Life</a:t>
            </a:r>
            <a:endParaRPr lang="en-IN" dirty="0" smtClean="0"/>
          </a:p>
          <a:p>
            <a:pPr algn="ctr"/>
            <a:r>
              <a:rPr lang="en-IN" dirty="0" smtClean="0"/>
              <a:t>For further question please write us</a:t>
            </a:r>
          </a:p>
          <a:p>
            <a:pPr algn="ctr"/>
            <a:endParaRPr lang="en-IN" dirty="0" smtClean="0"/>
          </a:p>
          <a:p>
            <a:pPr algn="ctr"/>
            <a:r>
              <a:rPr lang="en-IN" b="1" dirty="0" smtClean="0"/>
              <a:t>info@emotionoflife.in</a:t>
            </a:r>
          </a:p>
          <a:p>
            <a:pPr algn="ctr"/>
            <a:endParaRPr lang="en-IN" dirty="0"/>
          </a:p>
        </p:txBody>
      </p:sp>
      <p:sp>
        <p:nvSpPr>
          <p:cNvPr id="7" name="TextBox 6"/>
          <p:cNvSpPr txBox="1"/>
          <p:nvPr/>
        </p:nvSpPr>
        <p:spPr>
          <a:xfrm>
            <a:off x="5486400" y="908720"/>
            <a:ext cx="2902024" cy="646331"/>
          </a:xfrm>
          <a:prstGeom prst="rect">
            <a:avLst/>
          </a:prstGeom>
          <a:noFill/>
        </p:spPr>
        <p:txBody>
          <a:bodyPr wrap="square" rtlCol="0">
            <a:spAutoFit/>
          </a:bodyPr>
          <a:lstStyle/>
          <a:p>
            <a:pPr algn="ctr"/>
            <a:r>
              <a:rPr lang="en-IN" b="1" dirty="0" smtClean="0"/>
              <a:t>Created by</a:t>
            </a:r>
            <a:r>
              <a:rPr lang="en-IN" b="1" dirty="0" smtClean="0"/>
              <a:t>:</a:t>
            </a:r>
          </a:p>
          <a:p>
            <a:pPr algn="ctr"/>
            <a:r>
              <a:rPr lang="en-IN" b="1" dirty="0" err="1" smtClean="0"/>
              <a:t>Yoshima</a:t>
            </a:r>
            <a:r>
              <a:rPr lang="en-IN" b="1" dirty="0" smtClean="0"/>
              <a:t> </a:t>
            </a:r>
            <a:r>
              <a:rPr lang="en-IN" b="1" dirty="0" smtClean="0"/>
              <a:t>Singh</a:t>
            </a:r>
            <a:endParaRPr lang="en-IN" b="1" dirty="0"/>
          </a:p>
        </p:txBody>
      </p:sp>
    </p:spTree>
    <p:extLst>
      <p:ext uri="{BB962C8B-B14F-4D97-AF65-F5344CB8AC3E}">
        <p14:creationId xmlns:p14="http://schemas.microsoft.com/office/powerpoint/2010/main" xmlns="" val="2131753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it?</a:t>
            </a:r>
            <a:endParaRPr lang="en-IN" dirty="0"/>
          </a:p>
        </p:txBody>
      </p:sp>
      <p:sp>
        <p:nvSpPr>
          <p:cNvPr id="3" name="Content Placeholder 2"/>
          <p:cNvSpPr>
            <a:spLocks noGrp="1"/>
          </p:cNvSpPr>
          <p:nvPr>
            <p:ph idx="1"/>
          </p:nvPr>
        </p:nvSpPr>
        <p:spPr/>
        <p:txBody>
          <a:bodyPr>
            <a:normAutofit/>
          </a:bodyPr>
          <a:lstStyle/>
          <a:p>
            <a:r>
              <a:rPr lang="en-US" sz="2400" dirty="0"/>
              <a:t>Rational emotive behavior therapy (REBT) is a type of therapy introduced by Albert Ellis in the 1950s. It’s an approach that helps you identify irrational beliefs and negative thought patterns that may lead to emotional or behavioral issues.</a:t>
            </a:r>
          </a:p>
          <a:p>
            <a:r>
              <a:rPr lang="en-US" sz="2400" dirty="0"/>
              <a:t>Once you’ve identified these patterns, a therapist will help you develop strategies to replace them with more rational thought patterns.</a:t>
            </a:r>
          </a:p>
          <a:p>
            <a:pPr marL="64008" indent="0">
              <a:buNone/>
            </a:pPr>
            <a:endParaRPr lang="en-IN" sz="2400" dirty="0"/>
          </a:p>
        </p:txBody>
      </p:sp>
    </p:spTree>
    <p:extLst>
      <p:ext uri="{BB962C8B-B14F-4D97-AF65-F5344CB8AC3E}">
        <p14:creationId xmlns:p14="http://schemas.microsoft.com/office/powerpoint/2010/main" xmlns="" val="174285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Albert Ellis</a:t>
            </a:r>
            <a:endParaRPr lang="en-IN" dirty="0"/>
          </a:p>
        </p:txBody>
      </p:sp>
      <p:sp>
        <p:nvSpPr>
          <p:cNvPr id="3" name="Content Placeholder 2"/>
          <p:cNvSpPr>
            <a:spLocks noGrp="1"/>
          </p:cNvSpPr>
          <p:nvPr>
            <p:ph idx="1"/>
          </p:nvPr>
        </p:nvSpPr>
        <p:spPr/>
        <p:txBody>
          <a:bodyPr>
            <a:normAutofit/>
          </a:bodyPr>
          <a:lstStyle/>
          <a:p>
            <a:r>
              <a:rPr lang="en-US" sz="2400" b="1" dirty="0"/>
              <a:t>Albert Ellis</a:t>
            </a:r>
            <a:r>
              <a:rPr lang="en-US" sz="2400" dirty="0"/>
              <a:t> (September 27, 1913 – July 24, 2007) was an American psychologist who in 1955 developed Rational Emotive Behavior Therapy (REBT). </a:t>
            </a:r>
            <a:endParaRPr lang="en-US" sz="2400" dirty="0" smtClean="0"/>
          </a:p>
          <a:p>
            <a:r>
              <a:rPr lang="en-US" sz="2400" dirty="0" smtClean="0"/>
              <a:t>He </a:t>
            </a:r>
            <a:r>
              <a:rPr lang="en-US" sz="2400" dirty="0"/>
              <a:t>held MA and PhD degrees in clinical psychology from Columbia University and the American Board of Professional Psychology (ABPP</a:t>
            </a:r>
            <a:r>
              <a:rPr lang="en-US" sz="2400" dirty="0" smtClean="0"/>
              <a:t>).</a:t>
            </a:r>
          </a:p>
          <a:p>
            <a:r>
              <a:rPr lang="en-US" sz="2400" dirty="0" smtClean="0"/>
              <a:t> </a:t>
            </a:r>
            <a:r>
              <a:rPr lang="en-US" sz="2400" dirty="0"/>
              <a:t>He also founded and was the President of the New York City-based Albert Ellis Institute for </a:t>
            </a:r>
            <a:r>
              <a:rPr lang="en-US" sz="2400" dirty="0" smtClean="0"/>
              <a:t>decades.</a:t>
            </a:r>
          </a:p>
          <a:p>
            <a:pPr marL="64008" indent="0">
              <a:buNone/>
            </a:pPr>
            <a:endParaRPr lang="en-IN" sz="2400" dirty="0"/>
          </a:p>
        </p:txBody>
      </p:sp>
    </p:spTree>
    <p:extLst>
      <p:ext uri="{BB962C8B-B14F-4D97-AF65-F5344CB8AC3E}">
        <p14:creationId xmlns:p14="http://schemas.microsoft.com/office/powerpoint/2010/main" xmlns="" val="3943073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Albert Ellis</a:t>
            </a:r>
            <a:endParaRPr lang="en-IN" dirty="0"/>
          </a:p>
        </p:txBody>
      </p:sp>
      <p:sp>
        <p:nvSpPr>
          <p:cNvPr id="3" name="Content Placeholder 2"/>
          <p:cNvSpPr>
            <a:spLocks noGrp="1"/>
          </p:cNvSpPr>
          <p:nvPr>
            <p:ph idx="1"/>
          </p:nvPr>
        </p:nvSpPr>
        <p:spPr/>
        <p:txBody>
          <a:bodyPr>
            <a:normAutofit/>
          </a:bodyPr>
          <a:lstStyle/>
          <a:p>
            <a:r>
              <a:rPr lang="en-US" sz="2400" dirty="0"/>
              <a:t>He is generally considered to be one of the originators of the cognitive revolutionary paradigm shift in psychotherapy and an early proponent of cognitive-behavioral therapies.</a:t>
            </a:r>
          </a:p>
          <a:p>
            <a:r>
              <a:rPr lang="en-US" sz="2400" dirty="0"/>
              <a:t>Based on a 1982 professional survey of US and Canadian psychologists, he was considered the second most influential psychotherapist in history.</a:t>
            </a:r>
          </a:p>
          <a:p>
            <a:endParaRPr lang="en-IN" sz="2400" dirty="0"/>
          </a:p>
        </p:txBody>
      </p:sp>
    </p:spTree>
    <p:extLst>
      <p:ext uri="{BB962C8B-B14F-4D97-AF65-F5344CB8AC3E}">
        <p14:creationId xmlns:p14="http://schemas.microsoft.com/office/powerpoint/2010/main" xmlns="" val="1901905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xmlns="" val="0"/>
              </a:ext>
            </a:extLst>
          </a:blip>
          <a:srcRect t="12597" b="12597"/>
          <a:stretch>
            <a:fillRect/>
          </a:stretch>
        </p:blipFill>
        <p:spPr/>
      </p:pic>
      <p:sp>
        <p:nvSpPr>
          <p:cNvPr id="4" name="Text Placeholder 3"/>
          <p:cNvSpPr>
            <a:spLocks noGrp="1"/>
          </p:cNvSpPr>
          <p:nvPr>
            <p:ph type="body" sz="half" idx="2"/>
          </p:nvPr>
        </p:nvSpPr>
        <p:spPr/>
        <p:txBody>
          <a:bodyPr>
            <a:normAutofit/>
          </a:bodyPr>
          <a:lstStyle/>
          <a:p>
            <a:pPr algn="ctr"/>
            <a:r>
              <a:rPr lang="en-IN" sz="2800" dirty="0" smtClean="0"/>
              <a:t>Albert Ellis</a:t>
            </a:r>
            <a:endParaRPr lang="en-IN" sz="2800" dirty="0"/>
          </a:p>
        </p:txBody>
      </p:sp>
    </p:spTree>
    <p:extLst>
      <p:ext uri="{BB962C8B-B14F-4D97-AF65-F5344CB8AC3E}">
        <p14:creationId xmlns:p14="http://schemas.microsoft.com/office/powerpoint/2010/main" xmlns="" val="1066332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Beliefs in REBT</a:t>
            </a:r>
            <a:endParaRPr lang="en-IN" dirty="0"/>
          </a:p>
        </p:txBody>
      </p:sp>
      <p:sp>
        <p:nvSpPr>
          <p:cNvPr id="3" name="Content Placeholder 2"/>
          <p:cNvSpPr>
            <a:spLocks noGrp="1"/>
          </p:cNvSpPr>
          <p:nvPr>
            <p:ph idx="1"/>
          </p:nvPr>
        </p:nvSpPr>
        <p:spPr/>
        <p:txBody>
          <a:bodyPr>
            <a:normAutofit/>
          </a:bodyPr>
          <a:lstStyle/>
          <a:p>
            <a:r>
              <a:rPr lang="en-US" sz="2400" dirty="0"/>
              <a:t>Ellis placed Irrational Beliefs at the very heart of REBT, as these are the primary reason for human misery and dysfunction. By challenging, questioning, disputing and acting against our Irrational Beliefs we can change our emotional responses to events, from unhealthy to healthy, which better aid us in achieving our goals in life.</a:t>
            </a:r>
            <a:endParaRPr lang="en-IN" sz="2400" dirty="0"/>
          </a:p>
        </p:txBody>
      </p:sp>
    </p:spTree>
    <p:extLst>
      <p:ext uri="{BB962C8B-B14F-4D97-AF65-F5344CB8AC3E}">
        <p14:creationId xmlns:p14="http://schemas.microsoft.com/office/powerpoint/2010/main" xmlns="" val="646581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are Rational beliefs?</a:t>
            </a:r>
            <a:endParaRPr lang="en-IN" dirty="0"/>
          </a:p>
        </p:txBody>
      </p:sp>
      <p:sp>
        <p:nvSpPr>
          <p:cNvPr id="5" name="Content Placeholder 4"/>
          <p:cNvSpPr>
            <a:spLocks noGrp="1"/>
          </p:cNvSpPr>
          <p:nvPr>
            <p:ph idx="1"/>
          </p:nvPr>
        </p:nvSpPr>
        <p:spPr/>
        <p:txBody>
          <a:bodyPr>
            <a:normAutofit fontScale="77500" lnSpcReduction="20000"/>
          </a:bodyPr>
          <a:lstStyle/>
          <a:p>
            <a:r>
              <a:rPr lang="en-US" dirty="0"/>
              <a:t>The four types of Rational Beliefs</a:t>
            </a:r>
          </a:p>
          <a:p>
            <a:r>
              <a:rPr lang="en-US" b="1" dirty="0"/>
              <a:t>Preferences: </a:t>
            </a:r>
            <a:r>
              <a:rPr lang="en-US" dirty="0"/>
              <a:t>Rather than demanding, preferring is a much more helpful attitude to have about life. </a:t>
            </a:r>
            <a:endParaRPr lang="en-US" dirty="0" smtClean="0"/>
          </a:p>
          <a:p>
            <a:r>
              <a:rPr lang="en-US" b="1" dirty="0" smtClean="0"/>
              <a:t>Anti-awfulising</a:t>
            </a:r>
            <a:r>
              <a:rPr lang="en-US" dirty="0"/>
              <a:t>: Nothing in this world could not be worse, and anti-awfulising beliefs reflect this. </a:t>
            </a:r>
            <a:endParaRPr lang="en-US" dirty="0" smtClean="0"/>
          </a:p>
          <a:p>
            <a:r>
              <a:rPr lang="en-US" b="1" dirty="0" smtClean="0"/>
              <a:t>High </a:t>
            </a:r>
            <a:r>
              <a:rPr lang="en-US" b="1" dirty="0"/>
              <a:t>Frustration Tolerance (HFT):</a:t>
            </a:r>
            <a:r>
              <a:rPr lang="en-US" dirty="0"/>
              <a:t> </a:t>
            </a:r>
            <a:r>
              <a:rPr lang="en-US" dirty="0" smtClean="0"/>
              <a:t>HFT </a:t>
            </a:r>
            <a:r>
              <a:rPr lang="en-US" dirty="0"/>
              <a:t>enables us to face difficulty with more courage and resilience. </a:t>
            </a:r>
            <a:endParaRPr lang="en-US" dirty="0" smtClean="0"/>
          </a:p>
          <a:p>
            <a:r>
              <a:rPr lang="en-US" b="1" dirty="0" smtClean="0"/>
              <a:t>Unconditional </a:t>
            </a:r>
            <a:r>
              <a:rPr lang="en-US" b="1" dirty="0"/>
              <a:t>Self (other, life) Acceptance:</a:t>
            </a:r>
            <a:r>
              <a:rPr lang="en-US" dirty="0"/>
              <a:t> We are far to complex to be rated in one aspect or dimension. In fact it is impossible to truly define a human being in any one way. We are better off rating our </a:t>
            </a:r>
            <a:r>
              <a:rPr lang="en-US" dirty="0" smtClean="0"/>
              <a:t>behavior, </a:t>
            </a:r>
            <a:r>
              <a:rPr lang="en-US" dirty="0"/>
              <a:t>not ourselves. </a:t>
            </a:r>
          </a:p>
          <a:p>
            <a:endParaRPr lang="en-IN" dirty="0"/>
          </a:p>
        </p:txBody>
      </p:sp>
    </p:spTree>
    <p:extLst>
      <p:ext uri="{BB962C8B-B14F-4D97-AF65-F5344CB8AC3E}">
        <p14:creationId xmlns:p14="http://schemas.microsoft.com/office/powerpoint/2010/main" xmlns="" val="240213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are Irrational beliefs?</a:t>
            </a:r>
            <a:endParaRPr lang="en-IN" dirty="0"/>
          </a:p>
        </p:txBody>
      </p:sp>
      <p:sp>
        <p:nvSpPr>
          <p:cNvPr id="3" name="Content Placeholder 2"/>
          <p:cNvSpPr>
            <a:spLocks noGrp="1"/>
          </p:cNvSpPr>
          <p:nvPr>
            <p:ph idx="1"/>
          </p:nvPr>
        </p:nvSpPr>
        <p:spPr/>
        <p:txBody>
          <a:bodyPr>
            <a:normAutofit fontScale="77500" lnSpcReduction="20000"/>
          </a:bodyPr>
          <a:lstStyle/>
          <a:p>
            <a:r>
              <a:rPr lang="en-US" dirty="0"/>
              <a:t>The four types of Irrational Beliefs</a:t>
            </a:r>
          </a:p>
          <a:p>
            <a:r>
              <a:rPr lang="en-US" b="1" dirty="0"/>
              <a:t>Demands</a:t>
            </a:r>
            <a:r>
              <a:rPr lang="en-US" dirty="0"/>
              <a:t>: These are the primary Irrational belief. They often feature phrases such as must, absolute </a:t>
            </a:r>
            <a:r>
              <a:rPr lang="en-US" dirty="0" smtClean="0"/>
              <a:t>should, </a:t>
            </a:r>
            <a:r>
              <a:rPr lang="en-US" dirty="0"/>
              <a:t>have to, need and ought. </a:t>
            </a:r>
            <a:r>
              <a:rPr lang="en-US" dirty="0" smtClean="0"/>
              <a:t>All </a:t>
            </a:r>
            <a:r>
              <a:rPr lang="en-US" dirty="0"/>
              <a:t>other Irrational Beliefs following from the demand.</a:t>
            </a:r>
          </a:p>
          <a:p>
            <a:r>
              <a:rPr lang="en-US" b="1" dirty="0"/>
              <a:t>Awfulising</a:t>
            </a:r>
            <a:r>
              <a:rPr lang="en-US" dirty="0"/>
              <a:t>: In REBT awful is defined as anything that is evaluated as being worse than 100% bad. </a:t>
            </a:r>
            <a:endParaRPr lang="en-US" dirty="0" smtClean="0"/>
          </a:p>
          <a:p>
            <a:r>
              <a:rPr lang="en-US" b="1" dirty="0" smtClean="0"/>
              <a:t>Low </a:t>
            </a:r>
            <a:r>
              <a:rPr lang="en-US" b="1" dirty="0"/>
              <a:t>Frustration Tolerance (LFT):</a:t>
            </a:r>
            <a:r>
              <a:rPr lang="en-US" dirty="0"/>
              <a:t> </a:t>
            </a:r>
            <a:r>
              <a:rPr lang="en-US" dirty="0" smtClean="0"/>
              <a:t>LFT </a:t>
            </a:r>
            <a:r>
              <a:rPr lang="en-US" dirty="0"/>
              <a:t>beliefs feature an acknowledgement of a struggle and an assertion that the struggle is truly unbearable or cannot be </a:t>
            </a:r>
            <a:r>
              <a:rPr lang="en-US" dirty="0" smtClean="0"/>
              <a:t>stood.</a:t>
            </a:r>
          </a:p>
          <a:p>
            <a:r>
              <a:rPr lang="en-US" b="1" dirty="0" smtClean="0"/>
              <a:t>Conditional </a:t>
            </a:r>
            <a:r>
              <a:rPr lang="en-US" b="1" dirty="0"/>
              <a:t>Self (other, life) Acceptance</a:t>
            </a:r>
            <a:r>
              <a:rPr lang="en-US" dirty="0"/>
              <a:t>: Otherwise known as self-downing, this is where we define our self based on one aspect. </a:t>
            </a:r>
            <a:endParaRPr lang="en-IN" dirty="0"/>
          </a:p>
        </p:txBody>
      </p:sp>
    </p:spTree>
    <p:extLst>
      <p:ext uri="{BB962C8B-B14F-4D97-AF65-F5344CB8AC3E}">
        <p14:creationId xmlns:p14="http://schemas.microsoft.com/office/powerpoint/2010/main" xmlns="" val="139895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539552" y="5877272"/>
            <a:ext cx="7333488" cy="685800"/>
          </a:xfrm>
        </p:spPr>
        <p:txBody>
          <a:bodyPr>
            <a:normAutofit/>
          </a:bodyPr>
          <a:lstStyle/>
          <a:p>
            <a:pPr algn="ctr"/>
            <a:r>
              <a:rPr lang="en-IN" sz="2800" dirty="0" smtClean="0"/>
              <a:t>ABCs  of REBT </a:t>
            </a:r>
            <a:endParaRPr lang="en-IN" sz="28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3528" y="1958836"/>
            <a:ext cx="8424936" cy="2694299"/>
          </a:xfrm>
          <a:prstGeom prst="rect">
            <a:avLst/>
          </a:prstGeom>
        </p:spPr>
      </p:pic>
    </p:spTree>
    <p:extLst>
      <p:ext uri="{BB962C8B-B14F-4D97-AF65-F5344CB8AC3E}">
        <p14:creationId xmlns:p14="http://schemas.microsoft.com/office/powerpoint/2010/main" xmlns="" val="723804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1675</TotalTime>
  <Words>428</Words>
  <Application>Microsoft Office PowerPoint</Application>
  <PresentationFormat>On-screen Show (4:3)</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Rational Emotive Behaviour Therapy</vt:lpstr>
      <vt:lpstr>What is it?</vt:lpstr>
      <vt:lpstr>Albert Ellis</vt:lpstr>
      <vt:lpstr>Albert Ellis</vt:lpstr>
      <vt:lpstr>Slide 5</vt:lpstr>
      <vt:lpstr>Beliefs in REBT</vt:lpstr>
      <vt:lpstr>What are Rational beliefs?</vt:lpstr>
      <vt:lpstr>What are Irrational beliefs?</vt:lpstr>
      <vt:lpstr>Slide 9</vt:lpstr>
      <vt:lpstr>A of REBT</vt:lpstr>
      <vt:lpstr>B of REBT</vt:lpstr>
      <vt:lpstr>C of REBT</vt:lpstr>
      <vt:lpstr>Techniques used in REBT</vt:lpstr>
      <vt:lpstr>Slide 14</vt:lpstr>
      <vt:lpstr> Problem-solving techniques </vt:lpstr>
      <vt:lpstr> Cognitive restructuring techniques </vt:lpstr>
      <vt:lpstr> Coping techniques </vt:lpstr>
      <vt:lpstr>Effectiveness in REBT</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Emotive Behaviour Therapy</dc:title>
  <dc:creator>Dell</dc:creator>
  <cp:lastModifiedBy>RCC</cp:lastModifiedBy>
  <cp:revision>22</cp:revision>
  <dcterms:created xsi:type="dcterms:W3CDTF">2020-09-10T09:42:56Z</dcterms:created>
  <dcterms:modified xsi:type="dcterms:W3CDTF">2020-09-13T23:57:41Z</dcterms:modified>
</cp:coreProperties>
</file>