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72" r:id="rId6"/>
    <p:sldId id="273" r:id="rId7"/>
    <p:sldId id="274" r:id="rId8"/>
    <p:sldId id="275" r:id="rId9"/>
    <p:sldId id="258" r:id="rId10"/>
    <p:sldId id="276" r:id="rId11"/>
    <p:sldId id="259" r:id="rId12"/>
    <p:sldId id="260" r:id="rId13"/>
    <p:sldId id="261" r:id="rId14"/>
    <p:sldId id="277" r:id="rId15"/>
    <p:sldId id="262" r:id="rId16"/>
    <p:sldId id="263" r:id="rId17"/>
    <p:sldId id="264" r:id="rId18"/>
    <p:sldId id="278" r:id="rId19"/>
    <p:sldId id="265" r:id="rId20"/>
    <p:sldId id="279" r:id="rId21"/>
    <p:sldId id="266" r:id="rId22"/>
    <p:sldId id="280" r:id="rId23"/>
    <p:sldId id="281" r:id="rId24"/>
    <p:sldId id="282" r:id="rId25"/>
    <p:sldId id="283" r:id="rId26"/>
    <p:sldId id="284" r:id="rId27"/>
    <p:sldId id="285" r:id="rId28"/>
    <p:sldId id="267"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4"/>
    <p:restoredTop sz="94610"/>
  </p:normalViewPr>
  <p:slideViewPr>
    <p:cSldViewPr snapToGrid="0">
      <p:cViewPr varScale="1">
        <p:scale>
          <a:sx n="80" d="100"/>
          <a:sy n="80" d="100"/>
        </p:scale>
        <p:origin x="47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5A2C9-6685-42D8-AD78-8826AEA54D55}"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4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196379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35785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208209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35A2C9-6685-42D8-AD78-8826AEA54D55}"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44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26571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87900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362872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225132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4D8B55-A6DF-4EC5-BE8A-F79FDA2FA3F1}" type="datetimeFigureOut">
              <a:rPr lang="en-IN" smtClean="0"/>
              <a:pPr/>
              <a:t>07-01-2022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35A2C9-6685-42D8-AD78-8826AEA54D55}" type="slidenum">
              <a:rPr lang="en-IN" smtClean="0"/>
              <a:pPr/>
              <a:t>‹#›</a:t>
            </a:fld>
            <a:endParaRPr lang="en-IN"/>
          </a:p>
        </p:txBody>
      </p:sp>
    </p:spTree>
    <p:extLst>
      <p:ext uri="{BB962C8B-B14F-4D97-AF65-F5344CB8AC3E}">
        <p14:creationId xmlns:p14="http://schemas.microsoft.com/office/powerpoint/2010/main" val="377941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4D8B55-A6DF-4EC5-BE8A-F79FDA2FA3F1}" type="datetimeFigureOut">
              <a:rPr lang="en-IN" smtClean="0"/>
              <a:pPr/>
              <a:t>07-01-2022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35A2C9-6685-42D8-AD78-8826AEA54D55}" type="slidenum">
              <a:rPr lang="en-IN" smtClean="0"/>
              <a:pPr/>
              <a:t>‹#›</a:t>
            </a:fld>
            <a:endParaRPr lang="en-IN"/>
          </a:p>
        </p:txBody>
      </p:sp>
    </p:spTree>
    <p:extLst>
      <p:ext uri="{BB962C8B-B14F-4D97-AF65-F5344CB8AC3E}">
        <p14:creationId xmlns:p14="http://schemas.microsoft.com/office/powerpoint/2010/main" val="403032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4D8B55-A6DF-4EC5-BE8A-F79FDA2FA3F1}" type="datetimeFigureOut">
              <a:rPr lang="en-IN" smtClean="0"/>
              <a:pPr/>
              <a:t>07-01-2022</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35A2C9-6685-42D8-AD78-8826AEA54D55}"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867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rywellmind.com/how-to-be-optimistic-4164832" TargetMode="External"/><Relationship Id="rId2" Type="http://schemas.openxmlformats.org/officeDocument/2006/relationships/hyperlink" Target="https://www.verywellmind.com/rumination-why-do-people-obsess-over-things-3144571" TargetMode="External"/><Relationship Id="rId1" Type="http://schemas.openxmlformats.org/officeDocument/2006/relationships/slideLayout" Target="../slideLayouts/slideLayout2.xml"/><Relationship Id="rId4" Type="http://schemas.openxmlformats.org/officeDocument/2006/relationships/hyperlink" Target="https://www.verywellmind.com/say-no-to-people-making-demands-on-your-time-314502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Self-Esteem</a:t>
            </a:r>
          </a:p>
        </p:txBody>
      </p:sp>
      <p:sp>
        <p:nvSpPr>
          <p:cNvPr id="3" name="Subtitle 2"/>
          <p:cNvSpPr>
            <a:spLocks noGrp="1"/>
          </p:cNvSpPr>
          <p:nvPr>
            <p:ph type="subTitle" idx="1"/>
          </p:nvPr>
        </p:nvSpPr>
        <p:spPr/>
        <p:txBody>
          <a:bodyPr>
            <a:normAutofit fontScale="85000" lnSpcReduction="20000"/>
          </a:bodyPr>
          <a:lstStyle/>
          <a:p>
            <a:r>
              <a:rPr lang="en-IN" dirty="0"/>
              <a:t>Prepared by- Tejasvi Acharekar</a:t>
            </a:r>
          </a:p>
          <a:p>
            <a:r>
              <a:rPr lang="en-IN" dirty="0"/>
              <a:t>Guide- </a:t>
            </a:r>
            <a:r>
              <a:rPr lang="en-IN" dirty="0" err="1"/>
              <a:t>Shyam</a:t>
            </a:r>
            <a:r>
              <a:rPr lang="en-IN" dirty="0"/>
              <a:t> Gupta, CLINICAL PSYCHOLOGIST &amp; THERAPIST</a:t>
            </a:r>
          </a:p>
          <a:p>
            <a:r>
              <a:rPr lang="en-IN" dirty="0"/>
              <a:t>MEHEK ROHIRA, PSYCHOLOGIST</a:t>
            </a:r>
          </a:p>
        </p:txBody>
      </p:sp>
    </p:spTree>
    <p:extLst>
      <p:ext uri="{BB962C8B-B14F-4D97-AF65-F5344CB8AC3E}">
        <p14:creationId xmlns:p14="http://schemas.microsoft.com/office/powerpoint/2010/main" val="162748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F8C2-3499-4B79-9245-DF5C4CC21B17}"/>
              </a:ext>
            </a:extLst>
          </p:cNvPr>
          <p:cNvSpPr>
            <a:spLocks noGrp="1"/>
          </p:cNvSpPr>
          <p:nvPr>
            <p:ph type="title"/>
          </p:nvPr>
        </p:nvSpPr>
        <p:spPr/>
        <p:txBody>
          <a:bodyPr/>
          <a:lstStyle/>
          <a:p>
            <a:r>
              <a:rPr lang="en-US" dirty="0"/>
              <a:t>Benefits of Healthy self-esteem:-</a:t>
            </a:r>
          </a:p>
        </p:txBody>
      </p:sp>
      <p:sp>
        <p:nvSpPr>
          <p:cNvPr id="3" name="Content Placeholder 2">
            <a:extLst>
              <a:ext uri="{FF2B5EF4-FFF2-40B4-BE49-F238E27FC236}">
                <a16:creationId xmlns:a16="http://schemas.microsoft.com/office/drawing/2014/main" id="{B90369CF-8A68-49AD-9A7A-39482AAB1424}"/>
              </a:ext>
            </a:extLst>
          </p:cNvPr>
          <p:cNvSpPr>
            <a:spLocks noGrp="1"/>
          </p:cNvSpPr>
          <p:nvPr>
            <p:ph idx="1"/>
          </p:nvPr>
        </p:nvSpPr>
        <p:spPr/>
        <p:txBody>
          <a:bodyPr>
            <a:normAutofit fontScale="70000" lnSpcReduction="20000"/>
          </a:bodyPr>
          <a:lstStyle/>
          <a:p>
            <a:pPr algn="l" fontAlgn="base">
              <a:lnSpc>
                <a:spcPct val="120000"/>
              </a:lnSpc>
            </a:pPr>
            <a:r>
              <a:rPr lang="en-US" b="0" i="0" dirty="0">
                <a:solidFill>
                  <a:schemeClr val="tx1"/>
                </a:solidFill>
                <a:effectLst/>
                <a:latin typeface="Merriweather" panose="00000500000000000000" pitchFamily="2" charset="0"/>
              </a:rPr>
              <a:t>There are some simple ways to tell if you have healthy self-esteem. You probably have healthy self-esteem if you:</a:t>
            </a: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rPr>
              <a:t>Avoid dwelling on </a:t>
            </a:r>
            <a:r>
              <a:rPr lang="en-US" b="0" i="0" u="sng" dirty="0">
                <a:solidFill>
                  <a:schemeClr val="tx1"/>
                </a:solidFill>
                <a:effectLst/>
                <a:latin typeface="Merriweather" panose="00000500000000000000" pitchFamily="2" charset="0"/>
                <a:hlinkClick r:id="rId2">
                  <a:extLst>
                    <a:ext uri="{A12FA001-AC4F-418D-AE19-62706E023703}">
                      <ahyp:hlinkClr xmlns:ahyp="http://schemas.microsoft.com/office/drawing/2018/hyperlinkcolor" val="tx"/>
                    </a:ext>
                  </a:extLst>
                </a:hlinkClick>
              </a:rPr>
              <a:t>past negative experiences</a:t>
            </a:r>
            <a:endParaRPr lang="en-US" b="0" i="0" u="sng" dirty="0">
              <a:solidFill>
                <a:schemeClr val="tx1"/>
              </a:solidFill>
              <a:effectLst/>
              <a:latin typeface="Merriweather" panose="00000500000000000000" pitchFamily="2" charset="0"/>
            </a:endParaRP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rPr>
              <a:t>Believe you are equal to everyone else, no better and no worse</a:t>
            </a: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rPr>
              <a:t>Express your needs</a:t>
            </a: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rPr>
              <a:t>Feel confident</a:t>
            </a: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rPr>
              <a:t>Have a </a:t>
            </a:r>
            <a:r>
              <a:rPr lang="en-US" b="0" i="0" dirty="0">
                <a:solidFill>
                  <a:schemeClr val="tx1"/>
                </a:solidFill>
                <a:effectLst/>
                <a:latin typeface="Merriweather" panose="00000500000000000000" pitchFamily="2" charset="0"/>
                <a:hlinkClick r:id="rId3">
                  <a:extLst>
                    <a:ext uri="{A12FA001-AC4F-418D-AE19-62706E023703}">
                      <ahyp:hlinkClr xmlns:ahyp="http://schemas.microsoft.com/office/drawing/2018/hyperlinkcolor" val="tx"/>
                    </a:ext>
                  </a:extLst>
                </a:hlinkClick>
              </a:rPr>
              <a:t>positive outlook</a:t>
            </a:r>
            <a:r>
              <a:rPr lang="en-US" b="0" i="0" dirty="0">
                <a:solidFill>
                  <a:schemeClr val="tx1"/>
                </a:solidFill>
                <a:effectLst/>
                <a:latin typeface="Merriweather" panose="00000500000000000000" pitchFamily="2" charset="0"/>
              </a:rPr>
              <a:t> on life</a:t>
            </a: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hlinkClick r:id="rId4">
                  <a:extLst>
                    <a:ext uri="{A12FA001-AC4F-418D-AE19-62706E023703}">
                      <ahyp:hlinkClr xmlns:ahyp="http://schemas.microsoft.com/office/drawing/2018/hyperlinkcolor" val="tx"/>
                    </a:ext>
                  </a:extLst>
                </a:hlinkClick>
              </a:rPr>
              <a:t>Say no</a:t>
            </a:r>
            <a:r>
              <a:rPr lang="en-US" b="0" i="0" dirty="0">
                <a:solidFill>
                  <a:schemeClr val="tx1"/>
                </a:solidFill>
                <a:effectLst/>
                <a:latin typeface="Merriweather" panose="00000500000000000000" pitchFamily="2" charset="0"/>
              </a:rPr>
              <a:t> when you want to</a:t>
            </a:r>
          </a:p>
          <a:p>
            <a:pPr algn="l" fontAlgn="base">
              <a:lnSpc>
                <a:spcPct val="120000"/>
              </a:lnSpc>
              <a:buFont typeface="Arial" panose="020B0604020202020204" pitchFamily="34" charset="0"/>
              <a:buChar char="•"/>
            </a:pPr>
            <a:r>
              <a:rPr lang="en-US" b="0" i="0" dirty="0">
                <a:solidFill>
                  <a:schemeClr val="tx1"/>
                </a:solidFill>
                <a:effectLst/>
                <a:latin typeface="Merriweather" panose="00000500000000000000" pitchFamily="2" charset="0"/>
              </a:rPr>
              <a:t>See your overall strengths and weaknesses and accept them</a:t>
            </a:r>
          </a:p>
          <a:p>
            <a:pPr algn="l" fontAlgn="base">
              <a:lnSpc>
                <a:spcPct val="120000"/>
              </a:lnSpc>
            </a:pPr>
            <a:r>
              <a:rPr lang="en-US" b="0" i="0" dirty="0">
                <a:solidFill>
                  <a:schemeClr val="tx1"/>
                </a:solidFill>
                <a:effectLst/>
                <a:latin typeface="Merriweather" panose="00000500000000000000" pitchFamily="2" charset="0"/>
              </a:rPr>
              <a:t>Having healthy self-esteem can help motivate you to reach your goals, because you are able to navigate life knowing that you are capable of accomplishing what you set your mind to. </a:t>
            </a:r>
          </a:p>
          <a:p>
            <a:pPr>
              <a:lnSpc>
                <a:spcPct val="120000"/>
              </a:lnSpc>
            </a:pPr>
            <a:endParaRPr lang="en-US" dirty="0">
              <a:solidFill>
                <a:schemeClr val="tx1"/>
              </a:solidFill>
            </a:endParaRPr>
          </a:p>
        </p:txBody>
      </p:sp>
    </p:spTree>
    <p:extLst>
      <p:ext uri="{BB962C8B-B14F-4D97-AF65-F5344CB8AC3E}">
        <p14:creationId xmlns:p14="http://schemas.microsoft.com/office/powerpoint/2010/main" val="28813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Maslow’s Hierarchy of needs</a:t>
            </a:r>
          </a:p>
        </p:txBody>
      </p:sp>
      <p:sp>
        <p:nvSpPr>
          <p:cNvPr id="3" name="Content Placeholder 2"/>
          <p:cNvSpPr>
            <a:spLocks noGrp="1"/>
          </p:cNvSpPr>
          <p:nvPr>
            <p:ph idx="1"/>
          </p:nvPr>
        </p:nvSpPr>
        <p:spPr/>
        <p:txBody>
          <a:bodyPr/>
          <a:lstStyle/>
          <a:p>
            <a:r>
              <a:rPr lang="en-IN" dirty="0"/>
              <a:t>Maslow’s hierarchy of needs suggested people need </a:t>
            </a:r>
            <a:r>
              <a:rPr lang="en-US" dirty="0"/>
              <a:t>esteem from other people as well as inner self-respect. </a:t>
            </a:r>
          </a:p>
          <a:p>
            <a:endParaRPr lang="en-IN"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976"/>
          <a:stretch/>
        </p:blipFill>
        <p:spPr>
          <a:xfrm>
            <a:off x="960803" y="2688609"/>
            <a:ext cx="4623941" cy="3177929"/>
          </a:xfrm>
          <a:prstGeom prst="rect">
            <a:avLst/>
          </a:prstGeom>
        </p:spPr>
      </p:pic>
      <p:sp>
        <p:nvSpPr>
          <p:cNvPr id="7" name="Line Callout 1 6"/>
          <p:cNvSpPr/>
          <p:nvPr/>
        </p:nvSpPr>
        <p:spPr>
          <a:xfrm>
            <a:off x="5584744" y="2541287"/>
            <a:ext cx="4790364" cy="1533451"/>
          </a:xfrm>
          <a:prstGeom prst="borderCallout1">
            <a:avLst>
              <a:gd name="adj1" fmla="val 43670"/>
              <a:gd name="adj2" fmla="val -2635"/>
              <a:gd name="adj3" fmla="val 112500"/>
              <a:gd name="adj4" fmla="val -3833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According to this theory, Self-esteem need is a psychological need of a person. This need is unique from individual to individual, it varies from X generation &amp; Y generation. It includes self respect, achievement, recognition, attention</a:t>
            </a:r>
          </a:p>
        </p:txBody>
      </p:sp>
    </p:spTree>
    <p:extLst>
      <p:ext uri="{BB962C8B-B14F-4D97-AF65-F5344CB8AC3E}">
        <p14:creationId xmlns:p14="http://schemas.microsoft.com/office/powerpoint/2010/main" val="209053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Factors influencing Self-Esteem </a:t>
            </a:r>
          </a:p>
        </p:txBody>
      </p:sp>
      <p:sp>
        <p:nvSpPr>
          <p:cNvPr id="3" name="Content Placeholder 2"/>
          <p:cNvSpPr>
            <a:spLocks noGrp="1"/>
          </p:cNvSpPr>
          <p:nvPr>
            <p:ph idx="1"/>
          </p:nvPr>
        </p:nvSpPr>
        <p:spPr>
          <a:xfrm>
            <a:off x="1274701" y="2093668"/>
            <a:ext cx="3365538" cy="3231233"/>
          </a:xfrm>
        </p:spPr>
        <p:txBody>
          <a:bodyPr>
            <a:normAutofit/>
          </a:bodyPr>
          <a:lstStyle/>
          <a:p>
            <a:pPr fontAlgn="base">
              <a:buFont typeface="Wingdings" panose="05000000000000000000" pitchFamily="2" charset="2"/>
              <a:buChar char="§"/>
            </a:pPr>
            <a:r>
              <a:rPr lang="en-US" dirty="0"/>
              <a:t> </a:t>
            </a:r>
            <a:r>
              <a:rPr lang="en-US" sz="1800" dirty="0"/>
              <a:t>Your inner thinking</a:t>
            </a:r>
          </a:p>
          <a:p>
            <a:pPr fontAlgn="base">
              <a:buFont typeface="Wingdings" panose="05000000000000000000" pitchFamily="2" charset="2"/>
              <a:buChar char="§"/>
            </a:pPr>
            <a:r>
              <a:rPr lang="en-US" sz="1800" dirty="0"/>
              <a:t> Age</a:t>
            </a:r>
          </a:p>
          <a:p>
            <a:pPr fontAlgn="base">
              <a:buFont typeface="Wingdings" panose="05000000000000000000" pitchFamily="2" charset="2"/>
              <a:buChar char="§"/>
            </a:pPr>
            <a:r>
              <a:rPr lang="en-US" sz="1800" dirty="0"/>
              <a:t> Any potential illnesses</a:t>
            </a:r>
          </a:p>
          <a:p>
            <a:pPr fontAlgn="base">
              <a:buFont typeface="Wingdings" panose="05000000000000000000" pitchFamily="2" charset="2"/>
              <a:buChar char="§"/>
            </a:pPr>
            <a:r>
              <a:rPr lang="en-US" sz="1800" dirty="0"/>
              <a:t> Disabilities</a:t>
            </a:r>
          </a:p>
          <a:p>
            <a:pPr fontAlgn="base">
              <a:buFont typeface="Wingdings" panose="05000000000000000000" pitchFamily="2" charset="2"/>
              <a:buChar char="§"/>
            </a:pPr>
            <a:r>
              <a:rPr lang="en-US" sz="1800" dirty="0"/>
              <a:t> Physical limitations </a:t>
            </a:r>
          </a:p>
          <a:p>
            <a:pPr fontAlgn="base">
              <a:buFont typeface="Wingdings" panose="05000000000000000000" pitchFamily="2" charset="2"/>
              <a:buChar char="§"/>
            </a:pPr>
            <a:r>
              <a:rPr lang="en-US" sz="1800" dirty="0"/>
              <a:t>Job. </a:t>
            </a:r>
          </a:p>
          <a:p>
            <a:pPr fontAlgn="base">
              <a:buFont typeface="Wingdings" panose="05000000000000000000" pitchFamily="2" charset="2"/>
              <a:buChar char="§"/>
            </a:pPr>
            <a:r>
              <a:rPr lang="en-US" sz="1800" dirty="0"/>
              <a:t>How you react to situations</a:t>
            </a:r>
          </a:p>
          <a:p>
            <a:pPr marL="0" indent="0">
              <a:buNone/>
            </a:pPr>
            <a:endParaRPr lang="en-IN" dirty="0"/>
          </a:p>
        </p:txBody>
      </p:sp>
      <p:sp>
        <p:nvSpPr>
          <p:cNvPr id="4" name="Plus 3"/>
          <p:cNvSpPr/>
          <p:nvPr/>
        </p:nvSpPr>
        <p:spPr>
          <a:xfrm>
            <a:off x="4776716" y="2402006"/>
            <a:ext cx="1501254" cy="15694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Content Placeholder 2"/>
          <p:cNvSpPr txBox="1">
            <a:spLocks/>
          </p:cNvSpPr>
          <p:nvPr/>
        </p:nvSpPr>
        <p:spPr>
          <a:xfrm>
            <a:off x="7322934" y="2093668"/>
            <a:ext cx="4004708" cy="3488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base">
              <a:buFont typeface="Wingdings" panose="05000000000000000000" pitchFamily="2" charset="2"/>
              <a:buChar char="§"/>
            </a:pPr>
            <a:r>
              <a:rPr lang="en-US" sz="1800" dirty="0"/>
              <a:t>Genetic factors that help shape a person's personality can play a role, but it is often our experiences that form the basis for overall self-esteem. </a:t>
            </a:r>
          </a:p>
          <a:p>
            <a:pPr fontAlgn="base">
              <a:buFont typeface="Wingdings" panose="05000000000000000000" pitchFamily="2" charset="2"/>
              <a:buChar char="§"/>
            </a:pPr>
            <a:r>
              <a:rPr lang="en-US" sz="1800" dirty="0"/>
              <a:t>  Constant criticism </a:t>
            </a:r>
          </a:p>
          <a:p>
            <a:pPr fontAlgn="base">
              <a:buFont typeface="Wingdings" panose="05000000000000000000" pitchFamily="2" charset="2"/>
              <a:buChar char="§"/>
            </a:pPr>
            <a:r>
              <a:rPr lang="en-US" sz="1800" dirty="0"/>
              <a:t> Negative assessments</a:t>
            </a:r>
            <a:endParaRPr lang="en-IN" sz="1800" dirty="0"/>
          </a:p>
        </p:txBody>
      </p:sp>
    </p:spTree>
    <p:extLst>
      <p:ext uri="{BB962C8B-B14F-4D97-AF65-F5344CB8AC3E}">
        <p14:creationId xmlns:p14="http://schemas.microsoft.com/office/powerpoint/2010/main" val="421831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Self-Esteem Vs Self concept</a:t>
            </a:r>
          </a:p>
        </p:txBody>
      </p:sp>
      <p:sp>
        <p:nvSpPr>
          <p:cNvPr id="3" name="Content Placeholder 2"/>
          <p:cNvSpPr>
            <a:spLocks noGrp="1"/>
          </p:cNvSpPr>
          <p:nvPr>
            <p:ph idx="1"/>
          </p:nvPr>
        </p:nvSpPr>
        <p:spPr>
          <a:xfrm>
            <a:off x="1097280" y="1845734"/>
            <a:ext cx="10427970" cy="2421466"/>
          </a:xfrm>
        </p:spPr>
        <p:txBody>
          <a:bodyPr>
            <a:normAutofit fontScale="77500" lnSpcReduction="20000"/>
          </a:bodyPr>
          <a:lstStyle/>
          <a:p>
            <a:pPr marL="0" indent="0">
              <a:lnSpc>
                <a:spcPct val="120000"/>
              </a:lnSpc>
              <a:buNone/>
            </a:pPr>
            <a:r>
              <a:rPr lang="en-US" dirty="0"/>
              <a:t>Self-concept is the perception that we have of ourselves, our answer when we ask ourselves the question “Who am I?”  </a:t>
            </a:r>
          </a:p>
          <a:p>
            <a:pPr marL="0" indent="0">
              <a:lnSpc>
                <a:spcPct val="120000"/>
              </a:lnSpc>
              <a:buNone/>
            </a:pPr>
            <a:r>
              <a:rPr lang="en-US" dirty="0"/>
              <a:t>Self-concept is an overarching construct that self-esteem is one of the components of it </a:t>
            </a:r>
          </a:p>
          <a:p>
            <a:pPr marL="0" indent="0">
              <a:lnSpc>
                <a:spcPct val="120000"/>
              </a:lnSpc>
              <a:buNone/>
            </a:pPr>
            <a:r>
              <a:rPr lang="en-US" b="1" i="0" dirty="0">
                <a:solidFill>
                  <a:srgbClr val="555555"/>
                </a:solidFill>
                <a:effectLst/>
                <a:latin typeface="Open Sans" panose="020B0606030504020204" pitchFamily="34" charset="0"/>
              </a:rPr>
              <a:t>Self-concept</a:t>
            </a:r>
            <a:r>
              <a:rPr lang="en-US" b="0" i="0" dirty="0">
                <a:solidFill>
                  <a:srgbClr val="555555"/>
                </a:solidFill>
                <a:effectLst/>
                <a:latin typeface="Open Sans" panose="020B0606030504020204" pitchFamily="34" charset="0"/>
              </a:rPr>
              <a:t> is how an individual views who they are based on their habits, skills and temperament. In other words, it is the ability to reflect on one's own traits, skills and behavior. On the other hand, </a:t>
            </a:r>
          </a:p>
          <a:p>
            <a:pPr marL="0" indent="0">
              <a:lnSpc>
                <a:spcPct val="120000"/>
              </a:lnSpc>
              <a:buNone/>
            </a:pPr>
            <a:r>
              <a:rPr lang="en-US" b="1" dirty="0">
                <a:solidFill>
                  <a:srgbClr val="555555"/>
                </a:solidFill>
                <a:latin typeface="Open Sans" panose="020B0606030504020204" pitchFamily="34" charset="0"/>
              </a:rPr>
              <a:t>S</a:t>
            </a:r>
            <a:r>
              <a:rPr lang="en-US" b="1" i="0" dirty="0">
                <a:solidFill>
                  <a:srgbClr val="555555"/>
                </a:solidFill>
                <a:effectLst/>
                <a:latin typeface="Open Sans" panose="020B0606030504020204" pitchFamily="34" charset="0"/>
              </a:rPr>
              <a:t>elf-esteem</a:t>
            </a:r>
            <a:r>
              <a:rPr lang="en-US" b="0" i="0" dirty="0">
                <a:solidFill>
                  <a:srgbClr val="555555"/>
                </a:solidFill>
                <a:effectLst/>
                <a:latin typeface="Open Sans" panose="020B0606030504020204" pitchFamily="34" charset="0"/>
              </a:rPr>
              <a:t> is an attitude or view that an individual has about him or herself. It also refers to factors that we accept and value in ourselves and can be either negative or positive.</a:t>
            </a:r>
            <a:endParaRPr lang="en-IN"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38" y="4741944"/>
            <a:ext cx="1501254" cy="1501254"/>
          </a:xfrm>
          <a:prstGeom prst="rect">
            <a:avLst/>
          </a:prstGeom>
        </p:spPr>
      </p:pic>
      <p:sp>
        <p:nvSpPr>
          <p:cNvPr id="6" name="Cloud Callout 5"/>
          <p:cNvSpPr/>
          <p:nvPr/>
        </p:nvSpPr>
        <p:spPr>
          <a:xfrm>
            <a:off x="1987924" y="4045504"/>
            <a:ext cx="1928174" cy="13928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Self-concept</a:t>
            </a:r>
          </a:p>
          <a:p>
            <a:pPr algn="ctr"/>
            <a:endParaRPr lang="en-IN" sz="1600" dirty="0"/>
          </a:p>
          <a:p>
            <a:pPr algn="ctr"/>
            <a:r>
              <a:rPr lang="en-IN" sz="1600" dirty="0"/>
              <a:t>Who I am?</a:t>
            </a:r>
          </a:p>
          <a:p>
            <a:pPr algn="ctr"/>
            <a:endParaRPr lang="en-IN" sz="1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415"/>
          <a:stretch/>
        </p:blipFill>
        <p:spPr>
          <a:xfrm>
            <a:off x="7958563" y="3966367"/>
            <a:ext cx="1838325" cy="2276831"/>
          </a:xfrm>
          <a:prstGeom prst="rect">
            <a:avLst/>
          </a:prstGeom>
        </p:spPr>
      </p:pic>
      <p:sp>
        <p:nvSpPr>
          <p:cNvPr id="8" name="Line Callout 1 7"/>
          <p:cNvSpPr/>
          <p:nvPr/>
        </p:nvSpPr>
        <p:spPr>
          <a:xfrm flipH="1">
            <a:off x="5914309" y="4178063"/>
            <a:ext cx="1734266" cy="1392880"/>
          </a:xfrm>
          <a:prstGeom prst="borderCallout1">
            <a:avLst>
              <a:gd name="adj1" fmla="val 82240"/>
              <a:gd name="adj2" fmla="val -1586"/>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Self- concept is one the component to build Self-Esteem</a:t>
            </a:r>
          </a:p>
        </p:txBody>
      </p:sp>
    </p:spTree>
    <p:extLst>
      <p:ext uri="{BB962C8B-B14F-4D97-AF65-F5344CB8AC3E}">
        <p14:creationId xmlns:p14="http://schemas.microsoft.com/office/powerpoint/2010/main" val="427791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is the Difference Between Self Concept and Self Esteem - Pediaa.Com">
            <a:extLst>
              <a:ext uri="{FF2B5EF4-FFF2-40B4-BE49-F238E27FC236}">
                <a16:creationId xmlns:a16="http://schemas.microsoft.com/office/drawing/2014/main" id="{2DD7352A-5AD2-442C-BD14-6C384D8367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1" t="14785" r="1619" b="4958"/>
          <a:stretch/>
        </p:blipFill>
        <p:spPr bwMode="auto">
          <a:xfrm>
            <a:off x="2914650" y="209550"/>
            <a:ext cx="5800725" cy="609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6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Self-Esteem vs. Self-Image</a:t>
            </a:r>
          </a:p>
          <a:p>
            <a:r>
              <a:rPr lang="en-US" dirty="0"/>
              <a:t>Self-image is similar to self-concept in that it is all about how you see yourself. Instead of being based on reality, however, it can be based on false and inaccurate thoughts about ourselves. </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5158"/>
          <a:stretch/>
        </p:blipFill>
        <p:spPr>
          <a:xfrm>
            <a:off x="2397954" y="3857414"/>
            <a:ext cx="3552470" cy="2005673"/>
          </a:xfrm>
          <a:prstGeom prst="rect">
            <a:avLst/>
          </a:prstGeom>
        </p:spPr>
      </p:pic>
      <p:sp>
        <p:nvSpPr>
          <p:cNvPr id="5" name="Cloud Callout 4"/>
          <p:cNvSpPr/>
          <p:nvPr/>
        </p:nvSpPr>
        <p:spPr>
          <a:xfrm>
            <a:off x="5227093" y="3159744"/>
            <a:ext cx="3138985" cy="13833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Similar to  Self-concept. But may or may not be  real</a:t>
            </a:r>
          </a:p>
        </p:txBody>
      </p:sp>
    </p:spTree>
    <p:extLst>
      <p:ext uri="{BB962C8B-B14F-4D97-AF65-F5344CB8AC3E}">
        <p14:creationId xmlns:p14="http://schemas.microsoft.com/office/powerpoint/2010/main" val="336082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Self-Esteem vs. Self-Worth</a:t>
            </a:r>
          </a:p>
          <a:p>
            <a:r>
              <a:rPr lang="en-US" dirty="0"/>
              <a:t>Self-esteem is a similar concept to self-worth but with a small  difference.</a:t>
            </a:r>
          </a:p>
          <a:p>
            <a:r>
              <a:rPr lang="en-US" dirty="0"/>
              <a:t>Self-esteem is what we think, feel, and believe about ourselves, while </a:t>
            </a:r>
            <a:r>
              <a:rPr lang="en-US" b="1" dirty="0"/>
              <a:t>self-worth is the more global recognition that we are valuable human beings worthy of love.</a:t>
            </a:r>
          </a:p>
          <a:p>
            <a:endParaRPr lang="en-IN"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1898" y="4087777"/>
            <a:ext cx="2438400" cy="2176272"/>
          </a:xfrm>
          <a:prstGeom prst="rect">
            <a:avLst/>
          </a:prstGeom>
        </p:spPr>
      </p:pic>
      <p:sp>
        <p:nvSpPr>
          <p:cNvPr id="5" name="Cloud Callout 4"/>
          <p:cNvSpPr/>
          <p:nvPr/>
        </p:nvSpPr>
        <p:spPr>
          <a:xfrm>
            <a:off x="5376307" y="3794349"/>
            <a:ext cx="2688609" cy="13303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Global recognition of  our worth</a:t>
            </a:r>
          </a:p>
        </p:txBody>
      </p:sp>
    </p:spTree>
    <p:extLst>
      <p:ext uri="{BB962C8B-B14F-4D97-AF65-F5344CB8AC3E}">
        <p14:creationId xmlns:p14="http://schemas.microsoft.com/office/powerpoint/2010/main" val="106895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1825514"/>
          </a:xfrm>
        </p:spPr>
        <p:txBody>
          <a:bodyPr>
            <a:normAutofit lnSpcReduction="10000"/>
          </a:bodyPr>
          <a:lstStyle/>
          <a:p>
            <a:r>
              <a:rPr lang="en-IN" b="1" dirty="0"/>
              <a:t>Self-Esteem vs. Self-Confidence</a:t>
            </a:r>
          </a:p>
          <a:p>
            <a:r>
              <a:rPr lang="en-US" dirty="0"/>
              <a:t>Self-esteem is </a:t>
            </a:r>
            <a:r>
              <a:rPr lang="en-US" b="1" dirty="0"/>
              <a:t>not</a:t>
            </a:r>
            <a:r>
              <a:rPr lang="en-US" dirty="0"/>
              <a:t> </a:t>
            </a:r>
            <a:r>
              <a:rPr lang="en-US" b="1" dirty="0"/>
              <a:t>self-confidence</a:t>
            </a:r>
            <a:r>
              <a:rPr lang="en-US" dirty="0"/>
              <a:t> self- confidence is about your trust in yourself and your ability to deal with challenges, solve problems, and engage successfully with the world.</a:t>
            </a:r>
          </a:p>
          <a:p>
            <a:r>
              <a:rPr lang="en-US" dirty="0"/>
              <a:t> One can have high self-confidence, particularly in a certain area or field, but still lack a healthy sense of overall value or self-esteem.</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857" y="3548418"/>
            <a:ext cx="2858219" cy="2427104"/>
          </a:xfrm>
          <a:prstGeom prst="rect">
            <a:avLst/>
          </a:prstGeom>
        </p:spPr>
      </p:pic>
      <p:sp>
        <p:nvSpPr>
          <p:cNvPr id="6" name="Left Arrow 5"/>
          <p:cNvSpPr/>
          <p:nvPr/>
        </p:nvSpPr>
        <p:spPr>
          <a:xfrm flipH="1">
            <a:off x="3589360" y="5145206"/>
            <a:ext cx="2060813" cy="9373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Low Self-Esteem</a:t>
            </a:r>
          </a:p>
        </p:txBody>
      </p:sp>
      <p:sp>
        <p:nvSpPr>
          <p:cNvPr id="8" name="Multiply 7"/>
          <p:cNvSpPr/>
          <p:nvPr/>
        </p:nvSpPr>
        <p:spPr>
          <a:xfrm>
            <a:off x="6314859" y="4545929"/>
            <a:ext cx="2156346" cy="16560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0885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lf-esteem vs Self-confidence | Self confidence, Self esteem, How are you  feeling">
            <a:extLst>
              <a:ext uri="{FF2B5EF4-FFF2-40B4-BE49-F238E27FC236}">
                <a16:creationId xmlns:a16="http://schemas.microsoft.com/office/drawing/2014/main" id="{7C4AEC29-1623-44A3-98C5-CDC9E176FC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953" y="247650"/>
            <a:ext cx="8422093" cy="595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54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Self-Esteem vs. Self-Efficacy</a:t>
            </a:r>
          </a:p>
          <a:p>
            <a:br>
              <a:rPr lang="en-IN" dirty="0"/>
            </a:br>
            <a:r>
              <a:rPr lang="en-US" dirty="0"/>
              <a:t>Self-efficacy refers to the belief in one’s ability to succeed at certain tasks.</a:t>
            </a:r>
          </a:p>
          <a:p>
            <a:r>
              <a:rPr lang="en-US" dirty="0"/>
              <a:t>Unlike self-esteem, self-efficacy is more specific rather than global, and it is based on external success rather than internal worth.</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640" y="4521280"/>
            <a:ext cx="2495550" cy="1838325"/>
          </a:xfrm>
          <a:prstGeom prst="rect">
            <a:avLst/>
          </a:prstGeom>
        </p:spPr>
      </p:pic>
      <p:sp>
        <p:nvSpPr>
          <p:cNvPr id="5" name="Cloud Callout 4"/>
          <p:cNvSpPr/>
          <p:nvPr/>
        </p:nvSpPr>
        <p:spPr>
          <a:xfrm>
            <a:off x="5291877" y="3726186"/>
            <a:ext cx="2296278" cy="159210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 do have ability. But I don’t think so I can win.</a:t>
            </a:r>
          </a:p>
        </p:txBody>
      </p:sp>
    </p:spTree>
    <p:extLst>
      <p:ext uri="{BB962C8B-B14F-4D97-AF65-F5344CB8AC3E}">
        <p14:creationId xmlns:p14="http://schemas.microsoft.com/office/powerpoint/2010/main" val="73355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What is Self-esteem ?</a:t>
            </a:r>
          </a:p>
        </p:txBody>
      </p:sp>
      <p:sp>
        <p:nvSpPr>
          <p:cNvPr id="3" name="Content Placeholder 2"/>
          <p:cNvSpPr>
            <a:spLocks noGrp="1"/>
          </p:cNvSpPr>
          <p:nvPr>
            <p:ph idx="1"/>
          </p:nvPr>
        </p:nvSpPr>
        <p:spPr/>
        <p:txBody>
          <a:bodyPr>
            <a:normAutofit fontScale="70000" lnSpcReduction="20000"/>
          </a:bodyPr>
          <a:lstStyle/>
          <a:p>
            <a:pPr marL="0" indent="0" algn="ctr">
              <a:buNone/>
            </a:pPr>
            <a:r>
              <a:rPr lang="en-US" sz="2000" dirty="0">
                <a:latin typeface="Century" panose="02040604050505020304" pitchFamily="18" charset="0"/>
              </a:rPr>
              <a:t>Self-esteem is used to describe a person's overall sense of self-worth or personal value.</a:t>
            </a:r>
          </a:p>
          <a:p>
            <a:pPr marL="0" indent="0" algn="ctr">
              <a:buNone/>
            </a:pPr>
            <a:r>
              <a:rPr lang="en-US" sz="2000" dirty="0">
                <a:latin typeface="Century" panose="02040604050505020304" pitchFamily="18" charset="0"/>
              </a:rPr>
              <a:t>In other words, how much you appreciate and like yourself. </a:t>
            </a:r>
          </a:p>
          <a:p>
            <a:pPr marL="0" indent="0" algn="ctr">
              <a:buNone/>
            </a:pPr>
            <a:r>
              <a:rPr lang="en-US" sz="2000" dirty="0">
                <a:latin typeface="Century" panose="02040604050505020304" pitchFamily="18" charset="0"/>
              </a:rPr>
              <a:t>It involves a variety of beliefs about yourself, </a:t>
            </a:r>
            <a:r>
              <a:rPr lang="en-US" sz="2000" b="1" dirty="0">
                <a:latin typeface="Century" panose="02040604050505020304" pitchFamily="18" charset="0"/>
              </a:rPr>
              <a:t>such as the appraisal of your own appearance, beliefs, emotions, and behaviors.</a:t>
            </a:r>
          </a:p>
          <a:p>
            <a:pPr marL="0" indent="0" algn="ctr">
              <a:buNone/>
            </a:pPr>
            <a:endParaRPr lang="en-US" b="1" dirty="0">
              <a:latin typeface="Century" panose="02040604050505020304" pitchFamily="18" charset="0"/>
            </a:endParaRPr>
          </a:p>
          <a:p>
            <a:pPr algn="l" fontAlgn="base">
              <a:lnSpc>
                <a:spcPct val="120000"/>
              </a:lnSpc>
            </a:pPr>
            <a:r>
              <a:rPr lang="en-US" dirty="0">
                <a:solidFill>
                  <a:srgbClr val="212121"/>
                </a:solidFill>
                <a:latin typeface="Merriweather" panose="00000500000000000000" pitchFamily="2" charset="0"/>
              </a:rPr>
              <a:t>T</a:t>
            </a:r>
            <a:r>
              <a:rPr lang="en-US" b="0" i="0" dirty="0">
                <a:solidFill>
                  <a:srgbClr val="212121"/>
                </a:solidFill>
                <a:effectLst/>
                <a:latin typeface="Merriweather" panose="00000500000000000000" pitchFamily="2" charset="0"/>
              </a:rPr>
              <a:t>he term self-esteem is used to describe a person's overall subjective sense of personal worth or value. In other words, self-esteem may be defined as how much you appreciate and like yourself regardless of the circumstances. Your self-esteem is defined by many factors including:</a:t>
            </a:r>
          </a:p>
          <a:p>
            <a:pPr algn="l" fontAlgn="base">
              <a:lnSpc>
                <a:spcPct val="120000"/>
              </a:lnSpc>
              <a:buFont typeface="Arial" panose="020B0604020202020204" pitchFamily="34" charset="0"/>
              <a:buChar char="•"/>
            </a:pPr>
            <a:r>
              <a:rPr lang="en-US" b="0" i="0" dirty="0">
                <a:solidFill>
                  <a:srgbClr val="212121"/>
                </a:solidFill>
                <a:effectLst/>
                <a:latin typeface="Merriweather" panose="00000500000000000000" pitchFamily="2" charset="0"/>
              </a:rPr>
              <a:t>Self-confidence</a:t>
            </a:r>
          </a:p>
          <a:p>
            <a:pPr algn="l" fontAlgn="base">
              <a:buFont typeface="Arial" panose="020B0604020202020204" pitchFamily="34" charset="0"/>
              <a:buChar char="•"/>
            </a:pPr>
            <a:r>
              <a:rPr lang="en-US" b="0" i="0" dirty="0">
                <a:solidFill>
                  <a:srgbClr val="212121"/>
                </a:solidFill>
                <a:effectLst/>
                <a:latin typeface="Merriweather" panose="00000500000000000000" pitchFamily="2" charset="0"/>
              </a:rPr>
              <a:t>Feeling of security</a:t>
            </a:r>
          </a:p>
          <a:p>
            <a:pPr algn="l" fontAlgn="base">
              <a:buFont typeface="Arial" panose="020B0604020202020204" pitchFamily="34" charset="0"/>
              <a:buChar char="•"/>
            </a:pPr>
            <a:r>
              <a:rPr lang="en-US" b="0" i="0" dirty="0">
                <a:solidFill>
                  <a:srgbClr val="212121"/>
                </a:solidFill>
                <a:effectLst/>
                <a:latin typeface="Merriweather" panose="00000500000000000000" pitchFamily="2" charset="0"/>
              </a:rPr>
              <a:t>Identity</a:t>
            </a:r>
          </a:p>
          <a:p>
            <a:pPr algn="l" fontAlgn="base">
              <a:buFont typeface="Arial" panose="020B0604020202020204" pitchFamily="34" charset="0"/>
              <a:buChar char="•"/>
            </a:pPr>
            <a:r>
              <a:rPr lang="en-US" b="0" i="0" dirty="0">
                <a:solidFill>
                  <a:srgbClr val="212121"/>
                </a:solidFill>
                <a:effectLst/>
                <a:latin typeface="Merriweather" panose="00000500000000000000" pitchFamily="2" charset="0"/>
              </a:rPr>
              <a:t>Sense of belonging</a:t>
            </a:r>
          </a:p>
          <a:p>
            <a:pPr algn="l" fontAlgn="base">
              <a:buFont typeface="Arial" panose="020B0604020202020204" pitchFamily="34" charset="0"/>
              <a:buChar char="•"/>
            </a:pPr>
            <a:r>
              <a:rPr lang="en-US" b="0" i="0" dirty="0">
                <a:solidFill>
                  <a:srgbClr val="212121"/>
                </a:solidFill>
                <a:effectLst/>
                <a:latin typeface="Merriweather" panose="00000500000000000000" pitchFamily="2" charset="0"/>
              </a:rPr>
              <a:t>Feeling of competence</a:t>
            </a:r>
          </a:p>
          <a:p>
            <a:pPr marL="0" indent="0" algn="ctr">
              <a:buNone/>
            </a:pPr>
            <a:endParaRPr lang="en-US" sz="2000" b="1" dirty="0">
              <a:latin typeface="Century" panose="02040604050505020304" pitchFamily="18" charset="0"/>
            </a:endParaRPr>
          </a:p>
          <a:p>
            <a:pPr marL="0" indent="0" algn="ctr">
              <a:buNone/>
            </a:pPr>
            <a:endParaRPr lang="en-US" b="1" dirty="0">
              <a:latin typeface="Century" panose="02040604050505020304" pitchFamily="18" charset="0"/>
            </a:endParaRPr>
          </a:p>
          <a:p>
            <a:pPr marL="0" indent="0" algn="ctr">
              <a:buNone/>
            </a:pPr>
            <a:endParaRPr lang="en-IN" sz="2000" b="1" dirty="0">
              <a:latin typeface="Century" panose="02040604050505020304" pitchFamily="18" charset="0"/>
            </a:endParaRPr>
          </a:p>
        </p:txBody>
      </p:sp>
    </p:spTree>
    <p:extLst>
      <p:ext uri="{BB962C8B-B14F-4D97-AF65-F5344CB8AC3E}">
        <p14:creationId xmlns:p14="http://schemas.microsoft.com/office/powerpoint/2010/main" val="247896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the difference between self-esteem and self-respect? - Quora">
            <a:extLst>
              <a:ext uri="{FF2B5EF4-FFF2-40B4-BE49-F238E27FC236}">
                <a16:creationId xmlns:a16="http://schemas.microsoft.com/office/drawing/2014/main" id="{2C0B8CCC-4392-423B-9B6F-5C7D27DE09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8612" y="171451"/>
            <a:ext cx="9270533" cy="586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to increase Self-Esteem</a:t>
            </a:r>
          </a:p>
        </p:txBody>
      </p:sp>
      <p:sp>
        <p:nvSpPr>
          <p:cNvPr id="3" name="Content Placeholder 2"/>
          <p:cNvSpPr>
            <a:spLocks noGrp="1"/>
          </p:cNvSpPr>
          <p:nvPr>
            <p:ph idx="1"/>
          </p:nvPr>
        </p:nvSpPr>
        <p:spPr/>
        <p:txBody>
          <a:bodyPr/>
          <a:lstStyle/>
          <a:p>
            <a:pPr>
              <a:buFont typeface="Wingdings" pitchFamily="2" charset="2"/>
              <a:buChar char="§"/>
            </a:pPr>
            <a:r>
              <a:rPr lang="en-IN" sz="2400" dirty="0"/>
              <a:t>Set realistic expectations.</a:t>
            </a:r>
          </a:p>
          <a:p>
            <a:pPr>
              <a:buFont typeface="Wingdings" pitchFamily="2" charset="2"/>
              <a:buChar char="§"/>
            </a:pPr>
            <a:r>
              <a:rPr lang="en-IN" sz="2400" dirty="0"/>
              <a:t>Stop being a perfectionist.</a:t>
            </a:r>
          </a:p>
          <a:p>
            <a:pPr>
              <a:buFont typeface="Wingdings" pitchFamily="2" charset="2"/>
              <a:buChar char="§"/>
            </a:pPr>
            <a:r>
              <a:rPr lang="en-IN" sz="2400" dirty="0"/>
              <a:t>Explore yourself.</a:t>
            </a:r>
          </a:p>
          <a:p>
            <a:pPr>
              <a:buFont typeface="Wingdings" pitchFamily="2" charset="2"/>
              <a:buChar char="§"/>
            </a:pPr>
            <a:r>
              <a:rPr lang="en-US" sz="2400" dirty="0"/>
              <a:t>Be willing to adjust your self-image.</a:t>
            </a:r>
          </a:p>
          <a:p>
            <a:pPr>
              <a:buFont typeface="Wingdings" pitchFamily="2" charset="2"/>
              <a:buChar char="§"/>
            </a:pPr>
            <a:r>
              <a:rPr lang="en-US" sz="2400" dirty="0"/>
              <a:t> Stop comparing yourself to others.</a:t>
            </a:r>
          </a:p>
          <a:p>
            <a:pPr>
              <a:buFont typeface="Wingdings" pitchFamily="2" charset="2"/>
              <a:buChar char="§"/>
            </a:pPr>
            <a:r>
              <a:rPr lang="en-US" sz="2400" dirty="0"/>
              <a:t> Meditate </a:t>
            </a:r>
          </a:p>
          <a:p>
            <a:pPr>
              <a:buFont typeface="Wingdings" pitchFamily="2" charset="2"/>
              <a:buChar char="§"/>
            </a:pPr>
            <a:r>
              <a:rPr lang="en-US" sz="2400" dirty="0" err="1"/>
              <a:t>Practise</a:t>
            </a:r>
            <a:r>
              <a:rPr lang="en-US" sz="2400" dirty="0"/>
              <a:t> assertiveness</a:t>
            </a:r>
          </a:p>
          <a:p>
            <a:pPr marL="0" indent="0">
              <a:buNone/>
            </a:pPr>
            <a:endParaRPr lang="en-US" b="1" dirty="0"/>
          </a:p>
        </p:txBody>
      </p:sp>
    </p:spTree>
    <p:extLst>
      <p:ext uri="{BB962C8B-B14F-4D97-AF65-F5344CB8AC3E}">
        <p14:creationId xmlns:p14="http://schemas.microsoft.com/office/powerpoint/2010/main" val="401953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173-1147-41E3-B3E7-722FAE8E299D}"/>
              </a:ext>
            </a:extLst>
          </p:cNvPr>
          <p:cNvSpPr>
            <a:spLocks noGrp="1"/>
          </p:cNvSpPr>
          <p:nvPr>
            <p:ph type="title"/>
          </p:nvPr>
        </p:nvSpPr>
        <p:spPr/>
        <p:txBody>
          <a:bodyPr/>
          <a:lstStyle/>
          <a:p>
            <a:r>
              <a:rPr lang="en-US" dirty="0"/>
              <a:t>CBT TECHNIQUE TO INCREASE </a:t>
            </a:r>
            <a:br>
              <a:rPr lang="en-US" dirty="0"/>
            </a:br>
            <a:r>
              <a:rPr lang="en-US" dirty="0"/>
              <a:t>SELF ESTEEM:-</a:t>
            </a:r>
          </a:p>
        </p:txBody>
      </p:sp>
      <p:sp>
        <p:nvSpPr>
          <p:cNvPr id="3" name="Content Placeholder 2">
            <a:extLst>
              <a:ext uri="{FF2B5EF4-FFF2-40B4-BE49-F238E27FC236}">
                <a16:creationId xmlns:a16="http://schemas.microsoft.com/office/drawing/2014/main" id="{9DDBC506-D2F4-4F1B-8A79-F5D81A34E138}"/>
              </a:ext>
            </a:extLst>
          </p:cNvPr>
          <p:cNvSpPr>
            <a:spLocks noGrp="1"/>
          </p:cNvSpPr>
          <p:nvPr>
            <p:ph idx="1"/>
          </p:nvPr>
        </p:nvSpPr>
        <p:spPr/>
        <p:txBody>
          <a:bodyPr/>
          <a:lstStyle/>
          <a:p>
            <a:pPr algn="l"/>
            <a:r>
              <a:rPr lang="en-US" b="1" i="0" dirty="0">
                <a:solidFill>
                  <a:srgbClr val="54585A"/>
                </a:solidFill>
                <a:effectLst/>
                <a:latin typeface="Helvetica" panose="020B0604020202020204" pitchFamily="34" charset="0"/>
              </a:rPr>
              <a:t>1. Identify troubling conditions or situations</a:t>
            </a:r>
          </a:p>
          <a:p>
            <a:pPr algn="l"/>
            <a:r>
              <a:rPr lang="en-US" b="0" i="0" dirty="0">
                <a:solidFill>
                  <a:srgbClr val="111111"/>
                </a:solidFill>
                <a:effectLst/>
                <a:latin typeface="Helvetica" panose="020B0604020202020204" pitchFamily="34" charset="0"/>
              </a:rPr>
              <a:t>Think about the conditions or situations that seem to deflate your self-esteem. Common triggers might include:</a:t>
            </a:r>
          </a:p>
          <a:p>
            <a:pPr algn="l">
              <a:buFont typeface="Arial" panose="020B0604020202020204" pitchFamily="34" charset="0"/>
              <a:buChar char="•"/>
            </a:pPr>
            <a:r>
              <a:rPr lang="en-US" b="0" i="0" dirty="0">
                <a:solidFill>
                  <a:srgbClr val="111111"/>
                </a:solidFill>
                <a:effectLst/>
                <a:latin typeface="Helvetica" panose="020B0604020202020204" pitchFamily="34" charset="0"/>
              </a:rPr>
              <a:t>A work or school presentation</a:t>
            </a:r>
          </a:p>
          <a:p>
            <a:pPr algn="l">
              <a:buFont typeface="Arial" panose="020B0604020202020204" pitchFamily="34" charset="0"/>
              <a:buChar char="•"/>
            </a:pPr>
            <a:r>
              <a:rPr lang="en-US" b="0" i="0" dirty="0">
                <a:solidFill>
                  <a:srgbClr val="111111"/>
                </a:solidFill>
                <a:effectLst/>
                <a:latin typeface="Helvetica" panose="020B0604020202020204" pitchFamily="34" charset="0"/>
              </a:rPr>
              <a:t>A crisis at work or home</a:t>
            </a:r>
          </a:p>
          <a:p>
            <a:pPr algn="l">
              <a:buFont typeface="Arial" panose="020B0604020202020204" pitchFamily="34" charset="0"/>
              <a:buChar char="•"/>
            </a:pPr>
            <a:r>
              <a:rPr lang="en-US" b="0" i="0" dirty="0">
                <a:solidFill>
                  <a:srgbClr val="111111"/>
                </a:solidFill>
                <a:effectLst/>
                <a:latin typeface="Helvetica" panose="020B0604020202020204" pitchFamily="34" charset="0"/>
              </a:rPr>
              <a:t>A challenge with a spouse, loved one, co-worker or other close contact</a:t>
            </a:r>
          </a:p>
          <a:p>
            <a:pPr algn="l">
              <a:buFont typeface="Arial" panose="020B0604020202020204" pitchFamily="34" charset="0"/>
              <a:buChar char="•"/>
            </a:pPr>
            <a:r>
              <a:rPr lang="en-US" b="0" i="0" dirty="0">
                <a:solidFill>
                  <a:srgbClr val="111111"/>
                </a:solidFill>
                <a:effectLst/>
                <a:latin typeface="Helvetica" panose="020B0604020202020204" pitchFamily="34" charset="0"/>
              </a:rPr>
              <a:t>A change in roles or life circumstances, such as a job loss or a child leaving home</a:t>
            </a:r>
          </a:p>
          <a:p>
            <a:endParaRPr lang="en-US" dirty="0"/>
          </a:p>
        </p:txBody>
      </p:sp>
    </p:spTree>
    <p:extLst>
      <p:ext uri="{BB962C8B-B14F-4D97-AF65-F5344CB8AC3E}">
        <p14:creationId xmlns:p14="http://schemas.microsoft.com/office/powerpoint/2010/main" val="239479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458-EBFB-4711-B0DC-FD4E5A24E868}"/>
              </a:ext>
            </a:extLst>
          </p:cNvPr>
          <p:cNvSpPr>
            <a:spLocks noGrp="1"/>
          </p:cNvSpPr>
          <p:nvPr>
            <p:ph type="title"/>
          </p:nvPr>
        </p:nvSpPr>
        <p:spPr/>
        <p:txBody>
          <a:bodyPr>
            <a:normAutofit/>
          </a:bodyPr>
          <a:lstStyle/>
          <a:p>
            <a:r>
              <a:rPr lang="en-US" b="1" i="0" dirty="0">
                <a:solidFill>
                  <a:srgbClr val="54585A"/>
                </a:solidFill>
                <a:effectLst/>
                <a:latin typeface="Helvetica" panose="020B0604020202020204" pitchFamily="34" charset="0"/>
              </a:rPr>
              <a:t>2. Become aware of thoughts and beliefs</a:t>
            </a:r>
            <a:endParaRPr lang="en-US" dirty="0"/>
          </a:p>
        </p:txBody>
      </p:sp>
      <p:sp>
        <p:nvSpPr>
          <p:cNvPr id="3" name="Content Placeholder 2">
            <a:extLst>
              <a:ext uri="{FF2B5EF4-FFF2-40B4-BE49-F238E27FC236}">
                <a16:creationId xmlns:a16="http://schemas.microsoft.com/office/drawing/2014/main" id="{82EFFCB7-4C4C-459A-B9E3-0063B2E97BD5}"/>
              </a:ext>
            </a:extLst>
          </p:cNvPr>
          <p:cNvSpPr>
            <a:spLocks noGrp="1"/>
          </p:cNvSpPr>
          <p:nvPr>
            <p:ph idx="1"/>
          </p:nvPr>
        </p:nvSpPr>
        <p:spPr/>
        <p:txBody>
          <a:bodyPr/>
          <a:lstStyle/>
          <a:p>
            <a:pPr algn="l"/>
            <a:r>
              <a:rPr lang="en-US" b="0" i="0" dirty="0">
                <a:solidFill>
                  <a:srgbClr val="111111"/>
                </a:solidFill>
                <a:effectLst/>
                <a:latin typeface="Helvetica" panose="020B0604020202020204" pitchFamily="34" charset="0"/>
              </a:rPr>
              <a:t>Once you've identified troubling situations, pay attention to your thoughts about them. This includes what you tell yourself (self-talk) and your interpretation of what the situation means. Your thoughts and beliefs might be positive, negative or neutral. They might be rational, based on reason or facts, or irrational, based on false ideas.</a:t>
            </a:r>
          </a:p>
          <a:p>
            <a:pPr algn="l"/>
            <a:r>
              <a:rPr lang="en-US" b="0" i="0" dirty="0">
                <a:solidFill>
                  <a:srgbClr val="111111"/>
                </a:solidFill>
                <a:effectLst/>
                <a:latin typeface="Helvetica" panose="020B0604020202020204" pitchFamily="34" charset="0"/>
              </a:rPr>
              <a:t>Ask yourself if these beliefs are true. Would you say them to a friend? If you wouldn't say them to someone else, don't say them to yourself.</a:t>
            </a:r>
          </a:p>
          <a:p>
            <a:endParaRPr lang="en-US" dirty="0"/>
          </a:p>
        </p:txBody>
      </p:sp>
    </p:spTree>
    <p:extLst>
      <p:ext uri="{BB962C8B-B14F-4D97-AF65-F5344CB8AC3E}">
        <p14:creationId xmlns:p14="http://schemas.microsoft.com/office/powerpoint/2010/main" val="69996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458-EBFB-4711-B0DC-FD4E5A24E868}"/>
              </a:ext>
            </a:extLst>
          </p:cNvPr>
          <p:cNvSpPr>
            <a:spLocks noGrp="1"/>
          </p:cNvSpPr>
          <p:nvPr>
            <p:ph type="title"/>
          </p:nvPr>
        </p:nvSpPr>
        <p:spPr/>
        <p:txBody>
          <a:bodyPr>
            <a:normAutofit/>
          </a:bodyPr>
          <a:lstStyle/>
          <a:p>
            <a:r>
              <a:rPr lang="en-US" b="1" i="0" dirty="0">
                <a:solidFill>
                  <a:srgbClr val="54585A"/>
                </a:solidFill>
                <a:effectLst/>
                <a:latin typeface="Helvetica" panose="020B0604020202020204" pitchFamily="34" charset="0"/>
              </a:rPr>
              <a:t>3. Challenge negative or inaccurate thinking</a:t>
            </a:r>
            <a:endParaRPr lang="en-US" dirty="0"/>
          </a:p>
        </p:txBody>
      </p:sp>
      <p:sp>
        <p:nvSpPr>
          <p:cNvPr id="3" name="Content Placeholder 2">
            <a:extLst>
              <a:ext uri="{FF2B5EF4-FFF2-40B4-BE49-F238E27FC236}">
                <a16:creationId xmlns:a16="http://schemas.microsoft.com/office/drawing/2014/main" id="{82EFFCB7-4C4C-459A-B9E3-0063B2E97BD5}"/>
              </a:ext>
            </a:extLst>
          </p:cNvPr>
          <p:cNvSpPr>
            <a:spLocks noGrp="1"/>
          </p:cNvSpPr>
          <p:nvPr>
            <p:ph idx="1"/>
          </p:nvPr>
        </p:nvSpPr>
        <p:spPr/>
        <p:txBody>
          <a:bodyPr>
            <a:normAutofit fontScale="62500" lnSpcReduction="20000"/>
          </a:bodyPr>
          <a:lstStyle/>
          <a:p>
            <a:pPr algn="l"/>
            <a:r>
              <a:rPr lang="en-US" b="0" i="0" dirty="0">
                <a:solidFill>
                  <a:srgbClr val="111111"/>
                </a:solidFill>
                <a:effectLst/>
                <a:latin typeface="Helvetica" panose="020B0604020202020204" pitchFamily="34" charset="0"/>
              </a:rPr>
              <a:t>Your initial thoughts might not be the only way to view a situation — so test the accuracy of your thoughts. Ask yourself whether your view is consistent with facts and logic or whether other explanations for the situation might be plausible.</a:t>
            </a:r>
          </a:p>
          <a:p>
            <a:pPr algn="l"/>
            <a:r>
              <a:rPr lang="en-US" b="0" i="0" dirty="0">
                <a:solidFill>
                  <a:srgbClr val="111111"/>
                </a:solidFill>
                <a:effectLst/>
                <a:latin typeface="Helvetica" panose="020B0604020202020204" pitchFamily="34" charset="0"/>
              </a:rPr>
              <a:t>Be aware that it can be hard to recognize inaccuracies in thinking. Long-held thoughts and beliefs can feel normal and factual, even though many are just opinions or perceptions.</a:t>
            </a:r>
          </a:p>
          <a:p>
            <a:pPr algn="l"/>
            <a:r>
              <a:rPr lang="en-US" b="0" i="0" dirty="0">
                <a:solidFill>
                  <a:srgbClr val="111111"/>
                </a:solidFill>
                <a:effectLst/>
                <a:latin typeface="Helvetica" panose="020B0604020202020204" pitchFamily="34" charset="0"/>
              </a:rPr>
              <a:t>Also pay attention to thought patterns that erode self-esteem:</a:t>
            </a:r>
          </a:p>
          <a:p>
            <a:pPr algn="l">
              <a:buFont typeface="Arial" panose="020B0604020202020204" pitchFamily="34" charset="0"/>
              <a:buChar char="•"/>
            </a:pPr>
            <a:r>
              <a:rPr lang="en-US" b="1" i="0" dirty="0">
                <a:solidFill>
                  <a:srgbClr val="111111"/>
                </a:solidFill>
                <a:effectLst/>
                <a:latin typeface="Helvetica" panose="020B0604020202020204" pitchFamily="34" charset="0"/>
              </a:rPr>
              <a:t>All-or-nothing thinking.</a:t>
            </a:r>
            <a:r>
              <a:rPr lang="en-US" b="0" i="0" dirty="0">
                <a:solidFill>
                  <a:srgbClr val="111111"/>
                </a:solidFill>
                <a:effectLst/>
                <a:latin typeface="Helvetica" panose="020B0604020202020204" pitchFamily="34" charset="0"/>
              </a:rPr>
              <a:t> You see things as either all good or all bad. For example, "If I don't succeed in this task, I'm a total failure."</a:t>
            </a:r>
          </a:p>
          <a:p>
            <a:pPr algn="l">
              <a:buFont typeface="Arial" panose="020B0604020202020204" pitchFamily="34" charset="0"/>
              <a:buChar char="•"/>
            </a:pPr>
            <a:r>
              <a:rPr lang="en-US" b="1" i="0" dirty="0">
                <a:solidFill>
                  <a:srgbClr val="111111"/>
                </a:solidFill>
                <a:effectLst/>
                <a:latin typeface="Helvetica" panose="020B0604020202020204" pitchFamily="34" charset="0"/>
              </a:rPr>
              <a:t>Mental filtering.</a:t>
            </a:r>
            <a:r>
              <a:rPr lang="en-US" b="0" i="0" dirty="0">
                <a:solidFill>
                  <a:srgbClr val="111111"/>
                </a:solidFill>
                <a:effectLst/>
                <a:latin typeface="Helvetica" panose="020B0604020202020204" pitchFamily="34" charset="0"/>
              </a:rPr>
              <a:t> You see only negatives and dwell on them, distorting your view of a person or situation. For example, "I made a mistake on that report and now everyone will realize I'm not up to this job."</a:t>
            </a:r>
          </a:p>
          <a:p>
            <a:pPr algn="l">
              <a:buFont typeface="Arial" panose="020B0604020202020204" pitchFamily="34" charset="0"/>
              <a:buChar char="•"/>
            </a:pPr>
            <a:r>
              <a:rPr lang="en-US" b="1" i="0" dirty="0">
                <a:solidFill>
                  <a:srgbClr val="111111"/>
                </a:solidFill>
                <a:effectLst/>
                <a:latin typeface="Helvetica" panose="020B0604020202020204" pitchFamily="34" charset="0"/>
              </a:rPr>
              <a:t>Converting positives into negatives.</a:t>
            </a:r>
            <a:r>
              <a:rPr lang="en-US" b="0" i="0" dirty="0">
                <a:solidFill>
                  <a:srgbClr val="111111"/>
                </a:solidFill>
                <a:effectLst/>
                <a:latin typeface="Helvetica" panose="020B0604020202020204" pitchFamily="34" charset="0"/>
              </a:rPr>
              <a:t> You reject your achievements and other positive experiences by insisting that they don't count. For example, "I only did well on that test because it was so easy."</a:t>
            </a:r>
          </a:p>
          <a:p>
            <a:pPr algn="l">
              <a:buFont typeface="Arial" panose="020B0604020202020204" pitchFamily="34" charset="0"/>
              <a:buChar char="•"/>
            </a:pPr>
            <a:r>
              <a:rPr lang="en-US" b="1" i="0" dirty="0">
                <a:solidFill>
                  <a:srgbClr val="111111"/>
                </a:solidFill>
                <a:effectLst/>
                <a:latin typeface="Helvetica" panose="020B0604020202020204" pitchFamily="34" charset="0"/>
              </a:rPr>
              <a:t>Jumping to negative conclusions.</a:t>
            </a:r>
            <a:r>
              <a:rPr lang="en-US" b="0" i="0" dirty="0">
                <a:solidFill>
                  <a:srgbClr val="111111"/>
                </a:solidFill>
                <a:effectLst/>
                <a:latin typeface="Helvetica" panose="020B0604020202020204" pitchFamily="34" charset="0"/>
              </a:rPr>
              <a:t> You reach a negative conclusion when little or no evidence supports it. For example, "My friend hasn't replied to my email, so I must have done something to make her angry."</a:t>
            </a:r>
          </a:p>
          <a:p>
            <a:pPr algn="l">
              <a:buFont typeface="Arial" panose="020B0604020202020204" pitchFamily="34" charset="0"/>
              <a:buChar char="•"/>
            </a:pPr>
            <a:r>
              <a:rPr lang="en-US" b="1" i="0" dirty="0">
                <a:solidFill>
                  <a:srgbClr val="111111"/>
                </a:solidFill>
                <a:effectLst/>
                <a:latin typeface="Helvetica" panose="020B0604020202020204" pitchFamily="34" charset="0"/>
              </a:rPr>
              <a:t>Mistaking feelings for facts.</a:t>
            </a:r>
            <a:r>
              <a:rPr lang="en-US" b="0" i="0" dirty="0">
                <a:solidFill>
                  <a:srgbClr val="111111"/>
                </a:solidFill>
                <a:effectLst/>
                <a:latin typeface="Helvetica" panose="020B0604020202020204" pitchFamily="34" charset="0"/>
              </a:rPr>
              <a:t> You confuse feelings or beliefs with facts. For example, "I feel like a failure, so I must be a failure."</a:t>
            </a:r>
          </a:p>
          <a:p>
            <a:pPr algn="l">
              <a:buFont typeface="Arial" panose="020B0604020202020204" pitchFamily="34" charset="0"/>
              <a:buChar char="•"/>
            </a:pPr>
            <a:r>
              <a:rPr lang="en-US" b="1" i="0" dirty="0">
                <a:solidFill>
                  <a:srgbClr val="111111"/>
                </a:solidFill>
                <a:effectLst/>
                <a:latin typeface="Helvetica" panose="020B0604020202020204" pitchFamily="34" charset="0"/>
              </a:rPr>
              <a:t>Negative self-talk.</a:t>
            </a:r>
            <a:r>
              <a:rPr lang="en-US" b="0" i="0" dirty="0">
                <a:solidFill>
                  <a:srgbClr val="111111"/>
                </a:solidFill>
                <a:effectLst/>
                <a:latin typeface="Helvetica" panose="020B0604020202020204" pitchFamily="34" charset="0"/>
              </a:rPr>
              <a:t> You undervalue yourself, put yourself down or use self-deprecating humor. For example, "I don't deserve anything better."</a:t>
            </a:r>
          </a:p>
          <a:p>
            <a:endParaRPr lang="en-US" dirty="0"/>
          </a:p>
        </p:txBody>
      </p:sp>
    </p:spTree>
    <p:extLst>
      <p:ext uri="{BB962C8B-B14F-4D97-AF65-F5344CB8AC3E}">
        <p14:creationId xmlns:p14="http://schemas.microsoft.com/office/powerpoint/2010/main" val="4028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458-EBFB-4711-B0DC-FD4E5A24E868}"/>
              </a:ext>
            </a:extLst>
          </p:cNvPr>
          <p:cNvSpPr>
            <a:spLocks noGrp="1"/>
          </p:cNvSpPr>
          <p:nvPr>
            <p:ph type="title"/>
          </p:nvPr>
        </p:nvSpPr>
        <p:spPr/>
        <p:txBody>
          <a:bodyPr>
            <a:normAutofit fontScale="90000"/>
          </a:bodyPr>
          <a:lstStyle/>
          <a:p>
            <a:r>
              <a:rPr lang="en-US" b="1" i="0" dirty="0">
                <a:solidFill>
                  <a:srgbClr val="54585A"/>
                </a:solidFill>
                <a:effectLst/>
                <a:latin typeface="Helvetica" panose="020B0604020202020204" pitchFamily="34" charset="0"/>
              </a:rPr>
              <a:t>4. Adjust your thoughts and beliefs</a:t>
            </a:r>
            <a:br>
              <a:rPr lang="en-US" b="1" i="0" dirty="0">
                <a:solidFill>
                  <a:srgbClr val="54585A"/>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82EFFCB7-4C4C-459A-B9E3-0063B2E97BD5}"/>
              </a:ext>
            </a:extLst>
          </p:cNvPr>
          <p:cNvSpPr>
            <a:spLocks noGrp="1"/>
          </p:cNvSpPr>
          <p:nvPr>
            <p:ph idx="1"/>
          </p:nvPr>
        </p:nvSpPr>
        <p:spPr/>
        <p:txBody>
          <a:bodyPr>
            <a:normAutofit fontScale="70000" lnSpcReduction="20000"/>
          </a:bodyPr>
          <a:lstStyle/>
          <a:p>
            <a:pPr algn="l"/>
            <a:r>
              <a:rPr lang="en-US" b="0" i="0" dirty="0">
                <a:solidFill>
                  <a:srgbClr val="111111"/>
                </a:solidFill>
                <a:effectLst/>
                <a:latin typeface="Helvetica" panose="020B0604020202020204" pitchFamily="34" charset="0"/>
              </a:rPr>
              <a:t>Now replace negative or inaccurate thoughts with accurate, constructive thoughts. Try these strategies:</a:t>
            </a:r>
          </a:p>
          <a:p>
            <a:pPr algn="l">
              <a:buFont typeface="Arial" panose="020B0604020202020204" pitchFamily="34" charset="0"/>
              <a:buChar char="•"/>
            </a:pPr>
            <a:r>
              <a:rPr lang="en-US" b="1" i="0" dirty="0">
                <a:solidFill>
                  <a:srgbClr val="111111"/>
                </a:solidFill>
                <a:effectLst/>
                <a:latin typeface="Helvetica" panose="020B0604020202020204" pitchFamily="34" charset="0"/>
              </a:rPr>
              <a:t>Use hopeful statements.</a:t>
            </a:r>
            <a:r>
              <a:rPr lang="en-US" b="0" i="0" dirty="0">
                <a:solidFill>
                  <a:srgbClr val="111111"/>
                </a:solidFill>
                <a:effectLst/>
                <a:latin typeface="Helvetica" panose="020B0604020202020204" pitchFamily="34" charset="0"/>
              </a:rPr>
              <a:t> Treat yourself with kindness and encouragement. Instead of thinking your presentation won't go well, try telling yourself things such as, "Even though it's tough, I can handle this situation."</a:t>
            </a:r>
          </a:p>
          <a:p>
            <a:pPr algn="l">
              <a:buFont typeface="Arial" panose="020B0604020202020204" pitchFamily="34" charset="0"/>
              <a:buChar char="•"/>
            </a:pPr>
            <a:r>
              <a:rPr lang="en-US" b="1" i="0" dirty="0">
                <a:solidFill>
                  <a:srgbClr val="111111"/>
                </a:solidFill>
                <a:effectLst/>
                <a:latin typeface="Helvetica" panose="020B0604020202020204" pitchFamily="34" charset="0"/>
              </a:rPr>
              <a:t>Forgive yourself.</a:t>
            </a:r>
            <a:r>
              <a:rPr lang="en-US" b="0" i="0" dirty="0">
                <a:solidFill>
                  <a:srgbClr val="111111"/>
                </a:solidFill>
                <a:effectLst/>
                <a:latin typeface="Helvetica" panose="020B0604020202020204" pitchFamily="34" charset="0"/>
              </a:rPr>
              <a:t> Everyone makes mistakes — and mistakes aren't permanent reflections on you as a person. They're isolated moments in time. Tell yourself, "I made a mistake, but that doesn't make me a bad person."</a:t>
            </a:r>
          </a:p>
          <a:p>
            <a:pPr algn="l">
              <a:buFont typeface="Arial" panose="020B0604020202020204" pitchFamily="34" charset="0"/>
              <a:buChar char="•"/>
            </a:pPr>
            <a:r>
              <a:rPr lang="en-US" b="1" i="0" dirty="0">
                <a:solidFill>
                  <a:srgbClr val="111111"/>
                </a:solidFill>
                <a:effectLst/>
                <a:latin typeface="Helvetica" panose="020B0604020202020204" pitchFamily="34" charset="0"/>
              </a:rPr>
              <a:t>Avoid 'should' and 'must' statements.</a:t>
            </a:r>
            <a:r>
              <a:rPr lang="en-US" b="0" i="0" dirty="0">
                <a:solidFill>
                  <a:srgbClr val="111111"/>
                </a:solidFill>
                <a:effectLst/>
                <a:latin typeface="Helvetica" panose="020B0604020202020204" pitchFamily="34" charset="0"/>
              </a:rPr>
              <a:t> If you find that your thoughts are full of these words, you might be putting unreasonable demands on yourself — or on others. Removing these words from your thoughts can lead to more realistic expectations.</a:t>
            </a:r>
          </a:p>
          <a:p>
            <a:pPr algn="l">
              <a:buFont typeface="Arial" panose="020B0604020202020204" pitchFamily="34" charset="0"/>
              <a:buChar char="•"/>
            </a:pPr>
            <a:r>
              <a:rPr lang="en-US" b="1" i="0" dirty="0">
                <a:solidFill>
                  <a:srgbClr val="111111"/>
                </a:solidFill>
                <a:effectLst/>
                <a:latin typeface="Helvetica" panose="020B0604020202020204" pitchFamily="34" charset="0"/>
              </a:rPr>
              <a:t>Focus on the positive.</a:t>
            </a:r>
            <a:r>
              <a:rPr lang="en-US" b="0" i="0" dirty="0">
                <a:solidFill>
                  <a:srgbClr val="111111"/>
                </a:solidFill>
                <a:effectLst/>
                <a:latin typeface="Helvetica" panose="020B0604020202020204" pitchFamily="34" charset="0"/>
              </a:rPr>
              <a:t> Think about the parts of your life that work well. Consider the skills you've used to cope with challenging situations.</a:t>
            </a:r>
          </a:p>
          <a:p>
            <a:pPr algn="l">
              <a:buFont typeface="Arial" panose="020B0604020202020204" pitchFamily="34" charset="0"/>
              <a:buChar char="•"/>
            </a:pPr>
            <a:r>
              <a:rPr lang="en-US" b="1" i="0" dirty="0">
                <a:solidFill>
                  <a:srgbClr val="111111"/>
                </a:solidFill>
                <a:effectLst/>
                <a:latin typeface="Helvetica" panose="020B0604020202020204" pitchFamily="34" charset="0"/>
              </a:rPr>
              <a:t>Consider what you've learned.</a:t>
            </a:r>
            <a:r>
              <a:rPr lang="en-US" b="0" i="0" dirty="0">
                <a:solidFill>
                  <a:srgbClr val="111111"/>
                </a:solidFill>
                <a:effectLst/>
                <a:latin typeface="Helvetica" panose="020B0604020202020204" pitchFamily="34" charset="0"/>
              </a:rPr>
              <a:t> If it was a negative experience, what might you do differently the next time to create a more positive outcome?</a:t>
            </a:r>
          </a:p>
          <a:p>
            <a:pPr algn="l">
              <a:buFont typeface="Arial" panose="020B0604020202020204" pitchFamily="34" charset="0"/>
              <a:buChar char="•"/>
            </a:pPr>
            <a:r>
              <a:rPr lang="en-US" b="1" i="0" dirty="0">
                <a:solidFill>
                  <a:srgbClr val="111111"/>
                </a:solidFill>
                <a:effectLst/>
                <a:latin typeface="Helvetica" panose="020B0604020202020204" pitchFamily="34" charset="0"/>
              </a:rPr>
              <a:t>Relabel upsetting thoughts.</a:t>
            </a:r>
            <a:r>
              <a:rPr lang="en-US" b="0" i="0" dirty="0">
                <a:solidFill>
                  <a:srgbClr val="111111"/>
                </a:solidFill>
                <a:effectLst/>
                <a:latin typeface="Helvetica" panose="020B0604020202020204" pitchFamily="34" charset="0"/>
              </a:rPr>
              <a:t> You don't need to react negatively to negative thoughts. Instead, think of negative thoughts as signals to try new, healthy patterns. Ask yourself, "What can I think and do to make this less stressful?"</a:t>
            </a:r>
          </a:p>
          <a:p>
            <a:pPr algn="l">
              <a:buFont typeface="Arial" panose="020B0604020202020204" pitchFamily="34" charset="0"/>
              <a:buChar char="•"/>
            </a:pPr>
            <a:r>
              <a:rPr lang="en-US" b="1" i="0" dirty="0">
                <a:solidFill>
                  <a:srgbClr val="111111"/>
                </a:solidFill>
                <a:effectLst/>
                <a:latin typeface="Helvetica" panose="020B0604020202020204" pitchFamily="34" charset="0"/>
              </a:rPr>
              <a:t>Encourage yourself.</a:t>
            </a:r>
            <a:r>
              <a:rPr lang="en-US" b="0" i="0" dirty="0">
                <a:solidFill>
                  <a:srgbClr val="111111"/>
                </a:solidFill>
                <a:effectLst/>
                <a:latin typeface="Helvetica" panose="020B0604020202020204" pitchFamily="34" charset="0"/>
              </a:rPr>
              <a:t> Give yourself credit for making positive changes. For example, "My presentation might not have been perfect, but my colleagues asked questions and remained engaged — which means that I accomplished my goal."</a:t>
            </a:r>
          </a:p>
          <a:p>
            <a:endParaRPr lang="en-US" dirty="0"/>
          </a:p>
        </p:txBody>
      </p:sp>
    </p:spTree>
    <p:extLst>
      <p:ext uri="{BB962C8B-B14F-4D97-AF65-F5344CB8AC3E}">
        <p14:creationId xmlns:p14="http://schemas.microsoft.com/office/powerpoint/2010/main" val="83556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458-EBFB-4711-B0DC-FD4E5A24E868}"/>
              </a:ext>
            </a:extLst>
          </p:cNvPr>
          <p:cNvSpPr>
            <a:spLocks noGrp="1"/>
          </p:cNvSpPr>
          <p:nvPr>
            <p:ph type="title"/>
          </p:nvPr>
        </p:nvSpPr>
        <p:spPr/>
        <p:txBody>
          <a:bodyPr/>
          <a:lstStyle/>
          <a:p>
            <a:r>
              <a:rPr lang="en-US" b="0" i="0" dirty="0">
                <a:solidFill>
                  <a:srgbClr val="111111"/>
                </a:solidFill>
                <a:effectLst/>
                <a:latin typeface="Helvetica" panose="020B0604020202020204" pitchFamily="34" charset="0"/>
              </a:rPr>
              <a:t>Techniques based on acceptance and commitment therapy:-</a:t>
            </a:r>
            <a:endParaRPr lang="en-US" dirty="0"/>
          </a:p>
        </p:txBody>
      </p:sp>
      <p:sp>
        <p:nvSpPr>
          <p:cNvPr id="3" name="Content Placeholder 2">
            <a:extLst>
              <a:ext uri="{FF2B5EF4-FFF2-40B4-BE49-F238E27FC236}">
                <a16:creationId xmlns:a16="http://schemas.microsoft.com/office/drawing/2014/main" id="{82EFFCB7-4C4C-459A-B9E3-0063B2E97BD5}"/>
              </a:ext>
            </a:extLst>
          </p:cNvPr>
          <p:cNvSpPr>
            <a:spLocks noGrp="1"/>
          </p:cNvSpPr>
          <p:nvPr>
            <p:ph idx="1"/>
          </p:nvPr>
        </p:nvSpPr>
        <p:spPr/>
        <p:txBody>
          <a:bodyPr/>
          <a:lstStyle/>
          <a:p>
            <a:pPr algn="l"/>
            <a:r>
              <a:rPr lang="en-US" b="1" i="0" dirty="0">
                <a:solidFill>
                  <a:srgbClr val="54585A"/>
                </a:solidFill>
                <a:effectLst/>
                <a:latin typeface="Helvetica" panose="020B0604020202020204" pitchFamily="34" charset="0"/>
              </a:rPr>
              <a:t>1. Identify troubling conditions or situations</a:t>
            </a:r>
          </a:p>
          <a:p>
            <a:pPr algn="l"/>
            <a:r>
              <a:rPr lang="en-US" b="0" i="0" dirty="0">
                <a:solidFill>
                  <a:srgbClr val="111111"/>
                </a:solidFill>
                <a:effectLst/>
                <a:latin typeface="Helvetica" panose="020B0604020202020204" pitchFamily="34" charset="0"/>
              </a:rPr>
              <a:t>Again, think about the conditions or situations that seem to deflate your self-esteem. Once you've identified troubling situations, pay attention to your thoughts about them.</a:t>
            </a:r>
          </a:p>
          <a:p>
            <a:pPr algn="l"/>
            <a:r>
              <a:rPr lang="en-US" b="1" i="0" dirty="0">
                <a:solidFill>
                  <a:srgbClr val="54585A"/>
                </a:solidFill>
                <a:effectLst/>
                <a:latin typeface="Helvetica" panose="020B0604020202020204" pitchFamily="34" charset="0"/>
              </a:rPr>
              <a:t>2. Step back from your thoughts</a:t>
            </a:r>
          </a:p>
          <a:p>
            <a:pPr algn="l"/>
            <a:r>
              <a:rPr lang="en-US" b="0" i="0" dirty="0">
                <a:solidFill>
                  <a:srgbClr val="111111"/>
                </a:solidFill>
                <a:effectLst/>
                <a:latin typeface="Helvetica" panose="020B0604020202020204" pitchFamily="34" charset="0"/>
              </a:rPr>
              <a:t>Repeat your negative thoughts many times or write them down in an unusual way, such as with your nondominant hand. Imagine seeing your negative thoughts written on different objects. You might even sing a song about them in your mind.</a:t>
            </a:r>
          </a:p>
          <a:p>
            <a:pPr algn="l"/>
            <a:r>
              <a:rPr lang="en-US" b="0" i="0" dirty="0">
                <a:solidFill>
                  <a:srgbClr val="111111"/>
                </a:solidFill>
                <a:effectLst/>
                <a:latin typeface="Helvetica" panose="020B0604020202020204" pitchFamily="34" charset="0"/>
              </a:rPr>
              <a:t>These exercises can help you take a step back from thoughts and beliefs that are often automatic and observe them. Instead of trying to change your thoughts, distance yourself from your thoughts. Realize that they are nothing more or less than words.</a:t>
            </a:r>
          </a:p>
          <a:p>
            <a:endParaRPr lang="en-US" dirty="0"/>
          </a:p>
        </p:txBody>
      </p:sp>
    </p:spTree>
    <p:extLst>
      <p:ext uri="{BB962C8B-B14F-4D97-AF65-F5344CB8AC3E}">
        <p14:creationId xmlns:p14="http://schemas.microsoft.com/office/powerpoint/2010/main" val="172490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5BC-21B0-4054-B5A5-4EA4C90DB87A}"/>
              </a:ext>
            </a:extLst>
          </p:cNvPr>
          <p:cNvSpPr>
            <a:spLocks noGrp="1"/>
          </p:cNvSpPr>
          <p:nvPr>
            <p:ph type="title"/>
          </p:nvPr>
        </p:nvSpPr>
        <p:spPr/>
        <p:txBody>
          <a:bodyPr/>
          <a:lstStyle/>
          <a:p>
            <a:r>
              <a:rPr lang="en-US" b="1" i="0" dirty="0">
                <a:solidFill>
                  <a:srgbClr val="54585A"/>
                </a:solidFill>
                <a:effectLst/>
                <a:latin typeface="Helvetica" panose="020B0604020202020204" pitchFamily="34" charset="0"/>
              </a:rPr>
              <a:t>3. Accept your thoughts</a:t>
            </a:r>
            <a:br>
              <a:rPr lang="en-US" b="1" i="0" dirty="0">
                <a:solidFill>
                  <a:srgbClr val="54585A"/>
                </a:solidFill>
                <a:effectLst/>
                <a:latin typeface="Helvetica" panose="020B0604020202020204" pitchFamily="34" charset="0"/>
              </a:rPr>
            </a:br>
            <a:endParaRPr lang="en-US" dirty="0"/>
          </a:p>
        </p:txBody>
      </p:sp>
      <p:sp>
        <p:nvSpPr>
          <p:cNvPr id="3" name="Content Placeholder 2">
            <a:extLst>
              <a:ext uri="{FF2B5EF4-FFF2-40B4-BE49-F238E27FC236}">
                <a16:creationId xmlns:a16="http://schemas.microsoft.com/office/drawing/2014/main" id="{4C29BE1C-3521-4B8A-B13F-5EFCED1993BF}"/>
              </a:ext>
            </a:extLst>
          </p:cNvPr>
          <p:cNvSpPr>
            <a:spLocks noGrp="1"/>
          </p:cNvSpPr>
          <p:nvPr>
            <p:ph idx="1"/>
          </p:nvPr>
        </p:nvSpPr>
        <p:spPr/>
        <p:txBody>
          <a:bodyPr>
            <a:normAutofit fontScale="70000" lnSpcReduction="20000"/>
          </a:bodyPr>
          <a:lstStyle/>
          <a:p>
            <a:pPr algn="l">
              <a:lnSpc>
                <a:spcPct val="120000"/>
              </a:lnSpc>
            </a:pPr>
            <a:r>
              <a:rPr lang="en-US" b="0" i="0" dirty="0">
                <a:solidFill>
                  <a:srgbClr val="111111"/>
                </a:solidFill>
                <a:effectLst/>
                <a:latin typeface="Helvetica" panose="020B0604020202020204" pitchFamily="34" charset="0"/>
              </a:rPr>
              <a:t>Instead of fighting, resisting or being overwhelmed by negative thoughts or feelings, accept them. You don't have to like them, just allow yourself to feel them.</a:t>
            </a:r>
          </a:p>
          <a:p>
            <a:pPr algn="l">
              <a:lnSpc>
                <a:spcPct val="120000"/>
              </a:lnSpc>
            </a:pPr>
            <a:r>
              <a:rPr lang="en-US" b="0" i="0" dirty="0">
                <a:solidFill>
                  <a:srgbClr val="111111"/>
                </a:solidFill>
                <a:effectLst/>
                <a:latin typeface="Helvetica" panose="020B0604020202020204" pitchFamily="34" charset="0"/>
              </a:rPr>
              <a:t>Negative thoughts don't need to be controlled, changed or acted upon. Aim to lessen the power of your negative thoughts and their influence on your behavior.</a:t>
            </a:r>
          </a:p>
          <a:p>
            <a:pPr algn="l">
              <a:lnSpc>
                <a:spcPct val="120000"/>
              </a:lnSpc>
            </a:pPr>
            <a:r>
              <a:rPr lang="en-US" b="0" i="0" dirty="0">
                <a:solidFill>
                  <a:srgbClr val="111111"/>
                </a:solidFill>
                <a:effectLst/>
                <a:latin typeface="Helvetica" panose="020B0604020202020204" pitchFamily="34" charset="0"/>
              </a:rPr>
              <a:t>These steps might seem awkward at first, but they'll get easier with practice. As you begin to recognize the thoughts and beliefs that are contributing to your low self-esteem, you can counter them or change the way you think about them. This will help you accept your value as a person. As your self-esteem increases, your confidence and sense of well-being are likely to soar.</a:t>
            </a:r>
          </a:p>
          <a:p>
            <a:pPr algn="l">
              <a:lnSpc>
                <a:spcPct val="120000"/>
              </a:lnSpc>
            </a:pPr>
            <a:r>
              <a:rPr lang="en-US" b="0" i="0" dirty="0">
                <a:solidFill>
                  <a:srgbClr val="111111"/>
                </a:solidFill>
                <a:effectLst/>
                <a:latin typeface="Helvetica" panose="020B0604020202020204" pitchFamily="34" charset="0"/>
              </a:rPr>
              <a:t>In addition to these suggestions, try to remember on a daily basis that you're worth special care. To that end, be sure to:</a:t>
            </a:r>
          </a:p>
          <a:p>
            <a:pPr algn="l">
              <a:lnSpc>
                <a:spcPct val="120000"/>
              </a:lnSpc>
              <a:buFont typeface="Arial" panose="020B0604020202020204" pitchFamily="34" charset="0"/>
              <a:buChar char="•"/>
            </a:pPr>
            <a:r>
              <a:rPr lang="en-US" b="1" i="0" dirty="0">
                <a:solidFill>
                  <a:srgbClr val="111111"/>
                </a:solidFill>
                <a:effectLst/>
                <a:latin typeface="Helvetica" panose="020B0604020202020204" pitchFamily="34" charset="0"/>
              </a:rPr>
              <a:t>Take care of yourself.</a:t>
            </a:r>
            <a:r>
              <a:rPr lang="en-US" b="0" i="0" dirty="0">
                <a:solidFill>
                  <a:srgbClr val="111111"/>
                </a:solidFill>
                <a:effectLst/>
                <a:latin typeface="Helvetica" panose="020B0604020202020204" pitchFamily="34" charset="0"/>
              </a:rPr>
              <a:t> Follow good health guidelines. Try to exercise at least 30 minutes a day most days of the week. Eat lots of fruits and vegetables. Limit sweets, junk food and animal fats.</a:t>
            </a:r>
          </a:p>
          <a:p>
            <a:pPr algn="l">
              <a:lnSpc>
                <a:spcPct val="120000"/>
              </a:lnSpc>
              <a:buFont typeface="Arial" panose="020B0604020202020204" pitchFamily="34" charset="0"/>
              <a:buChar char="•"/>
            </a:pPr>
            <a:r>
              <a:rPr lang="en-US" b="1" i="0" dirty="0">
                <a:solidFill>
                  <a:srgbClr val="111111"/>
                </a:solidFill>
                <a:effectLst/>
                <a:latin typeface="Helvetica" panose="020B0604020202020204" pitchFamily="34" charset="0"/>
              </a:rPr>
              <a:t>Do things you enjoy.</a:t>
            </a:r>
            <a:r>
              <a:rPr lang="en-US" b="0" i="0" dirty="0">
                <a:solidFill>
                  <a:srgbClr val="111111"/>
                </a:solidFill>
                <a:effectLst/>
                <a:latin typeface="Helvetica" panose="020B0604020202020204" pitchFamily="34" charset="0"/>
              </a:rPr>
              <a:t> Start by making a list of things you like to do. Try to do something from that list every day.</a:t>
            </a:r>
          </a:p>
          <a:p>
            <a:pPr algn="l">
              <a:lnSpc>
                <a:spcPct val="120000"/>
              </a:lnSpc>
              <a:buFont typeface="Arial" panose="020B0604020202020204" pitchFamily="34" charset="0"/>
              <a:buChar char="•"/>
            </a:pPr>
            <a:r>
              <a:rPr lang="en-US" b="1" i="0" dirty="0">
                <a:solidFill>
                  <a:srgbClr val="111111"/>
                </a:solidFill>
                <a:effectLst/>
                <a:latin typeface="Helvetica" panose="020B0604020202020204" pitchFamily="34" charset="0"/>
              </a:rPr>
              <a:t>Spend time with people who make you happy.</a:t>
            </a:r>
            <a:r>
              <a:rPr lang="en-US" b="0" i="0" dirty="0">
                <a:solidFill>
                  <a:srgbClr val="111111"/>
                </a:solidFill>
                <a:effectLst/>
                <a:latin typeface="Helvetica" panose="020B0604020202020204" pitchFamily="34" charset="0"/>
              </a:rPr>
              <a:t> Don't waste time on people who don't treat you well</a:t>
            </a:r>
          </a:p>
          <a:p>
            <a:pPr>
              <a:lnSpc>
                <a:spcPct val="120000"/>
              </a:lnSpc>
            </a:pPr>
            <a:endParaRPr lang="en-US" dirty="0"/>
          </a:p>
        </p:txBody>
      </p:sp>
    </p:spTree>
    <p:extLst>
      <p:ext uri="{BB962C8B-B14F-4D97-AF65-F5344CB8AC3E}">
        <p14:creationId xmlns:p14="http://schemas.microsoft.com/office/powerpoint/2010/main" val="352510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How to strengthen attitude towards Yourself.</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a:t>1.Spend time with people who lift you up</a:t>
            </a:r>
            <a:br>
              <a:rPr lang="en-US" dirty="0"/>
            </a:br>
            <a:r>
              <a:rPr lang="en-US" dirty="0"/>
              <a:t>2. Give back by helping others</a:t>
            </a:r>
            <a:br>
              <a:rPr lang="en-US" dirty="0"/>
            </a:br>
            <a:r>
              <a:rPr lang="en-US" dirty="0"/>
              <a:t>3. Celebrate your achievements, no matter the size</a:t>
            </a:r>
            <a:br>
              <a:rPr lang="en-US" dirty="0"/>
            </a:br>
            <a:r>
              <a:rPr lang="en-US" dirty="0"/>
              <a:t>4. Do what makes you happy</a:t>
            </a:r>
            <a:br>
              <a:rPr lang="en-US" dirty="0"/>
            </a:br>
            <a:r>
              <a:rPr lang="en-US" dirty="0"/>
              <a:t>5. Change what you can – and let go of what you can’t</a:t>
            </a:r>
            <a:br>
              <a:rPr lang="en-US" dirty="0"/>
            </a:br>
            <a:r>
              <a:rPr lang="en-US" dirty="0"/>
              <a:t>6. Let go of perfectionism ideals</a:t>
            </a:r>
            <a:br>
              <a:rPr lang="en-US" dirty="0"/>
            </a:br>
            <a:r>
              <a:rPr lang="en-US" dirty="0"/>
              <a:t>7. Speak to yourself like a friend</a:t>
            </a:r>
            <a:br>
              <a:rPr lang="en-US" dirty="0"/>
            </a:br>
            <a:r>
              <a:rPr lang="en-US" dirty="0"/>
              <a:t>8. Get involved in extra-curriculars</a:t>
            </a:r>
            <a:br>
              <a:rPr lang="en-US" dirty="0"/>
            </a:br>
            <a:r>
              <a:rPr lang="en-US" dirty="0"/>
              <a:t>9. Own your uniqueness</a:t>
            </a:r>
            <a:br>
              <a:rPr lang="en-US" dirty="0"/>
            </a:br>
            <a:r>
              <a:rPr lang="en-US" dirty="0"/>
              <a:t>10. Create a positive self-dialogue.</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33313" y="2319868"/>
            <a:ext cx="4597135" cy="3657600"/>
          </a:xfrm>
          <a:prstGeom prst="rect">
            <a:avLst/>
          </a:prstGeom>
        </p:spPr>
      </p:pic>
      <p:sp>
        <p:nvSpPr>
          <p:cNvPr id="6" name="Cloud Callout 5"/>
          <p:cNvSpPr/>
          <p:nvPr/>
        </p:nvSpPr>
        <p:spPr>
          <a:xfrm flipH="1">
            <a:off x="7033146" y="1622389"/>
            <a:ext cx="2743201" cy="1588043"/>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Plus 6"/>
          <p:cNvSpPr/>
          <p:nvPr/>
        </p:nvSpPr>
        <p:spPr>
          <a:xfrm>
            <a:off x="7789462" y="1737360"/>
            <a:ext cx="436728" cy="4741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Plus 7"/>
          <p:cNvSpPr/>
          <p:nvPr/>
        </p:nvSpPr>
        <p:spPr>
          <a:xfrm>
            <a:off x="7968019" y="2179345"/>
            <a:ext cx="436728" cy="4741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Plus 8"/>
          <p:cNvSpPr/>
          <p:nvPr/>
        </p:nvSpPr>
        <p:spPr>
          <a:xfrm>
            <a:off x="8435455" y="1787505"/>
            <a:ext cx="436728" cy="4741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lus 9"/>
          <p:cNvSpPr/>
          <p:nvPr/>
        </p:nvSpPr>
        <p:spPr>
          <a:xfrm>
            <a:off x="8425219" y="2416412"/>
            <a:ext cx="436728" cy="4741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Plus 10"/>
          <p:cNvSpPr/>
          <p:nvPr/>
        </p:nvSpPr>
        <p:spPr>
          <a:xfrm>
            <a:off x="8882419" y="1992069"/>
            <a:ext cx="436728" cy="4741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Plus 11"/>
          <p:cNvSpPr/>
          <p:nvPr/>
        </p:nvSpPr>
        <p:spPr>
          <a:xfrm>
            <a:off x="7382302" y="2053687"/>
            <a:ext cx="436728" cy="4741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8616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802" y="300251"/>
            <a:ext cx="10058400" cy="1665027"/>
          </a:xfrm>
        </p:spPr>
        <p:txBody>
          <a:bodyPr>
            <a:normAutofit/>
          </a:bodyPr>
          <a:lstStyle/>
          <a:p>
            <a:pPr algn="ctr"/>
            <a:r>
              <a:rPr lang="en-IN" sz="7200" b="1" dirty="0"/>
              <a:t>Thank You</a:t>
            </a:r>
          </a:p>
        </p:txBody>
      </p:sp>
      <p:sp>
        <p:nvSpPr>
          <p:cNvPr id="3" name="Content Placeholder 2"/>
          <p:cNvSpPr>
            <a:spLocks noGrp="1"/>
          </p:cNvSpPr>
          <p:nvPr>
            <p:ph idx="1"/>
          </p:nvPr>
        </p:nvSpPr>
        <p:spPr>
          <a:xfrm>
            <a:off x="1097280" y="2623656"/>
            <a:ext cx="10058400" cy="1306899"/>
          </a:xfrm>
        </p:spPr>
        <p:txBody>
          <a:bodyPr/>
          <a:lstStyle/>
          <a:p>
            <a:r>
              <a:rPr lang="en-US" i="1" dirty="0"/>
              <a:t>As long as you look for someone else to validate who you are by seeking their approval, you are setting yourself up for disaster. You have to be whole and complete in yourself. No one can give you that. You have to know who you are—what others say is irrelevant.” -  </a:t>
            </a:r>
            <a:r>
              <a:rPr lang="en-IN" dirty="0" err="1"/>
              <a:t>Nic</a:t>
            </a:r>
            <a:r>
              <a:rPr lang="en-IN" dirty="0"/>
              <a:t> </a:t>
            </a:r>
            <a:r>
              <a:rPr lang="en-IN" dirty="0" err="1"/>
              <a:t>Sheff</a:t>
            </a:r>
            <a:endParaRPr lang="en-IN" dirty="0"/>
          </a:p>
        </p:txBody>
      </p:sp>
    </p:spTree>
    <p:extLst>
      <p:ext uri="{BB962C8B-B14F-4D97-AF65-F5344CB8AC3E}">
        <p14:creationId xmlns:p14="http://schemas.microsoft.com/office/powerpoint/2010/main" val="337441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t>Does self-esteem affect communication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404" r="549"/>
          <a:stretch/>
        </p:blipFill>
        <p:spPr>
          <a:xfrm>
            <a:off x="2550408" y="2224585"/>
            <a:ext cx="7112208" cy="3644403"/>
          </a:xfrm>
        </p:spPr>
      </p:pic>
    </p:spTree>
    <p:extLst>
      <p:ext uri="{BB962C8B-B14F-4D97-AF65-F5344CB8AC3E}">
        <p14:creationId xmlns:p14="http://schemas.microsoft.com/office/powerpoint/2010/main" val="350708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t>Does self-esteem affect communication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9404" r="55701"/>
          <a:stretch/>
        </p:blipFill>
        <p:spPr>
          <a:xfrm>
            <a:off x="1097280" y="2129050"/>
            <a:ext cx="3168004" cy="3644403"/>
          </a:xfrm>
        </p:spPr>
      </p:pic>
      <p:sp>
        <p:nvSpPr>
          <p:cNvPr id="3" name="TextBox 2"/>
          <p:cNvSpPr txBox="1"/>
          <p:nvPr/>
        </p:nvSpPr>
        <p:spPr>
          <a:xfrm>
            <a:off x="6126480" y="2129050"/>
            <a:ext cx="3263180" cy="1173708"/>
          </a:xfrm>
          <a:prstGeom prst="rect">
            <a:avLst/>
          </a:prstGeom>
          <a:noFill/>
        </p:spPr>
        <p:txBody>
          <a:bodyPr wrap="square" rtlCol="0">
            <a:spAutoFit/>
          </a:bodyPr>
          <a:lstStyle/>
          <a:p>
            <a:endParaRPr lang="en-IN" dirty="0"/>
          </a:p>
        </p:txBody>
      </p:sp>
      <p:sp>
        <p:nvSpPr>
          <p:cNvPr id="5" name="TextBox 4"/>
          <p:cNvSpPr txBox="1"/>
          <p:nvPr/>
        </p:nvSpPr>
        <p:spPr>
          <a:xfrm>
            <a:off x="5096656" y="2388358"/>
            <a:ext cx="5111646" cy="2246769"/>
          </a:xfrm>
          <a:prstGeom prst="rect">
            <a:avLst/>
          </a:prstGeom>
          <a:noFill/>
        </p:spPr>
        <p:txBody>
          <a:bodyPr wrap="square" rtlCol="0">
            <a:spAutoFit/>
          </a:bodyPr>
          <a:lstStyle/>
          <a:p>
            <a:pPr marL="285750" indent="-285750">
              <a:buFont typeface="Arial" panose="020B0604020202020204" pitchFamily="34" charset="0"/>
              <a:buChar char="•"/>
            </a:pPr>
            <a:r>
              <a:rPr lang="en-IN" sz="2800" dirty="0"/>
              <a:t>Talking firmly</a:t>
            </a:r>
          </a:p>
          <a:p>
            <a:pPr marL="285750" indent="-285750">
              <a:buFont typeface="Arial" panose="020B0604020202020204" pitchFamily="34" charset="0"/>
              <a:buChar char="•"/>
            </a:pPr>
            <a:r>
              <a:rPr lang="en-IN" sz="2800" dirty="0"/>
              <a:t>Use a wide &amp; flexible vocabulary</a:t>
            </a:r>
          </a:p>
          <a:p>
            <a:pPr marL="285750" indent="-285750">
              <a:buFont typeface="Arial" panose="020B0604020202020204" pitchFamily="34" charset="0"/>
              <a:buChar char="•"/>
            </a:pPr>
            <a:r>
              <a:rPr lang="en-IN" sz="2800" dirty="0"/>
              <a:t>Be able to give positive vibes</a:t>
            </a:r>
          </a:p>
          <a:p>
            <a:pPr marL="285750" indent="-285750">
              <a:buFont typeface="Arial" panose="020B0604020202020204" pitchFamily="34" charset="0"/>
              <a:buChar char="•"/>
            </a:pPr>
            <a:r>
              <a:rPr lang="en-IN" sz="2800" dirty="0"/>
              <a:t>Be able to accept failure </a:t>
            </a:r>
          </a:p>
        </p:txBody>
      </p:sp>
    </p:spTree>
    <p:extLst>
      <p:ext uri="{BB962C8B-B14F-4D97-AF65-F5344CB8AC3E}">
        <p14:creationId xmlns:p14="http://schemas.microsoft.com/office/powerpoint/2010/main" val="36494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t>Does self-esteem affect communication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0215" t="9404" r="4366"/>
          <a:stretch/>
        </p:blipFill>
        <p:spPr>
          <a:xfrm>
            <a:off x="7369790" y="2088108"/>
            <a:ext cx="3248167" cy="3644403"/>
          </a:xfrm>
        </p:spPr>
      </p:pic>
      <p:sp>
        <p:nvSpPr>
          <p:cNvPr id="3" name="TextBox 2"/>
          <p:cNvSpPr txBox="1"/>
          <p:nvPr/>
        </p:nvSpPr>
        <p:spPr>
          <a:xfrm>
            <a:off x="854440" y="2202149"/>
            <a:ext cx="5936104" cy="3416320"/>
          </a:xfrm>
          <a:prstGeom prst="rect">
            <a:avLst/>
          </a:prstGeom>
          <a:noFill/>
        </p:spPr>
        <p:txBody>
          <a:bodyPr wrap="square" rtlCol="0">
            <a:spAutoFit/>
          </a:bodyPr>
          <a:lstStyle/>
          <a:p>
            <a:pPr marL="285750" indent="-285750">
              <a:buFont typeface="Arial" panose="020B0604020202020204" pitchFamily="34" charset="0"/>
              <a:buChar char="•"/>
            </a:pPr>
            <a:r>
              <a:rPr lang="en-IN" sz="2400" dirty="0"/>
              <a:t>Are defensive about themselves</a:t>
            </a:r>
          </a:p>
          <a:p>
            <a:pPr marL="285750" indent="-285750">
              <a:buFont typeface="Arial" panose="020B0604020202020204" pitchFamily="34" charset="0"/>
              <a:buChar char="•"/>
            </a:pPr>
            <a:r>
              <a:rPr lang="en-IN" sz="2400" dirty="0"/>
              <a:t>Have slack body posture</a:t>
            </a:r>
          </a:p>
          <a:p>
            <a:pPr marL="285750" indent="-285750">
              <a:buFont typeface="Arial" panose="020B0604020202020204" pitchFamily="34" charset="0"/>
              <a:buChar char="•"/>
            </a:pPr>
            <a:r>
              <a:rPr lang="en-IN" sz="2400" dirty="0"/>
              <a:t>Do not appear confident </a:t>
            </a:r>
          </a:p>
          <a:p>
            <a:pPr marL="285750" indent="-285750">
              <a:buFont typeface="Arial" panose="020B0604020202020204" pitchFamily="34" charset="0"/>
              <a:buChar char="•"/>
            </a:pPr>
            <a:r>
              <a:rPr lang="en-IN" sz="2400" dirty="0"/>
              <a:t>Are reluctant to take risks in social encounters</a:t>
            </a:r>
          </a:p>
          <a:p>
            <a:pPr marL="285750" indent="-285750">
              <a:buFont typeface="Arial" panose="020B0604020202020204" pitchFamily="34" charset="0"/>
              <a:buChar char="•"/>
            </a:pPr>
            <a:r>
              <a:rPr lang="en-IN" sz="2400" dirty="0"/>
              <a:t>Talk about themselves &amp; try putting themselves down</a:t>
            </a:r>
          </a:p>
          <a:p>
            <a:pPr marL="285750" indent="-285750">
              <a:buFont typeface="Arial" panose="020B0604020202020204" pitchFamily="34" charset="0"/>
              <a:buChar char="•"/>
            </a:pPr>
            <a:r>
              <a:rPr lang="en-US" sz="2400" dirty="0"/>
              <a:t>Have speech patterns which are hesitant (e.g. Verbal ticks, Yaa know)</a:t>
            </a:r>
            <a:endParaRPr lang="en-IN" sz="2400" dirty="0"/>
          </a:p>
        </p:txBody>
      </p:sp>
    </p:spTree>
    <p:extLst>
      <p:ext uri="{BB962C8B-B14F-4D97-AF65-F5344CB8AC3E}">
        <p14:creationId xmlns:p14="http://schemas.microsoft.com/office/powerpoint/2010/main" val="71929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400" dirty="0"/>
              <a:t>Does self-esteem affect Behaviour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594"/>
          <a:stretch/>
        </p:blipFill>
        <p:spPr>
          <a:xfrm>
            <a:off x="2755483" y="2004246"/>
            <a:ext cx="6741994" cy="3755109"/>
          </a:xfrm>
        </p:spPr>
      </p:pic>
    </p:spTree>
    <p:extLst>
      <p:ext uri="{BB962C8B-B14F-4D97-AF65-F5344CB8AC3E}">
        <p14:creationId xmlns:p14="http://schemas.microsoft.com/office/powerpoint/2010/main" val="406865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400" dirty="0"/>
              <a:t>Does self-esteem affects Behaviour ?</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594"/>
          <a:stretch/>
        </p:blipFill>
        <p:spPr>
          <a:xfrm>
            <a:off x="2755483" y="2004246"/>
            <a:ext cx="6741994" cy="3755109"/>
          </a:xfrm>
        </p:spPr>
      </p:pic>
      <p:sp>
        <p:nvSpPr>
          <p:cNvPr id="6" name="Rounded Rectangle 5"/>
          <p:cNvSpPr/>
          <p:nvPr/>
        </p:nvSpPr>
        <p:spPr>
          <a:xfrm>
            <a:off x="9730854" y="2006221"/>
            <a:ext cx="2033516"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Avoid Risk -taking</a:t>
            </a:r>
          </a:p>
        </p:txBody>
      </p:sp>
      <p:sp>
        <p:nvSpPr>
          <p:cNvPr id="7" name="Rounded Rectangle 6"/>
          <p:cNvSpPr/>
          <p:nvPr/>
        </p:nvSpPr>
        <p:spPr>
          <a:xfrm>
            <a:off x="9730854" y="3251085"/>
            <a:ext cx="2033516"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Feel anxious in new situation</a:t>
            </a:r>
          </a:p>
        </p:txBody>
      </p:sp>
      <p:sp>
        <p:nvSpPr>
          <p:cNvPr id="8" name="Rounded Rectangle 7"/>
          <p:cNvSpPr/>
          <p:nvPr/>
        </p:nvSpPr>
        <p:spPr>
          <a:xfrm>
            <a:off x="9730854" y="4495949"/>
            <a:ext cx="2033516"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Be reluctant to speak your mind</a:t>
            </a:r>
          </a:p>
        </p:txBody>
      </p:sp>
      <p:sp>
        <p:nvSpPr>
          <p:cNvPr id="9" name="Rounded Rectangle 8"/>
          <p:cNvSpPr/>
          <p:nvPr/>
        </p:nvSpPr>
        <p:spPr>
          <a:xfrm>
            <a:off x="488590" y="2543448"/>
            <a:ext cx="2033516"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Comparing your self with others</a:t>
            </a:r>
          </a:p>
        </p:txBody>
      </p:sp>
      <p:sp>
        <p:nvSpPr>
          <p:cNvPr id="10" name="Rounded Rectangle 9"/>
          <p:cNvSpPr/>
          <p:nvPr/>
        </p:nvSpPr>
        <p:spPr>
          <a:xfrm>
            <a:off x="488590" y="3922743"/>
            <a:ext cx="2033516" cy="573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Always viewing yourself as a victim</a:t>
            </a:r>
          </a:p>
        </p:txBody>
      </p:sp>
    </p:spTree>
    <p:extLst>
      <p:ext uri="{BB962C8B-B14F-4D97-AF65-F5344CB8AC3E}">
        <p14:creationId xmlns:p14="http://schemas.microsoft.com/office/powerpoint/2010/main" val="221080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t>Does self-esteem affect Relationship ? Why?</a:t>
            </a:r>
          </a:p>
        </p:txBody>
      </p:sp>
      <p:sp>
        <p:nvSpPr>
          <p:cNvPr id="3" name="Content Placeholder 2"/>
          <p:cNvSpPr>
            <a:spLocks noGrp="1"/>
          </p:cNvSpPr>
          <p:nvPr>
            <p:ph idx="1"/>
          </p:nvPr>
        </p:nvSpPr>
        <p:spPr>
          <a:xfrm>
            <a:off x="1295404" y="1992837"/>
            <a:ext cx="2901514" cy="963253"/>
          </a:xfrm>
        </p:spPr>
        <p:txBody>
          <a:bodyPr/>
          <a:lstStyle/>
          <a:p>
            <a:pPr marL="0" indent="0" algn="ctr">
              <a:buNone/>
            </a:pPr>
            <a:r>
              <a:rPr lang="en-IN" dirty="0"/>
              <a:t> </a:t>
            </a:r>
            <a:r>
              <a:rPr lang="en-IN" sz="2400" b="1" u="sng" dirty="0"/>
              <a:t>Attachment</a:t>
            </a:r>
            <a:r>
              <a:rPr lang="en-IN" b="1" u="sng" dirty="0"/>
              <a:t> Style</a:t>
            </a:r>
            <a:r>
              <a:rPr lang="en-IN" dirty="0"/>
              <a:t> </a:t>
            </a:r>
          </a:p>
          <a:p>
            <a:r>
              <a:rPr lang="en-IN" b="1" u="sng" dirty="0"/>
              <a:t>        </a:t>
            </a:r>
          </a:p>
          <a:p>
            <a:endParaRPr lang="en-IN" b="1" u="sng" dirty="0"/>
          </a:p>
          <a:p>
            <a:endParaRPr lang="en-IN" b="1" u="sng" dirty="0"/>
          </a:p>
          <a:p>
            <a:pPr marL="0" indent="0">
              <a:buNone/>
            </a:pPr>
            <a:endParaRPr lang="en-IN" b="1" u="sng" dirty="0"/>
          </a:p>
          <a:p>
            <a:pPr marL="0" indent="0">
              <a:buNone/>
            </a:pPr>
            <a:endParaRPr lang="en-IN" b="1" u="sng" dirty="0"/>
          </a:p>
        </p:txBody>
      </p:sp>
      <p:sp>
        <p:nvSpPr>
          <p:cNvPr id="5" name="Rectangle 4"/>
          <p:cNvSpPr/>
          <p:nvPr/>
        </p:nvSpPr>
        <p:spPr>
          <a:xfrm>
            <a:off x="1886353" y="2699967"/>
            <a:ext cx="1719616" cy="605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Secure</a:t>
            </a:r>
          </a:p>
        </p:txBody>
      </p:sp>
      <p:sp>
        <p:nvSpPr>
          <p:cNvPr id="6" name="Rectangle 5"/>
          <p:cNvSpPr/>
          <p:nvPr/>
        </p:nvSpPr>
        <p:spPr>
          <a:xfrm>
            <a:off x="1886353" y="4012500"/>
            <a:ext cx="1719616" cy="605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Anxious</a:t>
            </a:r>
          </a:p>
        </p:txBody>
      </p:sp>
      <p:sp>
        <p:nvSpPr>
          <p:cNvPr id="7" name="Rectangle 6"/>
          <p:cNvSpPr/>
          <p:nvPr/>
        </p:nvSpPr>
        <p:spPr>
          <a:xfrm>
            <a:off x="1886353" y="5340071"/>
            <a:ext cx="1719616" cy="605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Avoidant</a:t>
            </a:r>
          </a:p>
        </p:txBody>
      </p:sp>
      <p:sp>
        <p:nvSpPr>
          <p:cNvPr id="10" name="Right Arrow 9"/>
          <p:cNvSpPr/>
          <p:nvPr/>
        </p:nvSpPr>
        <p:spPr>
          <a:xfrm>
            <a:off x="3794078" y="2804739"/>
            <a:ext cx="559558" cy="302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Arrow 10"/>
          <p:cNvSpPr/>
          <p:nvPr/>
        </p:nvSpPr>
        <p:spPr>
          <a:xfrm>
            <a:off x="3794078" y="4184217"/>
            <a:ext cx="559558" cy="302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a:off x="3794078" y="5491421"/>
            <a:ext cx="559558" cy="302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5036023" y="2474463"/>
            <a:ext cx="4531057" cy="923330"/>
          </a:xfrm>
          <a:prstGeom prst="rect">
            <a:avLst/>
          </a:prstGeom>
          <a:noFill/>
        </p:spPr>
        <p:txBody>
          <a:bodyPr wrap="square" rtlCol="0">
            <a:spAutoFit/>
          </a:bodyPr>
          <a:lstStyle/>
          <a:p>
            <a:r>
              <a:rPr lang="en-IN" dirty="0"/>
              <a:t>Warmth &amp; loving, accepting minor shortcoming of partners, responsive to their partners &amp; their needs</a:t>
            </a:r>
          </a:p>
        </p:txBody>
      </p:sp>
      <p:sp>
        <p:nvSpPr>
          <p:cNvPr id="16" name="TextBox 15"/>
          <p:cNvSpPr txBox="1"/>
          <p:nvPr/>
        </p:nvSpPr>
        <p:spPr>
          <a:xfrm>
            <a:off x="5036022" y="3861051"/>
            <a:ext cx="5334001" cy="646331"/>
          </a:xfrm>
          <a:prstGeom prst="rect">
            <a:avLst/>
          </a:prstGeom>
          <a:noFill/>
        </p:spPr>
        <p:txBody>
          <a:bodyPr wrap="square" rtlCol="0">
            <a:spAutoFit/>
          </a:bodyPr>
          <a:lstStyle/>
          <a:p>
            <a:r>
              <a:rPr lang="en-IN" dirty="0"/>
              <a:t>You may play games or manipulate  your partner  to get attention, provoking jealousy, threating to leave.</a:t>
            </a:r>
          </a:p>
        </p:txBody>
      </p:sp>
      <p:sp>
        <p:nvSpPr>
          <p:cNvPr id="17" name="TextBox 16"/>
          <p:cNvSpPr txBox="1"/>
          <p:nvPr/>
        </p:nvSpPr>
        <p:spPr>
          <a:xfrm>
            <a:off x="5036022" y="5198318"/>
            <a:ext cx="5334001" cy="646331"/>
          </a:xfrm>
          <a:prstGeom prst="rect">
            <a:avLst/>
          </a:prstGeom>
          <a:noFill/>
        </p:spPr>
        <p:txBody>
          <a:bodyPr wrap="square" rtlCol="0">
            <a:spAutoFit/>
          </a:bodyPr>
          <a:lstStyle/>
          <a:p>
            <a:r>
              <a:rPr lang="en-IN" dirty="0"/>
              <a:t>Easily able to cut-off difficult emotions, your independence &amp; self-sufficiency are more important.</a:t>
            </a:r>
          </a:p>
        </p:txBody>
      </p:sp>
    </p:spTree>
    <p:extLst>
      <p:ext uri="{BB962C8B-B14F-4D97-AF65-F5344CB8AC3E}">
        <p14:creationId xmlns:p14="http://schemas.microsoft.com/office/powerpoint/2010/main" val="35111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Different types of self-esteem:-</a:t>
            </a:r>
          </a:p>
        </p:txBody>
      </p:sp>
      <p:sp>
        <p:nvSpPr>
          <p:cNvPr id="3" name="Content Placeholder 2"/>
          <p:cNvSpPr>
            <a:spLocks noGrp="1"/>
          </p:cNvSpPr>
          <p:nvPr>
            <p:ph idx="1"/>
          </p:nvPr>
        </p:nvSpPr>
        <p:spPr>
          <a:xfrm>
            <a:off x="1097280" y="2064098"/>
            <a:ext cx="10058400" cy="638159"/>
          </a:xfrm>
        </p:spPr>
        <p:txBody>
          <a:bodyPr/>
          <a:lstStyle/>
          <a:p>
            <a:r>
              <a:rPr lang="en-US" dirty="0"/>
              <a:t>Self-esteem can play a significant role in your motivation and success throughout your life.</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082739976"/>
              </p:ext>
            </p:extLst>
          </p:nvPr>
        </p:nvGraphicFramePr>
        <p:xfrm>
          <a:off x="1649863" y="2837926"/>
          <a:ext cx="8127999" cy="21031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en-IN" dirty="0"/>
                        <a:t>Low Self-Esteem</a:t>
                      </a:r>
                    </a:p>
                  </a:txBody>
                  <a:tcPr/>
                </a:tc>
                <a:tc>
                  <a:txBody>
                    <a:bodyPr/>
                    <a:lstStyle/>
                    <a:p>
                      <a:r>
                        <a:rPr lang="en-IN" dirty="0"/>
                        <a:t>Healthy</a:t>
                      </a:r>
                      <a:r>
                        <a:rPr lang="en-IN" baseline="0" dirty="0"/>
                        <a:t> Self - Esteem</a:t>
                      </a:r>
                      <a:endParaRPr lang="en-IN" dirty="0"/>
                    </a:p>
                  </a:txBody>
                  <a:tcPr/>
                </a:tc>
                <a:tc>
                  <a:txBody>
                    <a:bodyPr/>
                    <a:lstStyle/>
                    <a:p>
                      <a:r>
                        <a:rPr lang="en-IN" dirty="0"/>
                        <a:t>High Self-Esteem</a:t>
                      </a:r>
                    </a:p>
                    <a:p>
                      <a:endParaRPr lang="en-IN" dirty="0"/>
                    </a:p>
                  </a:txBody>
                  <a:tcPr/>
                </a:tc>
                <a:extLst>
                  <a:ext uri="{0D108BD9-81ED-4DB2-BD59-A6C34878D82A}">
                    <a16:rowId xmlns:a16="http://schemas.microsoft.com/office/drawing/2014/main" val="10000"/>
                  </a:ext>
                </a:extLst>
              </a:tr>
              <a:tr h="370840">
                <a:tc>
                  <a:txBody>
                    <a:bodyPr/>
                    <a:lstStyle/>
                    <a:p>
                      <a:r>
                        <a:rPr lang="en-IN" dirty="0"/>
                        <a:t>Can hold back to</a:t>
                      </a:r>
                      <a:r>
                        <a:rPr lang="en-IN" baseline="0" dirty="0"/>
                        <a:t> succeeding as one doesn’t believe in their capability</a:t>
                      </a:r>
                      <a:endParaRPr lang="en-IN" dirty="0"/>
                    </a:p>
                  </a:txBody>
                  <a:tcPr/>
                </a:tc>
                <a:tc>
                  <a:txBody>
                    <a:bodyPr/>
                    <a:lstStyle/>
                    <a:p>
                      <a:r>
                        <a:rPr lang="en-US" sz="1800" b="0" i="0" kern="1200" dirty="0">
                          <a:solidFill>
                            <a:schemeClr val="dk1"/>
                          </a:solidFill>
                          <a:effectLst/>
                          <a:latin typeface="+mn-lt"/>
                          <a:ea typeface="+mn-ea"/>
                          <a:cs typeface="+mn-cs"/>
                        </a:rPr>
                        <a:t> Can help you achieve success because you navigate life with a positive attitude and believe you can accomplish your goals.</a:t>
                      </a:r>
                      <a:endParaRPr lang="en-IN" dirty="0"/>
                    </a:p>
                  </a:txBody>
                  <a:tcPr/>
                </a:tc>
                <a:tc>
                  <a:txBody>
                    <a:bodyPr/>
                    <a:lstStyle/>
                    <a:p>
                      <a:r>
                        <a:rPr lang="en-IN" dirty="0"/>
                        <a:t>Can</a:t>
                      </a:r>
                      <a:r>
                        <a:rPr lang="en-IN" baseline="0" dirty="0"/>
                        <a:t> put one in a situation which has unrealistic goals</a:t>
                      </a:r>
                      <a:endParaRPr lang="en-IN"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21743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742</TotalTime>
  <Words>2320</Words>
  <Application>Microsoft Office PowerPoint</Application>
  <PresentationFormat>Widescreen</PresentationFormat>
  <Paragraphs>158</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Century</vt:lpstr>
      <vt:lpstr>Helvetica</vt:lpstr>
      <vt:lpstr>Merriweather</vt:lpstr>
      <vt:lpstr>Open Sans</vt:lpstr>
      <vt:lpstr>Wingdings</vt:lpstr>
      <vt:lpstr>Retrospect</vt:lpstr>
      <vt:lpstr>Self-Esteem</vt:lpstr>
      <vt:lpstr>What is Self-esteem ?</vt:lpstr>
      <vt:lpstr>Does self-esteem affect communication ?</vt:lpstr>
      <vt:lpstr>Does self-esteem affect communication ?</vt:lpstr>
      <vt:lpstr>Does self-esteem affect communication ?</vt:lpstr>
      <vt:lpstr>Does self-esteem affect Behaviour ?</vt:lpstr>
      <vt:lpstr>Does self-esteem affects Behaviour ?</vt:lpstr>
      <vt:lpstr>Does self-esteem affect Relationship ? Why?</vt:lpstr>
      <vt:lpstr>Different types of self-esteem:-</vt:lpstr>
      <vt:lpstr>Benefits of Healthy self-esteem:-</vt:lpstr>
      <vt:lpstr>Maslow’s Hierarchy of needs</vt:lpstr>
      <vt:lpstr>Factors influencing Self-Esteem </vt:lpstr>
      <vt:lpstr>Self-Esteem Vs Self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increase Self-Esteem</vt:lpstr>
      <vt:lpstr>CBT TECHNIQUE TO INCREASE  SELF ESTEEM:-</vt:lpstr>
      <vt:lpstr>2. Become aware of thoughts and beliefs</vt:lpstr>
      <vt:lpstr>3. Challenge negative or inaccurate thinking</vt:lpstr>
      <vt:lpstr>4. Adjust your thoughts and beliefs </vt:lpstr>
      <vt:lpstr>Techniques based on acceptance and commitment therapy:-</vt:lpstr>
      <vt:lpstr>3. Accept your thoughts </vt:lpstr>
      <vt:lpstr>How to strengthen attitude towards Yourself.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Jasmine Rajput</cp:lastModifiedBy>
  <cp:revision>28</cp:revision>
  <dcterms:created xsi:type="dcterms:W3CDTF">2020-07-05T14:39:08Z</dcterms:created>
  <dcterms:modified xsi:type="dcterms:W3CDTF">2022-01-07T06:45:31Z</dcterms:modified>
</cp:coreProperties>
</file>