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0" r:id="rId3"/>
    <p:sldId id="258" r:id="rId4"/>
    <p:sldId id="257" r:id="rId5"/>
    <p:sldId id="259" r:id="rId6"/>
    <p:sldId id="262" r:id="rId7"/>
    <p:sldId id="261" r:id="rId8"/>
    <p:sldId id="263" r:id="rId9"/>
    <p:sldId id="264" r:id="rId10"/>
    <p:sldId id="265" r:id="rId11"/>
    <p:sldId id="266" r:id="rId12"/>
    <p:sldId id="267" r:id="rId13"/>
    <p:sldId id="28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830"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75439E62-FEDA-474E-AD12-5E2743F49C2B}" type="datetimeFigureOut">
              <a:rPr lang="en-US" smtClean="0"/>
              <a:pPr/>
              <a:t>3/6/2023</a:t>
            </a:fld>
            <a:endParaRPr lang="en-US"/>
          </a:p>
        </p:txBody>
      </p:sp>
      <p:sp>
        <p:nvSpPr>
          <p:cNvPr id="8" name="Footer Placeholder 7"/>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9E62-FEDA-474E-AD12-5E2743F49C2B}"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9E62-FEDA-474E-AD12-5E2743F49C2B}"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439E62-FEDA-474E-AD12-5E2743F49C2B}"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830"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439E62-FEDA-474E-AD12-5E2743F49C2B}" type="datetimeFigureOut">
              <a:rPr lang="en-US" smtClean="0"/>
              <a:pPr/>
              <a:t>3/6/2023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439E62-FEDA-474E-AD12-5E2743F49C2B}"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5439E62-FEDA-474E-AD12-5E2743F49C2B}" type="datetimeFigureOut">
              <a:rPr lang="en-US" smtClean="0"/>
              <a:pPr/>
              <a:t>3/6/2023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439E62-FEDA-474E-AD12-5E2743F49C2B}" type="datetimeFigureOut">
              <a:rPr lang="en-US" smtClean="0"/>
              <a:pPr/>
              <a:t>3/6/2023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75439E62-FEDA-474E-AD12-5E2743F49C2B}" type="datetimeFigureOut">
              <a:rPr lang="en-US" smtClean="0"/>
              <a:pPr/>
              <a:t>3/6/2023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415" marR="18415"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439E62-FEDA-474E-AD12-5E2743F49C2B}"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CAFD-01BA-4824-94B7-CC3D5BA25D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5439E62-FEDA-474E-AD12-5E2743F49C2B}" type="datetimeFigureOut">
              <a:rPr lang="en-US" smtClean="0"/>
              <a:pPr/>
              <a:t>3/6/2023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C1CAFD-01BA-4824-94B7-CC3D5BA25D51}"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75439E62-FEDA-474E-AD12-5E2743F49C2B}" type="datetimeFigureOut">
              <a:rPr lang="en-US" smtClean="0"/>
              <a:pPr/>
              <a:t>3/6/2023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lstStyle>
          <a:p>
            <a:fld id="{4DC1CAFD-01BA-4824-94B7-CC3D5BA25D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430" indent="-265430" algn="l" rtl="0" eaLnBrk="1" latinLnBrk="0" hangingPunct="1">
        <a:spcBef>
          <a:spcPts val="250"/>
        </a:spcBef>
        <a:buClr>
          <a:schemeClr val="accent1"/>
        </a:buClr>
        <a:buSzPct val="80000"/>
        <a:buFont typeface="Wingdings 2" panose="05020102010507070707"/>
        <a:buChar char=""/>
        <a:defRPr kumimoji="0" sz="2800" kern="1200">
          <a:solidFill>
            <a:schemeClr val="tx1"/>
          </a:solidFill>
          <a:effectLst/>
          <a:latin typeface="+mn-lt"/>
          <a:ea typeface="+mn-ea"/>
          <a:cs typeface="+mn-cs"/>
        </a:defRPr>
      </a:lvl1pPr>
      <a:lvl2pPr marL="548640" indent="-201295" algn="l" rtl="0" eaLnBrk="1" latinLnBrk="0" hangingPunct="1">
        <a:spcBef>
          <a:spcPts val="250"/>
        </a:spcBef>
        <a:buClr>
          <a:schemeClr val="accent1"/>
        </a:buClr>
        <a:buSzPct val="100000"/>
        <a:buFont typeface="Verdana" panose="020B0604030504040204"/>
        <a:buChar char="◦"/>
        <a:defRPr kumimoji="0" sz="2400" kern="1200">
          <a:solidFill>
            <a:schemeClr val="tx1"/>
          </a:solidFill>
          <a:latin typeface="+mn-lt"/>
          <a:ea typeface="+mn-ea"/>
          <a:cs typeface="+mn-cs"/>
        </a:defRPr>
      </a:lvl2pPr>
      <a:lvl3pPr marL="786130" indent="-182880" algn="l" rtl="0" eaLnBrk="1" latinLnBrk="0" hangingPunct="1">
        <a:spcBef>
          <a:spcPts val="250"/>
        </a:spcBef>
        <a:buClr>
          <a:schemeClr val="accent2">
            <a:tint val="85000"/>
            <a:satMod val="285000"/>
          </a:schemeClr>
        </a:buClr>
        <a:buSzPct val="100000"/>
        <a:buFont typeface="Wingdings 2" panose="05020102010507070707"/>
        <a:buChar char=""/>
        <a:defRPr kumimoji="0" sz="2200" kern="1200">
          <a:solidFill>
            <a:schemeClr val="tx1"/>
          </a:solidFill>
          <a:latin typeface="+mn-lt"/>
          <a:ea typeface="+mn-ea"/>
          <a:cs typeface="+mn-cs"/>
        </a:defRPr>
      </a:lvl3pPr>
      <a:lvl4pPr marL="1024255" indent="-182880" algn="l" rtl="0" eaLnBrk="1" latinLnBrk="0" hangingPunct="1">
        <a:spcBef>
          <a:spcPts val="230"/>
        </a:spcBef>
        <a:buClr>
          <a:schemeClr val="accent2">
            <a:tint val="85000"/>
            <a:satMod val="285000"/>
          </a:schemeClr>
        </a:buClr>
        <a:buSzPct val="112000"/>
        <a:buFont typeface="Verdana" panose="020B0604030504040204"/>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panose="05020102010507070707"/>
        <a:buChar char=""/>
        <a:defRPr kumimoji="0" sz="1800" kern="1200">
          <a:solidFill>
            <a:schemeClr val="tx1"/>
          </a:solidFill>
          <a:latin typeface="+mn-lt"/>
          <a:ea typeface="+mn-ea"/>
          <a:cs typeface="+mn-cs"/>
        </a:defRPr>
      </a:lvl5pPr>
      <a:lvl6pPr marL="1490345" indent="-182880" algn="l" rtl="0" eaLnBrk="1" latinLnBrk="0" hangingPunct="1">
        <a:spcBef>
          <a:spcPts val="250"/>
        </a:spcBef>
        <a:buClr>
          <a:schemeClr val="accent3">
            <a:tint val="85000"/>
            <a:satMod val="275000"/>
          </a:schemeClr>
        </a:buClr>
        <a:buSzPct val="100000"/>
        <a:buFont typeface="Verdana" panose="020B0604030504040204"/>
        <a:buChar char="◦"/>
        <a:defRPr kumimoji="0" sz="1700" kern="1200" baseline="0">
          <a:solidFill>
            <a:schemeClr val="tx1"/>
          </a:solidFill>
          <a:latin typeface="+mn-lt"/>
          <a:ea typeface="+mn-ea"/>
          <a:cs typeface="+mn-cs"/>
        </a:defRPr>
      </a:lvl6pPr>
      <a:lvl7pPr marL="1700530" indent="-182880" algn="l" rtl="0" eaLnBrk="1" latinLnBrk="0" hangingPunct="1">
        <a:spcBef>
          <a:spcPts val="255"/>
        </a:spcBef>
        <a:buClr>
          <a:schemeClr val="accent3">
            <a:tint val="85000"/>
            <a:satMod val="275000"/>
          </a:schemeClr>
        </a:buClr>
        <a:buSzPct val="100000"/>
        <a:buFont typeface="Wingdings 2" panose="05020102010507070707"/>
        <a:buChar char=""/>
        <a:defRPr kumimoji="0" sz="1500" kern="1200">
          <a:solidFill>
            <a:schemeClr val="tx1"/>
          </a:solidFill>
          <a:latin typeface="+mn-lt"/>
          <a:ea typeface="+mn-ea"/>
          <a:cs typeface="+mn-cs"/>
        </a:defRPr>
      </a:lvl7pPr>
      <a:lvl8pPr marL="1920240" indent="-182880" algn="l" rtl="0" eaLnBrk="1" latinLnBrk="0" hangingPunct="1">
        <a:spcBef>
          <a:spcPts val="255"/>
        </a:spcBef>
        <a:buClr>
          <a:schemeClr val="accent3">
            <a:tint val="85000"/>
            <a:satMod val="275000"/>
          </a:schemeClr>
        </a:buClr>
        <a:buSzPct val="100000"/>
        <a:buFont typeface="Verdana" panose="020B0604030504040204"/>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panose="05020102010507070707"/>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verywellmind.com/can-you-have-too-much-self-confidence-416336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hyam@emotionoflife.co.in" TargetMode="External"/><Relationship Id="rId2" Type="http://schemas.openxmlformats.org/officeDocument/2006/relationships/hyperlink" Target="http://www.emotionoflife.co.in/"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verywellmind.com/sigmund-freud-his-life-work-and-theories-27958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implypsychology.org/Sigmund-Freud.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simplypsychology.org/psych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noAutofit/>
          </a:bodyPr>
          <a:lstStyle/>
          <a:p>
            <a:r>
              <a:rPr lang="en-US" sz="4400" dirty="0" smtClean="0"/>
              <a:t>Freud’s Psychosexual Stages of Development and Defense Mechanisms</a:t>
            </a:r>
            <a:endParaRPr lang="en-US" sz="4400" dirty="0"/>
          </a:p>
        </p:txBody>
      </p:sp>
      <p:sp>
        <p:nvSpPr>
          <p:cNvPr id="3" name="Subtitle 2"/>
          <p:cNvSpPr>
            <a:spLocks noGrp="1"/>
          </p:cNvSpPr>
          <p:nvPr>
            <p:ph type="subTitle" idx="1"/>
          </p:nvPr>
        </p:nvSpPr>
        <p:spPr>
          <a:xfrm>
            <a:off x="722376" y="3685032"/>
            <a:ext cx="7772400" cy="2182368"/>
          </a:xfrm>
        </p:spPr>
        <p:txBody>
          <a:bodyPr>
            <a:normAutofit/>
          </a:bodyPr>
          <a:lstStyle/>
          <a:p>
            <a:endParaRPr lang="en-US" sz="2800" dirty="0" smtClean="0"/>
          </a:p>
          <a:p>
            <a:r>
              <a:rPr lang="en-US" sz="2800" dirty="0" smtClean="0"/>
              <a:t>By</a:t>
            </a:r>
          </a:p>
          <a:p>
            <a:r>
              <a:rPr lang="en-US" sz="2800" dirty="0" smtClean="0"/>
              <a:t>Daniya Zabeen</a:t>
            </a:r>
          </a:p>
          <a:p>
            <a:r>
              <a:rPr lang="en-US" sz="2800" smtClean="0"/>
              <a:t>Psychologist</a:t>
            </a:r>
            <a:endParaRPr lang="en-US" sz="2800" dirty="0" smtClean="0"/>
          </a:p>
          <a:p>
            <a:r>
              <a:rPr lang="en-US" sz="2800" dirty="0" err="1" smtClean="0"/>
              <a:t>Emotionoflife</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Phallic Stage (3 to 6 Years)</a:t>
            </a:r>
            <a:endParaRPr lang="en-US" dirty="0"/>
          </a:p>
        </p:txBody>
      </p:sp>
      <p:sp>
        <p:nvSpPr>
          <p:cNvPr id="3" name="Content Placeholder 2"/>
          <p:cNvSpPr>
            <a:spLocks noGrp="1"/>
          </p:cNvSpPr>
          <p:nvPr>
            <p:ph idx="1"/>
          </p:nvPr>
        </p:nvSpPr>
        <p:spPr>
          <a:xfrm>
            <a:off x="502920" y="530352"/>
            <a:ext cx="8183880" cy="4803648"/>
          </a:xfrm>
        </p:spPr>
        <p:txBody>
          <a:bodyPr>
            <a:normAutofit fontScale="92500" lnSpcReduction="20000"/>
          </a:bodyPr>
          <a:lstStyle/>
          <a:p>
            <a:r>
              <a:rPr lang="en-US" dirty="0" smtClean="0"/>
              <a:t>Erogenous Zone: Genitals</a:t>
            </a:r>
          </a:p>
          <a:p>
            <a:r>
              <a:rPr lang="en-US" dirty="0" smtClean="0"/>
              <a:t>Sensitivity now becomes concentrated in the genitals and masturbation becomes a new source of pleasure.</a:t>
            </a:r>
          </a:p>
          <a:p>
            <a:r>
              <a:rPr lang="en-US" dirty="0" smtClean="0"/>
              <a:t>The child becomes aware of anatomical sex differences, which sets in motion the conflict between erotic attraction, resentment, rivalry, jealousy and fear which Freud called the </a:t>
            </a:r>
            <a:r>
              <a:rPr lang="en-US" b="1" dirty="0" smtClean="0"/>
              <a:t>Oedipus complex</a:t>
            </a:r>
            <a:r>
              <a:rPr lang="en-US" dirty="0" smtClean="0"/>
              <a:t> (in boys) and the </a:t>
            </a:r>
            <a:r>
              <a:rPr lang="en-US" b="1" dirty="0" smtClean="0"/>
              <a:t>Electra complex</a:t>
            </a:r>
            <a:r>
              <a:rPr lang="en-US" dirty="0" smtClean="0"/>
              <a:t> (in girls). </a:t>
            </a:r>
          </a:p>
          <a:p>
            <a:r>
              <a:rPr lang="en-US" dirty="0" smtClean="0"/>
              <a:t>This is resolved through the process of identification, which involves the child adopting the characteristics of the same sex parent.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Latency Stage (6 Years to Puberty)</a:t>
            </a:r>
            <a:endParaRPr lang="en-US" dirty="0"/>
          </a:p>
        </p:txBody>
      </p:sp>
      <p:sp>
        <p:nvSpPr>
          <p:cNvPr id="3" name="Content Placeholder 2"/>
          <p:cNvSpPr>
            <a:spLocks noGrp="1"/>
          </p:cNvSpPr>
          <p:nvPr>
            <p:ph idx="1"/>
          </p:nvPr>
        </p:nvSpPr>
        <p:spPr>
          <a:xfrm>
            <a:off x="502920" y="530352"/>
            <a:ext cx="8183880" cy="4422648"/>
          </a:xfrm>
        </p:spPr>
        <p:txBody>
          <a:bodyPr>
            <a:normAutofit fontScale="77500" lnSpcReduction="20000"/>
          </a:bodyPr>
          <a:lstStyle/>
          <a:p>
            <a:r>
              <a:rPr lang="en-US" dirty="0" smtClean="0"/>
              <a:t>Erogenous Zone: Sexual Feelings Are Inactive</a:t>
            </a:r>
          </a:p>
          <a:p>
            <a:r>
              <a:rPr lang="en-US" dirty="0" smtClean="0"/>
              <a:t>Freud thought that most sexual impulses are repressed during the latent stage, and sexual energy can be sublimated towards school work, hobbies, and friendships. </a:t>
            </a:r>
          </a:p>
          <a:p>
            <a:r>
              <a:rPr lang="en-US" dirty="0" smtClean="0"/>
              <a:t>Much of the child's energy is channeled into developing new skills and acquiring new knowledge, and play becomes largely confined to other children of the same gender.</a:t>
            </a:r>
          </a:p>
          <a:p>
            <a:r>
              <a:rPr lang="en-US" dirty="0" smtClean="0"/>
              <a:t>The latent period is a time of exploration in which the sexual energy repressed or dormant. This energy is still present, but it is sublimated into other areas such as intellectual pursuits and social interactions. This stage is important in the development of social and communication skills and </a:t>
            </a:r>
            <a:r>
              <a:rPr lang="en-US" u="sng" dirty="0" smtClean="0">
                <a:hlinkClick r:id="rId2"/>
              </a:rPr>
              <a:t>self-confidence</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Genital Stage (Puberty to Death)</a:t>
            </a:r>
            <a:endParaRPr lang="en-US" dirty="0"/>
          </a:p>
        </p:txBody>
      </p:sp>
      <p:sp>
        <p:nvSpPr>
          <p:cNvPr id="3" name="Content Placeholder 2"/>
          <p:cNvSpPr>
            <a:spLocks noGrp="1"/>
          </p:cNvSpPr>
          <p:nvPr>
            <p:ph idx="1"/>
          </p:nvPr>
        </p:nvSpPr>
        <p:spPr>
          <a:xfrm>
            <a:off x="502920" y="530352"/>
            <a:ext cx="8183880" cy="4803648"/>
          </a:xfrm>
        </p:spPr>
        <p:txBody>
          <a:bodyPr>
            <a:normAutofit fontScale="92500" lnSpcReduction="10000"/>
          </a:bodyPr>
          <a:lstStyle/>
          <a:p>
            <a:r>
              <a:rPr lang="en-US" dirty="0" smtClean="0"/>
              <a:t>Erogenous Zone: Maturing Sexual Interests</a:t>
            </a:r>
          </a:p>
          <a:p>
            <a:r>
              <a:rPr lang="en-US" dirty="0" smtClean="0"/>
              <a:t>It is a time of adolescent sexual experimentation, the successful resolution of which is settling down in a loving one-to-one relationship with another person.</a:t>
            </a:r>
          </a:p>
          <a:p>
            <a:r>
              <a:rPr lang="en-US" dirty="0" smtClean="0"/>
              <a:t>Sexual instinct is directed to heterosexual pleasure, rather than self-pleasure.</a:t>
            </a:r>
          </a:p>
          <a:p>
            <a:r>
              <a:rPr lang="en-US" dirty="0" smtClean="0"/>
              <a:t>The goal of this stage is to establish a balance between the various life areas.</a:t>
            </a:r>
          </a:p>
          <a:p>
            <a:r>
              <a:rPr lang="en-US" dirty="0" smtClean="0"/>
              <a:t>If the other stages have been completed successfully, the individual should now be well-balanced, warm, and caring.</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09600"/>
            <a:ext cx="8183880" cy="5427550"/>
          </a:xfrm>
        </p:spPr>
        <p:txBody>
          <a:bodyPr>
            <a:normAutofit fontScale="90000"/>
          </a:bodyPr>
          <a:lstStyle/>
          <a:p>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5300" dirty="0" smtClean="0"/>
              <a:t>THANK  YOU</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solidFill>
                  <a:schemeClr val="tx1"/>
                </a:solidFill>
              </a:rPr>
              <a:t>Emotion Of Life  </a:t>
            </a:r>
            <a:r>
              <a:rPr lang="en-US" dirty="0" smtClean="0">
                <a:solidFill>
                  <a:schemeClr val="tx1"/>
                </a:solidFill>
                <a:hlinkClick r:id="rId2"/>
              </a:rPr>
              <a:t>www.emotionoflife.co.in</a:t>
            </a:r>
            <a:r>
              <a:rPr lang="en-US" dirty="0" smtClean="0">
                <a:solidFill>
                  <a:schemeClr val="tx1"/>
                </a:solidFill>
              </a:rPr>
              <a:t/>
            </a:r>
            <a:br>
              <a:rPr lang="en-US" dirty="0" smtClean="0">
                <a:solidFill>
                  <a:schemeClr val="tx1"/>
                </a:solidFill>
              </a:rPr>
            </a:br>
            <a:r>
              <a:rPr lang="en-US" dirty="0" smtClean="0">
                <a:solidFill>
                  <a:schemeClr val="tx1"/>
                </a:solidFill>
                <a:sym typeface="+mn-ea"/>
              </a:rPr>
              <a:t>Email:  </a:t>
            </a:r>
            <a:r>
              <a:rPr lang="en-US" dirty="0" err="1" smtClean="0">
                <a:solidFill>
                  <a:schemeClr val="tx1"/>
                </a:solidFill>
                <a:sym typeface="+mn-ea"/>
              </a:rPr>
              <a:t>info</a:t>
            </a:r>
            <a:r>
              <a:rPr lang="en-US" dirty="0" err="1" smtClean="0">
                <a:solidFill>
                  <a:schemeClr val="tx1"/>
                </a:solidFill>
                <a:sym typeface="+mn-ea"/>
                <a:hlinkClick r:id="rId3"/>
              </a:rPr>
              <a:t>@emotionoflife</a:t>
            </a:r>
            <a:r>
              <a:rPr lang="en-US" dirty="0" smtClean="0">
                <a:solidFill>
                  <a:schemeClr val="tx1"/>
                </a:solidFill>
                <a:sym typeface="+mn-ea"/>
                <a:hlinkClick r:id="rId3"/>
              </a:rPr>
              <a:t>..in</a:t>
            </a:r>
            <a:r>
              <a:rPr lang="en-US" dirty="0" smtClean="0">
                <a:solidFill>
                  <a:schemeClr val="tx1"/>
                </a:solidFill>
              </a:rPr>
              <a:t/>
            </a:r>
            <a:br>
              <a:rPr lang="en-US" dirty="0" smtClean="0">
                <a:solidFill>
                  <a:schemeClr val="tx1"/>
                </a:solidFill>
              </a:rPr>
            </a:br>
            <a:r>
              <a:rPr lang="en-US" dirty="0" smtClean="0">
                <a:solidFill>
                  <a:schemeClr val="tx1"/>
                </a:solidFill>
              </a:rPr>
              <a:t>Phone: 7678694626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Sigmund Freud</a:t>
            </a:r>
            <a:endParaRPr lang="en-US" dirty="0"/>
          </a:p>
        </p:txBody>
      </p:sp>
      <p:sp>
        <p:nvSpPr>
          <p:cNvPr id="3" name="Content Placeholder 2"/>
          <p:cNvSpPr>
            <a:spLocks noGrp="1"/>
          </p:cNvSpPr>
          <p:nvPr>
            <p:ph idx="1"/>
          </p:nvPr>
        </p:nvSpPr>
        <p:spPr/>
        <p:txBody>
          <a:bodyPr/>
          <a:lstStyle/>
          <a:p>
            <a:r>
              <a:rPr lang="en-US" dirty="0" smtClean="0"/>
              <a:t>According to the famous psychoanalyst </a:t>
            </a:r>
            <a:r>
              <a:rPr lang="en-US" u="sng" dirty="0" smtClean="0">
                <a:hlinkClick r:id="rId2"/>
              </a:rPr>
              <a:t>Sigmund Freud</a:t>
            </a:r>
            <a:r>
              <a:rPr lang="en-US" dirty="0" smtClean="0"/>
              <a:t>, children go through a series of psychosexual stages that lead to the development of the adult personality. </a:t>
            </a:r>
          </a:p>
          <a:p>
            <a:endParaRPr lang="en-US" dirty="0" smtClean="0"/>
          </a:p>
          <a:p>
            <a:r>
              <a:rPr lang="en-US" dirty="0" smtClean="0"/>
              <a:t>He described how personality develops over the course of childhood.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Development</a:t>
            </a:r>
            <a:endParaRPr lang="en-US" dirty="0"/>
          </a:p>
        </p:txBody>
      </p:sp>
      <p:sp>
        <p:nvSpPr>
          <p:cNvPr id="3" name="Content Placeholder 2"/>
          <p:cNvSpPr>
            <a:spLocks noGrp="1"/>
          </p:cNvSpPr>
          <p:nvPr>
            <p:ph idx="1"/>
          </p:nvPr>
        </p:nvSpPr>
        <p:spPr/>
        <p:txBody>
          <a:bodyPr/>
          <a:lstStyle/>
          <a:p>
            <a:r>
              <a:rPr lang="en-US" dirty="0" smtClean="0">
                <a:hlinkClick r:id="rId2"/>
              </a:rPr>
              <a:t>Freud</a:t>
            </a:r>
            <a:r>
              <a:rPr lang="en-US" dirty="0" smtClean="0"/>
              <a:t> (1905) believed that life was built round tension and pleasure. </a:t>
            </a:r>
          </a:p>
          <a:p>
            <a:r>
              <a:rPr lang="en-US" dirty="0" smtClean="0"/>
              <a:t>He also believed that all tension was due to the build-up of libido (sexual energy) and that all pleasure came from its discharge.</a:t>
            </a:r>
          </a:p>
          <a:p>
            <a:r>
              <a:rPr lang="en-US" dirty="0" smtClean="0"/>
              <a:t>He used the term 'sexual' in a very general way to mean all pleasurable actions and thoughts.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Freud proposed that psychological development in childhood takes place during five psychosexual stages.</a:t>
            </a:r>
          </a:p>
          <a:p>
            <a:r>
              <a:rPr lang="en-US" dirty="0" smtClean="0"/>
              <a:t>These are called psychosexual stages because each stage represents the fixation of libido (sexual drives or instincts) on a different area of the body.</a:t>
            </a:r>
          </a:p>
          <a:p>
            <a:r>
              <a:rPr lang="en-US" dirty="0" smtClean="0"/>
              <a:t>According to Freud, as a person grows physically certain areas of their body become important as sources of potential frustration (erogenous zones), pleasure or both.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Freud stressed that the first five years of life are crucial to the formation of adult personality. </a:t>
            </a:r>
          </a:p>
          <a:p>
            <a:r>
              <a:rPr lang="en-US" dirty="0" smtClean="0"/>
              <a:t>The </a:t>
            </a:r>
            <a:r>
              <a:rPr lang="en-US" dirty="0" smtClean="0">
                <a:hlinkClick r:id="rId2"/>
              </a:rPr>
              <a:t>id</a:t>
            </a:r>
            <a:r>
              <a:rPr lang="en-US" dirty="0" smtClean="0"/>
              <a:t> must be controlled in order to satisfy social demands; this sets up a conflict between frustrated wishes and social norms.</a:t>
            </a:r>
          </a:p>
          <a:p>
            <a:r>
              <a:rPr lang="en-US" dirty="0" smtClean="0"/>
              <a:t>The </a:t>
            </a:r>
            <a:r>
              <a:rPr lang="en-US" dirty="0" smtClean="0">
                <a:hlinkClick r:id="rId2"/>
              </a:rPr>
              <a:t>ego</a:t>
            </a:r>
            <a:r>
              <a:rPr lang="en-US" dirty="0" smtClean="0"/>
              <a:t> and </a:t>
            </a:r>
            <a:r>
              <a:rPr lang="en-US" dirty="0" smtClean="0">
                <a:hlinkClick r:id="rId2"/>
              </a:rPr>
              <a:t>superego</a:t>
            </a:r>
            <a:r>
              <a:rPr lang="en-US" dirty="0" smtClean="0"/>
              <a:t> develop in order to exercise this control and direct the need for gratification into socially acceptable channels. Gratification centers in different areas of the body at different stages of growth, making the conflict at each stage psychosexual.</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Psychosexual Stages</a:t>
            </a:r>
            <a:endParaRPr lang="en-US" dirty="0"/>
          </a:p>
        </p:txBody>
      </p:sp>
      <p:sp>
        <p:nvSpPr>
          <p:cNvPr id="3" name="Content Placeholder 2"/>
          <p:cNvSpPr>
            <a:spLocks noGrp="1"/>
          </p:cNvSpPr>
          <p:nvPr>
            <p:ph idx="1"/>
          </p:nvPr>
        </p:nvSpPr>
        <p:spPr/>
        <p:txBody>
          <a:bodyPr/>
          <a:lstStyle/>
          <a:p>
            <a:r>
              <a:rPr lang="en-US" dirty="0" smtClean="0"/>
              <a:t>Freud proposed that psychological development in childhood takes place during five psychosexual stages: </a:t>
            </a:r>
          </a:p>
          <a:p>
            <a:r>
              <a:rPr lang="en-US" dirty="0" smtClean="0"/>
              <a:t>Oral</a:t>
            </a:r>
          </a:p>
          <a:p>
            <a:r>
              <a:rPr lang="en-US" dirty="0" smtClean="0"/>
              <a:t>Anal</a:t>
            </a:r>
          </a:p>
          <a:p>
            <a:r>
              <a:rPr lang="en-US" dirty="0" smtClean="0"/>
              <a:t>Phallic</a:t>
            </a:r>
          </a:p>
          <a:p>
            <a:r>
              <a:rPr lang="en-US" dirty="0" smtClean="0"/>
              <a:t>Latency</a:t>
            </a:r>
          </a:p>
          <a:p>
            <a:r>
              <a:rPr lang="en-US" dirty="0" smtClean="0"/>
              <a:t>Genital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pic>
        <p:nvPicPr>
          <p:cNvPr id="6" name="Content Placeholder 5" descr="freuds-stages-of-psychosexual-development-2795962-5b61cd3dc9e77c007be4124d.png"/>
          <p:cNvPicPr>
            <a:picLocks noGrp="1" noChangeAspect="1"/>
          </p:cNvPicPr>
          <p:nvPr>
            <p:ph idx="1"/>
          </p:nvPr>
        </p:nvPicPr>
        <p:blipFill>
          <a:blip r:embed="rId2"/>
          <a:stretch>
            <a:fillRect/>
          </a:stretch>
        </p:blipFill>
        <p:spPr>
          <a:xfrm>
            <a:off x="381000" y="428637"/>
            <a:ext cx="8381999" cy="4571999"/>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Oral Stage (Birth to 1 year)</a:t>
            </a:r>
            <a:endParaRPr lang="en-US" dirty="0"/>
          </a:p>
        </p:txBody>
      </p:sp>
      <p:sp>
        <p:nvSpPr>
          <p:cNvPr id="3" name="Content Placeholder 2"/>
          <p:cNvSpPr>
            <a:spLocks noGrp="1"/>
          </p:cNvSpPr>
          <p:nvPr>
            <p:ph idx="1"/>
          </p:nvPr>
        </p:nvSpPr>
        <p:spPr>
          <a:xfrm>
            <a:off x="502920" y="530352"/>
            <a:ext cx="8183880" cy="4575048"/>
          </a:xfrm>
        </p:spPr>
        <p:txBody>
          <a:bodyPr>
            <a:normAutofit fontScale="92500" lnSpcReduction="20000"/>
          </a:bodyPr>
          <a:lstStyle/>
          <a:p>
            <a:r>
              <a:rPr lang="en-US" dirty="0" smtClean="0"/>
              <a:t>Erogenous Zone: Mouth</a:t>
            </a:r>
          </a:p>
          <a:p>
            <a:r>
              <a:rPr lang="en-US" dirty="0" smtClean="0"/>
              <a:t>The libido is centered in a baby's mouth.</a:t>
            </a:r>
          </a:p>
          <a:p>
            <a:r>
              <a:rPr lang="en-US" dirty="0" smtClean="0"/>
              <a:t>It gets much satisfaction from putting all sorts of things in its mouth to satisfy the libido, and thus its id demands.</a:t>
            </a:r>
          </a:p>
          <a:p>
            <a:r>
              <a:rPr lang="en-US" dirty="0" smtClean="0"/>
              <a:t>Such as sucking, swallowing, biting, and breastfeeding. </a:t>
            </a:r>
          </a:p>
          <a:p>
            <a:r>
              <a:rPr lang="en-US" dirty="0" smtClean="0"/>
              <a:t>Freud said oral stimulation could lead to an oral fixation in later life. Oral personalities such as smokers, nail-biters, finger-chewers, and thumb suckers.  </a:t>
            </a:r>
          </a:p>
          <a:p>
            <a:r>
              <a:rPr lang="en-US" dirty="0" smtClean="0"/>
              <a:t>Oral personalities engage in such oral behaviors, particularly when under stress.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 Stage (1 to 3 Years)</a:t>
            </a:r>
            <a:endParaRPr lang="en-US" dirty="0"/>
          </a:p>
        </p:txBody>
      </p:sp>
      <p:sp>
        <p:nvSpPr>
          <p:cNvPr id="3" name="Content Placeholder 2"/>
          <p:cNvSpPr>
            <a:spLocks noGrp="1"/>
          </p:cNvSpPr>
          <p:nvPr>
            <p:ph idx="1"/>
          </p:nvPr>
        </p:nvSpPr>
        <p:spPr>
          <a:xfrm>
            <a:off x="502920" y="530352"/>
            <a:ext cx="8183880" cy="4803648"/>
          </a:xfrm>
        </p:spPr>
        <p:txBody>
          <a:bodyPr>
            <a:normAutofit fontScale="92500" lnSpcReduction="20000"/>
          </a:bodyPr>
          <a:lstStyle/>
          <a:p>
            <a:r>
              <a:rPr lang="en-US" dirty="0" smtClean="0"/>
              <a:t>Erogenous Zone: Bowel and Bladder Control</a:t>
            </a:r>
          </a:p>
          <a:p>
            <a:r>
              <a:rPr lang="en-US" dirty="0" smtClean="0"/>
              <a:t>The libido now becomes focused on the anus. </a:t>
            </a:r>
          </a:p>
          <a:p>
            <a:r>
              <a:rPr lang="en-US" dirty="0" smtClean="0"/>
              <a:t>The child is now fully aware that they are a person in their own right and that their wishes can bring them into conflict with the demands of the outside world.</a:t>
            </a:r>
          </a:p>
          <a:p>
            <a:r>
              <a:rPr lang="en-US" dirty="0" smtClean="0"/>
              <a:t>Such as withholding, expelling </a:t>
            </a:r>
            <a:r>
              <a:rPr lang="en-US" dirty="0" err="1" smtClean="0"/>
              <a:t>faeces</a:t>
            </a:r>
            <a:r>
              <a:rPr lang="en-US" dirty="0" smtClean="0"/>
              <a:t>.</a:t>
            </a:r>
          </a:p>
          <a:p>
            <a:r>
              <a:rPr lang="en-US" dirty="0" smtClean="0"/>
              <a:t>Their ego has developed.</a:t>
            </a:r>
          </a:p>
          <a:p>
            <a:r>
              <a:rPr lang="en-US" dirty="0" smtClean="0"/>
              <a:t>Early or harsh potty training can lead to the child becoming an anal-retentive personality who hates mess, is obsessively tidy, punctual and respectful of authority. They can be stubborn and tight-fisted with their cash and possessions.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73</TotalTime>
  <Words>502</Words>
  <Application>WPS Presentation</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vt:lpstr>
      <vt:lpstr>Freud’s Psychosexual Stages of Development and Defense Mechanisms</vt:lpstr>
      <vt:lpstr>Sigmund Freud</vt:lpstr>
      <vt:lpstr>Psychological Development</vt:lpstr>
      <vt:lpstr>Contd..</vt:lpstr>
      <vt:lpstr>Contd..</vt:lpstr>
      <vt:lpstr>Psychosexual Stages</vt:lpstr>
      <vt:lpstr>Contd..</vt:lpstr>
      <vt:lpstr>Oral Stage (Birth to 1 year)</vt:lpstr>
      <vt:lpstr>Anal Stage (1 to 3 Years)</vt:lpstr>
      <vt:lpstr>Phallic Stage (3 to 6 Years)</vt:lpstr>
      <vt:lpstr>Latency Stage (6 Years to Puberty)</vt:lpstr>
      <vt:lpstr>Genital Stage (Puberty to Death)</vt:lpstr>
      <vt:lpstr>                              THANK  YOU     Emotion Of Life  www.emotionoflife.co.in Email:  info@emotionoflife..in Phone: 7678694626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Freud’s Psychosexual Stages of Development and Defense Mechanisms</dc:title>
  <dc:creator>shah</dc:creator>
  <cp:lastModifiedBy>Shyam gupta</cp:lastModifiedBy>
  <cp:revision>101</cp:revision>
  <dcterms:created xsi:type="dcterms:W3CDTF">2020-11-09T09:08:00Z</dcterms:created>
  <dcterms:modified xsi:type="dcterms:W3CDTF">2023-03-06T08:58:00Z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1033-11.2.0.9739</vt:lpwstr>
  </property>
</Properties>
</file>