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notesMasterIdLst>
    <p:notesMasterId r:id="rId11"/>
  </p:notesMaster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1-1.png"/><Relationship Id="rId2" Type="http://schemas.openxmlformats.org/officeDocument/2006/relationships/image" Target="../media/image-1-2.png"/><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2-1.png"/><Relationship Id="rId2" Type="http://schemas.openxmlformats.org/officeDocument/2006/relationships/image" Target="../media/image-2-2.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3-1.png"/><Relationship Id="rId2" Type="http://schemas.openxmlformats.org/officeDocument/2006/relationships/image" Target="../media/image-3-2.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4-1.png"/><Relationship Id="rId2" Type="http://schemas.openxmlformats.org/officeDocument/2006/relationships/image" Target="../media/image-4-2.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5-1.png"/><Relationship Id="rId2" Type="http://schemas.openxmlformats.org/officeDocument/2006/relationships/image" Target="../media/image-5-2.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6" Type="http://schemas.openxmlformats.org/officeDocument/2006/relationships/hyperlink" Target="https://gamma.app" TargetMode="External"/><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7" Type="http://schemas.openxmlformats.org/officeDocument/2006/relationships/slideLayout" Target="../slideLayouts/slideLayout1.xml"/><Relationship Id="rId8"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7-1.png"/><Relationship Id="rId2" Type="http://schemas.openxmlformats.org/officeDocument/2006/relationships/image" Target="../media/image-7-2.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8-1.png"/><Relationship Id="rId2" Type="http://schemas.openxmlformats.org/officeDocument/2006/relationships/image" Target="../media/image-8-2.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9-1.png"/><Relationship Id="rId2" Type="http://schemas.openxmlformats.org/officeDocument/2006/relationships/image" Target="../media/image-9-2.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21212"/>
          </a:solidFill>
          <a:ln/>
        </p:spPr>
      </p:sp>
      <p:sp>
        <p:nvSpPr>
          <p:cNvPr id="3" name="Shape 1"/>
          <p:cNvSpPr/>
          <p:nvPr/>
        </p:nvSpPr>
        <p:spPr>
          <a:xfrm>
            <a:off x="0" y="0"/>
            <a:ext cx="14630400" cy="8229600"/>
          </a:xfrm>
          <a:prstGeom prst="rect">
            <a:avLst/>
          </a:prstGeom>
          <a:solidFill>
            <a:srgbClr val="1F1F1F"/>
          </a:solidFill>
          <a:ln/>
        </p:spPr>
      </p:sp>
      <p:pic>
        <p:nvPicPr>
          <p:cNvPr id="4"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5" name="Text 2"/>
          <p:cNvSpPr/>
          <p:nvPr/>
        </p:nvSpPr>
        <p:spPr>
          <a:xfrm>
            <a:off x="833199" y="785336"/>
            <a:ext cx="7477601" cy="1666399"/>
          </a:xfrm>
          <a:prstGeom prst="rect">
            <a:avLst/>
          </a:prstGeom>
          <a:noFill/>
          <a:ln/>
        </p:spPr>
        <p:txBody>
          <a:bodyPr wrap="square" rtlCol="0" anchor="t"/>
          <a:lstStyle/>
          <a:p>
            <a:pPr indent="0" marL="0">
              <a:lnSpc>
                <a:spcPts val="6561"/>
              </a:lnSpc>
              <a:buNone/>
            </a:pPr>
            <a:r>
              <a:rPr lang="en-US" sz="5249" spc="-157" kern="0" dirty="0">
                <a:solidFill>
                  <a:srgbClr val="FA95AF"/>
                </a:solidFill>
                <a:latin typeface="Anton" pitchFamily="34" charset="0"/>
                <a:ea typeface="Anton" pitchFamily="34" charset="-122"/>
                <a:cs typeface="Anton" pitchFamily="34" charset="-120"/>
              </a:rPr>
              <a:t>Understanding Contamination OCD</a:t>
            </a:r>
            <a:endParaRPr lang="en-US" sz="5249" dirty="0"/>
          </a:p>
        </p:txBody>
      </p:sp>
      <p:sp>
        <p:nvSpPr>
          <p:cNvPr id="6" name="Text 3"/>
          <p:cNvSpPr/>
          <p:nvPr/>
        </p:nvSpPr>
        <p:spPr>
          <a:xfrm>
            <a:off x="833199" y="2784991"/>
            <a:ext cx="7477601" cy="1777008"/>
          </a:xfrm>
          <a:prstGeom prst="rect">
            <a:avLst/>
          </a:prstGeom>
          <a:noFill/>
          <a:ln/>
        </p:spPr>
        <p:txBody>
          <a:bodyPr wrap="square" rtlCol="0" anchor="t"/>
          <a:lstStyle/>
          <a:p>
            <a:pPr indent="0" marL="0">
              <a:lnSpc>
                <a:spcPts val="2799"/>
              </a:lnSpc>
              <a:buNone/>
            </a:pPr>
            <a:r>
              <a:rPr lang="en-US" sz="1750" spc="-35" kern="0" dirty="0">
                <a:solidFill>
                  <a:srgbClr val="E0D6DE"/>
                </a:solidFill>
                <a:latin typeface="Fira Sans" pitchFamily="34" charset="0"/>
                <a:ea typeface="Fira Sans" pitchFamily="34" charset="-122"/>
                <a:cs typeface="Fira Sans" pitchFamily="34" charset="-120"/>
              </a:rPr>
              <a:t>The hallmark of obsessive-compulsive disorder (OCD) is an unwelcome thought and fear pattern known as an obsession. These obsessions cause you to engage in compulsive behaviours, or repeating actions. These compulsions and obsessions are quite distressing and interfere with day-to-day tasks.</a:t>
            </a:r>
            <a:endParaRPr lang="en-US" sz="1750" dirty="0"/>
          </a:p>
        </p:txBody>
      </p:sp>
      <p:sp>
        <p:nvSpPr>
          <p:cNvPr id="7" name="Text 4"/>
          <p:cNvSpPr/>
          <p:nvPr/>
        </p:nvSpPr>
        <p:spPr>
          <a:xfrm>
            <a:off x="833199" y="4811911"/>
            <a:ext cx="7477601" cy="1421606"/>
          </a:xfrm>
          <a:prstGeom prst="rect">
            <a:avLst/>
          </a:prstGeom>
          <a:noFill/>
          <a:ln/>
        </p:spPr>
        <p:txBody>
          <a:bodyPr wrap="square" rtlCol="0" anchor="t"/>
          <a:lstStyle/>
          <a:p>
            <a:pPr indent="0" marL="0">
              <a:lnSpc>
                <a:spcPts val="2799"/>
              </a:lnSpc>
              <a:buNone/>
            </a:pPr>
            <a:r>
              <a:rPr lang="en-US" sz="1750" spc="-35" kern="0" dirty="0">
                <a:solidFill>
                  <a:srgbClr val="E0D6DE"/>
                </a:solidFill>
                <a:latin typeface="Fira Sans" pitchFamily="34" charset="0"/>
                <a:ea typeface="Fira Sans" pitchFamily="34" charset="-122"/>
                <a:cs typeface="Fira Sans" pitchFamily="34" charset="-120"/>
              </a:rPr>
              <a:t>A subtype of OCD known as Contamination OCD is defined by an obsession with the fear of being contaminated, infecting others, and spreading germs. Hand washing, cleaning, and sterilizing excessively are common behaviors associated with contamination compulsions.</a:t>
            </a:r>
            <a:endParaRPr lang="en-US" sz="1750" dirty="0"/>
          </a:p>
        </p:txBody>
      </p:sp>
      <p:sp>
        <p:nvSpPr>
          <p:cNvPr id="8" name="Text 5"/>
          <p:cNvSpPr/>
          <p:nvPr/>
        </p:nvSpPr>
        <p:spPr>
          <a:xfrm>
            <a:off x="833199" y="6483429"/>
            <a:ext cx="7477601" cy="355402"/>
          </a:xfrm>
          <a:prstGeom prst="rect">
            <a:avLst/>
          </a:prstGeom>
          <a:noFill/>
          <a:ln/>
        </p:spPr>
        <p:txBody>
          <a:bodyPr wrap="none" rtlCol="0" anchor="t"/>
          <a:lstStyle/>
          <a:p>
            <a:pPr indent="0" marL="0">
              <a:lnSpc>
                <a:spcPts val="2799"/>
              </a:lnSpc>
              <a:buNone/>
            </a:pPr>
            <a:r>
              <a:rPr lang="en-US" sz="1750" spc="-35" kern="0" dirty="0">
                <a:solidFill>
                  <a:srgbClr val="E0D6DE"/>
                </a:solidFill>
                <a:latin typeface="Fira Sans" pitchFamily="34" charset="0"/>
                <a:ea typeface="Fira Sans" pitchFamily="34" charset="-122"/>
                <a:cs typeface="Fira Sans" pitchFamily="34" charset="-120"/>
              </a:rPr>
              <a:t>Emotion of life</a:t>
            </a:r>
            <a:endParaRPr lang="en-US" sz="1750" dirty="0"/>
          </a:p>
        </p:txBody>
      </p:sp>
      <p:sp>
        <p:nvSpPr>
          <p:cNvPr id="9" name="Text 6"/>
          <p:cNvSpPr/>
          <p:nvPr/>
        </p:nvSpPr>
        <p:spPr>
          <a:xfrm>
            <a:off x="833199" y="7088743"/>
            <a:ext cx="7477601" cy="355402"/>
          </a:xfrm>
          <a:prstGeom prst="rect">
            <a:avLst/>
          </a:prstGeom>
          <a:noFill/>
          <a:ln/>
        </p:spPr>
        <p:txBody>
          <a:bodyPr wrap="none" rtlCol="0" anchor="t"/>
          <a:lstStyle/>
          <a:p>
            <a:pPr indent="0" marL="0">
              <a:lnSpc>
                <a:spcPts val="2799"/>
              </a:lnSpc>
              <a:buNone/>
            </a:pPr>
            <a:r>
              <a:rPr lang="en-US" sz="1750" spc="-35" kern="0" dirty="0">
                <a:solidFill>
                  <a:srgbClr val="E0D6DE"/>
                </a:solidFill>
                <a:latin typeface="Fira Sans" pitchFamily="34" charset="0"/>
                <a:ea typeface="Fira Sans" pitchFamily="34" charset="-122"/>
                <a:cs typeface="Fira Sans" pitchFamily="34" charset="-120"/>
              </a:rPr>
              <a:t>www.emotionoflife.in</a:t>
            </a:r>
            <a:endParaRPr lang="en-US" sz="1750" dirty="0"/>
          </a:p>
        </p:txBody>
      </p:sp>
      <p:pic>
        <p:nvPicPr>
          <p:cNvPr id="10"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21212"/>
          </a:solidFill>
          <a:ln/>
        </p:spPr>
      </p:sp>
      <p:sp>
        <p:nvSpPr>
          <p:cNvPr id="3" name="Shape 1"/>
          <p:cNvSpPr/>
          <p:nvPr/>
        </p:nvSpPr>
        <p:spPr>
          <a:xfrm>
            <a:off x="0" y="0"/>
            <a:ext cx="14630400" cy="8229600"/>
          </a:xfrm>
          <a:prstGeom prst="rect">
            <a:avLst/>
          </a:prstGeom>
          <a:solidFill>
            <a:srgbClr val="1F1F1F"/>
          </a:solidFill>
          <a:ln/>
        </p:spPr>
      </p:sp>
      <p:pic>
        <p:nvPicPr>
          <p:cNvPr id="4"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5" name="Text 2"/>
          <p:cNvSpPr/>
          <p:nvPr/>
        </p:nvSpPr>
        <p:spPr>
          <a:xfrm>
            <a:off x="6319599" y="1505903"/>
            <a:ext cx="5763816" cy="694373"/>
          </a:xfrm>
          <a:prstGeom prst="rect">
            <a:avLst/>
          </a:prstGeom>
          <a:noFill/>
          <a:ln/>
        </p:spPr>
        <p:txBody>
          <a:bodyPr wrap="none" rtlCol="0" anchor="t"/>
          <a:lstStyle/>
          <a:p>
            <a:pPr indent="0" marL="0">
              <a:lnSpc>
                <a:spcPts val="5468"/>
              </a:lnSpc>
              <a:buNone/>
            </a:pPr>
            <a:r>
              <a:rPr lang="en-US" sz="4374" spc="-131" kern="0" dirty="0">
                <a:solidFill>
                  <a:srgbClr val="FA95AF"/>
                </a:solidFill>
                <a:latin typeface="Anton" pitchFamily="34" charset="0"/>
                <a:ea typeface="Anton" pitchFamily="34" charset="-122"/>
                <a:cs typeface="Anton" pitchFamily="34" charset="-120"/>
              </a:rPr>
              <a:t>What is Contamination OCD?</a:t>
            </a:r>
            <a:endParaRPr lang="en-US" sz="4374" dirty="0"/>
          </a:p>
        </p:txBody>
      </p:sp>
      <p:sp>
        <p:nvSpPr>
          <p:cNvPr id="6" name="Text 3"/>
          <p:cNvSpPr/>
          <p:nvPr/>
        </p:nvSpPr>
        <p:spPr>
          <a:xfrm>
            <a:off x="6319599" y="2755702"/>
            <a:ext cx="2130862" cy="347186"/>
          </a:xfrm>
          <a:prstGeom prst="rect">
            <a:avLst/>
          </a:prstGeom>
          <a:noFill/>
          <a:ln/>
        </p:spPr>
        <p:txBody>
          <a:bodyPr wrap="none" rtlCol="0" anchor="t"/>
          <a:lstStyle/>
          <a:p>
            <a:pPr indent="0" marL="0">
              <a:lnSpc>
                <a:spcPts val="2734"/>
              </a:lnSpc>
              <a:buNone/>
            </a:pPr>
            <a:r>
              <a:rPr lang="en-US" sz="2187" spc="-66" kern="0" dirty="0">
                <a:solidFill>
                  <a:srgbClr val="FA95AF"/>
                </a:solidFill>
                <a:latin typeface="Anton" pitchFamily="34" charset="0"/>
                <a:ea typeface="Anton" pitchFamily="34" charset="-122"/>
                <a:cs typeface="Anton" pitchFamily="34" charset="-120"/>
              </a:rPr>
              <a:t>Obsessions</a:t>
            </a:r>
            <a:endParaRPr lang="en-US" sz="2187" dirty="0"/>
          </a:p>
        </p:txBody>
      </p:sp>
      <p:sp>
        <p:nvSpPr>
          <p:cNvPr id="7" name="Text 4"/>
          <p:cNvSpPr/>
          <p:nvPr/>
        </p:nvSpPr>
        <p:spPr>
          <a:xfrm>
            <a:off x="6319599" y="3325058"/>
            <a:ext cx="2130862" cy="3198614"/>
          </a:xfrm>
          <a:prstGeom prst="rect">
            <a:avLst/>
          </a:prstGeom>
          <a:noFill/>
          <a:ln/>
        </p:spPr>
        <p:txBody>
          <a:bodyPr wrap="square" rtlCol="0" anchor="t"/>
          <a:lstStyle/>
          <a:p>
            <a:pPr indent="0" marL="0">
              <a:lnSpc>
                <a:spcPts val="2799"/>
              </a:lnSpc>
              <a:buNone/>
            </a:pPr>
            <a:r>
              <a:rPr lang="en-US" sz="1750" spc="-35" kern="0" dirty="0">
                <a:solidFill>
                  <a:srgbClr val="E0D6DE"/>
                </a:solidFill>
                <a:latin typeface="Fira Sans" pitchFamily="34" charset="0"/>
                <a:ea typeface="Fira Sans" pitchFamily="34" charset="-122"/>
                <a:cs typeface="Fira Sans" pitchFamily="34" charset="-120"/>
              </a:rPr>
              <a:t>Contamination OCD is characterized by persistent, unwelcome thoughts of being contaminated or spreading germs, leading to significant distress.</a:t>
            </a:r>
            <a:endParaRPr lang="en-US" sz="1750" dirty="0"/>
          </a:p>
        </p:txBody>
      </p:sp>
      <p:sp>
        <p:nvSpPr>
          <p:cNvPr id="8" name="Text 5"/>
          <p:cNvSpPr/>
          <p:nvPr/>
        </p:nvSpPr>
        <p:spPr>
          <a:xfrm>
            <a:off x="9000053" y="2755702"/>
            <a:ext cx="2130862" cy="347186"/>
          </a:xfrm>
          <a:prstGeom prst="rect">
            <a:avLst/>
          </a:prstGeom>
          <a:noFill/>
          <a:ln/>
        </p:spPr>
        <p:txBody>
          <a:bodyPr wrap="none" rtlCol="0" anchor="t"/>
          <a:lstStyle/>
          <a:p>
            <a:pPr indent="0" marL="0">
              <a:lnSpc>
                <a:spcPts val="2734"/>
              </a:lnSpc>
              <a:buNone/>
            </a:pPr>
            <a:r>
              <a:rPr lang="en-US" sz="2187" spc="-66" kern="0" dirty="0">
                <a:solidFill>
                  <a:srgbClr val="FA95AF"/>
                </a:solidFill>
                <a:latin typeface="Anton" pitchFamily="34" charset="0"/>
                <a:ea typeface="Anton" pitchFamily="34" charset="-122"/>
                <a:cs typeface="Anton" pitchFamily="34" charset="-120"/>
              </a:rPr>
              <a:t>Compulsions</a:t>
            </a:r>
            <a:endParaRPr lang="en-US" sz="2187" dirty="0"/>
          </a:p>
        </p:txBody>
      </p:sp>
      <p:sp>
        <p:nvSpPr>
          <p:cNvPr id="9" name="Text 6"/>
          <p:cNvSpPr/>
          <p:nvPr/>
        </p:nvSpPr>
        <p:spPr>
          <a:xfrm>
            <a:off x="9000053" y="3325058"/>
            <a:ext cx="2130862" cy="2843213"/>
          </a:xfrm>
          <a:prstGeom prst="rect">
            <a:avLst/>
          </a:prstGeom>
          <a:noFill/>
          <a:ln/>
        </p:spPr>
        <p:txBody>
          <a:bodyPr wrap="square" rtlCol="0" anchor="t"/>
          <a:lstStyle/>
          <a:p>
            <a:pPr indent="0" marL="0">
              <a:lnSpc>
                <a:spcPts val="2799"/>
              </a:lnSpc>
              <a:buNone/>
            </a:pPr>
            <a:r>
              <a:rPr lang="en-US" sz="1750" spc="-35" kern="0" dirty="0">
                <a:solidFill>
                  <a:srgbClr val="E0D6DE"/>
                </a:solidFill>
                <a:latin typeface="Fira Sans" pitchFamily="34" charset="0"/>
                <a:ea typeface="Fira Sans" pitchFamily="34" charset="-122"/>
                <a:cs typeface="Fira Sans" pitchFamily="34" charset="-120"/>
              </a:rPr>
              <a:t>These obsessions drive individuals to engage in compulsive behaviors such as excessive hand washing, cleaning, and sterilizing to alleviate anxiety.</a:t>
            </a:r>
            <a:endParaRPr lang="en-US" sz="1750" dirty="0"/>
          </a:p>
        </p:txBody>
      </p:sp>
      <p:sp>
        <p:nvSpPr>
          <p:cNvPr id="10" name="Text 7"/>
          <p:cNvSpPr/>
          <p:nvPr/>
        </p:nvSpPr>
        <p:spPr>
          <a:xfrm>
            <a:off x="11680508" y="2755702"/>
            <a:ext cx="2130862" cy="347186"/>
          </a:xfrm>
          <a:prstGeom prst="rect">
            <a:avLst/>
          </a:prstGeom>
          <a:noFill/>
          <a:ln/>
        </p:spPr>
        <p:txBody>
          <a:bodyPr wrap="none" rtlCol="0" anchor="t"/>
          <a:lstStyle/>
          <a:p>
            <a:pPr indent="0" marL="0">
              <a:lnSpc>
                <a:spcPts val="2734"/>
              </a:lnSpc>
              <a:buNone/>
            </a:pPr>
            <a:r>
              <a:rPr lang="en-US" sz="2187" spc="-66" kern="0" dirty="0">
                <a:solidFill>
                  <a:srgbClr val="FA95AF"/>
                </a:solidFill>
                <a:latin typeface="Anton" pitchFamily="34" charset="0"/>
                <a:ea typeface="Anton" pitchFamily="34" charset="-122"/>
                <a:cs typeface="Anton" pitchFamily="34" charset="-120"/>
              </a:rPr>
              <a:t>Impact on Life</a:t>
            </a:r>
            <a:endParaRPr lang="en-US" sz="2187" dirty="0"/>
          </a:p>
        </p:txBody>
      </p:sp>
      <p:sp>
        <p:nvSpPr>
          <p:cNvPr id="11" name="Text 8"/>
          <p:cNvSpPr/>
          <p:nvPr/>
        </p:nvSpPr>
        <p:spPr>
          <a:xfrm>
            <a:off x="11680508" y="3325058"/>
            <a:ext cx="2130862" cy="2132409"/>
          </a:xfrm>
          <a:prstGeom prst="rect">
            <a:avLst/>
          </a:prstGeom>
          <a:noFill/>
          <a:ln/>
        </p:spPr>
        <p:txBody>
          <a:bodyPr wrap="square" rtlCol="0" anchor="t"/>
          <a:lstStyle/>
          <a:p>
            <a:pPr indent="0" marL="0">
              <a:lnSpc>
                <a:spcPts val="2799"/>
              </a:lnSpc>
              <a:buNone/>
            </a:pPr>
            <a:r>
              <a:rPr lang="en-US" sz="1750" spc="-35" kern="0" dirty="0">
                <a:solidFill>
                  <a:srgbClr val="E0D6DE"/>
                </a:solidFill>
                <a:latin typeface="Fira Sans" pitchFamily="34" charset="0"/>
                <a:ea typeface="Fira Sans" pitchFamily="34" charset="-122"/>
                <a:cs typeface="Fira Sans" pitchFamily="34" charset="-120"/>
              </a:rPr>
              <a:t>The intensity of these compulsions can disrupt daily life, making even simple tasks challenging and time-consuming.</a:t>
            </a:r>
            <a:endParaRPr lang="en-US" sz="1750" dirty="0"/>
          </a:p>
        </p:txBody>
      </p:sp>
      <p:pic>
        <p:nvPicPr>
          <p:cNvPr id="12"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21212"/>
          </a:solidFill>
          <a:ln/>
        </p:spPr>
      </p:sp>
      <p:sp>
        <p:nvSpPr>
          <p:cNvPr id="3" name="Shape 1"/>
          <p:cNvSpPr/>
          <p:nvPr/>
        </p:nvSpPr>
        <p:spPr>
          <a:xfrm>
            <a:off x="0" y="0"/>
            <a:ext cx="14630400" cy="8229600"/>
          </a:xfrm>
          <a:prstGeom prst="rect">
            <a:avLst/>
          </a:prstGeom>
          <a:solidFill>
            <a:srgbClr val="1F1F1F"/>
          </a:solidFill>
          <a:ln/>
        </p:spPr>
      </p:sp>
      <p:pic>
        <p:nvPicPr>
          <p:cNvPr id="4" name="Image 0" descr="preencoded.png">    </p:cNvPr>
          <p:cNvPicPr>
            <a:picLocks noChangeAspect="1"/>
          </p:cNvPicPr>
          <p:nvPr/>
        </p:nvPicPr>
        <p:blipFill>
          <a:blip r:embed="rId1"/>
          <a:stretch>
            <a:fillRect/>
          </a:stretch>
        </p:blipFill>
        <p:spPr>
          <a:xfrm>
            <a:off x="0" y="0"/>
            <a:ext cx="3657600" cy="8229600"/>
          </a:xfrm>
          <a:prstGeom prst="rect">
            <a:avLst/>
          </a:prstGeom>
        </p:spPr>
      </p:pic>
      <p:sp>
        <p:nvSpPr>
          <p:cNvPr id="5" name="Text 2"/>
          <p:cNvSpPr/>
          <p:nvPr/>
        </p:nvSpPr>
        <p:spPr>
          <a:xfrm>
            <a:off x="4490799" y="2524958"/>
            <a:ext cx="5698212" cy="694373"/>
          </a:xfrm>
          <a:prstGeom prst="rect">
            <a:avLst/>
          </a:prstGeom>
          <a:noFill/>
          <a:ln/>
        </p:spPr>
        <p:txBody>
          <a:bodyPr wrap="none" rtlCol="0" anchor="t"/>
          <a:lstStyle/>
          <a:p>
            <a:pPr indent="0" marL="0">
              <a:lnSpc>
                <a:spcPts val="5468"/>
              </a:lnSpc>
              <a:buNone/>
            </a:pPr>
            <a:r>
              <a:rPr lang="en-US" sz="4374" spc="-131" kern="0" dirty="0">
                <a:solidFill>
                  <a:srgbClr val="FA95AF"/>
                </a:solidFill>
                <a:latin typeface="Anton" pitchFamily="34" charset="0"/>
                <a:ea typeface="Anton" pitchFamily="34" charset="-122"/>
                <a:cs typeface="Anton" pitchFamily="34" charset="-120"/>
              </a:rPr>
              <a:t>Types of Contamination OCD</a:t>
            </a:r>
            <a:endParaRPr lang="en-US" sz="4374" dirty="0"/>
          </a:p>
        </p:txBody>
      </p:sp>
      <p:sp>
        <p:nvSpPr>
          <p:cNvPr id="6" name="Shape 3"/>
          <p:cNvSpPr/>
          <p:nvPr/>
        </p:nvSpPr>
        <p:spPr>
          <a:xfrm>
            <a:off x="4490799" y="3726180"/>
            <a:ext cx="499943" cy="499943"/>
          </a:xfrm>
          <a:prstGeom prst="roundRect">
            <a:avLst>
              <a:gd name="adj" fmla="val 26667"/>
            </a:avLst>
          </a:prstGeom>
          <a:solidFill>
            <a:srgbClr val="0D0D0D"/>
          </a:solidFill>
          <a:ln/>
        </p:spPr>
      </p:sp>
      <p:sp>
        <p:nvSpPr>
          <p:cNvPr id="7" name="Text 4"/>
          <p:cNvSpPr/>
          <p:nvPr/>
        </p:nvSpPr>
        <p:spPr>
          <a:xfrm>
            <a:off x="4690586" y="3767852"/>
            <a:ext cx="100251" cy="416481"/>
          </a:xfrm>
          <a:prstGeom prst="rect">
            <a:avLst/>
          </a:prstGeom>
          <a:noFill/>
          <a:ln/>
        </p:spPr>
        <p:txBody>
          <a:bodyPr wrap="none" rtlCol="0" anchor="t"/>
          <a:lstStyle/>
          <a:p>
            <a:pPr algn="ctr" indent="0" marL="0">
              <a:lnSpc>
                <a:spcPts val="3281"/>
              </a:lnSpc>
              <a:buNone/>
            </a:pPr>
            <a:r>
              <a:rPr lang="en-US" sz="2624" spc="-79" kern="0" dirty="0">
                <a:solidFill>
                  <a:srgbClr val="FA95AF"/>
                </a:solidFill>
                <a:latin typeface="Anton" pitchFamily="34" charset="0"/>
                <a:ea typeface="Anton" pitchFamily="34" charset="-122"/>
                <a:cs typeface="Anton" pitchFamily="34" charset="-120"/>
              </a:rPr>
              <a:t>1</a:t>
            </a:r>
            <a:endParaRPr lang="en-US" sz="2624" dirty="0"/>
          </a:p>
        </p:txBody>
      </p:sp>
      <p:sp>
        <p:nvSpPr>
          <p:cNvPr id="8" name="Text 5"/>
          <p:cNvSpPr/>
          <p:nvPr/>
        </p:nvSpPr>
        <p:spPr>
          <a:xfrm>
            <a:off x="5212913" y="3802499"/>
            <a:ext cx="2777490" cy="347186"/>
          </a:xfrm>
          <a:prstGeom prst="rect">
            <a:avLst/>
          </a:prstGeom>
          <a:noFill/>
          <a:ln/>
        </p:spPr>
        <p:txBody>
          <a:bodyPr wrap="none" rtlCol="0" anchor="t"/>
          <a:lstStyle/>
          <a:p>
            <a:pPr indent="0" marL="0">
              <a:lnSpc>
                <a:spcPts val="2734"/>
              </a:lnSpc>
              <a:buNone/>
            </a:pPr>
            <a:r>
              <a:rPr lang="en-US" sz="2187" spc="-66" kern="0" dirty="0">
                <a:solidFill>
                  <a:srgbClr val="FA95AF"/>
                </a:solidFill>
                <a:latin typeface="Anton" pitchFamily="34" charset="0"/>
                <a:ea typeface="Anton" pitchFamily="34" charset="-122"/>
                <a:cs typeface="Anton" pitchFamily="34" charset="-120"/>
              </a:rPr>
              <a:t>Mental Contamination</a:t>
            </a:r>
            <a:endParaRPr lang="en-US" sz="2187" dirty="0"/>
          </a:p>
        </p:txBody>
      </p:sp>
      <p:sp>
        <p:nvSpPr>
          <p:cNvPr id="9" name="Text 6"/>
          <p:cNvSpPr/>
          <p:nvPr/>
        </p:nvSpPr>
        <p:spPr>
          <a:xfrm>
            <a:off x="5212913" y="4282916"/>
            <a:ext cx="3820001" cy="1421606"/>
          </a:xfrm>
          <a:prstGeom prst="rect">
            <a:avLst/>
          </a:prstGeom>
          <a:noFill/>
          <a:ln/>
        </p:spPr>
        <p:txBody>
          <a:bodyPr wrap="square" rtlCol="0" anchor="t"/>
          <a:lstStyle/>
          <a:p>
            <a:pPr indent="0" marL="0">
              <a:lnSpc>
                <a:spcPts val="2799"/>
              </a:lnSpc>
              <a:buNone/>
            </a:pPr>
            <a:r>
              <a:rPr lang="en-US" sz="1750" spc="-35" kern="0" dirty="0">
                <a:solidFill>
                  <a:srgbClr val="E0D6DE"/>
                </a:solidFill>
                <a:latin typeface="Fira Sans" pitchFamily="34" charset="0"/>
                <a:ea typeface="Fira Sans" pitchFamily="34" charset="-122"/>
                <a:cs typeface="Fira Sans" pitchFamily="34" charset="-120"/>
              </a:rPr>
              <a:t>Triggered by memories, thoughts, and emotions, leading to feelings of internal uncleanliness without physical contact with contaminants.</a:t>
            </a:r>
            <a:endParaRPr lang="en-US" sz="1750" dirty="0"/>
          </a:p>
        </p:txBody>
      </p:sp>
      <p:sp>
        <p:nvSpPr>
          <p:cNvPr id="10" name="Shape 7"/>
          <p:cNvSpPr/>
          <p:nvPr/>
        </p:nvSpPr>
        <p:spPr>
          <a:xfrm>
            <a:off x="9255085" y="3726180"/>
            <a:ext cx="499943" cy="499943"/>
          </a:xfrm>
          <a:prstGeom prst="roundRect">
            <a:avLst>
              <a:gd name="adj" fmla="val 26667"/>
            </a:avLst>
          </a:prstGeom>
          <a:solidFill>
            <a:srgbClr val="0D0D0D"/>
          </a:solidFill>
          <a:ln/>
        </p:spPr>
      </p:sp>
      <p:sp>
        <p:nvSpPr>
          <p:cNvPr id="11" name="Text 8"/>
          <p:cNvSpPr/>
          <p:nvPr/>
        </p:nvSpPr>
        <p:spPr>
          <a:xfrm>
            <a:off x="9427607" y="3767852"/>
            <a:ext cx="154781" cy="416481"/>
          </a:xfrm>
          <a:prstGeom prst="rect">
            <a:avLst/>
          </a:prstGeom>
          <a:noFill/>
          <a:ln/>
        </p:spPr>
        <p:txBody>
          <a:bodyPr wrap="none" rtlCol="0" anchor="t"/>
          <a:lstStyle/>
          <a:p>
            <a:pPr algn="ctr" indent="0" marL="0">
              <a:lnSpc>
                <a:spcPts val="3281"/>
              </a:lnSpc>
              <a:buNone/>
            </a:pPr>
            <a:r>
              <a:rPr lang="en-US" sz="2624" spc="-79" kern="0" dirty="0">
                <a:solidFill>
                  <a:srgbClr val="FA95AF"/>
                </a:solidFill>
                <a:latin typeface="Anton" pitchFamily="34" charset="0"/>
                <a:ea typeface="Anton" pitchFamily="34" charset="-122"/>
                <a:cs typeface="Anton" pitchFamily="34" charset="-120"/>
              </a:rPr>
              <a:t>2</a:t>
            </a:r>
            <a:endParaRPr lang="en-US" sz="2624" dirty="0"/>
          </a:p>
        </p:txBody>
      </p:sp>
      <p:sp>
        <p:nvSpPr>
          <p:cNvPr id="12" name="Text 9"/>
          <p:cNvSpPr/>
          <p:nvPr/>
        </p:nvSpPr>
        <p:spPr>
          <a:xfrm>
            <a:off x="9977199" y="3802499"/>
            <a:ext cx="2777490" cy="347186"/>
          </a:xfrm>
          <a:prstGeom prst="rect">
            <a:avLst/>
          </a:prstGeom>
          <a:noFill/>
          <a:ln/>
        </p:spPr>
        <p:txBody>
          <a:bodyPr wrap="none" rtlCol="0" anchor="t"/>
          <a:lstStyle/>
          <a:p>
            <a:pPr indent="0" marL="0">
              <a:lnSpc>
                <a:spcPts val="2734"/>
              </a:lnSpc>
              <a:buNone/>
            </a:pPr>
            <a:r>
              <a:rPr lang="en-US" sz="2187" spc="-66" kern="0" dirty="0">
                <a:solidFill>
                  <a:srgbClr val="FA95AF"/>
                </a:solidFill>
                <a:latin typeface="Anton" pitchFamily="34" charset="0"/>
                <a:ea typeface="Anton" pitchFamily="34" charset="-122"/>
                <a:cs typeface="Anton" pitchFamily="34" charset="-120"/>
              </a:rPr>
              <a:t>Emotional Contamination</a:t>
            </a:r>
            <a:endParaRPr lang="en-US" sz="2187" dirty="0"/>
          </a:p>
        </p:txBody>
      </p:sp>
      <p:sp>
        <p:nvSpPr>
          <p:cNvPr id="13" name="Text 10"/>
          <p:cNvSpPr/>
          <p:nvPr/>
        </p:nvSpPr>
        <p:spPr>
          <a:xfrm>
            <a:off x="9977199" y="4282916"/>
            <a:ext cx="3820001" cy="1421606"/>
          </a:xfrm>
          <a:prstGeom prst="rect">
            <a:avLst/>
          </a:prstGeom>
          <a:noFill/>
          <a:ln/>
        </p:spPr>
        <p:txBody>
          <a:bodyPr wrap="square" rtlCol="0" anchor="t"/>
          <a:lstStyle/>
          <a:p>
            <a:pPr indent="0" marL="0">
              <a:lnSpc>
                <a:spcPts val="2799"/>
              </a:lnSpc>
              <a:buNone/>
            </a:pPr>
            <a:r>
              <a:rPr lang="en-US" sz="1750" spc="-35" kern="0" dirty="0">
                <a:solidFill>
                  <a:srgbClr val="E0D6DE"/>
                </a:solidFill>
                <a:latin typeface="Fira Sans" pitchFamily="34" charset="0"/>
                <a:ea typeface="Fira Sans" pitchFamily="34" charset="-122"/>
                <a:cs typeface="Fira Sans" pitchFamily="34" charset="-120"/>
              </a:rPr>
              <a:t>Stems from the fear of acquiring negative traits from others or places, often influenced by painful emotions and superstitious beliefs.</a:t>
            </a:r>
            <a:endParaRPr lang="en-US" sz="1750" dirty="0"/>
          </a:p>
        </p:txBody>
      </p:sp>
      <p:pic>
        <p:nvPicPr>
          <p:cNvPr id="14"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21212"/>
          </a:solidFill>
          <a:ln/>
        </p:spPr>
      </p:sp>
      <p:sp>
        <p:nvSpPr>
          <p:cNvPr id="3" name="Shape 1"/>
          <p:cNvSpPr/>
          <p:nvPr/>
        </p:nvSpPr>
        <p:spPr>
          <a:xfrm>
            <a:off x="0" y="0"/>
            <a:ext cx="14630400" cy="8229600"/>
          </a:xfrm>
          <a:prstGeom prst="rect">
            <a:avLst/>
          </a:prstGeom>
          <a:solidFill>
            <a:srgbClr val="1F1F1F"/>
          </a:solidFill>
          <a:ln/>
        </p:spPr>
      </p:sp>
      <p:pic>
        <p:nvPicPr>
          <p:cNvPr id="4"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5" name="Shape 2"/>
          <p:cNvSpPr/>
          <p:nvPr/>
        </p:nvSpPr>
        <p:spPr>
          <a:xfrm>
            <a:off x="0" y="0"/>
            <a:ext cx="14630400" cy="8229600"/>
          </a:xfrm>
          <a:prstGeom prst="rect">
            <a:avLst/>
          </a:prstGeom>
          <a:solidFill>
            <a:srgbClr val="1F1F1F">
              <a:alpha val="80000"/>
            </a:srgbClr>
          </a:solidFill>
          <a:ln/>
        </p:spPr>
      </p:sp>
      <p:sp>
        <p:nvSpPr>
          <p:cNvPr id="6" name="Text 3"/>
          <p:cNvSpPr/>
          <p:nvPr/>
        </p:nvSpPr>
        <p:spPr>
          <a:xfrm>
            <a:off x="2037993" y="925473"/>
            <a:ext cx="5987296" cy="694373"/>
          </a:xfrm>
          <a:prstGeom prst="rect">
            <a:avLst/>
          </a:prstGeom>
          <a:noFill/>
          <a:ln/>
        </p:spPr>
        <p:txBody>
          <a:bodyPr wrap="none" rtlCol="0" anchor="t"/>
          <a:lstStyle/>
          <a:p>
            <a:pPr indent="0" marL="0">
              <a:lnSpc>
                <a:spcPts val="5468"/>
              </a:lnSpc>
              <a:buNone/>
            </a:pPr>
            <a:r>
              <a:rPr lang="en-US" sz="4374" spc="-131" kern="0" dirty="0">
                <a:solidFill>
                  <a:srgbClr val="FA95AF"/>
                </a:solidFill>
                <a:latin typeface="Anton" pitchFamily="34" charset="0"/>
                <a:ea typeface="Anton" pitchFamily="34" charset="-122"/>
                <a:cs typeface="Anton" pitchFamily="34" charset="-120"/>
              </a:rPr>
              <a:t>Common Behavioral Patterns</a:t>
            </a:r>
            <a:endParaRPr lang="en-US" sz="4374" dirty="0"/>
          </a:p>
        </p:txBody>
      </p:sp>
      <p:sp>
        <p:nvSpPr>
          <p:cNvPr id="7" name="Shape 4"/>
          <p:cNvSpPr/>
          <p:nvPr/>
        </p:nvSpPr>
        <p:spPr>
          <a:xfrm>
            <a:off x="2349103" y="1953101"/>
            <a:ext cx="44410" cy="5351026"/>
          </a:xfrm>
          <a:prstGeom prst="rect">
            <a:avLst/>
          </a:prstGeom>
          <a:solidFill>
            <a:srgbClr val="0D0D0D"/>
          </a:solidFill>
          <a:ln/>
        </p:spPr>
      </p:sp>
      <p:sp>
        <p:nvSpPr>
          <p:cNvPr id="8" name="Shape 5"/>
          <p:cNvSpPr/>
          <p:nvPr/>
        </p:nvSpPr>
        <p:spPr>
          <a:xfrm>
            <a:off x="2621220" y="2354401"/>
            <a:ext cx="777597" cy="44410"/>
          </a:xfrm>
          <a:prstGeom prst="rect">
            <a:avLst/>
          </a:prstGeom>
          <a:solidFill>
            <a:srgbClr val="0D0D0D"/>
          </a:solidFill>
          <a:ln/>
        </p:spPr>
      </p:sp>
      <p:sp>
        <p:nvSpPr>
          <p:cNvPr id="9" name="Shape 6"/>
          <p:cNvSpPr/>
          <p:nvPr/>
        </p:nvSpPr>
        <p:spPr>
          <a:xfrm>
            <a:off x="2121277" y="2126694"/>
            <a:ext cx="499943" cy="499943"/>
          </a:xfrm>
          <a:prstGeom prst="roundRect">
            <a:avLst>
              <a:gd name="adj" fmla="val 26667"/>
            </a:avLst>
          </a:prstGeom>
          <a:solidFill>
            <a:srgbClr val="0D0D0D"/>
          </a:solidFill>
          <a:ln/>
        </p:spPr>
      </p:sp>
      <p:sp>
        <p:nvSpPr>
          <p:cNvPr id="10" name="Text 7"/>
          <p:cNvSpPr/>
          <p:nvPr/>
        </p:nvSpPr>
        <p:spPr>
          <a:xfrm>
            <a:off x="2321064" y="2168366"/>
            <a:ext cx="100251" cy="416481"/>
          </a:xfrm>
          <a:prstGeom prst="rect">
            <a:avLst/>
          </a:prstGeom>
          <a:noFill/>
          <a:ln/>
        </p:spPr>
        <p:txBody>
          <a:bodyPr wrap="none" rtlCol="0" anchor="t"/>
          <a:lstStyle/>
          <a:p>
            <a:pPr algn="ctr" indent="0" marL="0">
              <a:lnSpc>
                <a:spcPts val="3281"/>
              </a:lnSpc>
              <a:buNone/>
            </a:pPr>
            <a:r>
              <a:rPr lang="en-US" sz="2624" spc="-79" kern="0" dirty="0">
                <a:solidFill>
                  <a:srgbClr val="FA95AF"/>
                </a:solidFill>
                <a:latin typeface="Anton" pitchFamily="34" charset="0"/>
                <a:ea typeface="Anton" pitchFamily="34" charset="-122"/>
                <a:cs typeface="Anton" pitchFamily="34" charset="-120"/>
              </a:rPr>
              <a:t>1</a:t>
            </a:r>
            <a:endParaRPr lang="en-US" sz="2624" dirty="0"/>
          </a:p>
        </p:txBody>
      </p:sp>
      <p:sp>
        <p:nvSpPr>
          <p:cNvPr id="11" name="Text 8"/>
          <p:cNvSpPr/>
          <p:nvPr/>
        </p:nvSpPr>
        <p:spPr>
          <a:xfrm>
            <a:off x="3593306" y="2175272"/>
            <a:ext cx="2777490" cy="347186"/>
          </a:xfrm>
          <a:prstGeom prst="rect">
            <a:avLst/>
          </a:prstGeom>
          <a:noFill/>
          <a:ln/>
        </p:spPr>
        <p:txBody>
          <a:bodyPr wrap="none" rtlCol="0" anchor="t"/>
          <a:lstStyle/>
          <a:p>
            <a:pPr algn="l" indent="0" marL="0">
              <a:lnSpc>
                <a:spcPts val="2734"/>
              </a:lnSpc>
              <a:buNone/>
            </a:pPr>
            <a:r>
              <a:rPr lang="en-US" sz="2187" spc="-66" kern="0" dirty="0">
                <a:solidFill>
                  <a:srgbClr val="FA95AF"/>
                </a:solidFill>
                <a:latin typeface="Anton" pitchFamily="34" charset="0"/>
                <a:ea typeface="Anton" pitchFamily="34" charset="-122"/>
                <a:cs typeface="Anton" pitchFamily="34" charset="-120"/>
              </a:rPr>
              <a:t>Excessive Cleaning</a:t>
            </a:r>
            <a:endParaRPr lang="en-US" sz="2187" dirty="0"/>
          </a:p>
        </p:txBody>
      </p:sp>
      <p:sp>
        <p:nvSpPr>
          <p:cNvPr id="12" name="Text 9"/>
          <p:cNvSpPr/>
          <p:nvPr/>
        </p:nvSpPr>
        <p:spPr>
          <a:xfrm>
            <a:off x="3593306" y="2655689"/>
            <a:ext cx="8999101" cy="710803"/>
          </a:xfrm>
          <a:prstGeom prst="rect">
            <a:avLst/>
          </a:prstGeom>
          <a:noFill/>
          <a:ln/>
        </p:spPr>
        <p:txBody>
          <a:bodyPr wrap="square" rtlCol="0" anchor="t"/>
          <a:lstStyle/>
          <a:p>
            <a:pPr algn="l" indent="0" marL="0">
              <a:lnSpc>
                <a:spcPts val="2799"/>
              </a:lnSpc>
              <a:buNone/>
            </a:pPr>
            <a:r>
              <a:rPr lang="en-US" sz="1750" spc="-35" kern="0" dirty="0">
                <a:solidFill>
                  <a:srgbClr val="E0D6DE"/>
                </a:solidFill>
                <a:latin typeface="Fira Sans" pitchFamily="34" charset="0"/>
                <a:ea typeface="Fira Sans" pitchFamily="34" charset="-122"/>
                <a:cs typeface="Fira Sans" pitchFamily="34" charset="-120"/>
              </a:rPr>
              <a:t>Individuals may wash or shower repeatedly, often for extended periods, to rid themselves of perceived contaminants.</a:t>
            </a:r>
            <a:endParaRPr lang="en-US" sz="1750" dirty="0"/>
          </a:p>
        </p:txBody>
      </p:sp>
      <p:sp>
        <p:nvSpPr>
          <p:cNvPr id="13" name="Shape 10"/>
          <p:cNvSpPr/>
          <p:nvPr/>
        </p:nvSpPr>
        <p:spPr>
          <a:xfrm>
            <a:off x="2621220" y="4212134"/>
            <a:ext cx="777597" cy="44410"/>
          </a:xfrm>
          <a:prstGeom prst="rect">
            <a:avLst/>
          </a:prstGeom>
          <a:solidFill>
            <a:srgbClr val="0D0D0D"/>
          </a:solidFill>
          <a:ln/>
        </p:spPr>
      </p:sp>
      <p:sp>
        <p:nvSpPr>
          <p:cNvPr id="14" name="Shape 11"/>
          <p:cNvSpPr/>
          <p:nvPr/>
        </p:nvSpPr>
        <p:spPr>
          <a:xfrm>
            <a:off x="2121277" y="3984427"/>
            <a:ext cx="499943" cy="499943"/>
          </a:xfrm>
          <a:prstGeom prst="roundRect">
            <a:avLst>
              <a:gd name="adj" fmla="val 26667"/>
            </a:avLst>
          </a:prstGeom>
          <a:solidFill>
            <a:srgbClr val="0D0D0D"/>
          </a:solidFill>
          <a:ln/>
        </p:spPr>
      </p:sp>
      <p:sp>
        <p:nvSpPr>
          <p:cNvPr id="15" name="Text 12"/>
          <p:cNvSpPr/>
          <p:nvPr/>
        </p:nvSpPr>
        <p:spPr>
          <a:xfrm>
            <a:off x="2293799" y="4026098"/>
            <a:ext cx="154781" cy="416481"/>
          </a:xfrm>
          <a:prstGeom prst="rect">
            <a:avLst/>
          </a:prstGeom>
          <a:noFill/>
          <a:ln/>
        </p:spPr>
        <p:txBody>
          <a:bodyPr wrap="none" rtlCol="0" anchor="t"/>
          <a:lstStyle/>
          <a:p>
            <a:pPr algn="ctr" indent="0" marL="0">
              <a:lnSpc>
                <a:spcPts val="3281"/>
              </a:lnSpc>
              <a:buNone/>
            </a:pPr>
            <a:r>
              <a:rPr lang="en-US" sz="2624" spc="-79" kern="0" dirty="0">
                <a:solidFill>
                  <a:srgbClr val="FA95AF"/>
                </a:solidFill>
                <a:latin typeface="Anton" pitchFamily="34" charset="0"/>
                <a:ea typeface="Anton" pitchFamily="34" charset="-122"/>
                <a:cs typeface="Anton" pitchFamily="34" charset="-120"/>
              </a:rPr>
              <a:t>2</a:t>
            </a:r>
            <a:endParaRPr lang="en-US" sz="2624" dirty="0"/>
          </a:p>
        </p:txBody>
      </p:sp>
      <p:sp>
        <p:nvSpPr>
          <p:cNvPr id="16" name="Text 13"/>
          <p:cNvSpPr/>
          <p:nvPr/>
        </p:nvSpPr>
        <p:spPr>
          <a:xfrm>
            <a:off x="3593306" y="4033004"/>
            <a:ext cx="2777490" cy="347186"/>
          </a:xfrm>
          <a:prstGeom prst="rect">
            <a:avLst/>
          </a:prstGeom>
          <a:noFill/>
          <a:ln/>
        </p:spPr>
        <p:txBody>
          <a:bodyPr wrap="none" rtlCol="0" anchor="t"/>
          <a:lstStyle/>
          <a:p>
            <a:pPr algn="l" indent="0" marL="0">
              <a:lnSpc>
                <a:spcPts val="2734"/>
              </a:lnSpc>
              <a:buNone/>
            </a:pPr>
            <a:r>
              <a:rPr lang="en-US" sz="2187" spc="-66" kern="0" dirty="0">
                <a:solidFill>
                  <a:srgbClr val="FA95AF"/>
                </a:solidFill>
                <a:latin typeface="Anton" pitchFamily="34" charset="0"/>
                <a:ea typeface="Anton" pitchFamily="34" charset="-122"/>
                <a:cs typeface="Anton" pitchFamily="34" charset="-120"/>
              </a:rPr>
              <a:t>Avoidance</a:t>
            </a:r>
            <a:endParaRPr lang="en-US" sz="2187" dirty="0"/>
          </a:p>
        </p:txBody>
      </p:sp>
      <p:sp>
        <p:nvSpPr>
          <p:cNvPr id="17" name="Text 14"/>
          <p:cNvSpPr/>
          <p:nvPr/>
        </p:nvSpPr>
        <p:spPr>
          <a:xfrm>
            <a:off x="3593306" y="4513421"/>
            <a:ext cx="8999101" cy="710803"/>
          </a:xfrm>
          <a:prstGeom prst="rect">
            <a:avLst/>
          </a:prstGeom>
          <a:noFill/>
          <a:ln/>
        </p:spPr>
        <p:txBody>
          <a:bodyPr wrap="square" rtlCol="0" anchor="t"/>
          <a:lstStyle/>
          <a:p>
            <a:pPr algn="l" indent="0" marL="0">
              <a:lnSpc>
                <a:spcPts val="2799"/>
              </a:lnSpc>
              <a:buNone/>
            </a:pPr>
            <a:r>
              <a:rPr lang="en-US" sz="1750" spc="-35" kern="0" dirty="0">
                <a:solidFill>
                  <a:srgbClr val="E0D6DE"/>
                </a:solidFill>
                <a:latin typeface="Fira Sans" pitchFamily="34" charset="0"/>
                <a:ea typeface="Fira Sans" pitchFamily="34" charset="-122"/>
                <a:cs typeface="Fira Sans" pitchFamily="34" charset="-120"/>
              </a:rPr>
              <a:t>Avoiding places or situations deemed dirty or contaminated, such as public restrooms or crowded spaces.</a:t>
            </a:r>
            <a:endParaRPr lang="en-US" sz="1750" dirty="0"/>
          </a:p>
        </p:txBody>
      </p:sp>
      <p:sp>
        <p:nvSpPr>
          <p:cNvPr id="18" name="Shape 15"/>
          <p:cNvSpPr/>
          <p:nvPr/>
        </p:nvSpPr>
        <p:spPr>
          <a:xfrm>
            <a:off x="2621220" y="6069866"/>
            <a:ext cx="777597" cy="44410"/>
          </a:xfrm>
          <a:prstGeom prst="rect">
            <a:avLst/>
          </a:prstGeom>
          <a:solidFill>
            <a:srgbClr val="0D0D0D"/>
          </a:solidFill>
          <a:ln/>
        </p:spPr>
      </p:sp>
      <p:sp>
        <p:nvSpPr>
          <p:cNvPr id="19" name="Shape 16"/>
          <p:cNvSpPr/>
          <p:nvPr/>
        </p:nvSpPr>
        <p:spPr>
          <a:xfrm>
            <a:off x="2121277" y="5842159"/>
            <a:ext cx="499943" cy="499943"/>
          </a:xfrm>
          <a:prstGeom prst="roundRect">
            <a:avLst>
              <a:gd name="adj" fmla="val 26667"/>
            </a:avLst>
          </a:prstGeom>
          <a:solidFill>
            <a:srgbClr val="0D0D0D"/>
          </a:solidFill>
          <a:ln/>
        </p:spPr>
      </p:sp>
      <p:sp>
        <p:nvSpPr>
          <p:cNvPr id="20" name="Text 17"/>
          <p:cNvSpPr/>
          <p:nvPr/>
        </p:nvSpPr>
        <p:spPr>
          <a:xfrm>
            <a:off x="2293799" y="5883831"/>
            <a:ext cx="154781" cy="416481"/>
          </a:xfrm>
          <a:prstGeom prst="rect">
            <a:avLst/>
          </a:prstGeom>
          <a:noFill/>
          <a:ln/>
        </p:spPr>
        <p:txBody>
          <a:bodyPr wrap="none" rtlCol="0" anchor="t"/>
          <a:lstStyle/>
          <a:p>
            <a:pPr algn="ctr" indent="0" marL="0">
              <a:lnSpc>
                <a:spcPts val="3281"/>
              </a:lnSpc>
              <a:buNone/>
            </a:pPr>
            <a:r>
              <a:rPr lang="en-US" sz="2624" spc="-79" kern="0" dirty="0">
                <a:solidFill>
                  <a:srgbClr val="FA95AF"/>
                </a:solidFill>
                <a:latin typeface="Anton" pitchFamily="34" charset="0"/>
                <a:ea typeface="Anton" pitchFamily="34" charset="-122"/>
                <a:cs typeface="Anton" pitchFamily="34" charset="-120"/>
              </a:rPr>
              <a:t>3</a:t>
            </a:r>
            <a:endParaRPr lang="en-US" sz="2624" dirty="0"/>
          </a:p>
        </p:txBody>
      </p:sp>
      <p:sp>
        <p:nvSpPr>
          <p:cNvPr id="21" name="Text 18"/>
          <p:cNvSpPr/>
          <p:nvPr/>
        </p:nvSpPr>
        <p:spPr>
          <a:xfrm>
            <a:off x="3593306" y="5890736"/>
            <a:ext cx="2777490" cy="347186"/>
          </a:xfrm>
          <a:prstGeom prst="rect">
            <a:avLst/>
          </a:prstGeom>
          <a:noFill/>
          <a:ln/>
        </p:spPr>
        <p:txBody>
          <a:bodyPr wrap="none" rtlCol="0" anchor="t"/>
          <a:lstStyle/>
          <a:p>
            <a:pPr algn="l" indent="0" marL="0">
              <a:lnSpc>
                <a:spcPts val="2734"/>
              </a:lnSpc>
              <a:buNone/>
            </a:pPr>
            <a:r>
              <a:rPr lang="en-US" sz="2187" spc="-66" kern="0" dirty="0">
                <a:solidFill>
                  <a:srgbClr val="FA95AF"/>
                </a:solidFill>
                <a:latin typeface="Anton" pitchFamily="34" charset="0"/>
                <a:ea typeface="Anton" pitchFamily="34" charset="-122"/>
                <a:cs typeface="Anton" pitchFamily="34" charset="-120"/>
              </a:rPr>
              <a:t>Compulsive Rituals</a:t>
            </a:r>
            <a:endParaRPr lang="en-US" sz="2187" dirty="0"/>
          </a:p>
        </p:txBody>
      </p:sp>
      <p:sp>
        <p:nvSpPr>
          <p:cNvPr id="22" name="Text 19"/>
          <p:cNvSpPr/>
          <p:nvPr/>
        </p:nvSpPr>
        <p:spPr>
          <a:xfrm>
            <a:off x="3593306" y="6371153"/>
            <a:ext cx="8999101" cy="710803"/>
          </a:xfrm>
          <a:prstGeom prst="rect">
            <a:avLst/>
          </a:prstGeom>
          <a:noFill/>
          <a:ln/>
        </p:spPr>
        <p:txBody>
          <a:bodyPr wrap="square" rtlCol="0" anchor="t"/>
          <a:lstStyle/>
          <a:p>
            <a:pPr algn="l" indent="0" marL="0">
              <a:lnSpc>
                <a:spcPts val="2799"/>
              </a:lnSpc>
              <a:buNone/>
            </a:pPr>
            <a:r>
              <a:rPr lang="en-US" sz="1750" spc="-35" kern="0" dirty="0">
                <a:solidFill>
                  <a:srgbClr val="E0D6DE"/>
                </a:solidFill>
                <a:latin typeface="Fira Sans" pitchFamily="34" charset="0"/>
                <a:ea typeface="Fira Sans" pitchFamily="34" charset="-122"/>
                <a:cs typeface="Fira Sans" pitchFamily="34" charset="-120"/>
              </a:rPr>
              <a:t>Engaging in ritualistic behaviors related to contamination, like arranging items in a specific order to avoid contamination.</a:t>
            </a:r>
            <a:endParaRPr lang="en-US" sz="1750" dirty="0"/>
          </a:p>
        </p:txBody>
      </p:sp>
      <p:pic>
        <p:nvPicPr>
          <p:cNvPr id="23"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21212"/>
          </a:solidFill>
          <a:ln/>
        </p:spPr>
      </p:sp>
      <p:sp>
        <p:nvSpPr>
          <p:cNvPr id="3" name="Shape 1"/>
          <p:cNvSpPr/>
          <p:nvPr/>
        </p:nvSpPr>
        <p:spPr>
          <a:xfrm>
            <a:off x="0" y="0"/>
            <a:ext cx="14630400" cy="8229600"/>
          </a:xfrm>
          <a:prstGeom prst="rect">
            <a:avLst/>
          </a:prstGeom>
          <a:solidFill>
            <a:srgbClr val="1F1F1F"/>
          </a:solidFill>
          <a:ln/>
        </p:spPr>
      </p:sp>
      <p:pic>
        <p:nvPicPr>
          <p:cNvPr id="4" name="Image 0" descr="preencoded.png">    </p:cNvPr>
          <p:cNvPicPr>
            <a:picLocks noChangeAspect="1"/>
          </p:cNvPicPr>
          <p:nvPr/>
        </p:nvPicPr>
        <p:blipFill>
          <a:blip r:embed="rId1"/>
          <a:stretch>
            <a:fillRect/>
          </a:stretch>
        </p:blipFill>
        <p:spPr>
          <a:xfrm>
            <a:off x="0" y="0"/>
            <a:ext cx="14630400" cy="2777490"/>
          </a:xfrm>
          <a:prstGeom prst="rect">
            <a:avLst/>
          </a:prstGeom>
        </p:spPr>
      </p:pic>
      <p:sp>
        <p:nvSpPr>
          <p:cNvPr id="5" name="Text 2"/>
          <p:cNvSpPr/>
          <p:nvPr/>
        </p:nvSpPr>
        <p:spPr>
          <a:xfrm>
            <a:off x="2037993" y="3816548"/>
            <a:ext cx="8816102" cy="694373"/>
          </a:xfrm>
          <a:prstGeom prst="rect">
            <a:avLst/>
          </a:prstGeom>
          <a:noFill/>
          <a:ln/>
        </p:spPr>
        <p:txBody>
          <a:bodyPr wrap="none" rtlCol="0" anchor="t"/>
          <a:lstStyle/>
          <a:p>
            <a:pPr indent="0" marL="0">
              <a:lnSpc>
                <a:spcPts val="5468"/>
              </a:lnSpc>
              <a:buNone/>
            </a:pPr>
            <a:r>
              <a:rPr lang="en-US" sz="4374" spc="-131" kern="0" dirty="0">
                <a:solidFill>
                  <a:srgbClr val="FA95AF"/>
                </a:solidFill>
                <a:latin typeface="Anton" pitchFamily="34" charset="0"/>
                <a:ea typeface="Anton" pitchFamily="34" charset="-122"/>
                <a:cs typeface="Anton" pitchFamily="34" charset="-120"/>
              </a:rPr>
              <a:t>Common Obsessions in Contamination OCD</a:t>
            </a:r>
            <a:endParaRPr lang="en-US" sz="4374" dirty="0"/>
          </a:p>
        </p:txBody>
      </p:sp>
      <p:sp>
        <p:nvSpPr>
          <p:cNvPr id="6" name="Shape 3"/>
          <p:cNvSpPr/>
          <p:nvPr/>
        </p:nvSpPr>
        <p:spPr>
          <a:xfrm>
            <a:off x="2037993" y="4844177"/>
            <a:ext cx="3370064" cy="2346365"/>
          </a:xfrm>
          <a:prstGeom prst="roundRect">
            <a:avLst>
              <a:gd name="adj" fmla="val 5682"/>
            </a:avLst>
          </a:prstGeom>
          <a:solidFill>
            <a:srgbClr val="0D0D0D"/>
          </a:solidFill>
          <a:ln/>
        </p:spPr>
      </p:sp>
      <p:sp>
        <p:nvSpPr>
          <p:cNvPr id="7" name="Text 4"/>
          <p:cNvSpPr/>
          <p:nvPr/>
        </p:nvSpPr>
        <p:spPr>
          <a:xfrm>
            <a:off x="2260163" y="5066348"/>
            <a:ext cx="2777490" cy="347186"/>
          </a:xfrm>
          <a:prstGeom prst="rect">
            <a:avLst/>
          </a:prstGeom>
          <a:noFill/>
          <a:ln/>
        </p:spPr>
        <p:txBody>
          <a:bodyPr wrap="none" rtlCol="0" anchor="t"/>
          <a:lstStyle/>
          <a:p>
            <a:pPr indent="0" marL="0">
              <a:lnSpc>
                <a:spcPts val="2734"/>
              </a:lnSpc>
              <a:buNone/>
            </a:pPr>
            <a:r>
              <a:rPr lang="en-US" sz="2187" spc="-66" kern="0" dirty="0">
                <a:solidFill>
                  <a:srgbClr val="FA95AF"/>
                </a:solidFill>
                <a:latin typeface="Anton" pitchFamily="34" charset="0"/>
                <a:ea typeface="Anton" pitchFamily="34" charset="-122"/>
                <a:cs typeface="Anton" pitchFamily="34" charset="-120"/>
              </a:rPr>
              <a:t>Fear of Illness</a:t>
            </a:r>
            <a:endParaRPr lang="en-US" sz="2187" dirty="0"/>
          </a:p>
        </p:txBody>
      </p:sp>
      <p:sp>
        <p:nvSpPr>
          <p:cNvPr id="8" name="Text 5"/>
          <p:cNvSpPr/>
          <p:nvPr/>
        </p:nvSpPr>
        <p:spPr>
          <a:xfrm>
            <a:off x="2260163" y="5546765"/>
            <a:ext cx="2925723" cy="1421606"/>
          </a:xfrm>
          <a:prstGeom prst="rect">
            <a:avLst/>
          </a:prstGeom>
          <a:noFill/>
          <a:ln/>
        </p:spPr>
        <p:txBody>
          <a:bodyPr wrap="square" rtlCol="0" anchor="t"/>
          <a:lstStyle/>
          <a:p>
            <a:pPr indent="0" marL="0">
              <a:lnSpc>
                <a:spcPts val="2799"/>
              </a:lnSpc>
              <a:buNone/>
            </a:pPr>
            <a:r>
              <a:rPr lang="en-US" sz="1750" spc="-35" kern="0" dirty="0">
                <a:solidFill>
                  <a:srgbClr val="E0D6DE"/>
                </a:solidFill>
                <a:latin typeface="Fira Sans" pitchFamily="34" charset="0"/>
                <a:ea typeface="Fira Sans" pitchFamily="34" charset="-122"/>
                <a:cs typeface="Fira Sans" pitchFamily="34" charset="-120"/>
              </a:rPr>
              <a:t>Worry about contracting diseases from touching objects or surfaces believed to be contaminated.</a:t>
            </a:r>
            <a:endParaRPr lang="en-US" sz="1750" dirty="0"/>
          </a:p>
        </p:txBody>
      </p:sp>
      <p:sp>
        <p:nvSpPr>
          <p:cNvPr id="9" name="Shape 6"/>
          <p:cNvSpPr/>
          <p:nvPr/>
        </p:nvSpPr>
        <p:spPr>
          <a:xfrm>
            <a:off x="5630228" y="4844177"/>
            <a:ext cx="3370064" cy="2346365"/>
          </a:xfrm>
          <a:prstGeom prst="roundRect">
            <a:avLst>
              <a:gd name="adj" fmla="val 5682"/>
            </a:avLst>
          </a:prstGeom>
          <a:solidFill>
            <a:srgbClr val="0D0D0D"/>
          </a:solidFill>
          <a:ln/>
        </p:spPr>
      </p:sp>
      <p:sp>
        <p:nvSpPr>
          <p:cNvPr id="10" name="Text 7"/>
          <p:cNvSpPr/>
          <p:nvPr/>
        </p:nvSpPr>
        <p:spPr>
          <a:xfrm>
            <a:off x="5852398" y="5066348"/>
            <a:ext cx="2777490" cy="347186"/>
          </a:xfrm>
          <a:prstGeom prst="rect">
            <a:avLst/>
          </a:prstGeom>
          <a:noFill/>
          <a:ln/>
        </p:spPr>
        <p:txBody>
          <a:bodyPr wrap="none" rtlCol="0" anchor="t"/>
          <a:lstStyle/>
          <a:p>
            <a:pPr indent="0" marL="0">
              <a:lnSpc>
                <a:spcPts val="2734"/>
              </a:lnSpc>
              <a:buNone/>
            </a:pPr>
            <a:r>
              <a:rPr lang="en-US" sz="2187" spc="-66" kern="0" dirty="0">
                <a:solidFill>
                  <a:srgbClr val="FA95AF"/>
                </a:solidFill>
                <a:latin typeface="Anton" pitchFamily="34" charset="0"/>
                <a:ea typeface="Anton" pitchFamily="34" charset="-122"/>
                <a:cs typeface="Anton" pitchFamily="34" charset="-120"/>
              </a:rPr>
              <a:t>Infecting Loved Ones</a:t>
            </a:r>
            <a:endParaRPr lang="en-US" sz="2187" dirty="0"/>
          </a:p>
        </p:txBody>
      </p:sp>
      <p:sp>
        <p:nvSpPr>
          <p:cNvPr id="11" name="Text 8"/>
          <p:cNvSpPr/>
          <p:nvPr/>
        </p:nvSpPr>
        <p:spPr>
          <a:xfrm>
            <a:off x="5852398" y="5546765"/>
            <a:ext cx="2925723" cy="1066205"/>
          </a:xfrm>
          <a:prstGeom prst="rect">
            <a:avLst/>
          </a:prstGeom>
          <a:noFill/>
          <a:ln/>
        </p:spPr>
        <p:txBody>
          <a:bodyPr wrap="square" rtlCol="0" anchor="t"/>
          <a:lstStyle/>
          <a:p>
            <a:pPr indent="0" marL="0">
              <a:lnSpc>
                <a:spcPts val="2799"/>
              </a:lnSpc>
              <a:buNone/>
            </a:pPr>
            <a:r>
              <a:rPr lang="en-US" sz="1750" spc="-35" kern="0" dirty="0">
                <a:solidFill>
                  <a:srgbClr val="E0D6DE"/>
                </a:solidFill>
                <a:latin typeface="Fira Sans" pitchFamily="34" charset="0"/>
                <a:ea typeface="Fira Sans" pitchFamily="34" charset="-122"/>
                <a:cs typeface="Fira Sans" pitchFamily="34" charset="-120"/>
              </a:rPr>
              <a:t>Concerns about transmitting germs or illnesses to family members or strangers.</a:t>
            </a:r>
            <a:endParaRPr lang="en-US" sz="1750" dirty="0"/>
          </a:p>
        </p:txBody>
      </p:sp>
      <p:sp>
        <p:nvSpPr>
          <p:cNvPr id="12" name="Shape 9"/>
          <p:cNvSpPr/>
          <p:nvPr/>
        </p:nvSpPr>
        <p:spPr>
          <a:xfrm>
            <a:off x="9222462" y="4844177"/>
            <a:ext cx="3370064" cy="2346365"/>
          </a:xfrm>
          <a:prstGeom prst="roundRect">
            <a:avLst>
              <a:gd name="adj" fmla="val 5682"/>
            </a:avLst>
          </a:prstGeom>
          <a:solidFill>
            <a:srgbClr val="0D0D0D"/>
          </a:solidFill>
          <a:ln/>
        </p:spPr>
      </p:sp>
      <p:sp>
        <p:nvSpPr>
          <p:cNvPr id="13" name="Text 10"/>
          <p:cNvSpPr/>
          <p:nvPr/>
        </p:nvSpPr>
        <p:spPr>
          <a:xfrm>
            <a:off x="9444633" y="5066348"/>
            <a:ext cx="2777490" cy="347186"/>
          </a:xfrm>
          <a:prstGeom prst="rect">
            <a:avLst/>
          </a:prstGeom>
          <a:noFill/>
          <a:ln/>
        </p:spPr>
        <p:txBody>
          <a:bodyPr wrap="none" rtlCol="0" anchor="t"/>
          <a:lstStyle/>
          <a:p>
            <a:pPr indent="0" marL="0">
              <a:lnSpc>
                <a:spcPts val="2734"/>
              </a:lnSpc>
              <a:buNone/>
            </a:pPr>
            <a:r>
              <a:rPr lang="en-US" sz="2187" spc="-66" kern="0" dirty="0">
                <a:solidFill>
                  <a:srgbClr val="FA95AF"/>
                </a:solidFill>
                <a:latin typeface="Anton" pitchFamily="34" charset="0"/>
                <a:ea typeface="Anton" pitchFamily="34" charset="-122"/>
                <a:cs typeface="Anton" pitchFamily="34" charset="-120"/>
              </a:rPr>
              <a:t>Cleanliness Doubts</a:t>
            </a:r>
            <a:endParaRPr lang="en-US" sz="2187" dirty="0"/>
          </a:p>
        </p:txBody>
      </p:sp>
      <p:sp>
        <p:nvSpPr>
          <p:cNvPr id="14" name="Text 11"/>
          <p:cNvSpPr/>
          <p:nvPr/>
        </p:nvSpPr>
        <p:spPr>
          <a:xfrm>
            <a:off x="9444633" y="5546765"/>
            <a:ext cx="2925723" cy="1421606"/>
          </a:xfrm>
          <a:prstGeom prst="rect">
            <a:avLst/>
          </a:prstGeom>
          <a:noFill/>
          <a:ln/>
        </p:spPr>
        <p:txBody>
          <a:bodyPr wrap="square" rtlCol="0" anchor="t"/>
          <a:lstStyle/>
          <a:p>
            <a:pPr indent="0" marL="0">
              <a:lnSpc>
                <a:spcPts val="2799"/>
              </a:lnSpc>
              <a:buNone/>
            </a:pPr>
            <a:r>
              <a:rPr lang="en-US" sz="1750" spc="-35" kern="0" dirty="0">
                <a:solidFill>
                  <a:srgbClr val="E0D6DE"/>
                </a:solidFill>
                <a:latin typeface="Fira Sans" pitchFamily="34" charset="0"/>
                <a:ea typeface="Fira Sans" pitchFamily="34" charset="-122"/>
                <a:cs typeface="Fira Sans" pitchFamily="34" charset="-120"/>
              </a:rPr>
              <a:t>Doubts about whether something is clean enough, leading to repetitive washing or cleaning rituals.</a:t>
            </a:r>
            <a:endParaRPr lang="en-US" sz="1750" dirty="0"/>
          </a:p>
        </p:txBody>
      </p:sp>
      <p:pic>
        <p:nvPicPr>
          <p:cNvPr id="15"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21212"/>
          </a:solidFill>
          <a:ln/>
        </p:spPr>
      </p:sp>
      <p:sp>
        <p:nvSpPr>
          <p:cNvPr id="3" name="Shape 1"/>
          <p:cNvSpPr/>
          <p:nvPr/>
        </p:nvSpPr>
        <p:spPr>
          <a:xfrm>
            <a:off x="0" y="0"/>
            <a:ext cx="14630400" cy="8229600"/>
          </a:xfrm>
          <a:prstGeom prst="rect">
            <a:avLst/>
          </a:prstGeom>
          <a:solidFill>
            <a:srgbClr val="1F1F1F"/>
          </a:solidFill>
          <a:ln/>
        </p:spPr>
      </p:sp>
      <p:pic>
        <p:nvPicPr>
          <p:cNvPr id="4"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5" name="Shape 2"/>
          <p:cNvSpPr/>
          <p:nvPr/>
        </p:nvSpPr>
        <p:spPr>
          <a:xfrm>
            <a:off x="0" y="0"/>
            <a:ext cx="14630400" cy="8229600"/>
          </a:xfrm>
          <a:prstGeom prst="rect">
            <a:avLst/>
          </a:prstGeom>
          <a:solidFill>
            <a:srgbClr val="1F1F1F">
              <a:alpha val="80000"/>
            </a:srgbClr>
          </a:solidFill>
          <a:ln/>
        </p:spPr>
      </p:sp>
      <p:sp>
        <p:nvSpPr>
          <p:cNvPr id="6" name="Text 3"/>
          <p:cNvSpPr/>
          <p:nvPr/>
        </p:nvSpPr>
        <p:spPr>
          <a:xfrm>
            <a:off x="2037993" y="1927860"/>
            <a:ext cx="6701195" cy="694373"/>
          </a:xfrm>
          <a:prstGeom prst="rect">
            <a:avLst/>
          </a:prstGeom>
          <a:noFill/>
          <a:ln/>
        </p:spPr>
        <p:txBody>
          <a:bodyPr wrap="none" rtlCol="0" anchor="t"/>
          <a:lstStyle/>
          <a:p>
            <a:pPr indent="0" marL="0">
              <a:lnSpc>
                <a:spcPts val="5468"/>
              </a:lnSpc>
              <a:buNone/>
            </a:pPr>
            <a:r>
              <a:rPr lang="en-US" sz="4374" spc="-131" kern="0" dirty="0">
                <a:solidFill>
                  <a:srgbClr val="FA95AF"/>
                </a:solidFill>
                <a:latin typeface="Anton" pitchFamily="34" charset="0"/>
                <a:ea typeface="Anton" pitchFamily="34" charset="-122"/>
                <a:cs typeface="Anton" pitchFamily="34" charset="-120"/>
              </a:rPr>
              <a:t>Symptoms of Contamination OCD</a:t>
            </a:r>
            <a:endParaRPr lang="en-US" sz="4374" dirty="0"/>
          </a:p>
        </p:txBody>
      </p:sp>
      <p:pic>
        <p:nvPicPr>
          <p:cNvPr id="7" name="Image 1" descr="preencoded.png">    </p:cNvPr>
          <p:cNvPicPr>
            <a:picLocks noChangeAspect="1"/>
          </p:cNvPicPr>
          <p:nvPr/>
        </p:nvPicPr>
        <p:blipFill>
          <a:blip r:embed="rId2"/>
          <a:stretch>
            <a:fillRect/>
          </a:stretch>
        </p:blipFill>
        <p:spPr>
          <a:xfrm>
            <a:off x="2037993" y="2955488"/>
            <a:ext cx="3518059" cy="888682"/>
          </a:xfrm>
          <a:prstGeom prst="rect">
            <a:avLst/>
          </a:prstGeom>
        </p:spPr>
      </p:pic>
      <p:sp>
        <p:nvSpPr>
          <p:cNvPr id="8" name="Text 4"/>
          <p:cNvSpPr/>
          <p:nvPr/>
        </p:nvSpPr>
        <p:spPr>
          <a:xfrm>
            <a:off x="2260163" y="4177427"/>
            <a:ext cx="2777490" cy="347186"/>
          </a:xfrm>
          <a:prstGeom prst="rect">
            <a:avLst/>
          </a:prstGeom>
          <a:noFill/>
          <a:ln/>
        </p:spPr>
        <p:txBody>
          <a:bodyPr wrap="none" rtlCol="0" anchor="t"/>
          <a:lstStyle/>
          <a:p>
            <a:pPr algn="l" indent="0" marL="0">
              <a:lnSpc>
                <a:spcPts val="2734"/>
              </a:lnSpc>
              <a:buNone/>
            </a:pPr>
            <a:r>
              <a:rPr lang="en-US" sz="2187" spc="-66" kern="0" dirty="0">
                <a:solidFill>
                  <a:srgbClr val="FA95AF"/>
                </a:solidFill>
                <a:latin typeface="Anton" pitchFamily="34" charset="0"/>
                <a:ea typeface="Anton" pitchFamily="34" charset="-122"/>
                <a:cs typeface="Anton" pitchFamily="34" charset="-120"/>
              </a:rPr>
              <a:t>Obsessive Thoughts</a:t>
            </a:r>
            <a:endParaRPr lang="en-US" sz="2187" dirty="0"/>
          </a:p>
        </p:txBody>
      </p:sp>
      <p:sp>
        <p:nvSpPr>
          <p:cNvPr id="9" name="Text 5"/>
          <p:cNvSpPr/>
          <p:nvPr/>
        </p:nvSpPr>
        <p:spPr>
          <a:xfrm>
            <a:off x="2260163" y="4657844"/>
            <a:ext cx="3073718" cy="1421606"/>
          </a:xfrm>
          <a:prstGeom prst="rect">
            <a:avLst/>
          </a:prstGeom>
          <a:noFill/>
          <a:ln/>
        </p:spPr>
        <p:txBody>
          <a:bodyPr wrap="square" rtlCol="0" anchor="t"/>
          <a:lstStyle/>
          <a:p>
            <a:pPr algn="l" indent="0" marL="0">
              <a:lnSpc>
                <a:spcPts val="2799"/>
              </a:lnSpc>
              <a:buNone/>
            </a:pPr>
            <a:r>
              <a:rPr lang="en-US" sz="1750" spc="-35" kern="0" dirty="0">
                <a:solidFill>
                  <a:srgbClr val="E0D6DE"/>
                </a:solidFill>
                <a:latin typeface="Fira Sans" pitchFamily="34" charset="0"/>
                <a:ea typeface="Fira Sans" pitchFamily="34" charset="-122"/>
                <a:cs typeface="Fira Sans" pitchFamily="34" charset="-120"/>
              </a:rPr>
              <a:t>Persistent and intrusive thoughts about contamination that are distressing and difficult to control.</a:t>
            </a:r>
            <a:endParaRPr lang="en-US" sz="1750" dirty="0"/>
          </a:p>
        </p:txBody>
      </p:sp>
      <p:pic>
        <p:nvPicPr>
          <p:cNvPr id="10" name="Image 2" descr="preencoded.png">    </p:cNvPr>
          <p:cNvPicPr>
            <a:picLocks noChangeAspect="1"/>
          </p:cNvPicPr>
          <p:nvPr/>
        </p:nvPicPr>
        <p:blipFill>
          <a:blip r:embed="rId3"/>
          <a:stretch>
            <a:fillRect/>
          </a:stretch>
        </p:blipFill>
        <p:spPr>
          <a:xfrm>
            <a:off x="5556052" y="2955488"/>
            <a:ext cx="3518178" cy="888682"/>
          </a:xfrm>
          <a:prstGeom prst="rect">
            <a:avLst/>
          </a:prstGeom>
        </p:spPr>
      </p:pic>
      <p:sp>
        <p:nvSpPr>
          <p:cNvPr id="11" name="Text 6"/>
          <p:cNvSpPr/>
          <p:nvPr/>
        </p:nvSpPr>
        <p:spPr>
          <a:xfrm>
            <a:off x="5778222" y="4177427"/>
            <a:ext cx="2777490" cy="347186"/>
          </a:xfrm>
          <a:prstGeom prst="rect">
            <a:avLst/>
          </a:prstGeom>
          <a:noFill/>
          <a:ln/>
        </p:spPr>
        <p:txBody>
          <a:bodyPr wrap="none" rtlCol="0" anchor="t"/>
          <a:lstStyle/>
          <a:p>
            <a:pPr algn="l" indent="0" marL="0">
              <a:lnSpc>
                <a:spcPts val="2734"/>
              </a:lnSpc>
              <a:buNone/>
            </a:pPr>
            <a:r>
              <a:rPr lang="en-US" sz="2187" spc="-66" kern="0" dirty="0">
                <a:solidFill>
                  <a:srgbClr val="FA95AF"/>
                </a:solidFill>
                <a:latin typeface="Anton" pitchFamily="34" charset="0"/>
                <a:ea typeface="Anton" pitchFamily="34" charset="-122"/>
                <a:cs typeface="Anton" pitchFamily="34" charset="-120"/>
              </a:rPr>
              <a:t>Excessive Cleaning</a:t>
            </a:r>
            <a:endParaRPr lang="en-US" sz="2187" dirty="0"/>
          </a:p>
        </p:txBody>
      </p:sp>
      <p:sp>
        <p:nvSpPr>
          <p:cNvPr id="12" name="Text 7"/>
          <p:cNvSpPr/>
          <p:nvPr/>
        </p:nvSpPr>
        <p:spPr>
          <a:xfrm>
            <a:off x="5778222" y="4657844"/>
            <a:ext cx="3073837" cy="1066205"/>
          </a:xfrm>
          <a:prstGeom prst="rect">
            <a:avLst/>
          </a:prstGeom>
          <a:noFill/>
          <a:ln/>
        </p:spPr>
        <p:txBody>
          <a:bodyPr wrap="square" rtlCol="0" anchor="t"/>
          <a:lstStyle/>
          <a:p>
            <a:pPr algn="l" indent="0" marL="0">
              <a:lnSpc>
                <a:spcPts val="2799"/>
              </a:lnSpc>
              <a:buNone/>
            </a:pPr>
            <a:r>
              <a:rPr lang="en-US" sz="1750" spc="-35" kern="0" dirty="0">
                <a:solidFill>
                  <a:srgbClr val="E0D6DE"/>
                </a:solidFill>
                <a:latin typeface="Fira Sans" pitchFamily="34" charset="0"/>
                <a:ea typeface="Fira Sans" pitchFamily="34" charset="-122"/>
                <a:cs typeface="Fira Sans" pitchFamily="34" charset="-120"/>
              </a:rPr>
              <a:t>Repetitive behaviors aimed at cleaning and sterilizing to rid of perceived contaminants.</a:t>
            </a:r>
            <a:endParaRPr lang="en-US" sz="1750" dirty="0"/>
          </a:p>
        </p:txBody>
      </p:sp>
      <p:pic>
        <p:nvPicPr>
          <p:cNvPr id="13" name="Image 3" descr="preencoded.png">    </p:cNvPr>
          <p:cNvPicPr>
            <a:picLocks noChangeAspect="1"/>
          </p:cNvPicPr>
          <p:nvPr/>
        </p:nvPicPr>
        <p:blipFill>
          <a:blip r:embed="rId4"/>
          <a:stretch>
            <a:fillRect/>
          </a:stretch>
        </p:blipFill>
        <p:spPr>
          <a:xfrm>
            <a:off x="9074229" y="2955488"/>
            <a:ext cx="3518178" cy="888682"/>
          </a:xfrm>
          <a:prstGeom prst="rect">
            <a:avLst/>
          </a:prstGeom>
        </p:spPr>
      </p:pic>
      <p:sp>
        <p:nvSpPr>
          <p:cNvPr id="14" name="Text 8"/>
          <p:cNvSpPr/>
          <p:nvPr/>
        </p:nvSpPr>
        <p:spPr>
          <a:xfrm>
            <a:off x="9296400" y="4177427"/>
            <a:ext cx="2777490" cy="347186"/>
          </a:xfrm>
          <a:prstGeom prst="rect">
            <a:avLst/>
          </a:prstGeom>
          <a:noFill/>
          <a:ln/>
        </p:spPr>
        <p:txBody>
          <a:bodyPr wrap="none" rtlCol="0" anchor="t"/>
          <a:lstStyle/>
          <a:p>
            <a:pPr algn="l" indent="0" marL="0">
              <a:lnSpc>
                <a:spcPts val="2734"/>
              </a:lnSpc>
              <a:buNone/>
            </a:pPr>
            <a:r>
              <a:rPr lang="en-US" sz="2187" spc="-66" kern="0" dirty="0">
                <a:solidFill>
                  <a:srgbClr val="FA95AF"/>
                </a:solidFill>
                <a:latin typeface="Anton" pitchFamily="34" charset="0"/>
                <a:ea typeface="Anton" pitchFamily="34" charset="-122"/>
                <a:cs typeface="Anton" pitchFamily="34" charset="-120"/>
              </a:rPr>
              <a:t>Avoidance Behaviors</a:t>
            </a:r>
            <a:endParaRPr lang="en-US" sz="2187" dirty="0"/>
          </a:p>
        </p:txBody>
      </p:sp>
      <p:sp>
        <p:nvSpPr>
          <p:cNvPr id="15" name="Text 9"/>
          <p:cNvSpPr/>
          <p:nvPr/>
        </p:nvSpPr>
        <p:spPr>
          <a:xfrm>
            <a:off x="9296400" y="4657844"/>
            <a:ext cx="3073837" cy="1421606"/>
          </a:xfrm>
          <a:prstGeom prst="rect">
            <a:avLst/>
          </a:prstGeom>
          <a:noFill/>
          <a:ln/>
        </p:spPr>
        <p:txBody>
          <a:bodyPr wrap="square" rtlCol="0" anchor="t"/>
          <a:lstStyle/>
          <a:p>
            <a:pPr algn="l" indent="0" marL="0">
              <a:lnSpc>
                <a:spcPts val="2799"/>
              </a:lnSpc>
              <a:buNone/>
            </a:pPr>
            <a:r>
              <a:rPr lang="en-US" sz="1750" spc="-35" kern="0" dirty="0">
                <a:solidFill>
                  <a:srgbClr val="E0D6DE"/>
                </a:solidFill>
                <a:latin typeface="Fira Sans" pitchFamily="34" charset="0"/>
                <a:ea typeface="Fira Sans" pitchFamily="34" charset="-122"/>
                <a:cs typeface="Fira Sans" pitchFamily="34" charset="-120"/>
              </a:rPr>
              <a:t>Intense efforts to avoid situations or places perceived as contaminated to prevent distress.</a:t>
            </a:r>
            <a:endParaRPr lang="en-US" sz="1750" dirty="0"/>
          </a:p>
        </p:txBody>
      </p:sp>
      <p:pic>
        <p:nvPicPr>
          <p:cNvPr id="16" name="Image 4" descr="preencoded.png">
            <a:hlinkClick r:id="rId6" tooltip=""/>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21212"/>
          </a:solidFill>
          <a:ln/>
        </p:spPr>
      </p:sp>
      <p:sp>
        <p:nvSpPr>
          <p:cNvPr id="3" name="Shape 1"/>
          <p:cNvSpPr/>
          <p:nvPr/>
        </p:nvSpPr>
        <p:spPr>
          <a:xfrm>
            <a:off x="0" y="0"/>
            <a:ext cx="14630400" cy="8268891"/>
          </a:xfrm>
          <a:prstGeom prst="rect">
            <a:avLst/>
          </a:prstGeom>
          <a:solidFill>
            <a:srgbClr val="1F1F1F"/>
          </a:solidFill>
          <a:ln/>
        </p:spPr>
      </p:sp>
      <p:pic>
        <p:nvPicPr>
          <p:cNvPr id="4" name="Image 0" descr="preencoded.png">    </p:cNvPr>
          <p:cNvPicPr>
            <a:picLocks noChangeAspect="1"/>
          </p:cNvPicPr>
          <p:nvPr/>
        </p:nvPicPr>
        <p:blipFill>
          <a:blip r:embed="rId1"/>
          <a:stretch>
            <a:fillRect/>
          </a:stretch>
        </p:blipFill>
        <p:spPr>
          <a:xfrm>
            <a:off x="9144000" y="0"/>
            <a:ext cx="5486400" cy="8268891"/>
          </a:xfrm>
          <a:prstGeom prst="rect">
            <a:avLst/>
          </a:prstGeom>
        </p:spPr>
      </p:pic>
      <p:sp>
        <p:nvSpPr>
          <p:cNvPr id="5" name="Text 2"/>
          <p:cNvSpPr/>
          <p:nvPr/>
        </p:nvSpPr>
        <p:spPr>
          <a:xfrm>
            <a:off x="877967" y="427673"/>
            <a:ext cx="3888462" cy="486013"/>
          </a:xfrm>
          <a:prstGeom prst="rect">
            <a:avLst/>
          </a:prstGeom>
          <a:noFill/>
          <a:ln/>
        </p:spPr>
        <p:txBody>
          <a:bodyPr wrap="none" rtlCol="0" anchor="t"/>
          <a:lstStyle/>
          <a:p>
            <a:pPr indent="0" marL="0">
              <a:lnSpc>
                <a:spcPts val="3827"/>
              </a:lnSpc>
              <a:buNone/>
            </a:pPr>
            <a:r>
              <a:rPr lang="en-US" sz="3062" spc="-92" kern="0" dirty="0">
                <a:solidFill>
                  <a:srgbClr val="FA95AF"/>
                </a:solidFill>
                <a:latin typeface="Anton" pitchFamily="34" charset="0"/>
                <a:ea typeface="Anton" pitchFamily="34" charset="-122"/>
                <a:cs typeface="Anton" pitchFamily="34" charset="-120"/>
              </a:rPr>
              <a:t>Challenges in Treatment</a:t>
            </a:r>
            <a:endParaRPr lang="en-US" sz="3062" dirty="0"/>
          </a:p>
        </p:txBody>
      </p:sp>
      <p:sp>
        <p:nvSpPr>
          <p:cNvPr id="6" name="Text 3"/>
          <p:cNvSpPr/>
          <p:nvPr/>
        </p:nvSpPr>
        <p:spPr>
          <a:xfrm>
            <a:off x="877967" y="1224677"/>
            <a:ext cx="7388066" cy="466606"/>
          </a:xfrm>
          <a:prstGeom prst="rect">
            <a:avLst/>
          </a:prstGeom>
          <a:noFill/>
          <a:ln/>
        </p:spPr>
        <p:txBody>
          <a:bodyPr wrap="none" rtlCol="0" anchor="t"/>
          <a:lstStyle/>
          <a:p>
            <a:pPr algn="ctr" indent="0" marL="0">
              <a:lnSpc>
                <a:spcPts val="3674"/>
              </a:lnSpc>
              <a:buNone/>
            </a:pPr>
            <a:r>
              <a:rPr lang="en-US" sz="3674" spc="-110" kern="0" dirty="0">
                <a:solidFill>
                  <a:srgbClr val="FA95AF"/>
                </a:solidFill>
                <a:latin typeface="Anton" pitchFamily="34" charset="0"/>
                <a:ea typeface="Anton" pitchFamily="34" charset="-122"/>
                <a:cs typeface="Anton" pitchFamily="34" charset="-120"/>
              </a:rPr>
              <a:t>1</a:t>
            </a:r>
            <a:endParaRPr lang="en-US" sz="3674" dirty="0"/>
          </a:p>
        </p:txBody>
      </p:sp>
      <p:sp>
        <p:nvSpPr>
          <p:cNvPr id="7" name="Text 4"/>
          <p:cNvSpPr/>
          <p:nvPr/>
        </p:nvSpPr>
        <p:spPr>
          <a:xfrm>
            <a:off x="3599855" y="1885593"/>
            <a:ext cx="1944172" cy="243007"/>
          </a:xfrm>
          <a:prstGeom prst="rect">
            <a:avLst/>
          </a:prstGeom>
          <a:noFill/>
          <a:ln/>
        </p:spPr>
        <p:txBody>
          <a:bodyPr wrap="none" rtlCol="0" anchor="t"/>
          <a:lstStyle/>
          <a:p>
            <a:pPr algn="ctr" indent="0" marL="0">
              <a:lnSpc>
                <a:spcPts val="1914"/>
              </a:lnSpc>
              <a:buNone/>
            </a:pPr>
            <a:r>
              <a:rPr lang="en-US" sz="1531" spc="-46" kern="0" dirty="0">
                <a:solidFill>
                  <a:srgbClr val="FA95AF"/>
                </a:solidFill>
                <a:latin typeface="Anton" pitchFamily="34" charset="0"/>
                <a:ea typeface="Anton" pitchFamily="34" charset="-122"/>
                <a:cs typeface="Anton" pitchFamily="34" charset="-120"/>
              </a:rPr>
              <a:t>Resistance</a:t>
            </a:r>
            <a:endParaRPr lang="en-US" sz="1531" dirty="0"/>
          </a:p>
        </p:txBody>
      </p:sp>
      <p:sp>
        <p:nvSpPr>
          <p:cNvPr id="8" name="Text 5"/>
          <p:cNvSpPr/>
          <p:nvPr/>
        </p:nvSpPr>
        <p:spPr>
          <a:xfrm>
            <a:off x="877967" y="2221825"/>
            <a:ext cx="7388066" cy="248722"/>
          </a:xfrm>
          <a:prstGeom prst="rect">
            <a:avLst/>
          </a:prstGeom>
          <a:noFill/>
          <a:ln/>
        </p:spPr>
        <p:txBody>
          <a:bodyPr wrap="none" rtlCol="0" anchor="t"/>
          <a:lstStyle/>
          <a:p>
            <a:pPr algn="ctr" indent="0" marL="0">
              <a:lnSpc>
                <a:spcPts val="1960"/>
              </a:lnSpc>
              <a:buNone/>
            </a:pPr>
            <a:r>
              <a:rPr lang="en-US" sz="1225" spc="-24" kern="0" dirty="0">
                <a:solidFill>
                  <a:srgbClr val="E0D6DE"/>
                </a:solidFill>
                <a:latin typeface="Fira Sans" pitchFamily="34" charset="0"/>
                <a:ea typeface="Fira Sans" pitchFamily="34" charset="-122"/>
                <a:cs typeface="Fira Sans" pitchFamily="34" charset="-120"/>
              </a:rPr>
              <a:t>Resistance to exposure therapy due to the anxiety it provokes.</a:t>
            </a:r>
            <a:endParaRPr lang="en-US" sz="1225" dirty="0"/>
          </a:p>
        </p:txBody>
      </p:sp>
      <p:sp>
        <p:nvSpPr>
          <p:cNvPr id="9" name="Text 6"/>
          <p:cNvSpPr/>
          <p:nvPr/>
        </p:nvSpPr>
        <p:spPr>
          <a:xfrm>
            <a:off x="877967" y="3014901"/>
            <a:ext cx="7388066" cy="466606"/>
          </a:xfrm>
          <a:prstGeom prst="rect">
            <a:avLst/>
          </a:prstGeom>
          <a:noFill/>
          <a:ln/>
        </p:spPr>
        <p:txBody>
          <a:bodyPr wrap="none" rtlCol="0" anchor="t"/>
          <a:lstStyle/>
          <a:p>
            <a:pPr algn="ctr" indent="0" marL="0">
              <a:lnSpc>
                <a:spcPts val="3674"/>
              </a:lnSpc>
              <a:buNone/>
            </a:pPr>
            <a:r>
              <a:rPr lang="en-US" sz="3674" spc="-110" kern="0" dirty="0">
                <a:solidFill>
                  <a:srgbClr val="FA95AF"/>
                </a:solidFill>
                <a:latin typeface="Anton" pitchFamily="34" charset="0"/>
                <a:ea typeface="Anton" pitchFamily="34" charset="-122"/>
                <a:cs typeface="Anton" pitchFamily="34" charset="-120"/>
              </a:rPr>
              <a:t>2</a:t>
            </a:r>
            <a:endParaRPr lang="en-US" sz="3674" dirty="0"/>
          </a:p>
        </p:txBody>
      </p:sp>
      <p:sp>
        <p:nvSpPr>
          <p:cNvPr id="10" name="Text 7"/>
          <p:cNvSpPr/>
          <p:nvPr/>
        </p:nvSpPr>
        <p:spPr>
          <a:xfrm>
            <a:off x="3599855" y="3675817"/>
            <a:ext cx="1944172" cy="243007"/>
          </a:xfrm>
          <a:prstGeom prst="rect">
            <a:avLst/>
          </a:prstGeom>
          <a:noFill/>
          <a:ln/>
        </p:spPr>
        <p:txBody>
          <a:bodyPr wrap="none" rtlCol="0" anchor="t"/>
          <a:lstStyle/>
          <a:p>
            <a:pPr algn="ctr" indent="0" marL="0">
              <a:lnSpc>
                <a:spcPts val="1914"/>
              </a:lnSpc>
              <a:buNone/>
            </a:pPr>
            <a:r>
              <a:rPr lang="en-US" sz="1531" spc="-46" kern="0" dirty="0">
                <a:solidFill>
                  <a:srgbClr val="FA95AF"/>
                </a:solidFill>
                <a:latin typeface="Anton" pitchFamily="34" charset="0"/>
                <a:ea typeface="Anton" pitchFamily="34" charset="-122"/>
                <a:cs typeface="Anton" pitchFamily="34" charset="-120"/>
              </a:rPr>
              <a:t>Comorbidities</a:t>
            </a:r>
            <a:endParaRPr lang="en-US" sz="1531" dirty="0"/>
          </a:p>
        </p:txBody>
      </p:sp>
      <p:sp>
        <p:nvSpPr>
          <p:cNvPr id="11" name="Text 8"/>
          <p:cNvSpPr/>
          <p:nvPr/>
        </p:nvSpPr>
        <p:spPr>
          <a:xfrm>
            <a:off x="877967" y="4012049"/>
            <a:ext cx="7388066" cy="248722"/>
          </a:xfrm>
          <a:prstGeom prst="rect">
            <a:avLst/>
          </a:prstGeom>
          <a:noFill/>
          <a:ln/>
        </p:spPr>
        <p:txBody>
          <a:bodyPr wrap="none" rtlCol="0" anchor="t"/>
          <a:lstStyle/>
          <a:p>
            <a:pPr algn="ctr" indent="0" marL="0">
              <a:lnSpc>
                <a:spcPts val="1960"/>
              </a:lnSpc>
              <a:buNone/>
            </a:pPr>
            <a:r>
              <a:rPr lang="en-US" sz="1225" spc="-24" kern="0" dirty="0">
                <a:solidFill>
                  <a:srgbClr val="E0D6DE"/>
                </a:solidFill>
                <a:latin typeface="Fira Sans" pitchFamily="34" charset="0"/>
                <a:ea typeface="Fira Sans" pitchFamily="34" charset="-122"/>
                <a:cs typeface="Fira Sans" pitchFamily="34" charset="-120"/>
              </a:rPr>
              <a:t>Managing comorbid conditions alongside contamination OCD complicates treatment.</a:t>
            </a:r>
            <a:endParaRPr lang="en-US" sz="1225" dirty="0"/>
          </a:p>
        </p:txBody>
      </p:sp>
      <p:sp>
        <p:nvSpPr>
          <p:cNvPr id="12" name="Text 9"/>
          <p:cNvSpPr/>
          <p:nvPr/>
        </p:nvSpPr>
        <p:spPr>
          <a:xfrm>
            <a:off x="877967" y="4805124"/>
            <a:ext cx="7388066" cy="466606"/>
          </a:xfrm>
          <a:prstGeom prst="rect">
            <a:avLst/>
          </a:prstGeom>
          <a:noFill/>
          <a:ln/>
        </p:spPr>
        <p:txBody>
          <a:bodyPr wrap="none" rtlCol="0" anchor="t"/>
          <a:lstStyle/>
          <a:p>
            <a:pPr algn="ctr" indent="0" marL="0">
              <a:lnSpc>
                <a:spcPts val="3674"/>
              </a:lnSpc>
              <a:buNone/>
            </a:pPr>
            <a:r>
              <a:rPr lang="en-US" sz="3674" spc="-110" kern="0" dirty="0">
                <a:solidFill>
                  <a:srgbClr val="FA95AF"/>
                </a:solidFill>
                <a:latin typeface="Anton" pitchFamily="34" charset="0"/>
                <a:ea typeface="Anton" pitchFamily="34" charset="-122"/>
                <a:cs typeface="Anton" pitchFamily="34" charset="-120"/>
              </a:rPr>
              <a:t>3</a:t>
            </a:r>
            <a:endParaRPr lang="en-US" sz="3674" dirty="0"/>
          </a:p>
        </p:txBody>
      </p:sp>
      <p:sp>
        <p:nvSpPr>
          <p:cNvPr id="13" name="Text 10"/>
          <p:cNvSpPr/>
          <p:nvPr/>
        </p:nvSpPr>
        <p:spPr>
          <a:xfrm>
            <a:off x="3599855" y="5466040"/>
            <a:ext cx="1944172" cy="243007"/>
          </a:xfrm>
          <a:prstGeom prst="rect">
            <a:avLst/>
          </a:prstGeom>
          <a:noFill/>
          <a:ln/>
        </p:spPr>
        <p:txBody>
          <a:bodyPr wrap="none" rtlCol="0" anchor="t"/>
          <a:lstStyle/>
          <a:p>
            <a:pPr algn="ctr" indent="0" marL="0">
              <a:lnSpc>
                <a:spcPts val="1914"/>
              </a:lnSpc>
              <a:buNone/>
            </a:pPr>
            <a:r>
              <a:rPr lang="en-US" sz="1531" spc="-46" kern="0" dirty="0">
                <a:solidFill>
                  <a:srgbClr val="FA95AF"/>
                </a:solidFill>
                <a:latin typeface="Anton" pitchFamily="34" charset="0"/>
                <a:ea typeface="Anton" pitchFamily="34" charset="-122"/>
                <a:cs typeface="Anton" pitchFamily="34" charset="-120"/>
              </a:rPr>
              <a:t>Stigma</a:t>
            </a:r>
            <a:endParaRPr lang="en-US" sz="1531" dirty="0"/>
          </a:p>
        </p:txBody>
      </p:sp>
      <p:sp>
        <p:nvSpPr>
          <p:cNvPr id="14" name="Text 11"/>
          <p:cNvSpPr/>
          <p:nvPr/>
        </p:nvSpPr>
        <p:spPr>
          <a:xfrm>
            <a:off x="877967" y="5802273"/>
            <a:ext cx="7388066" cy="248722"/>
          </a:xfrm>
          <a:prstGeom prst="rect">
            <a:avLst/>
          </a:prstGeom>
          <a:noFill/>
          <a:ln/>
        </p:spPr>
        <p:txBody>
          <a:bodyPr wrap="none" rtlCol="0" anchor="t"/>
          <a:lstStyle/>
          <a:p>
            <a:pPr algn="ctr" indent="0" marL="0">
              <a:lnSpc>
                <a:spcPts val="1960"/>
              </a:lnSpc>
              <a:buNone/>
            </a:pPr>
            <a:r>
              <a:rPr lang="en-US" sz="1225" spc="-24" kern="0" dirty="0">
                <a:solidFill>
                  <a:srgbClr val="E0D6DE"/>
                </a:solidFill>
                <a:latin typeface="Fira Sans" pitchFamily="34" charset="0"/>
                <a:ea typeface="Fira Sans" pitchFamily="34" charset="-122"/>
                <a:cs typeface="Fira Sans" pitchFamily="34" charset="-120"/>
              </a:rPr>
              <a:t>Stigma and shame can deter individuals from seeking help.</a:t>
            </a:r>
            <a:endParaRPr lang="en-US" sz="1225" dirty="0"/>
          </a:p>
        </p:txBody>
      </p:sp>
      <p:sp>
        <p:nvSpPr>
          <p:cNvPr id="15" name="Text 12"/>
          <p:cNvSpPr/>
          <p:nvPr/>
        </p:nvSpPr>
        <p:spPr>
          <a:xfrm>
            <a:off x="877967" y="6595348"/>
            <a:ext cx="7388066" cy="466606"/>
          </a:xfrm>
          <a:prstGeom prst="rect">
            <a:avLst/>
          </a:prstGeom>
          <a:noFill/>
          <a:ln/>
        </p:spPr>
        <p:txBody>
          <a:bodyPr wrap="none" rtlCol="0" anchor="t"/>
          <a:lstStyle/>
          <a:p>
            <a:pPr algn="ctr" indent="0" marL="0">
              <a:lnSpc>
                <a:spcPts val="3674"/>
              </a:lnSpc>
              <a:buNone/>
            </a:pPr>
            <a:r>
              <a:rPr lang="en-US" sz="3674" spc="-110" kern="0" dirty="0">
                <a:solidFill>
                  <a:srgbClr val="FA95AF"/>
                </a:solidFill>
                <a:latin typeface="Anton" pitchFamily="34" charset="0"/>
                <a:ea typeface="Anton" pitchFamily="34" charset="-122"/>
                <a:cs typeface="Anton" pitchFamily="34" charset="-120"/>
              </a:rPr>
              <a:t>4</a:t>
            </a:r>
            <a:endParaRPr lang="en-US" sz="3674" dirty="0"/>
          </a:p>
        </p:txBody>
      </p:sp>
      <p:sp>
        <p:nvSpPr>
          <p:cNvPr id="16" name="Text 13"/>
          <p:cNvSpPr/>
          <p:nvPr/>
        </p:nvSpPr>
        <p:spPr>
          <a:xfrm>
            <a:off x="3599855" y="7256264"/>
            <a:ext cx="1944172" cy="243007"/>
          </a:xfrm>
          <a:prstGeom prst="rect">
            <a:avLst/>
          </a:prstGeom>
          <a:noFill/>
          <a:ln/>
        </p:spPr>
        <p:txBody>
          <a:bodyPr wrap="none" rtlCol="0" anchor="t"/>
          <a:lstStyle/>
          <a:p>
            <a:pPr algn="ctr" indent="0" marL="0">
              <a:lnSpc>
                <a:spcPts val="1914"/>
              </a:lnSpc>
              <a:buNone/>
            </a:pPr>
            <a:r>
              <a:rPr lang="en-US" sz="1531" spc="-46" kern="0" dirty="0">
                <a:solidFill>
                  <a:srgbClr val="FA95AF"/>
                </a:solidFill>
                <a:latin typeface="Anton" pitchFamily="34" charset="0"/>
                <a:ea typeface="Anton" pitchFamily="34" charset="-122"/>
                <a:cs typeface="Anton" pitchFamily="34" charset="-120"/>
              </a:rPr>
              <a:t>Access</a:t>
            </a:r>
            <a:endParaRPr lang="en-US" sz="1531" dirty="0"/>
          </a:p>
        </p:txBody>
      </p:sp>
      <p:sp>
        <p:nvSpPr>
          <p:cNvPr id="17" name="Text 14"/>
          <p:cNvSpPr/>
          <p:nvPr/>
        </p:nvSpPr>
        <p:spPr>
          <a:xfrm>
            <a:off x="877967" y="7592497"/>
            <a:ext cx="7388066" cy="248722"/>
          </a:xfrm>
          <a:prstGeom prst="rect">
            <a:avLst/>
          </a:prstGeom>
          <a:noFill/>
          <a:ln/>
        </p:spPr>
        <p:txBody>
          <a:bodyPr wrap="none" rtlCol="0" anchor="t"/>
          <a:lstStyle/>
          <a:p>
            <a:pPr algn="ctr" indent="0" marL="0">
              <a:lnSpc>
                <a:spcPts val="1960"/>
              </a:lnSpc>
              <a:buNone/>
            </a:pPr>
            <a:r>
              <a:rPr lang="en-US" sz="1225" spc="-24" kern="0" dirty="0">
                <a:solidFill>
                  <a:srgbClr val="E0D6DE"/>
                </a:solidFill>
                <a:latin typeface="Fira Sans" pitchFamily="34" charset="0"/>
                <a:ea typeface="Fira Sans" pitchFamily="34" charset="-122"/>
                <a:cs typeface="Fira Sans" pitchFamily="34" charset="-120"/>
              </a:rPr>
              <a:t>Limited access to specialized care can delay appropriate intervention.</a:t>
            </a:r>
            <a:endParaRPr lang="en-US" sz="1225" dirty="0"/>
          </a:p>
        </p:txBody>
      </p:sp>
      <p:pic>
        <p:nvPicPr>
          <p:cNvPr id="18"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21212"/>
          </a:solidFill>
          <a:ln/>
        </p:spPr>
      </p:sp>
      <p:sp>
        <p:nvSpPr>
          <p:cNvPr id="3" name="Shape 1"/>
          <p:cNvSpPr/>
          <p:nvPr/>
        </p:nvSpPr>
        <p:spPr>
          <a:xfrm>
            <a:off x="0" y="0"/>
            <a:ext cx="14630400" cy="8229600"/>
          </a:xfrm>
          <a:prstGeom prst="rect">
            <a:avLst/>
          </a:prstGeom>
          <a:solidFill>
            <a:srgbClr val="1F1F1F"/>
          </a:solidFill>
          <a:ln/>
        </p:spPr>
      </p:sp>
      <p:pic>
        <p:nvPicPr>
          <p:cNvPr id="4"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5" name="Shape 2"/>
          <p:cNvSpPr/>
          <p:nvPr/>
        </p:nvSpPr>
        <p:spPr>
          <a:xfrm>
            <a:off x="0" y="0"/>
            <a:ext cx="14630400" cy="8229600"/>
          </a:xfrm>
          <a:prstGeom prst="rect">
            <a:avLst/>
          </a:prstGeom>
          <a:solidFill>
            <a:srgbClr val="1F1F1F">
              <a:alpha val="80000"/>
            </a:srgbClr>
          </a:solidFill>
          <a:ln/>
        </p:spPr>
      </p:sp>
      <p:sp>
        <p:nvSpPr>
          <p:cNvPr id="6" name="Text 3"/>
          <p:cNvSpPr/>
          <p:nvPr/>
        </p:nvSpPr>
        <p:spPr>
          <a:xfrm>
            <a:off x="2037993" y="2409825"/>
            <a:ext cx="6634520" cy="694373"/>
          </a:xfrm>
          <a:prstGeom prst="rect">
            <a:avLst/>
          </a:prstGeom>
          <a:noFill/>
          <a:ln/>
        </p:spPr>
        <p:txBody>
          <a:bodyPr wrap="none" rtlCol="0" anchor="t"/>
          <a:lstStyle/>
          <a:p>
            <a:pPr indent="0" marL="0">
              <a:lnSpc>
                <a:spcPts val="5468"/>
              </a:lnSpc>
              <a:buNone/>
            </a:pPr>
            <a:r>
              <a:rPr lang="en-US" sz="4374" spc="-131" kern="0" dirty="0">
                <a:solidFill>
                  <a:srgbClr val="FA95AF"/>
                </a:solidFill>
                <a:latin typeface="Anton" pitchFamily="34" charset="0"/>
                <a:ea typeface="Anton" pitchFamily="34" charset="-122"/>
                <a:cs typeface="Anton" pitchFamily="34" charset="-120"/>
              </a:rPr>
              <a:t>Is Contamination OCD Treatable?</a:t>
            </a:r>
            <a:endParaRPr lang="en-US" sz="4374" dirty="0"/>
          </a:p>
        </p:txBody>
      </p:sp>
      <p:sp>
        <p:nvSpPr>
          <p:cNvPr id="7" name="Text 4"/>
          <p:cNvSpPr/>
          <p:nvPr/>
        </p:nvSpPr>
        <p:spPr>
          <a:xfrm>
            <a:off x="2037993" y="3437453"/>
            <a:ext cx="10554414" cy="1066205"/>
          </a:xfrm>
          <a:prstGeom prst="rect">
            <a:avLst/>
          </a:prstGeom>
          <a:noFill/>
          <a:ln/>
        </p:spPr>
        <p:txBody>
          <a:bodyPr wrap="square" rtlCol="0" anchor="t"/>
          <a:lstStyle/>
          <a:p>
            <a:pPr indent="0" marL="0">
              <a:lnSpc>
                <a:spcPts val="2799"/>
              </a:lnSpc>
              <a:buNone/>
            </a:pPr>
            <a:r>
              <a:rPr lang="en-US" sz="1750" spc="-35" kern="0" dirty="0">
                <a:solidFill>
                  <a:srgbClr val="E0D6DE"/>
                </a:solidFill>
                <a:latin typeface="Fira Sans" pitchFamily="34" charset="0"/>
                <a:ea typeface="Fira Sans" pitchFamily="34" charset="-122"/>
                <a:cs typeface="Fira Sans" pitchFamily="34" charset="-120"/>
              </a:rPr>
              <a:t>Contamination OCD is treatable with evidence-based therapies like cognitive-behavioral therapy (CBT) and exposure and response prevention (ERP). These treatments help individuals confront their fears and learn new coping strategies, leading to improved quality of life.</a:t>
            </a:r>
            <a:endParaRPr lang="en-US" sz="1750" dirty="0"/>
          </a:p>
        </p:txBody>
      </p:sp>
      <p:sp>
        <p:nvSpPr>
          <p:cNvPr id="8" name="Text 5"/>
          <p:cNvSpPr/>
          <p:nvPr/>
        </p:nvSpPr>
        <p:spPr>
          <a:xfrm>
            <a:off x="2037993" y="4753570"/>
            <a:ext cx="10554414" cy="1066205"/>
          </a:xfrm>
          <a:prstGeom prst="rect">
            <a:avLst/>
          </a:prstGeom>
          <a:noFill/>
          <a:ln/>
        </p:spPr>
        <p:txBody>
          <a:bodyPr wrap="square" rtlCol="0" anchor="t"/>
          <a:lstStyle/>
          <a:p>
            <a:pPr indent="0" marL="0">
              <a:lnSpc>
                <a:spcPts val="2799"/>
              </a:lnSpc>
              <a:buNone/>
            </a:pPr>
            <a:r>
              <a:rPr lang="en-US" sz="1750" spc="-35" kern="0" dirty="0">
                <a:solidFill>
                  <a:srgbClr val="E0D6DE"/>
                </a:solidFill>
                <a:latin typeface="Fira Sans" pitchFamily="34" charset="0"/>
                <a:ea typeface="Fira Sans" pitchFamily="34" charset="-122"/>
                <a:cs typeface="Fira Sans" pitchFamily="34" charset="-120"/>
              </a:rPr>
              <a:t>Support groups and peer networks also offer valuable resources, providing validation and practical coping strategies. With proper treatment and support, individuals with contamination OCD can experience significant improvement in their symptoms and enjoy a better quality of life.</a:t>
            </a:r>
            <a:endParaRPr lang="en-US" sz="1750" dirty="0"/>
          </a:p>
        </p:txBody>
      </p:sp>
      <p:pic>
        <p:nvPicPr>
          <p:cNvPr id="9"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21212"/>
          </a:solidFill>
          <a:ln/>
        </p:spPr>
      </p:sp>
      <p:sp>
        <p:nvSpPr>
          <p:cNvPr id="3" name="Shape 1"/>
          <p:cNvSpPr/>
          <p:nvPr/>
        </p:nvSpPr>
        <p:spPr>
          <a:xfrm>
            <a:off x="0" y="0"/>
            <a:ext cx="14630400" cy="8229600"/>
          </a:xfrm>
          <a:prstGeom prst="rect">
            <a:avLst/>
          </a:prstGeom>
          <a:solidFill>
            <a:srgbClr val="1F1F1F"/>
          </a:solidFill>
          <a:ln/>
        </p:spPr>
      </p:sp>
      <p:sp>
        <p:nvSpPr>
          <p:cNvPr id="4" name="Text 2"/>
          <p:cNvSpPr/>
          <p:nvPr/>
        </p:nvSpPr>
        <p:spPr>
          <a:xfrm>
            <a:off x="2037993" y="887254"/>
            <a:ext cx="5554980" cy="694373"/>
          </a:xfrm>
          <a:prstGeom prst="rect">
            <a:avLst/>
          </a:prstGeom>
          <a:noFill/>
          <a:ln/>
        </p:spPr>
        <p:txBody>
          <a:bodyPr wrap="none" rtlCol="0" anchor="t"/>
          <a:lstStyle/>
          <a:p>
            <a:pPr indent="0" marL="0">
              <a:lnSpc>
                <a:spcPts val="5468"/>
              </a:lnSpc>
              <a:buNone/>
            </a:pPr>
            <a:r>
              <a:rPr lang="en-US" sz="4374" spc="-131" kern="0" dirty="0">
                <a:solidFill>
                  <a:srgbClr val="FA95AF"/>
                </a:solidFill>
                <a:latin typeface="Anton" pitchFamily="34" charset="0"/>
                <a:ea typeface="Anton" pitchFamily="34" charset="-122"/>
                <a:cs typeface="Anton" pitchFamily="34" charset="-120"/>
              </a:rPr>
              <a:t>Thankyou</a:t>
            </a:r>
            <a:endParaRPr lang="en-US" sz="4374" dirty="0"/>
          </a:p>
        </p:txBody>
      </p:sp>
      <p:sp>
        <p:nvSpPr>
          <p:cNvPr id="5" name="Text 3"/>
          <p:cNvSpPr/>
          <p:nvPr/>
        </p:nvSpPr>
        <p:spPr>
          <a:xfrm>
            <a:off x="2037993" y="2114788"/>
            <a:ext cx="5006221" cy="355402"/>
          </a:xfrm>
          <a:prstGeom prst="rect">
            <a:avLst/>
          </a:prstGeom>
          <a:noFill/>
          <a:ln/>
        </p:spPr>
        <p:txBody>
          <a:bodyPr wrap="none" rtlCol="0" anchor="t"/>
          <a:lstStyle/>
          <a:p>
            <a:pPr indent="0" marL="0">
              <a:lnSpc>
                <a:spcPts val="2799"/>
              </a:lnSpc>
              <a:buNone/>
            </a:pPr>
            <a:r>
              <a:rPr lang="en-US" sz="1750" spc="-35" kern="0" dirty="0">
                <a:solidFill>
                  <a:srgbClr val="FA95AF"/>
                </a:solidFill>
                <a:latin typeface="Fira Sans" pitchFamily="34" charset="0"/>
                <a:ea typeface="Fira Sans" pitchFamily="34" charset="-122"/>
                <a:cs typeface="Fira Sans" pitchFamily="34" charset="-120"/>
              </a:rPr>
              <a:t>Emotion of life</a:t>
            </a:r>
            <a:endParaRPr lang="en-US" sz="1750" dirty="0"/>
          </a:p>
        </p:txBody>
      </p:sp>
      <p:sp>
        <p:nvSpPr>
          <p:cNvPr id="6" name="Text 4"/>
          <p:cNvSpPr/>
          <p:nvPr/>
        </p:nvSpPr>
        <p:spPr>
          <a:xfrm>
            <a:off x="2037993" y="2670096"/>
            <a:ext cx="5006221" cy="355402"/>
          </a:xfrm>
          <a:prstGeom prst="rect">
            <a:avLst/>
          </a:prstGeom>
          <a:noFill/>
          <a:ln/>
        </p:spPr>
        <p:txBody>
          <a:bodyPr wrap="none" rtlCol="0" anchor="t"/>
          <a:lstStyle/>
          <a:p>
            <a:pPr indent="0" marL="0">
              <a:lnSpc>
                <a:spcPts val="2799"/>
              </a:lnSpc>
              <a:buNone/>
            </a:pPr>
            <a:r>
              <a:rPr lang="en-US" sz="1750" spc="-35" kern="0" dirty="0">
                <a:solidFill>
                  <a:srgbClr val="FA95AF"/>
                </a:solidFill>
                <a:latin typeface="Fira Sans" pitchFamily="34" charset="0"/>
                <a:ea typeface="Fira Sans" pitchFamily="34" charset="-122"/>
                <a:cs typeface="Fira Sans" pitchFamily="34" charset="-120"/>
              </a:rPr>
              <a:t>Contact US: 9368503416</a:t>
            </a:r>
            <a:endParaRPr lang="en-US" sz="1750" dirty="0"/>
          </a:p>
        </p:txBody>
      </p:sp>
      <p:sp>
        <p:nvSpPr>
          <p:cNvPr id="7" name="Text 5"/>
          <p:cNvSpPr/>
          <p:nvPr/>
        </p:nvSpPr>
        <p:spPr>
          <a:xfrm>
            <a:off x="2037993" y="3225403"/>
            <a:ext cx="5006221" cy="355402"/>
          </a:xfrm>
          <a:prstGeom prst="rect">
            <a:avLst/>
          </a:prstGeom>
          <a:noFill/>
          <a:ln/>
        </p:spPr>
        <p:txBody>
          <a:bodyPr wrap="none" rtlCol="0" anchor="t"/>
          <a:lstStyle/>
          <a:p>
            <a:pPr indent="0" marL="0">
              <a:lnSpc>
                <a:spcPts val="2799"/>
              </a:lnSpc>
              <a:buNone/>
            </a:pPr>
            <a:r>
              <a:rPr lang="en-US" sz="1750" spc="-35" kern="0" dirty="0">
                <a:solidFill>
                  <a:srgbClr val="FA95AF"/>
                </a:solidFill>
                <a:latin typeface="Fira Sans" pitchFamily="34" charset="0"/>
                <a:ea typeface="Fira Sans" pitchFamily="34" charset="-122"/>
                <a:cs typeface="Fira Sans" pitchFamily="34" charset="-120"/>
              </a:rPr>
              <a:t>Email: info@emotionoflife.in</a:t>
            </a:r>
            <a:endParaRPr lang="en-US" sz="1750" dirty="0"/>
          </a:p>
        </p:txBody>
      </p:sp>
      <p:pic>
        <p:nvPicPr>
          <p:cNvPr id="8" name="Image 0" descr="preencoded.png">    </p:cNvPr>
          <p:cNvPicPr>
            <a:picLocks noChangeAspect="1"/>
          </p:cNvPicPr>
          <p:nvPr/>
        </p:nvPicPr>
        <p:blipFill>
          <a:blip r:embed="rId1"/>
          <a:stretch>
            <a:fillRect/>
          </a:stretch>
        </p:blipFill>
        <p:spPr>
          <a:xfrm>
            <a:off x="7593806" y="2164794"/>
            <a:ext cx="5006221" cy="4322207"/>
          </a:xfrm>
          <a:prstGeom prst="rect">
            <a:avLst/>
          </a:prstGeom>
        </p:spPr>
      </p:pic>
      <p:sp>
        <p:nvSpPr>
          <p:cNvPr id="9" name="Text 6"/>
          <p:cNvSpPr/>
          <p:nvPr/>
        </p:nvSpPr>
        <p:spPr>
          <a:xfrm>
            <a:off x="2037993" y="6986826"/>
            <a:ext cx="10554414" cy="355402"/>
          </a:xfrm>
          <a:prstGeom prst="rect">
            <a:avLst/>
          </a:prstGeom>
          <a:noFill/>
          <a:ln/>
        </p:spPr>
        <p:txBody>
          <a:bodyPr wrap="none" rtlCol="0" anchor="t"/>
          <a:lstStyle/>
          <a:p>
            <a:pPr indent="0" marL="0">
              <a:lnSpc>
                <a:spcPts val="2799"/>
              </a:lnSpc>
              <a:buNone/>
            </a:pPr>
            <a:endParaRPr lang="en-US" sz="1750" dirty="0"/>
          </a:p>
        </p:txBody>
      </p:sp>
      <p:pic>
        <p:nvPicPr>
          <p:cNvPr id="10"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2024-03-01T08:03:13Z</dcterms:created>
  <dcterms:modified xsi:type="dcterms:W3CDTF">2024-03-01T08:03:13Z</dcterms:modified>
</cp:coreProperties>
</file>