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5"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20" y="-1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67F81632-F6E0-4270-90F2-8CA8A52E5BAD}" type="datetimeFigureOut">
              <a:rPr lang="en-US" smtClean="0"/>
              <a:t>11/11/2020</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2CAACB5-DF0E-411A-B04F-205293F1BA0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7F81632-F6E0-4270-90F2-8CA8A52E5BAD}"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CAACB5-DF0E-411A-B04F-205293F1BA0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7F81632-F6E0-4270-90F2-8CA8A52E5BAD}"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CAACB5-DF0E-411A-B04F-205293F1BA0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7F81632-F6E0-4270-90F2-8CA8A52E5BAD}"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CAACB5-DF0E-411A-B04F-205293F1BA0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7F81632-F6E0-4270-90F2-8CA8A52E5BAD}"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CAACB5-DF0E-411A-B04F-205293F1BA0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7F81632-F6E0-4270-90F2-8CA8A52E5BAD}"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CAACB5-DF0E-411A-B04F-205293F1BA0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67F81632-F6E0-4270-90F2-8CA8A52E5BAD}" type="datetimeFigureOut">
              <a:rPr lang="en-US" smtClean="0"/>
              <a:t>11/11/2020</a:t>
            </a:fld>
            <a:endParaRPr lang="en-US"/>
          </a:p>
        </p:txBody>
      </p:sp>
      <p:sp>
        <p:nvSpPr>
          <p:cNvPr id="27" name="Slide Number Placeholder 26"/>
          <p:cNvSpPr>
            <a:spLocks noGrp="1"/>
          </p:cNvSpPr>
          <p:nvPr>
            <p:ph type="sldNum" sz="quarter" idx="11"/>
          </p:nvPr>
        </p:nvSpPr>
        <p:spPr/>
        <p:txBody>
          <a:bodyPr rtlCol="0"/>
          <a:lstStyle/>
          <a:p>
            <a:fld id="{72CAACB5-DF0E-411A-B04F-205293F1BA08}"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67F81632-F6E0-4270-90F2-8CA8A52E5BAD}" type="datetimeFigureOut">
              <a:rPr lang="en-US" smtClean="0"/>
              <a:t>11/11/2020</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72CAACB5-DF0E-411A-B04F-205293F1BA0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F81632-F6E0-4270-90F2-8CA8A52E5BAD}" type="datetimeFigureOut">
              <a:rPr lang="en-US" smtClean="0"/>
              <a:t>11/11/2020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CAACB5-DF0E-411A-B04F-205293F1BA0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7F81632-F6E0-4270-90F2-8CA8A52E5BAD}"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CAACB5-DF0E-411A-B04F-205293F1BA0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7F81632-F6E0-4270-90F2-8CA8A52E5BAD}"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CAACB5-DF0E-411A-B04F-205293F1BA0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67F81632-F6E0-4270-90F2-8CA8A52E5BAD}" type="datetimeFigureOut">
              <a:rPr lang="en-US" smtClean="0"/>
              <a:t>11/11/2020</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CAACB5-DF0E-411A-B04F-205293F1BA0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healthline.com/health/projection-psycholog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healthline.com/health/causes-of-child-abus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healthline.com/health/anger-management-exercise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shyam@emotionoflife.co.in" TargetMode="External"/><Relationship Id="rId2" Type="http://schemas.openxmlformats.org/officeDocument/2006/relationships/hyperlink" Target="http://www.emotionoflife.co.in/"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www.healthline.com/symptom/guil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Psychological_manipulation" TargetMode="External"/><Relationship Id="rId2" Type="http://schemas.openxmlformats.org/officeDocument/2006/relationships/hyperlink" Target="https://en.wikipedia.org/wiki/Unconscious_mind" TargetMode="External"/><Relationship Id="rId1" Type="http://schemas.openxmlformats.org/officeDocument/2006/relationships/slideLayout" Target="../slideLayouts/slideLayout2.xml"/><Relationship Id="rId6" Type="http://schemas.openxmlformats.org/officeDocument/2006/relationships/hyperlink" Target="https://en.wikipedia.org/wiki/Schema_(psychology)" TargetMode="External"/><Relationship Id="rId5" Type="http://schemas.openxmlformats.org/officeDocument/2006/relationships/hyperlink" Target="https://en.wikipedia.org/wiki/Self-schema" TargetMode="External"/><Relationship Id="rId4" Type="http://schemas.openxmlformats.org/officeDocument/2006/relationships/hyperlink" Target="https://en.wikipedia.org/wiki/Denial"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en.wikipedia.org/wiki/Anxiety"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57201"/>
            <a:ext cx="8458200" cy="3414712"/>
          </a:xfrm>
        </p:spPr>
        <p:txBody>
          <a:bodyPr>
            <a:normAutofit/>
          </a:bodyPr>
          <a:lstStyle/>
          <a:p>
            <a:r>
              <a:rPr lang="en-US" sz="6600" dirty="0" smtClean="0"/>
              <a:t>Defense </a:t>
            </a:r>
            <a:br>
              <a:rPr lang="en-US" sz="6600" dirty="0" smtClean="0"/>
            </a:br>
            <a:r>
              <a:rPr lang="en-US" sz="6600" dirty="0" smtClean="0"/>
              <a:t>Mechanisms</a:t>
            </a:r>
            <a:endParaRPr lang="en-US" sz="6600" dirty="0"/>
          </a:p>
        </p:txBody>
      </p:sp>
      <p:sp>
        <p:nvSpPr>
          <p:cNvPr id="3" name="Subtitle 2"/>
          <p:cNvSpPr>
            <a:spLocks noGrp="1"/>
          </p:cNvSpPr>
          <p:nvPr>
            <p:ph type="subTitle" idx="1"/>
          </p:nvPr>
        </p:nvSpPr>
        <p:spPr>
          <a:xfrm>
            <a:off x="457200" y="3899938"/>
            <a:ext cx="4953000" cy="2119862"/>
          </a:xfrm>
        </p:spPr>
        <p:txBody>
          <a:bodyPr/>
          <a:lstStyle/>
          <a:p>
            <a:r>
              <a:rPr lang="en-US" dirty="0" smtClean="0"/>
              <a:t>By</a:t>
            </a:r>
          </a:p>
          <a:p>
            <a:r>
              <a:rPr lang="en-US" dirty="0" smtClean="0"/>
              <a:t>Daniya Zabeen</a:t>
            </a:r>
          </a:p>
          <a:p>
            <a:r>
              <a:rPr lang="en-US" dirty="0" smtClean="0"/>
              <a:t>Psychologist</a:t>
            </a:r>
          </a:p>
          <a:p>
            <a:r>
              <a:rPr lang="en-US" dirty="0" err="1" smtClean="0"/>
              <a:t>Emotionoflife</a:t>
            </a:r>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a:bodyPr>
          <a:lstStyle/>
          <a:p>
            <a:r>
              <a:rPr lang="en-US" sz="5400" dirty="0" smtClean="0"/>
              <a:t>Projection</a:t>
            </a:r>
            <a:endParaRPr lang="en-US" sz="5400" dirty="0"/>
          </a:p>
        </p:txBody>
      </p:sp>
      <p:sp>
        <p:nvSpPr>
          <p:cNvPr id="3" name="Content Placeholder 2"/>
          <p:cNvSpPr>
            <a:spLocks noGrp="1"/>
          </p:cNvSpPr>
          <p:nvPr>
            <p:ph idx="1"/>
          </p:nvPr>
        </p:nvSpPr>
        <p:spPr>
          <a:xfrm>
            <a:off x="457200" y="1752600"/>
            <a:ext cx="8229600" cy="4821936"/>
          </a:xfrm>
        </p:spPr>
        <p:txBody>
          <a:bodyPr>
            <a:normAutofit fontScale="77500" lnSpcReduction="20000"/>
          </a:bodyPr>
          <a:lstStyle/>
          <a:p>
            <a:r>
              <a:rPr lang="en-US" dirty="0" smtClean="0"/>
              <a:t>Some thoughts or feelings you have about another person may make you uncomfortable. If you </a:t>
            </a:r>
            <a:r>
              <a:rPr lang="en-US" dirty="0" smtClean="0">
                <a:hlinkClick r:id="rId2"/>
              </a:rPr>
              <a:t>project those feelings</a:t>
            </a:r>
            <a:r>
              <a:rPr lang="en-US" dirty="0" smtClean="0"/>
              <a:t>, you’re misattributing them to the other person.</a:t>
            </a:r>
          </a:p>
          <a:p>
            <a:r>
              <a:rPr lang="en-US" dirty="0" smtClean="0"/>
              <a:t>Includes severe prejudice and jealousy, hyper vigilance to external danger, and "injustice collecting", all with the aim of shifting one's unacceptable thoughts, feelings and impulses onto someone else, such that those same thoughts, feelings, beliefs and motivations are perceived as being possessed by the other</a:t>
            </a:r>
            <a:r>
              <a:rPr lang="en-US" dirty="0" smtClean="0"/>
              <a:t>.</a:t>
            </a:r>
            <a:endParaRPr lang="en-US" dirty="0" smtClean="0"/>
          </a:p>
          <a:p>
            <a:r>
              <a:rPr lang="en-US" dirty="0" smtClean="0"/>
              <a:t>Example</a:t>
            </a:r>
            <a:r>
              <a:rPr lang="en-US" dirty="0" smtClean="0"/>
              <a:t>:</a:t>
            </a:r>
          </a:p>
          <a:p>
            <a:pPr>
              <a:buNone/>
            </a:pPr>
            <a:r>
              <a:rPr lang="en-US" dirty="0" smtClean="0"/>
              <a:t> </a:t>
            </a:r>
            <a:r>
              <a:rPr lang="en-US" dirty="0" smtClean="0"/>
              <a:t>   </a:t>
            </a:r>
            <a:r>
              <a:rPr lang="en-US" dirty="0" smtClean="0">
                <a:latin typeface="Footlight MT Light" pitchFamily="18" charset="0"/>
              </a:rPr>
              <a:t>A </a:t>
            </a:r>
            <a:r>
              <a:rPr lang="en-US" dirty="0" smtClean="0">
                <a:latin typeface="Footlight MT Light" pitchFamily="18" charset="0"/>
              </a:rPr>
              <a:t>cheating spouse who suspects their partner is being </a:t>
            </a:r>
            <a:r>
              <a:rPr lang="en-US" dirty="0" smtClean="0">
                <a:latin typeface="Footlight MT Light" pitchFamily="18" charset="0"/>
              </a:rPr>
              <a:t>unfaithful.</a:t>
            </a:r>
          </a:p>
          <a:p>
            <a:pPr>
              <a:buNone/>
            </a:pPr>
            <a:endParaRPr lang="en-US" dirty="0" smtClean="0">
              <a:latin typeface="Footlight MT Light" pitchFamily="18" charset="0"/>
            </a:endParaRPr>
          </a:p>
          <a:p>
            <a:pPr>
              <a:buNone/>
            </a:pPr>
            <a:r>
              <a:rPr lang="en-US" dirty="0" smtClean="0"/>
              <a:t>   </a:t>
            </a:r>
            <a:r>
              <a:rPr lang="en-US" dirty="0" smtClean="0">
                <a:latin typeface="Footlight MT Light" pitchFamily="18" charset="0"/>
              </a:rPr>
              <a:t>You may dislike your new co-worker, but instead of accepting that, you choose to tell yourself that they dislike you. You see in their actions the things you wish you could do or say</a:t>
            </a:r>
            <a:r>
              <a:rPr lang="en-US" dirty="0" smtClean="0"/>
              <a: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a:bodyPr>
          <a:lstStyle/>
          <a:p>
            <a:r>
              <a:rPr lang="en-US" sz="5400" dirty="0" smtClean="0"/>
              <a:t>Displacement</a:t>
            </a:r>
            <a:endParaRPr lang="en-US" sz="5400" dirty="0"/>
          </a:p>
        </p:txBody>
      </p:sp>
      <p:sp>
        <p:nvSpPr>
          <p:cNvPr id="3" name="Content Placeholder 2"/>
          <p:cNvSpPr>
            <a:spLocks noGrp="1"/>
          </p:cNvSpPr>
          <p:nvPr>
            <p:ph idx="1"/>
          </p:nvPr>
        </p:nvSpPr>
        <p:spPr>
          <a:xfrm>
            <a:off x="457200" y="1676400"/>
            <a:ext cx="8229600" cy="4898136"/>
          </a:xfrm>
        </p:spPr>
        <p:txBody>
          <a:bodyPr>
            <a:normAutofit fontScale="77500" lnSpcReduction="20000"/>
          </a:bodyPr>
          <a:lstStyle/>
          <a:p>
            <a:r>
              <a:rPr lang="en-US" dirty="0" smtClean="0"/>
              <a:t>You direct strong emotions and frustrations towards a person or object that doesn’t feel threatening. This allows you to satisfy an impulse to react, but you don’t risk significant consequences.</a:t>
            </a:r>
          </a:p>
          <a:p>
            <a:r>
              <a:rPr lang="en-US" dirty="0" smtClean="0"/>
              <a:t>A good example of this defense mechanism is </a:t>
            </a:r>
            <a:r>
              <a:rPr lang="en-US" dirty="0" smtClean="0">
                <a:hlinkClick r:id="rId2"/>
              </a:rPr>
              <a:t>getting angry at your child</a:t>
            </a:r>
            <a:r>
              <a:rPr lang="en-US" dirty="0" smtClean="0"/>
              <a:t> or spouse because you had a bad day at work. Neither of these people is the target of your strong emotions, but reacting to them is likely less problematic than reacting to your boss.</a:t>
            </a:r>
          </a:p>
          <a:p>
            <a:r>
              <a:rPr lang="en-US" dirty="0" smtClean="0"/>
              <a:t>Example</a:t>
            </a:r>
            <a:r>
              <a:rPr lang="en-US" dirty="0" smtClean="0"/>
              <a:t>:</a:t>
            </a:r>
          </a:p>
          <a:p>
            <a:pPr>
              <a:buNone/>
            </a:pPr>
            <a:r>
              <a:rPr lang="en-US" dirty="0" smtClean="0"/>
              <a:t>    </a:t>
            </a:r>
            <a:r>
              <a:rPr lang="en-US" dirty="0" smtClean="0">
                <a:latin typeface="Footlight MT Light" pitchFamily="18" charset="0"/>
              </a:rPr>
              <a:t>A</a:t>
            </a:r>
            <a:r>
              <a:rPr lang="en-US" dirty="0" smtClean="0">
                <a:latin typeface="Footlight MT Light" pitchFamily="18" charset="0"/>
              </a:rPr>
              <a:t>n </a:t>
            </a:r>
            <a:r>
              <a:rPr lang="en-US" dirty="0" smtClean="0">
                <a:latin typeface="Footlight MT Light" pitchFamily="18" charset="0"/>
              </a:rPr>
              <a:t>employee who is angry with their boss. They take out their anger on their spouse when they get home. Now angry themselves, the spouse might be irritable with their children. In turn, the kids might take their frustrations out on each other.</a:t>
            </a:r>
          </a:p>
          <a:p>
            <a:pPr algn="ctr">
              <a:buNone/>
            </a:pPr>
            <a:r>
              <a:rPr lang="en-IN" dirty="0" smtClean="0">
                <a:latin typeface="Footlight MT Light" panose="0204060206030A020304" pitchFamily="18" charset="0"/>
              </a:rPr>
              <a:t>A client is aggressive at his doctor, does not express it but, becomes verbally abusive to the nurse.</a:t>
            </a:r>
          </a:p>
          <a:p>
            <a:pPr algn="ctr">
              <a:buNone/>
            </a:pPr>
            <a:r>
              <a:rPr lang="en-IN" dirty="0" smtClean="0">
                <a:latin typeface="Footlight MT Light" panose="0204060206030A020304" pitchFamily="18" charset="0"/>
              </a:rPr>
              <a:t>Associated disorders: Phobias</a:t>
            </a:r>
            <a:endParaRPr lang="en-US" dirty="0" smtClean="0"/>
          </a:p>
          <a:p>
            <a:pPr>
              <a:buNone/>
            </a:pPr>
            <a:endParaRPr lang="en-US" b="1" dirty="0" smtClean="0"/>
          </a:p>
          <a:p>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90600"/>
          </a:xfrm>
        </p:spPr>
        <p:txBody>
          <a:bodyPr>
            <a:normAutofit/>
          </a:bodyPr>
          <a:lstStyle/>
          <a:p>
            <a:r>
              <a:rPr lang="en-US" sz="5400" dirty="0" smtClean="0"/>
              <a:t>Sublimation</a:t>
            </a:r>
            <a:endParaRPr lang="en-US" sz="5400" dirty="0"/>
          </a:p>
        </p:txBody>
      </p:sp>
      <p:sp>
        <p:nvSpPr>
          <p:cNvPr id="3" name="Content Placeholder 2"/>
          <p:cNvSpPr>
            <a:spLocks noGrp="1"/>
          </p:cNvSpPr>
          <p:nvPr>
            <p:ph idx="1"/>
          </p:nvPr>
        </p:nvSpPr>
        <p:spPr>
          <a:xfrm>
            <a:off x="457200" y="1752600"/>
            <a:ext cx="8229600" cy="4821936"/>
          </a:xfrm>
        </p:spPr>
        <p:txBody>
          <a:bodyPr>
            <a:normAutofit fontScale="92500" lnSpcReduction="20000"/>
          </a:bodyPr>
          <a:lstStyle/>
          <a:p>
            <a:r>
              <a:rPr lang="en-US" dirty="0" smtClean="0"/>
              <a:t>This type of defense mechanism is considered a </a:t>
            </a:r>
            <a:r>
              <a:rPr lang="en-US" dirty="0" smtClean="0">
                <a:hlinkClick r:id="rId2"/>
              </a:rPr>
              <a:t>positive strategy</a:t>
            </a:r>
            <a:r>
              <a:rPr lang="en-US" dirty="0" smtClean="0"/>
              <a:t>. That’s because people who rely on it choose to redirect strong emotions or feelings into an object or activity that is appropriate and safe.</a:t>
            </a:r>
          </a:p>
          <a:p>
            <a:r>
              <a:rPr lang="en-US" dirty="0" smtClean="0"/>
              <a:t>For example, instead of lashing out at your employees, you choose to channel your frustration into kickboxing or exercise. You could also funnel or redirect the feelings into music, art, or sports.</a:t>
            </a:r>
          </a:p>
          <a:p>
            <a:r>
              <a:rPr lang="en-US" dirty="0" smtClean="0"/>
              <a:t>Example</a:t>
            </a:r>
            <a:r>
              <a:rPr lang="en-US" dirty="0" smtClean="0"/>
              <a:t>:</a:t>
            </a:r>
          </a:p>
          <a:p>
            <a:pPr>
              <a:buNone/>
            </a:pPr>
            <a:r>
              <a:rPr lang="en-US" dirty="0" smtClean="0">
                <a:latin typeface="Footlight MT Light" pitchFamily="18" charset="0"/>
              </a:rPr>
              <a:t> </a:t>
            </a:r>
            <a:r>
              <a:rPr lang="en-US" dirty="0" smtClean="0">
                <a:latin typeface="Footlight MT Light" pitchFamily="18" charset="0"/>
              </a:rPr>
              <a:t>  </a:t>
            </a:r>
            <a:r>
              <a:rPr lang="en-US" dirty="0" smtClean="0">
                <a:latin typeface="Footlight MT Light" pitchFamily="18" charset="0"/>
              </a:rPr>
              <a:t>You have an almost obsessive need to have control over even the smallest details in your </a:t>
            </a:r>
            <a:r>
              <a:rPr lang="en-US" dirty="0" smtClean="0">
                <a:latin typeface="Footlight MT Light" pitchFamily="18" charset="0"/>
              </a:rPr>
              <a:t>life.</a:t>
            </a:r>
            <a:endParaRPr lang="en-US" dirty="0" smtClean="0">
              <a:latin typeface="Footlight MT Light" pitchFamily="18" charset="0"/>
            </a:endParaRPr>
          </a:p>
          <a:p>
            <a:pPr>
              <a:buNone/>
            </a:pPr>
            <a:r>
              <a:rPr lang="en-US" dirty="0" smtClean="0"/>
              <a:t>  </a:t>
            </a:r>
            <a:r>
              <a:rPr lang="en-US" sz="2600" dirty="0" smtClean="0">
                <a:latin typeface="Footlight MT Light" pitchFamily="18" charset="0"/>
              </a:rPr>
              <a:t>(I hate my dad, I wish to beat him)I play violent video games.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a:bodyPr>
          <a:lstStyle/>
          <a:p>
            <a:r>
              <a:rPr lang="en-US" sz="5400" dirty="0" smtClean="0"/>
              <a:t>Reaction </a:t>
            </a:r>
            <a:r>
              <a:rPr lang="en-US" sz="5400" dirty="0" smtClean="0"/>
              <a:t>Formation</a:t>
            </a:r>
            <a:endParaRPr lang="en-US" sz="5400" dirty="0"/>
          </a:p>
        </p:txBody>
      </p:sp>
      <p:sp>
        <p:nvSpPr>
          <p:cNvPr id="3" name="Content Placeholder 2"/>
          <p:cNvSpPr>
            <a:spLocks noGrp="1"/>
          </p:cNvSpPr>
          <p:nvPr>
            <p:ph idx="1"/>
          </p:nvPr>
        </p:nvSpPr>
        <p:spPr>
          <a:xfrm>
            <a:off x="457200" y="1752600"/>
            <a:ext cx="8229600" cy="4821936"/>
          </a:xfrm>
        </p:spPr>
        <p:txBody>
          <a:bodyPr>
            <a:normAutofit fontScale="85000" lnSpcReduction="20000"/>
          </a:bodyPr>
          <a:lstStyle/>
          <a:p>
            <a:r>
              <a:rPr lang="en-US" dirty="0" smtClean="0"/>
              <a:t>People who use this defense mechanism recognize how they feel, but they choose to behave in the opposite manner of their instincts.</a:t>
            </a:r>
          </a:p>
          <a:p>
            <a:r>
              <a:rPr lang="en-US" dirty="0" smtClean="0"/>
              <a:t>A person who reacts this way, for example, may feel they should not express negative emotions, such as anger or frustration. They choose to instead react in an overly positive way.</a:t>
            </a:r>
          </a:p>
          <a:p>
            <a:r>
              <a:rPr lang="en-US" dirty="0" smtClean="0"/>
              <a:t>Example</a:t>
            </a:r>
            <a:r>
              <a:rPr lang="en-US" dirty="0" smtClean="0"/>
              <a:t>:</a:t>
            </a:r>
          </a:p>
          <a:p>
            <a:pPr>
              <a:buNone/>
            </a:pPr>
            <a:r>
              <a:rPr lang="en-US" dirty="0" smtClean="0"/>
              <a:t> </a:t>
            </a:r>
            <a:r>
              <a:rPr lang="en-US" dirty="0" smtClean="0"/>
              <a:t>  </a:t>
            </a:r>
            <a:r>
              <a:rPr lang="en-US" dirty="0" smtClean="0">
                <a:latin typeface="Footlight MT Light" pitchFamily="18" charset="0"/>
              </a:rPr>
              <a:t>Treating </a:t>
            </a:r>
            <a:r>
              <a:rPr lang="en-US" dirty="0" smtClean="0">
                <a:latin typeface="Footlight MT Light" pitchFamily="18" charset="0"/>
              </a:rPr>
              <a:t>someone you strongly dislike in an excessively friendly manner in order to hide your true </a:t>
            </a:r>
            <a:r>
              <a:rPr lang="en-US" dirty="0" smtClean="0">
                <a:latin typeface="Footlight MT Light" pitchFamily="18" charset="0"/>
              </a:rPr>
              <a:t>feelings.</a:t>
            </a:r>
            <a:endParaRPr lang="en-US" dirty="0" smtClean="0">
              <a:latin typeface="Footlight MT Light" pitchFamily="18" charset="0"/>
            </a:endParaRPr>
          </a:p>
          <a:p>
            <a:pPr algn="ctr">
              <a:buNone/>
            </a:pPr>
            <a:r>
              <a:rPr lang="en-IN" dirty="0" smtClean="0">
                <a:latin typeface="Footlight MT Light" panose="0204060206030A020304" pitchFamily="18" charset="0"/>
              </a:rPr>
              <a:t>A boy may really like a girl but act like hew does not and disinterested around her.</a:t>
            </a:r>
          </a:p>
          <a:p>
            <a:pPr algn="ctr">
              <a:buNone/>
            </a:pPr>
            <a:r>
              <a:rPr lang="en-IN" dirty="0" smtClean="0">
                <a:latin typeface="Footlight MT Light" panose="0204060206030A020304" pitchFamily="18" charset="0"/>
              </a:rPr>
              <a:t>Associated disorders: </a:t>
            </a:r>
            <a:r>
              <a:rPr lang="en-US" dirty="0" smtClean="0">
                <a:latin typeface="Footlight MT Light" panose="0204060206030A020304" pitchFamily="18" charset="0"/>
              </a:rPr>
              <a:t>Delusional Disorder, Mood Disorders (Depression), Obsessive-Compulsive Disorder</a:t>
            </a:r>
            <a:endParaRPr lang="en-IN" dirty="0" smtClean="0">
              <a:latin typeface="Footlight MT Light" panose="0204060206030A020304" pitchFamily="18" charset="0"/>
            </a:endParaRPr>
          </a:p>
          <a:p>
            <a:pPr>
              <a:buNone/>
            </a:pP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a:bodyPr>
          <a:lstStyle/>
          <a:p>
            <a:r>
              <a:rPr lang="en-US" sz="5400" dirty="0" smtClean="0"/>
              <a:t>Compartmentalization</a:t>
            </a:r>
            <a:endParaRPr lang="en-US" sz="5400" dirty="0"/>
          </a:p>
        </p:txBody>
      </p:sp>
      <p:sp>
        <p:nvSpPr>
          <p:cNvPr id="3" name="Content Placeholder 2"/>
          <p:cNvSpPr>
            <a:spLocks noGrp="1"/>
          </p:cNvSpPr>
          <p:nvPr>
            <p:ph idx="1"/>
          </p:nvPr>
        </p:nvSpPr>
        <p:spPr>
          <a:xfrm>
            <a:off x="457200" y="1752600"/>
            <a:ext cx="8229600" cy="4821936"/>
          </a:xfrm>
        </p:spPr>
        <p:txBody>
          <a:bodyPr>
            <a:normAutofit fontScale="92500" lnSpcReduction="20000"/>
          </a:bodyPr>
          <a:lstStyle/>
          <a:p>
            <a:r>
              <a:rPr lang="en-US" dirty="0" smtClean="0"/>
              <a:t>Separating your life into independent sectors may feel like a way to protect many elements of it</a:t>
            </a:r>
            <a:r>
              <a:rPr lang="en-US" dirty="0" smtClean="0"/>
              <a:t>.</a:t>
            </a:r>
          </a:p>
          <a:p>
            <a:r>
              <a:rPr lang="en-US" dirty="0" smtClean="0"/>
              <a:t>A </a:t>
            </a:r>
            <a:r>
              <a:rPr lang="en-US" dirty="0" smtClean="0"/>
              <a:t>defense mechanism that we use to avoid the anxiety that arises from the clash of contradictory values or </a:t>
            </a:r>
            <a:r>
              <a:rPr lang="en-US" dirty="0" smtClean="0"/>
              <a:t>emotions.</a:t>
            </a:r>
            <a:endParaRPr lang="en-US" dirty="0" smtClean="0"/>
          </a:p>
          <a:p>
            <a:pPr>
              <a:buNone/>
            </a:pPr>
            <a:endParaRPr lang="en-US" dirty="0" smtClean="0"/>
          </a:p>
          <a:p>
            <a:r>
              <a:rPr lang="en-US" dirty="0" smtClean="0"/>
              <a:t>Example</a:t>
            </a:r>
            <a:r>
              <a:rPr lang="en-US" dirty="0" smtClean="0"/>
              <a:t>:</a:t>
            </a:r>
          </a:p>
          <a:p>
            <a:pPr>
              <a:buNone/>
            </a:pPr>
            <a:r>
              <a:rPr lang="en-US" dirty="0" smtClean="0"/>
              <a:t>    </a:t>
            </a:r>
            <a:r>
              <a:rPr lang="en-US" dirty="0" smtClean="0">
                <a:latin typeface="Footlight MT Light" pitchFamily="18" charset="0"/>
              </a:rPr>
              <a:t>A </a:t>
            </a:r>
            <a:r>
              <a:rPr lang="en-US" dirty="0" smtClean="0">
                <a:latin typeface="Footlight MT Light" pitchFamily="18" charset="0"/>
              </a:rPr>
              <a:t>manager can think of himself as nurturing and sensitive at home, but a hard-nosed tough guy at </a:t>
            </a:r>
            <a:r>
              <a:rPr lang="en-US" dirty="0" smtClean="0">
                <a:latin typeface="Footlight MT Light" pitchFamily="18" charset="0"/>
              </a:rPr>
              <a:t>work.</a:t>
            </a:r>
            <a:endParaRPr lang="en-US" dirty="0" smtClean="0">
              <a:latin typeface="Footlight MT Light" pitchFamily="18" charset="0"/>
            </a:endParaRPr>
          </a:p>
          <a:p>
            <a:pPr>
              <a:buNone/>
            </a:pPr>
            <a:r>
              <a:rPr lang="en-US" dirty="0" smtClean="0"/>
              <a:t>  </a:t>
            </a:r>
            <a:r>
              <a:rPr lang="en-US" dirty="0" smtClean="0">
                <a:latin typeface="Footlight MT Light" pitchFamily="18" charset="0"/>
              </a:rPr>
              <a:t>When you choose to not discuss personal life issues at work, you block off, or compartmentalize, that element of your life. This allows you to carry on without facing the anxieties or challenges while you’re in that setting or mindset.</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90600"/>
          </a:xfrm>
        </p:spPr>
        <p:txBody>
          <a:bodyPr>
            <a:normAutofit/>
          </a:bodyPr>
          <a:lstStyle/>
          <a:p>
            <a:r>
              <a:rPr lang="en-US" sz="5400" dirty="0" smtClean="0"/>
              <a:t>Intellectualization</a:t>
            </a:r>
            <a:endParaRPr lang="en-US" sz="5400" dirty="0"/>
          </a:p>
        </p:txBody>
      </p:sp>
      <p:sp>
        <p:nvSpPr>
          <p:cNvPr id="3" name="Content Placeholder 2"/>
          <p:cNvSpPr>
            <a:spLocks noGrp="1"/>
          </p:cNvSpPr>
          <p:nvPr>
            <p:ph idx="1"/>
          </p:nvPr>
        </p:nvSpPr>
        <p:spPr>
          <a:xfrm>
            <a:off x="457200" y="1752600"/>
            <a:ext cx="8229600" cy="4821936"/>
          </a:xfrm>
        </p:spPr>
        <p:txBody>
          <a:bodyPr>
            <a:normAutofit fontScale="77500" lnSpcReduction="20000"/>
          </a:bodyPr>
          <a:lstStyle/>
          <a:p>
            <a:r>
              <a:rPr lang="en-US" dirty="0" smtClean="0"/>
              <a:t>When you’re hit with a trying situation, you may choose to remove all emotion from your responses and instead focus on quantitative facts. </a:t>
            </a:r>
            <a:endParaRPr lang="en-US" dirty="0" smtClean="0"/>
          </a:p>
          <a:p>
            <a:r>
              <a:rPr lang="en-US" dirty="0" smtClean="0"/>
              <a:t>The </a:t>
            </a:r>
            <a:r>
              <a:rPr lang="en-US" dirty="0" smtClean="0"/>
              <a:t>person avoids uncomfortable emotions by focusing on facts and </a:t>
            </a:r>
            <a:r>
              <a:rPr lang="en-US" dirty="0" smtClean="0"/>
              <a:t>logic.</a:t>
            </a:r>
          </a:p>
          <a:p>
            <a:r>
              <a:rPr lang="en-US" dirty="0" smtClean="0"/>
              <a:t>A </a:t>
            </a:r>
            <a:r>
              <a:rPr lang="en-US" dirty="0" smtClean="0"/>
              <a:t>defense mechanism by which reasoning is used to block confrontation with an unconscious conflict and its associated emotional stress – where thinking is used to avoid feeling. It involves removing one's self, emotionally, from a stressful event</a:t>
            </a:r>
            <a:r>
              <a:rPr lang="en-US" dirty="0" smtClean="0"/>
              <a:t>.</a:t>
            </a:r>
            <a:endParaRPr lang="en-US" dirty="0" smtClean="0"/>
          </a:p>
          <a:p>
            <a:r>
              <a:rPr lang="en-US" dirty="0" smtClean="0"/>
              <a:t>Example</a:t>
            </a:r>
            <a:r>
              <a:rPr lang="en-US" dirty="0" smtClean="0"/>
              <a:t>:</a:t>
            </a:r>
          </a:p>
          <a:p>
            <a:pPr>
              <a:buNone/>
            </a:pPr>
            <a:r>
              <a:rPr lang="en-US" dirty="0" smtClean="0"/>
              <a:t>    </a:t>
            </a:r>
            <a:r>
              <a:rPr lang="en-US" dirty="0" smtClean="0">
                <a:latin typeface="Footlight MT Light" pitchFamily="18" charset="0"/>
              </a:rPr>
              <a:t>A </a:t>
            </a:r>
            <a:r>
              <a:rPr lang="en-US" dirty="0" smtClean="0">
                <a:latin typeface="Footlight MT Light" pitchFamily="18" charset="0"/>
              </a:rPr>
              <a:t>person told they have cancer asks for details on the probability of survival and the success rates of various </a:t>
            </a:r>
            <a:r>
              <a:rPr lang="en-US" dirty="0" smtClean="0">
                <a:latin typeface="Footlight MT Light" pitchFamily="18" charset="0"/>
              </a:rPr>
              <a:t>drugs.</a:t>
            </a:r>
            <a:endParaRPr lang="en-US" dirty="0" smtClean="0">
              <a:latin typeface="Footlight MT Light" pitchFamily="18" charset="0"/>
            </a:endParaRPr>
          </a:p>
          <a:p>
            <a:pPr>
              <a:buNone/>
            </a:pPr>
            <a:r>
              <a:rPr lang="en-US" dirty="0" smtClean="0"/>
              <a:t> </a:t>
            </a:r>
            <a:r>
              <a:rPr lang="en-US" dirty="0" smtClean="0"/>
              <a:t>   </a:t>
            </a:r>
            <a:r>
              <a:rPr lang="en-US" dirty="0" smtClean="0">
                <a:latin typeface="Footlight MT Light" pitchFamily="18" charset="0"/>
              </a:rPr>
              <a:t>You may see this strategy in use when a person who is let go from a job choose to spend their days creating spreadsheets of job opportunities and leads.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a:bodyPr>
          <a:lstStyle/>
          <a:p>
            <a:r>
              <a:rPr lang="en-US" sz="5400" dirty="0" smtClean="0"/>
              <a:t>Compensation</a:t>
            </a:r>
            <a:endParaRPr lang="en-US" sz="5400" dirty="0"/>
          </a:p>
        </p:txBody>
      </p:sp>
      <p:sp>
        <p:nvSpPr>
          <p:cNvPr id="3" name="Content Placeholder 2"/>
          <p:cNvSpPr>
            <a:spLocks noGrp="1"/>
          </p:cNvSpPr>
          <p:nvPr>
            <p:ph idx="1"/>
          </p:nvPr>
        </p:nvSpPr>
        <p:spPr>
          <a:xfrm>
            <a:off x="457200" y="1752600"/>
            <a:ext cx="8229600" cy="4821936"/>
          </a:xfrm>
        </p:spPr>
        <p:txBody>
          <a:bodyPr>
            <a:normAutofit fontScale="92500" lnSpcReduction="20000"/>
          </a:bodyPr>
          <a:lstStyle/>
          <a:p>
            <a:r>
              <a:rPr lang="en-US" dirty="0" smtClean="0"/>
              <a:t>Overachieving in one area to compensate for failures in another</a:t>
            </a:r>
            <a:r>
              <a:rPr lang="en-US" dirty="0" smtClean="0"/>
              <a:t>.</a:t>
            </a:r>
          </a:p>
          <a:p>
            <a:r>
              <a:rPr lang="en-US" dirty="0" smtClean="0"/>
              <a:t>Is </a:t>
            </a:r>
            <a:r>
              <a:rPr lang="en-US" dirty="0" smtClean="0"/>
              <a:t>a strategy whereby one covers up, consciously or unconsciously, weaknesses, frustrations, desires, or feelings of inadequacy or incompetence in one life area through the gratification or (drive towards) excellence in another area.</a:t>
            </a:r>
          </a:p>
          <a:p>
            <a:pPr>
              <a:buNone/>
            </a:pPr>
            <a:endParaRPr lang="en-US" dirty="0" smtClean="0"/>
          </a:p>
          <a:p>
            <a:r>
              <a:rPr lang="en-US" dirty="0" smtClean="0"/>
              <a:t>Example</a:t>
            </a:r>
            <a:r>
              <a:rPr lang="en-US" dirty="0" smtClean="0"/>
              <a:t>:</a:t>
            </a:r>
          </a:p>
          <a:p>
            <a:pPr>
              <a:buNone/>
            </a:pPr>
            <a:r>
              <a:rPr lang="en-US" dirty="0" smtClean="0"/>
              <a:t> </a:t>
            </a:r>
            <a:r>
              <a:rPr lang="en-US" dirty="0" smtClean="0"/>
              <a:t>  </a:t>
            </a:r>
            <a:r>
              <a:rPr lang="en-US" dirty="0" smtClean="0">
                <a:latin typeface="Footlight MT Light" pitchFamily="18" charset="0"/>
              </a:rPr>
              <a:t>Individuals </a:t>
            </a:r>
            <a:r>
              <a:rPr lang="en-US" dirty="0" smtClean="0">
                <a:latin typeface="Footlight MT Light" pitchFamily="18" charset="0"/>
              </a:rPr>
              <a:t>with poor family lives may direct their energy into excelling above and beyond what is required at work</a:t>
            </a:r>
            <a:r>
              <a:rPr lang="en-US" dirty="0" smtClean="0"/>
              <a:t>.</a:t>
            </a:r>
          </a:p>
          <a:p>
            <a:pPr>
              <a:buNone/>
            </a:pPr>
            <a:r>
              <a:rPr lang="en-IN" dirty="0" smtClean="0">
                <a:latin typeface="Footlight MT Light" panose="0204060206030A020304" pitchFamily="18" charset="0"/>
              </a:rPr>
              <a:t>   </a:t>
            </a:r>
            <a:r>
              <a:rPr lang="en-IN" dirty="0" smtClean="0">
                <a:latin typeface="Footlight MT Light" panose="0204060206030A020304" pitchFamily="18" charset="0"/>
              </a:rPr>
              <a:t>A </a:t>
            </a:r>
            <a:r>
              <a:rPr lang="en-IN" dirty="0" smtClean="0">
                <a:latin typeface="Footlight MT Light" panose="0204060206030A020304" pitchFamily="18" charset="0"/>
              </a:rPr>
              <a:t>physically handicapped boy is unable to play football, so he compensates by becoming a great scholar.</a:t>
            </a:r>
          </a:p>
          <a:p>
            <a:endParaRPr lang="en-US" dirty="0" smtClean="0"/>
          </a:p>
          <a:p>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219200"/>
          </a:xfrm>
        </p:spPr>
        <p:txBody>
          <a:bodyPr>
            <a:normAutofit/>
          </a:bodyPr>
          <a:lstStyle/>
          <a:p>
            <a:r>
              <a:rPr lang="en-US" sz="5400" dirty="0" smtClean="0"/>
              <a:t>Identification</a:t>
            </a:r>
            <a:endParaRPr lang="en-US" sz="5400" dirty="0"/>
          </a:p>
        </p:txBody>
      </p:sp>
      <p:sp>
        <p:nvSpPr>
          <p:cNvPr id="3" name="Content Placeholder 2"/>
          <p:cNvSpPr>
            <a:spLocks noGrp="1"/>
          </p:cNvSpPr>
          <p:nvPr>
            <p:ph idx="1"/>
          </p:nvPr>
        </p:nvSpPr>
        <p:spPr>
          <a:xfrm>
            <a:off x="457200" y="1752600"/>
            <a:ext cx="8229600" cy="4821936"/>
          </a:xfrm>
        </p:spPr>
        <p:txBody>
          <a:bodyPr>
            <a:normAutofit fontScale="85000" lnSpcReduction="20000"/>
          </a:bodyPr>
          <a:lstStyle/>
          <a:p>
            <a:r>
              <a:rPr lang="en-US" dirty="0" smtClean="0"/>
              <a:t>An attempt to increase self worth </a:t>
            </a:r>
            <a:r>
              <a:rPr lang="en-IN" dirty="0" smtClean="0"/>
              <a:t>by acquiring certain attributes and characteristics of an individual one admires</a:t>
            </a:r>
            <a:r>
              <a:rPr lang="en-IN" dirty="0" smtClean="0"/>
              <a:t>.</a:t>
            </a:r>
          </a:p>
          <a:p>
            <a:r>
              <a:rPr lang="en-US" dirty="0" smtClean="0"/>
              <a:t>The process </a:t>
            </a:r>
            <a:r>
              <a:rPr lang="en-US" dirty="0" smtClean="0"/>
              <a:t>whereby the individual assimilates an aspect, property, or attribute of the other and is transformed wholly or partially by the model that other provides. It is by means of a series of identifications that the personality is constituted and specified.</a:t>
            </a:r>
            <a:endParaRPr lang="en-IN" dirty="0" smtClean="0"/>
          </a:p>
          <a:p>
            <a:r>
              <a:rPr lang="en-IN" dirty="0" smtClean="0"/>
              <a:t>Example</a:t>
            </a:r>
            <a:r>
              <a:rPr lang="en-IN" dirty="0" smtClean="0"/>
              <a:t>:</a:t>
            </a:r>
          </a:p>
          <a:p>
            <a:pPr>
              <a:buNone/>
            </a:pPr>
            <a:r>
              <a:rPr lang="en-IN" dirty="0" smtClean="0"/>
              <a:t> </a:t>
            </a:r>
            <a:r>
              <a:rPr lang="en-IN" dirty="0" smtClean="0"/>
              <a:t>  </a:t>
            </a:r>
            <a:r>
              <a:rPr lang="en-US" dirty="0" smtClean="0">
                <a:latin typeface="Footlight MT Light" pitchFamily="18" charset="0"/>
              </a:rPr>
              <a:t>A </a:t>
            </a:r>
            <a:r>
              <a:rPr lang="en-US" dirty="0" smtClean="0">
                <a:latin typeface="Footlight MT Light" pitchFamily="18" charset="0"/>
              </a:rPr>
              <a:t>group of people who like the same music.</a:t>
            </a:r>
            <a:endParaRPr lang="en-IN" dirty="0" smtClean="0">
              <a:latin typeface="Footlight MT Light" pitchFamily="18" charset="0"/>
            </a:endParaRPr>
          </a:p>
          <a:p>
            <a:pPr algn="ctr">
              <a:buNone/>
            </a:pPr>
            <a:r>
              <a:rPr lang="en-IN" dirty="0" smtClean="0">
                <a:latin typeface="Footlight MT Light" pitchFamily="18" charset="0"/>
              </a:rPr>
              <a:t>A teenaged boy who required lengthy rehabilitation after an accident decides to become a physical therapist as a result of his experiences.</a:t>
            </a:r>
          </a:p>
          <a:p>
            <a:pPr algn="ctr">
              <a:buNone/>
            </a:pPr>
            <a:r>
              <a:rPr lang="en-IN" dirty="0" smtClean="0">
                <a:latin typeface="Footlight MT Light" pitchFamily="18" charset="0"/>
              </a:rPr>
              <a:t>Associated disorders: </a:t>
            </a:r>
            <a:r>
              <a:rPr lang="en-US" dirty="0" smtClean="0">
                <a:latin typeface="Footlight MT Light" panose="0204060206030A020304" pitchFamily="18" charset="0"/>
              </a:rPr>
              <a:t>Schizophrenia, Mood Disorders (Depression) </a:t>
            </a:r>
          </a:p>
          <a:p>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219200"/>
          </a:xfrm>
        </p:spPr>
        <p:txBody>
          <a:bodyPr>
            <a:normAutofit/>
          </a:bodyPr>
          <a:lstStyle/>
          <a:p>
            <a:r>
              <a:rPr lang="en-US" sz="5400" dirty="0" smtClean="0"/>
              <a:t>Undoing</a:t>
            </a:r>
            <a:endParaRPr lang="en-US" sz="5400" dirty="0"/>
          </a:p>
        </p:txBody>
      </p:sp>
      <p:sp>
        <p:nvSpPr>
          <p:cNvPr id="3" name="Content Placeholder 2"/>
          <p:cNvSpPr>
            <a:spLocks noGrp="1"/>
          </p:cNvSpPr>
          <p:nvPr>
            <p:ph idx="1"/>
          </p:nvPr>
        </p:nvSpPr>
        <p:spPr>
          <a:xfrm>
            <a:off x="457200" y="1752600"/>
            <a:ext cx="8229600" cy="4821936"/>
          </a:xfrm>
        </p:spPr>
        <p:txBody>
          <a:bodyPr>
            <a:normAutofit fontScale="77500" lnSpcReduction="20000"/>
          </a:bodyPr>
          <a:lstStyle/>
          <a:p>
            <a:pPr fontAlgn="base"/>
            <a:r>
              <a:rPr lang="en-US" dirty="0" smtClean="0"/>
              <a:t>Trying to make up for what one feels are inappropriate thoughts, feelings, or behaviors (e.g., if you hurt someone's feelings, you might offer to do something nice for them in order to assuage your anxiety or guilt</a:t>
            </a:r>
            <a:r>
              <a:rPr lang="en-US" dirty="0" smtClean="0"/>
              <a:t>).</a:t>
            </a:r>
          </a:p>
          <a:p>
            <a:pPr fontAlgn="base"/>
            <a:r>
              <a:rPr lang="en-US" dirty="0" smtClean="0"/>
              <a:t>The </a:t>
            </a:r>
            <a:r>
              <a:rPr lang="en-US" dirty="0" smtClean="0"/>
              <a:t>defense mechanism by which individuals avoid conscious awareness of disturbing impulses by thinking or acting in a way intended to revert (“make un-happen”) those impulses, even if only at a symbolic level</a:t>
            </a:r>
          </a:p>
          <a:p>
            <a:pPr fontAlgn="base"/>
            <a:r>
              <a:rPr lang="en-US" dirty="0" smtClean="0"/>
              <a:t>Example</a:t>
            </a:r>
            <a:r>
              <a:rPr lang="en-US" dirty="0" smtClean="0"/>
              <a:t>:</a:t>
            </a:r>
          </a:p>
          <a:p>
            <a:pPr fontAlgn="base">
              <a:buNone/>
            </a:pPr>
            <a:r>
              <a:rPr lang="en-US" dirty="0" smtClean="0"/>
              <a:t>    </a:t>
            </a:r>
            <a:r>
              <a:rPr lang="en-US" dirty="0" smtClean="0">
                <a:latin typeface="Footlight MT Light" pitchFamily="18" charset="0"/>
              </a:rPr>
              <a:t>After </a:t>
            </a:r>
            <a:r>
              <a:rPr lang="en-US" dirty="0" smtClean="0">
                <a:latin typeface="Footlight MT Light" pitchFamily="18" charset="0"/>
              </a:rPr>
              <a:t>thinking about being violent with someone, one would then be overly nice or accommodating to them.</a:t>
            </a:r>
          </a:p>
          <a:p>
            <a:pPr algn="ctr">
              <a:buNone/>
            </a:pPr>
            <a:r>
              <a:rPr lang="en-US" dirty="0" smtClean="0">
                <a:latin typeface="Footlight MT Light" pitchFamily="18" charset="0"/>
              </a:rPr>
              <a:t>   A daughter shouts at her father as there is no petrol in the car and is getting late for office, brings a favorite film for her father to watch. This is an example of undoing her behavior of shouting and then bringing a film.</a:t>
            </a:r>
            <a:endParaRPr lang="en-IN" dirty="0" smtClean="0">
              <a:latin typeface="Footlight MT Light" panose="0204060206030A020304" pitchFamily="18" charset="0"/>
            </a:endParaRPr>
          </a:p>
          <a:p>
            <a:pPr algn="ctr"/>
            <a:r>
              <a:rPr lang="en-IN" dirty="0" smtClean="0">
                <a:latin typeface="Footlight MT Light" panose="0204060206030A020304" pitchFamily="18" charset="0"/>
              </a:rPr>
              <a:t>Associated disorders:  OCD</a:t>
            </a:r>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295400"/>
          </a:xfrm>
        </p:spPr>
        <p:txBody>
          <a:bodyPr/>
          <a:lstStyle/>
          <a:p>
            <a:r>
              <a:rPr lang="en-US" dirty="0" smtClean="0"/>
              <a:t>Some other defenses used are:</a:t>
            </a:r>
            <a:endParaRPr lang="en-US" dirty="0"/>
          </a:p>
        </p:txBody>
      </p:sp>
      <p:sp>
        <p:nvSpPr>
          <p:cNvPr id="3" name="Content Placeholder 2"/>
          <p:cNvSpPr>
            <a:spLocks noGrp="1"/>
          </p:cNvSpPr>
          <p:nvPr>
            <p:ph idx="1"/>
          </p:nvPr>
        </p:nvSpPr>
        <p:spPr>
          <a:xfrm>
            <a:off x="457200" y="1600200"/>
            <a:ext cx="8229600" cy="4974336"/>
          </a:xfrm>
        </p:spPr>
        <p:txBody>
          <a:bodyPr/>
          <a:lstStyle/>
          <a:p>
            <a:pPr fontAlgn="base"/>
            <a:r>
              <a:rPr lang="en-US" b="1" dirty="0" smtClean="0"/>
              <a:t>Avoidance</a:t>
            </a:r>
            <a:r>
              <a:rPr lang="en-US" dirty="0" smtClean="0"/>
              <a:t>: Refusing to deal with or encounter unpleasant objects or situations.</a:t>
            </a:r>
          </a:p>
          <a:p>
            <a:pPr fontAlgn="base"/>
            <a:r>
              <a:rPr lang="en-US" b="1" dirty="0" smtClean="0"/>
              <a:t>Fantasy</a:t>
            </a:r>
            <a:r>
              <a:rPr lang="en-US" dirty="0" smtClean="0"/>
              <a:t>: Avoiding reality by retreating to a safe place within one's mind.</a:t>
            </a:r>
          </a:p>
          <a:p>
            <a:pPr fontAlgn="base"/>
            <a:r>
              <a:rPr lang="en-US" b="1" dirty="0" smtClean="0"/>
              <a:t>Altruism:</a:t>
            </a:r>
            <a:r>
              <a:rPr lang="en-US" dirty="0" smtClean="0"/>
              <a:t> Satisfying internal needs through helping others.</a:t>
            </a:r>
          </a:p>
          <a:p>
            <a:pPr fontAlgn="base"/>
            <a:r>
              <a:rPr lang="en-US" b="1" dirty="0" smtClean="0"/>
              <a:t>Humor</a:t>
            </a:r>
            <a:r>
              <a:rPr lang="en-US" dirty="0" smtClean="0"/>
              <a:t>: Pointing out the funny or ironic aspects of a situation.</a:t>
            </a:r>
          </a:p>
          <a:p>
            <a:pPr fontAlgn="base"/>
            <a:endParaRPr lang="en-US" dirty="0" smtClean="0"/>
          </a:p>
          <a:p>
            <a:pPr fontAlgn="base"/>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maxresdefault.jpg"/>
          <p:cNvPicPr>
            <a:picLocks noGrp="1" noChangeAspect="1"/>
          </p:cNvPicPr>
          <p:nvPr>
            <p:ph idx="1"/>
          </p:nvPr>
        </p:nvPicPr>
        <p:blipFill>
          <a:blip r:embed="rId2"/>
          <a:stretch>
            <a:fillRect/>
          </a:stretch>
        </p:blipFill>
        <p:spPr>
          <a:xfrm>
            <a:off x="0" y="1676400"/>
            <a:ext cx="9143999" cy="5181600"/>
          </a:xfrm>
        </p:spPr>
      </p:pic>
      <p:sp>
        <p:nvSpPr>
          <p:cNvPr id="2" name="Title 1"/>
          <p:cNvSpPr>
            <a:spLocks noGrp="1"/>
          </p:cNvSpPr>
          <p:nvPr>
            <p:ph type="title"/>
          </p:nvPr>
        </p:nvSpPr>
        <p:spPr>
          <a:xfrm>
            <a:off x="457200" y="533400"/>
            <a:ext cx="8229600" cy="1828800"/>
          </a:xfrm>
        </p:spPr>
        <p:txBody>
          <a:bodyPr>
            <a:normAutofit/>
          </a:bodyPr>
          <a:lstStyle/>
          <a:p>
            <a:r>
              <a:rPr lang="en-US" sz="6000" dirty="0" err="1" smtClean="0"/>
              <a:t>Defence</a:t>
            </a:r>
            <a:r>
              <a:rPr lang="en-US" sz="6000" dirty="0" smtClean="0"/>
              <a:t> </a:t>
            </a:r>
            <a:r>
              <a:rPr lang="en-US" sz="6000" dirty="0" smtClean="0"/>
              <a:t>Mechanism</a:t>
            </a:r>
            <a:endParaRPr lang="en-US" sz="6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4724400"/>
          </a:xfrm>
        </p:spPr>
        <p:txBody>
          <a:bodyPr/>
          <a:lstStyle/>
          <a:p>
            <a:r>
              <a:rPr lang="en-US" dirty="0" smtClean="0"/>
              <a:t>                </a:t>
            </a:r>
            <a:r>
              <a:rPr lang="en-US" sz="5400" dirty="0" smtClean="0"/>
              <a:t>THANK  YOU</a:t>
            </a:r>
            <a:r>
              <a:rPr lang="en-US" dirty="0" smtClean="0"/>
              <a:t/>
            </a:r>
            <a:br>
              <a:rPr lang="en-US" dirty="0" smtClean="0"/>
            </a:br>
            <a:r>
              <a:rPr lang="en-US" dirty="0" smtClean="0"/>
              <a:t/>
            </a:r>
            <a:br>
              <a:rPr lang="en-US" dirty="0" smtClean="0"/>
            </a:br>
            <a:r>
              <a:rPr lang="en-US" dirty="0" smtClean="0"/>
              <a:t/>
            </a:r>
            <a:br>
              <a:rPr lang="en-US" dirty="0" smtClean="0"/>
            </a:br>
            <a:r>
              <a:rPr lang="en-US" dirty="0" smtClean="0">
                <a:solidFill>
                  <a:schemeClr val="tx1"/>
                </a:solidFill>
              </a:rPr>
              <a:t>Emotion </a:t>
            </a:r>
            <a:r>
              <a:rPr lang="en-US" dirty="0" smtClean="0">
                <a:solidFill>
                  <a:schemeClr val="tx1"/>
                </a:solidFill>
              </a:rPr>
              <a:t>Of Life  </a:t>
            </a:r>
            <a:r>
              <a:rPr lang="en-US" dirty="0" smtClean="0">
                <a:solidFill>
                  <a:schemeClr val="tx1"/>
                </a:solidFill>
                <a:hlinkClick r:id="rId2"/>
              </a:rPr>
              <a:t>www.emotionoflife.co.in</a:t>
            </a:r>
            <a:r>
              <a:rPr lang="en-US" dirty="0" smtClean="0">
                <a:solidFill>
                  <a:schemeClr val="tx1"/>
                </a:solidFill>
              </a:rPr>
              <a:t/>
            </a:r>
            <a:br>
              <a:rPr lang="en-US" dirty="0" smtClean="0">
                <a:solidFill>
                  <a:schemeClr val="tx1"/>
                </a:solidFill>
              </a:rPr>
            </a:br>
            <a:r>
              <a:rPr lang="en-US" dirty="0" smtClean="0">
                <a:solidFill>
                  <a:schemeClr val="tx1"/>
                </a:solidFill>
                <a:sym typeface="+mn-ea"/>
              </a:rPr>
              <a:t>Email:  </a:t>
            </a:r>
            <a:r>
              <a:rPr lang="en-US" dirty="0" err="1" smtClean="0">
                <a:solidFill>
                  <a:schemeClr val="tx1"/>
                </a:solidFill>
                <a:sym typeface="+mn-ea"/>
              </a:rPr>
              <a:t>info</a:t>
            </a:r>
            <a:r>
              <a:rPr lang="en-US" dirty="0" err="1" smtClean="0">
                <a:solidFill>
                  <a:schemeClr val="tx1"/>
                </a:solidFill>
                <a:sym typeface="+mn-ea"/>
                <a:hlinkClick r:id="rId3"/>
              </a:rPr>
              <a:t>@emotionoflife</a:t>
            </a:r>
            <a:r>
              <a:rPr lang="en-US" dirty="0" smtClean="0">
                <a:solidFill>
                  <a:schemeClr val="tx1"/>
                </a:solidFill>
                <a:sym typeface="+mn-ea"/>
                <a:hlinkClick r:id="rId3"/>
              </a:rPr>
              <a:t>..in</a:t>
            </a:r>
            <a:r>
              <a:rPr lang="en-US" dirty="0" smtClean="0">
                <a:solidFill>
                  <a:schemeClr val="tx1"/>
                </a:solidFill>
              </a:rPr>
              <a:t/>
            </a:r>
            <a:br>
              <a:rPr lang="en-US" dirty="0" smtClean="0">
                <a:solidFill>
                  <a:schemeClr val="tx1"/>
                </a:solidFill>
              </a:rPr>
            </a:br>
            <a:r>
              <a:rPr lang="en-US" dirty="0" smtClean="0">
                <a:solidFill>
                  <a:schemeClr val="tx1"/>
                </a:solidFill>
              </a:rPr>
              <a:t>Phone: 7678694626</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676400"/>
          </a:xfrm>
        </p:spPr>
        <p:txBody>
          <a:bodyPr>
            <a:normAutofit/>
          </a:bodyPr>
          <a:lstStyle/>
          <a:p>
            <a:r>
              <a:rPr lang="en-US" sz="4800" dirty="0" err="1" smtClean="0"/>
              <a:t>Defence</a:t>
            </a:r>
            <a:r>
              <a:rPr lang="en-US" sz="4800" dirty="0" smtClean="0"/>
              <a:t> </a:t>
            </a:r>
            <a:r>
              <a:rPr lang="en-US" sz="4800" dirty="0" smtClean="0"/>
              <a:t>Mechanism</a:t>
            </a:r>
            <a:endParaRPr lang="en-US" sz="4800" dirty="0"/>
          </a:p>
        </p:txBody>
      </p:sp>
      <p:sp>
        <p:nvSpPr>
          <p:cNvPr id="3" name="Content Placeholder 2"/>
          <p:cNvSpPr>
            <a:spLocks noGrp="1"/>
          </p:cNvSpPr>
          <p:nvPr>
            <p:ph idx="1"/>
          </p:nvPr>
        </p:nvSpPr>
        <p:spPr>
          <a:xfrm>
            <a:off x="457200" y="1828800"/>
            <a:ext cx="8229600" cy="4745736"/>
          </a:xfrm>
        </p:spPr>
        <p:txBody>
          <a:bodyPr/>
          <a:lstStyle/>
          <a:p>
            <a:r>
              <a:rPr lang="en-US" dirty="0" smtClean="0"/>
              <a:t>Defense mechanisms are behaviors people use to separate themselves from unpleasant events, actions, or thoughts. These psychological strategies may help people put distance between themselves and threats or unwanted feelings, such as </a:t>
            </a:r>
            <a:r>
              <a:rPr lang="en-US" dirty="0" smtClean="0">
                <a:hlinkClick r:id="rId2"/>
              </a:rPr>
              <a:t>guilt</a:t>
            </a:r>
            <a:r>
              <a:rPr lang="en-US" dirty="0" smtClean="0"/>
              <a:t> or shame that are developed during the stages of development.</a:t>
            </a:r>
          </a:p>
          <a:p>
            <a:r>
              <a:rPr lang="en-US" dirty="0" smtClean="0"/>
              <a:t>In most cases, these psychological responses are not under a person’s conscious control</a:t>
            </a:r>
            <a:r>
              <a:rPr lang="en-US" dirty="0" smtClean="0"/>
              <a:t>.</a:t>
            </a: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295400"/>
          </a:xfrm>
        </p:spPr>
        <p:txBody>
          <a:bodyPr/>
          <a:lstStyle/>
          <a:p>
            <a:r>
              <a:rPr lang="en-US" sz="5400" dirty="0" smtClean="0"/>
              <a:t>Contd..</a:t>
            </a:r>
            <a:endParaRPr lang="en-US" sz="5400" dirty="0"/>
          </a:p>
        </p:txBody>
      </p:sp>
      <p:sp>
        <p:nvSpPr>
          <p:cNvPr id="3" name="Content Placeholder 2"/>
          <p:cNvSpPr>
            <a:spLocks noGrp="1"/>
          </p:cNvSpPr>
          <p:nvPr>
            <p:ph idx="1"/>
          </p:nvPr>
        </p:nvSpPr>
        <p:spPr>
          <a:xfrm>
            <a:off x="457200" y="1676400"/>
            <a:ext cx="8229600" cy="4898136"/>
          </a:xfrm>
        </p:spPr>
        <p:txBody>
          <a:bodyPr>
            <a:normAutofit fontScale="92500" lnSpcReduction="20000"/>
          </a:bodyPr>
          <a:lstStyle/>
          <a:p>
            <a:r>
              <a:rPr lang="en-US" dirty="0" smtClean="0"/>
              <a:t>A</a:t>
            </a:r>
            <a:r>
              <a:rPr lang="en-US" dirty="0" smtClean="0"/>
              <a:t> </a:t>
            </a:r>
            <a:r>
              <a:rPr lang="en-US" b="1" dirty="0" err="1" smtClean="0"/>
              <a:t>defence</a:t>
            </a:r>
            <a:r>
              <a:rPr lang="en-US" b="1" dirty="0" smtClean="0"/>
              <a:t> mechanism</a:t>
            </a:r>
            <a:r>
              <a:rPr lang="en-US" smtClean="0"/>
              <a:t> </a:t>
            </a:r>
            <a:r>
              <a:rPr lang="en-US" smtClean="0"/>
              <a:t>is an</a:t>
            </a:r>
            <a:r>
              <a:rPr lang="en-US" smtClean="0"/>
              <a:t> </a:t>
            </a:r>
            <a:r>
              <a:rPr lang="en-US" smtClean="0">
                <a:hlinkClick r:id="rId2" tooltip="Unconscious mind"/>
              </a:rPr>
              <a:t>unconscious</a:t>
            </a:r>
            <a:r>
              <a:rPr lang="en-US" smtClean="0"/>
              <a:t> </a:t>
            </a:r>
            <a:r>
              <a:rPr lang="en-US" smtClean="0"/>
              <a:t>psychological mechanism </a:t>
            </a:r>
            <a:r>
              <a:rPr lang="en-US" dirty="0" smtClean="0"/>
              <a:t>that reduces anxiety arising from unacceptable or potentially harmful </a:t>
            </a:r>
            <a:r>
              <a:rPr lang="en-US" dirty="0" smtClean="0"/>
              <a:t>stimuli.</a:t>
            </a:r>
          </a:p>
          <a:p>
            <a:r>
              <a:rPr lang="en-US" dirty="0" err="1" smtClean="0"/>
              <a:t>Defence</a:t>
            </a:r>
            <a:r>
              <a:rPr lang="en-US" dirty="0" smtClean="0"/>
              <a:t> mechanisms may result in healthy or unhealthy consequences depending on the circumstances and frequency with which the mechanism is used</a:t>
            </a:r>
            <a:r>
              <a:rPr lang="en-US" dirty="0" smtClean="0"/>
              <a:t>.</a:t>
            </a:r>
          </a:p>
          <a:p>
            <a:r>
              <a:rPr lang="en-US" dirty="0" err="1" smtClean="0"/>
              <a:t>Defence</a:t>
            </a:r>
            <a:r>
              <a:rPr lang="en-US" dirty="0" smtClean="0"/>
              <a:t> </a:t>
            </a:r>
            <a:r>
              <a:rPr lang="en-US" dirty="0" smtClean="0"/>
              <a:t>mechanisms </a:t>
            </a:r>
            <a:r>
              <a:rPr lang="en-US" dirty="0" smtClean="0"/>
              <a:t>are psychological strategies brought into play by the unconscious </a:t>
            </a:r>
            <a:r>
              <a:rPr lang="en-US" dirty="0" smtClean="0"/>
              <a:t>mind</a:t>
            </a:r>
            <a:r>
              <a:rPr lang="en-US" baseline="30000" dirty="0" smtClean="0"/>
              <a:t> </a:t>
            </a:r>
            <a:r>
              <a:rPr lang="en-US" dirty="0" smtClean="0"/>
              <a:t>to</a:t>
            </a:r>
            <a:r>
              <a:rPr lang="en-US" dirty="0" smtClean="0"/>
              <a:t> </a:t>
            </a:r>
            <a:r>
              <a:rPr lang="en-US" dirty="0" smtClean="0">
                <a:hlinkClick r:id="rId3" tooltip="Psychological manipulation"/>
              </a:rPr>
              <a:t>manipulate</a:t>
            </a:r>
            <a:r>
              <a:rPr lang="en-US" dirty="0" smtClean="0"/>
              <a:t>, </a:t>
            </a:r>
            <a:r>
              <a:rPr lang="en-US" dirty="0" smtClean="0">
                <a:hlinkClick r:id="rId4" tooltip="Denial"/>
              </a:rPr>
              <a:t>deny</a:t>
            </a:r>
            <a:r>
              <a:rPr lang="en-US" dirty="0" smtClean="0"/>
              <a:t>, or distort reality in order to defend against feelings of anxiety and unacceptable impulses and to maintain one's </a:t>
            </a:r>
            <a:r>
              <a:rPr lang="en-US" dirty="0" smtClean="0">
                <a:hlinkClick r:id="rId5" tooltip="Self-schema"/>
              </a:rPr>
              <a:t>self-schema</a:t>
            </a:r>
            <a:r>
              <a:rPr lang="en-US" dirty="0" smtClean="0"/>
              <a:t> or other </a:t>
            </a:r>
            <a:r>
              <a:rPr lang="en-US" dirty="0" smtClean="0">
                <a:hlinkClick r:id="rId6" tooltip="Schema (psychology)"/>
              </a:rPr>
              <a:t>schemas</a:t>
            </a:r>
            <a:r>
              <a:rPr lang="en-US"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12" descr="main-qimg-b9201720bdeb4798a8209953f5216408.jpg"/>
          <p:cNvPicPr>
            <a:picLocks noGrp="1" noChangeAspect="1"/>
          </p:cNvPicPr>
          <p:nvPr>
            <p:ph idx="1"/>
          </p:nvPr>
        </p:nvPicPr>
        <p:blipFill>
          <a:blip r:embed="rId2"/>
          <a:stretch>
            <a:fillRect/>
          </a:stretch>
        </p:blipFill>
        <p:spPr>
          <a:xfrm>
            <a:off x="0" y="1219200"/>
            <a:ext cx="9144000" cy="5638800"/>
          </a:xfrm>
        </p:spPr>
      </p:pic>
      <p:sp>
        <p:nvSpPr>
          <p:cNvPr id="2" name="Title 1"/>
          <p:cNvSpPr>
            <a:spLocks noGrp="1"/>
          </p:cNvSpPr>
          <p:nvPr>
            <p:ph type="title"/>
          </p:nvPr>
        </p:nvSpPr>
        <p:spPr>
          <a:xfrm>
            <a:off x="457200" y="533400"/>
            <a:ext cx="8229600" cy="1143000"/>
          </a:xfrm>
        </p:spPr>
        <p:txBody>
          <a:bodyPr>
            <a:normAutofit/>
          </a:bodyPr>
          <a:lstStyle/>
          <a:p>
            <a:r>
              <a:rPr lang="en-US" sz="4800" dirty="0" smtClean="0"/>
              <a:t>Types  of  Defenses</a:t>
            </a:r>
            <a:endParaRPr lang="en-US" sz="4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19200"/>
          </a:xfrm>
        </p:spPr>
        <p:txBody>
          <a:bodyPr>
            <a:normAutofit/>
          </a:bodyPr>
          <a:lstStyle/>
          <a:p>
            <a:r>
              <a:rPr lang="en-US" sz="5400" dirty="0" smtClean="0"/>
              <a:t>Repression</a:t>
            </a:r>
            <a:endParaRPr lang="en-US" sz="5400" dirty="0"/>
          </a:p>
        </p:txBody>
      </p:sp>
      <p:sp>
        <p:nvSpPr>
          <p:cNvPr id="3" name="Content Placeholder 2"/>
          <p:cNvSpPr>
            <a:spLocks noGrp="1"/>
          </p:cNvSpPr>
          <p:nvPr>
            <p:ph idx="1"/>
          </p:nvPr>
        </p:nvSpPr>
        <p:spPr>
          <a:xfrm>
            <a:off x="457200" y="1524000"/>
            <a:ext cx="8229600" cy="5050536"/>
          </a:xfrm>
        </p:spPr>
        <p:txBody>
          <a:bodyPr>
            <a:normAutofit fontScale="70000" lnSpcReduction="20000"/>
          </a:bodyPr>
          <a:lstStyle/>
          <a:p>
            <a:r>
              <a:rPr lang="en-US" dirty="0" smtClean="0"/>
              <a:t>It </a:t>
            </a:r>
            <a:r>
              <a:rPr lang="en-US" dirty="0" smtClean="0"/>
              <a:t>"ensures that what is unacceptable to the conscious mind, and would if recalled arouse </a:t>
            </a:r>
            <a:r>
              <a:rPr lang="en-US" dirty="0" smtClean="0">
                <a:hlinkClick r:id="rId2" tooltip="Anxiety"/>
              </a:rPr>
              <a:t>anxiety</a:t>
            </a:r>
            <a:r>
              <a:rPr lang="en-US" dirty="0" smtClean="0"/>
              <a:t>, is prevented from entering into </a:t>
            </a:r>
            <a:r>
              <a:rPr lang="en-US" dirty="0" smtClean="0"/>
              <a:t>it.</a:t>
            </a:r>
          </a:p>
          <a:p>
            <a:r>
              <a:rPr lang="en-US" dirty="0" smtClean="0"/>
              <a:t>Unsavory </a:t>
            </a:r>
            <a:r>
              <a:rPr lang="en-US" dirty="0" smtClean="0"/>
              <a:t>thoughts, painful memories, or irrational beliefs can upset you. Instead of facing them, you may unconsciously choose to hide them in hopes of forgetting about them entirely.</a:t>
            </a:r>
          </a:p>
          <a:p>
            <a:r>
              <a:rPr lang="en-US" dirty="0" smtClean="0"/>
              <a:t>That does not mean, however, that the memories disappear entirely. They may influence behaviors, and they may impact future relationships. You just may not realize the impact this defense mechanism is having. </a:t>
            </a:r>
            <a:endParaRPr lang="en-US" dirty="0" smtClean="0"/>
          </a:p>
          <a:p>
            <a:r>
              <a:rPr lang="en-US" dirty="0" smtClean="0"/>
              <a:t>The </a:t>
            </a:r>
            <a:r>
              <a:rPr lang="en-US" dirty="0" smtClean="0"/>
              <a:t>burying of a painful feeling or thought from one's awareness even though it may resurface in a symbolic </a:t>
            </a:r>
            <a:r>
              <a:rPr lang="en-US" dirty="0" smtClean="0"/>
              <a:t>form.</a:t>
            </a:r>
          </a:p>
          <a:p>
            <a:r>
              <a:rPr lang="en-US" dirty="0" smtClean="0"/>
              <a:t>When </a:t>
            </a:r>
            <a:r>
              <a:rPr lang="en-US" dirty="0" smtClean="0"/>
              <a:t>a feeling is hidden and forced from the consciousness to the unconscious because it is seen as socially </a:t>
            </a:r>
            <a:r>
              <a:rPr lang="en-US" dirty="0" smtClean="0"/>
              <a:t>unacceptable.</a:t>
            </a:r>
            <a:endParaRPr lang="en-US" dirty="0" smtClean="0"/>
          </a:p>
          <a:p>
            <a:r>
              <a:rPr lang="en-US" dirty="0" smtClean="0"/>
              <a:t>Example:</a:t>
            </a:r>
          </a:p>
          <a:p>
            <a:pPr algn="ctr"/>
            <a:r>
              <a:rPr lang="en-US" dirty="0" smtClean="0">
                <a:latin typeface="Footlight MT Light" pitchFamily="18" charset="0"/>
              </a:rPr>
              <a:t>An adult suffers a nasty spider bite as a child and develops an intense phobia of spiders later in life without any recollection of the experience as a child</a:t>
            </a:r>
            <a:r>
              <a:rPr lang="en-US" dirty="0" smtClean="0">
                <a:latin typeface="Footlight MT Light" pitchFamily="18" charset="0"/>
              </a:rPr>
              <a:t>.</a:t>
            </a:r>
            <a:r>
              <a:rPr lang="en-IN" dirty="0" smtClean="0">
                <a:latin typeface="Footlight MT Light" pitchFamily="18" charset="0"/>
              </a:rPr>
              <a:t>.</a:t>
            </a:r>
            <a:endParaRPr lang="en-IN" dirty="0" smtClean="0">
              <a:latin typeface="Footlight MT Light" pitchFamily="18" charset="0"/>
            </a:endParaRPr>
          </a:p>
          <a:p>
            <a:pPr algn="ctr"/>
            <a:r>
              <a:rPr lang="en-IN" dirty="0" smtClean="0">
                <a:latin typeface="Footlight MT Light" pitchFamily="18" charset="0"/>
              </a:rPr>
              <a:t>Associated disorders: </a:t>
            </a:r>
            <a:r>
              <a:rPr lang="en-US" dirty="0" smtClean="0">
                <a:latin typeface="Footlight MT Light" panose="0204060206030A020304" pitchFamily="18" charset="0"/>
              </a:rPr>
              <a:t>Somatoform Disorders,  Body </a:t>
            </a:r>
            <a:r>
              <a:rPr lang="en-US" dirty="0" err="1" smtClean="0">
                <a:latin typeface="Footlight MT Light" panose="0204060206030A020304" pitchFamily="18" charset="0"/>
              </a:rPr>
              <a:t>Dysmorphic</a:t>
            </a:r>
            <a:r>
              <a:rPr lang="en-US" dirty="0" smtClean="0">
                <a:latin typeface="Footlight MT Light" panose="0204060206030A020304" pitchFamily="18" charset="0"/>
              </a:rPr>
              <a:t> Disorders</a:t>
            </a:r>
            <a:endParaRPr lang="en-IN" dirty="0" smtClean="0">
              <a:latin typeface="Footlight MT Light" panose="0204060206030A020304" pitchFamily="18" charset="0"/>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219200"/>
          </a:xfrm>
        </p:spPr>
        <p:txBody>
          <a:bodyPr>
            <a:normAutofit/>
          </a:bodyPr>
          <a:lstStyle/>
          <a:p>
            <a:r>
              <a:rPr lang="en-US" sz="5400" dirty="0" smtClean="0"/>
              <a:t>Regression</a:t>
            </a:r>
            <a:endParaRPr lang="en-US" sz="5400" dirty="0"/>
          </a:p>
        </p:txBody>
      </p:sp>
      <p:sp>
        <p:nvSpPr>
          <p:cNvPr id="3" name="Content Placeholder 2"/>
          <p:cNvSpPr>
            <a:spLocks noGrp="1"/>
          </p:cNvSpPr>
          <p:nvPr>
            <p:ph idx="1"/>
          </p:nvPr>
        </p:nvSpPr>
        <p:spPr>
          <a:xfrm>
            <a:off x="457200" y="1828800"/>
            <a:ext cx="8229600" cy="4745736"/>
          </a:xfrm>
        </p:spPr>
        <p:txBody>
          <a:bodyPr>
            <a:normAutofit fontScale="85000" lnSpcReduction="20000"/>
          </a:bodyPr>
          <a:lstStyle/>
          <a:p>
            <a:r>
              <a:rPr lang="en-US" dirty="0" smtClean="0"/>
              <a:t>Some people who feel threatened or anxious may unconsciously “escape” to an earlier stage of development.</a:t>
            </a:r>
          </a:p>
          <a:p>
            <a:r>
              <a:rPr lang="en-US" dirty="0" smtClean="0"/>
              <a:t>This type of defense mechanism may be most obvious in young children. If they experience trauma or loss, they may suddenly act as if they’re younger again. They may even begin wetting the bed or sucking their thumb.</a:t>
            </a:r>
          </a:p>
          <a:p>
            <a:r>
              <a:rPr lang="en-US" dirty="0" smtClean="0"/>
              <a:t>Adults can regress, too. Adults who are struggling to cope with events or behaviors may return to sleeping with a cherished stuffed animal, overeat foods they find comforting, or begin chain smoking or chewing on pencils or pens. They may also avoid everyday activities because they feel overwhelming.</a:t>
            </a:r>
          </a:p>
          <a:p>
            <a:r>
              <a:rPr lang="en-IN" dirty="0" smtClean="0">
                <a:latin typeface="Footlight MT Light" panose="0204060206030A020304" pitchFamily="18" charset="0"/>
              </a:rPr>
              <a:t>Associated disorders: </a:t>
            </a:r>
            <a:r>
              <a:rPr lang="en-US" dirty="0" smtClean="0">
                <a:latin typeface="Footlight MT Light" panose="0204060206030A020304" pitchFamily="18" charset="0"/>
              </a:rPr>
              <a:t>Substance Abuse, Schizophrenia, Generalized Anxiety &amp; Panic Disorder, </a:t>
            </a:r>
            <a:r>
              <a:rPr lang="en-US" dirty="0" smtClean="0">
                <a:latin typeface="Footlight MT Light" panose="0204060206030A020304" pitchFamily="18" charset="0"/>
              </a:rPr>
              <a:t>OCD</a:t>
            </a:r>
            <a:endParaRPr lang="en-IN" dirty="0" smtClean="0">
              <a:latin typeface="Footlight MT Light" panose="0204060206030A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a:bodyPr>
          <a:lstStyle/>
          <a:p>
            <a:r>
              <a:rPr lang="en-US" sz="5400" dirty="0" smtClean="0"/>
              <a:t>Rationalization</a:t>
            </a:r>
            <a:endParaRPr lang="en-US" sz="5400" dirty="0"/>
          </a:p>
        </p:txBody>
      </p:sp>
      <p:sp>
        <p:nvSpPr>
          <p:cNvPr id="3" name="Content Placeholder 2"/>
          <p:cNvSpPr>
            <a:spLocks noGrp="1"/>
          </p:cNvSpPr>
          <p:nvPr>
            <p:ph idx="1"/>
          </p:nvPr>
        </p:nvSpPr>
        <p:spPr>
          <a:xfrm>
            <a:off x="457200" y="1676400"/>
            <a:ext cx="8229600" cy="4898136"/>
          </a:xfrm>
        </p:spPr>
        <p:txBody>
          <a:bodyPr>
            <a:normAutofit fontScale="92500" lnSpcReduction="20000"/>
          </a:bodyPr>
          <a:lstStyle/>
          <a:p>
            <a:r>
              <a:rPr lang="en-US" dirty="0" smtClean="0"/>
              <a:t>Some people may attempt to explain undesirable behaviors with their own set of “facts.” This allows you to feel comfortable with the choice you made, even if you know on another level it’s not right</a:t>
            </a:r>
            <a:r>
              <a:rPr lang="en-US" dirty="0" smtClean="0"/>
              <a:t>.</a:t>
            </a:r>
          </a:p>
          <a:p>
            <a:r>
              <a:rPr lang="en-US" dirty="0" smtClean="0"/>
              <a:t>Rationalization encourages irrational or unacceptable behavior, motives, or </a:t>
            </a:r>
            <a:r>
              <a:rPr lang="en-US" dirty="0" smtClean="0"/>
              <a:t>feelings.</a:t>
            </a:r>
            <a:endParaRPr lang="en-US" dirty="0" smtClean="0"/>
          </a:p>
          <a:p>
            <a:r>
              <a:rPr lang="en-US" dirty="0" smtClean="0"/>
              <a:t>For example, people who might be angry at co-workers for not completing work on time could be ignoring the fact that they’re typically late, too.</a:t>
            </a:r>
          </a:p>
          <a:p>
            <a:r>
              <a:rPr lang="en-US" dirty="0" smtClean="0"/>
              <a:t>Example: </a:t>
            </a:r>
          </a:p>
          <a:p>
            <a:pPr>
              <a:buNone/>
            </a:pPr>
            <a:r>
              <a:rPr lang="en-IN" dirty="0" smtClean="0">
                <a:latin typeface="Footlight MT Light" panose="0204060206030A020304" pitchFamily="18" charset="0"/>
              </a:rPr>
              <a:t>   “I didn’t pass the exam because it was way more difficult than previous </a:t>
            </a:r>
            <a:r>
              <a:rPr lang="en-IN" dirty="0" smtClean="0">
                <a:latin typeface="Footlight MT Light" panose="0204060206030A020304" pitchFamily="18" charset="0"/>
              </a:rPr>
              <a:t>years.”</a:t>
            </a:r>
          </a:p>
          <a:p>
            <a:pPr>
              <a:buNone/>
            </a:pPr>
            <a:r>
              <a:rPr lang="en-US" dirty="0" smtClean="0">
                <a:latin typeface="Footlight MT Light" pitchFamily="18" charset="0"/>
              </a:rPr>
              <a:t>   “I </a:t>
            </a:r>
            <a:r>
              <a:rPr lang="en-US" dirty="0" smtClean="0">
                <a:latin typeface="Footlight MT Light" pitchFamily="18" charset="0"/>
              </a:rPr>
              <a:t>didn't get the job that I applied for, but I really didn't want it in the first </a:t>
            </a:r>
            <a:r>
              <a:rPr lang="en-US" dirty="0" smtClean="0">
                <a:latin typeface="Footlight MT Light" pitchFamily="18" charset="0"/>
              </a:rPr>
              <a:t>place.”</a:t>
            </a:r>
            <a:endParaRPr lang="en-IN" dirty="0" smtClean="0">
              <a:latin typeface="Footlight MT Light" pitchFamily="18" charset="0"/>
            </a:endParaRP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14400"/>
          </a:xfrm>
        </p:spPr>
        <p:txBody>
          <a:bodyPr>
            <a:normAutofit/>
          </a:bodyPr>
          <a:lstStyle/>
          <a:p>
            <a:r>
              <a:rPr lang="en-US" sz="5400" dirty="0" smtClean="0"/>
              <a:t>Denial</a:t>
            </a:r>
            <a:endParaRPr lang="en-US" sz="5400" dirty="0"/>
          </a:p>
        </p:txBody>
      </p:sp>
      <p:sp>
        <p:nvSpPr>
          <p:cNvPr id="3" name="Content Placeholder 2"/>
          <p:cNvSpPr>
            <a:spLocks noGrp="1"/>
          </p:cNvSpPr>
          <p:nvPr>
            <p:ph idx="1"/>
          </p:nvPr>
        </p:nvSpPr>
        <p:spPr>
          <a:xfrm>
            <a:off x="457200" y="1676400"/>
            <a:ext cx="8229600" cy="4898136"/>
          </a:xfrm>
        </p:spPr>
        <p:txBody>
          <a:bodyPr>
            <a:normAutofit fontScale="85000" lnSpcReduction="20000"/>
          </a:bodyPr>
          <a:lstStyle/>
          <a:p>
            <a:r>
              <a:rPr lang="en-US" dirty="0" smtClean="0"/>
              <a:t>Denial is one of the most common defense mechanisms. It occurs when you refuse to accept reality or facts. You block external events or circumstances from your mind so that you don’t have to deal with the emotional impact. In other words, you avoid the painful feelings or events.</a:t>
            </a:r>
          </a:p>
          <a:p>
            <a:r>
              <a:rPr lang="en-US" dirty="0" smtClean="0"/>
              <a:t>This defense mechanism is one of the most widely known, too. The phrase, “They’re in denial” is commonly understood to mean a person is avoiding reality despite what may be obvious to people around them.</a:t>
            </a:r>
          </a:p>
          <a:p>
            <a:r>
              <a:rPr lang="en-US" dirty="0" smtClean="0"/>
              <a:t>Example</a:t>
            </a:r>
            <a:r>
              <a:rPr lang="en-US" dirty="0" smtClean="0"/>
              <a:t>:</a:t>
            </a:r>
          </a:p>
          <a:p>
            <a:pPr>
              <a:buNone/>
            </a:pPr>
            <a:r>
              <a:rPr lang="en-US" dirty="0" smtClean="0"/>
              <a:t>   </a:t>
            </a:r>
            <a:r>
              <a:rPr lang="en-US" dirty="0" smtClean="0">
                <a:latin typeface="Footlight MT Light" pitchFamily="18" charset="0"/>
              </a:rPr>
              <a:t>A </a:t>
            </a:r>
            <a:r>
              <a:rPr lang="en-US" dirty="0" smtClean="0">
                <a:latin typeface="Footlight MT Light" pitchFamily="18" charset="0"/>
              </a:rPr>
              <a:t>student may refuse to </a:t>
            </a:r>
            <a:r>
              <a:rPr lang="en-US" dirty="0" smtClean="0">
                <a:latin typeface="Footlight MT Light" pitchFamily="18" charset="0"/>
              </a:rPr>
              <a:t>recognize </a:t>
            </a:r>
            <a:r>
              <a:rPr lang="en-US" dirty="0" smtClean="0">
                <a:latin typeface="Footlight MT Light" pitchFamily="18" charset="0"/>
              </a:rPr>
              <a:t>their obvious lack of preparedness for an </a:t>
            </a:r>
            <a:r>
              <a:rPr lang="en-US" dirty="0" smtClean="0">
                <a:latin typeface="Footlight MT Light" pitchFamily="18" charset="0"/>
              </a:rPr>
              <a:t>exam.</a:t>
            </a:r>
            <a:endParaRPr lang="en-US" dirty="0" smtClean="0">
              <a:latin typeface="Footlight MT Light" pitchFamily="18" charset="0"/>
            </a:endParaRPr>
          </a:p>
          <a:p>
            <a:pPr algn="ctr">
              <a:buNone/>
            </a:pPr>
            <a:r>
              <a:rPr lang="en-IN" dirty="0" smtClean="0">
                <a:latin typeface="Footlight MT Light" panose="0204060206030A020304" pitchFamily="18" charset="0"/>
              </a:rPr>
              <a:t>Smokers may refuse to admit to themselves that smoking is bad for their health.</a:t>
            </a:r>
          </a:p>
          <a:p>
            <a:pPr algn="ctr">
              <a:buNone/>
            </a:pPr>
            <a:r>
              <a:rPr lang="en-IN" dirty="0" smtClean="0">
                <a:latin typeface="Footlight MT Light" panose="0204060206030A020304" pitchFamily="18" charset="0"/>
              </a:rPr>
              <a:t>Associated disorders: Substance abuse</a:t>
            </a:r>
            <a:endParaRPr lang="en-US" dirty="0" smtClean="0">
              <a:latin typeface="Footlight MT Light" panose="0204060206030A020304" pitchFamily="18" charset="0"/>
            </a:endParaRPr>
          </a:p>
          <a:p>
            <a:endParaRPr lang="en-US" dirty="0" smtClean="0"/>
          </a:p>
          <a:p>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843</TotalTime>
  <Words>1304</Words>
  <Application>Microsoft Office PowerPoint</Application>
  <PresentationFormat>On-screen Show (4:3)</PresentationFormat>
  <Paragraphs>114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Urban</vt:lpstr>
      <vt:lpstr>Defense  Mechanisms</vt:lpstr>
      <vt:lpstr>Defence Mechanism</vt:lpstr>
      <vt:lpstr>Defence Mechanism</vt:lpstr>
      <vt:lpstr>Contd..</vt:lpstr>
      <vt:lpstr>Types  of  Defenses</vt:lpstr>
      <vt:lpstr>Repression</vt:lpstr>
      <vt:lpstr>Regression</vt:lpstr>
      <vt:lpstr>Rationalization</vt:lpstr>
      <vt:lpstr>Denial</vt:lpstr>
      <vt:lpstr>Projection</vt:lpstr>
      <vt:lpstr>Displacement</vt:lpstr>
      <vt:lpstr>Sublimation</vt:lpstr>
      <vt:lpstr>Reaction Formation</vt:lpstr>
      <vt:lpstr>Compartmentalization</vt:lpstr>
      <vt:lpstr>Intellectualization</vt:lpstr>
      <vt:lpstr>Compensation</vt:lpstr>
      <vt:lpstr>Identification</vt:lpstr>
      <vt:lpstr>Undoing</vt:lpstr>
      <vt:lpstr>Some other defenses used are:</vt:lpstr>
      <vt:lpstr>                THANK  YOU   Emotion Of Life  www.emotionoflife.co.in Email:  info@emotionoflife..in Phone: 7678694626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Defense Mechanisms</dc:title>
  <dc:creator>shah</dc:creator>
  <cp:lastModifiedBy>shah</cp:lastModifiedBy>
  <cp:revision>55</cp:revision>
  <dcterms:created xsi:type="dcterms:W3CDTF">2020-11-11T07:41:05Z</dcterms:created>
  <dcterms:modified xsi:type="dcterms:W3CDTF">2020-11-11T21:44:14Z</dcterms:modified>
</cp:coreProperties>
</file>