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4" r:id="rId9"/>
    <p:sldId id="263" r:id="rId10"/>
    <p:sldId id="265" r:id="rId11"/>
    <p:sldId id="266" r:id="rId12"/>
    <p:sldId id="267" r:id="rId13"/>
    <p:sldId id="268" r:id="rId14"/>
    <p:sldId id="269" r:id="rId15"/>
    <p:sldId id="274" r:id="rId16"/>
    <p:sldId id="278" r:id="rId17"/>
    <p:sldId id="270" r:id="rId18"/>
    <p:sldId id="271" r:id="rId19"/>
    <p:sldId id="272" r:id="rId20"/>
    <p:sldId id="273" r:id="rId21"/>
    <p:sldId id="275" r:id="rId22"/>
    <p:sldId id="276" r:id="rId23"/>
    <p:sldId id="277" r:id="rId24"/>
    <p:sldId id="280"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12/20/2022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12/20/2022</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12/20/2022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12/20/2022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12/20/2022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12/20/2022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12/20/2022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12/20/2022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12/20/2022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12/20/2022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dirty="0" smtClean="0"/>
              <a:t/>
            </a:r>
            <a:br>
              <a:rPr lang="en-US" dirty="0" smtClean="0"/>
            </a:br>
            <a:r>
              <a:rPr lang="en-US" dirty="0" smtClean="0"/>
              <a:t>Emotion of life </a:t>
            </a:r>
            <a:br>
              <a:rPr lang="en-US" dirty="0" smtClean="0"/>
            </a:br>
            <a:r>
              <a:rPr lang="en-US" b="0" dirty="0" smtClean="0"/>
              <a:t> </a:t>
            </a:r>
            <a:r>
              <a:rPr lang="en-US" sz="3100" b="0" dirty="0" smtClean="0"/>
              <a:t>OCD </a:t>
            </a:r>
            <a:r>
              <a:rPr lang="en-US" sz="3100" b="0" dirty="0" smtClean="0"/>
              <a:t>recovery and CURE </a:t>
            </a:r>
            <a:r>
              <a:rPr lang="en-US" sz="3100" b="0" dirty="0" smtClean="0"/>
              <a:t>IS </a:t>
            </a:r>
            <a:r>
              <a:rPr lang="en-US" sz="3100" b="0" dirty="0" smtClean="0"/>
              <a:t>POSSIBLE</a:t>
            </a:r>
            <a:r>
              <a:rPr lang="en-US" b="0" dirty="0" smtClean="0"/>
              <a:t/>
            </a:r>
            <a:br>
              <a:rPr lang="en-US" b="0" dirty="0" smtClean="0"/>
            </a:br>
            <a:r>
              <a:rPr lang="en-US" b="0" dirty="0" smtClean="0"/>
              <a:t> </a:t>
            </a:r>
            <a:r>
              <a:rPr lang="en-US" dirty="0" smtClean="0"/>
              <a:t>			</a:t>
            </a:r>
            <a:endParaRPr lang="en-US" dirty="0"/>
          </a:p>
        </p:txBody>
      </p:sp>
      <p:sp>
        <p:nvSpPr>
          <p:cNvPr id="3" name="Content Placeholder 2"/>
          <p:cNvSpPr>
            <a:spLocks noGrp="1"/>
          </p:cNvSpPr>
          <p:nvPr>
            <p:ph idx="1"/>
          </p:nvPr>
        </p:nvSpPr>
        <p:spPr/>
        <p:txBody>
          <a:bodyPr>
            <a:normAutofit/>
          </a:bodyPr>
          <a:lstStyle/>
          <a:p>
            <a:endParaRPr lang="en-US" dirty="0" smtClean="0"/>
          </a:p>
          <a:p>
            <a:pPr algn="ctr"/>
            <a:endParaRPr lang="en-US" dirty="0" smtClean="0"/>
          </a:p>
          <a:p>
            <a:pPr lvl="8">
              <a:buNone/>
            </a:pPr>
            <a:r>
              <a:rPr lang="en-US" sz="7200" dirty="0" smtClean="0"/>
              <a:t> OCD </a:t>
            </a:r>
          </a:p>
          <a:p>
            <a:pPr lvl="8">
              <a:buNone/>
            </a:pPr>
            <a:r>
              <a:rPr lang="en-US" sz="2800" dirty="0" smtClean="0"/>
              <a:t>By: Shyam Gupta </a:t>
            </a:r>
          </a:p>
          <a:p>
            <a:pPr algn="ctr">
              <a:buNone/>
            </a:pPr>
            <a:r>
              <a:rPr lang="en-US" sz="1800" dirty="0" smtClean="0"/>
              <a:t>Senior Psychologist and OCD Therapist </a:t>
            </a:r>
          </a:p>
          <a:p>
            <a:pPr algn="ctr">
              <a:buNone/>
            </a:pPr>
            <a:r>
              <a:rPr lang="en-US" sz="1400" dirty="0" smtClean="0"/>
              <a:t>Exclusive </a:t>
            </a:r>
            <a:r>
              <a:rPr lang="en-US" sz="1400" dirty="0" smtClean="0"/>
              <a:t>provider of </a:t>
            </a:r>
            <a:r>
              <a:rPr lang="en-US" sz="1400" dirty="0" smtClean="0"/>
              <a:t>OCD Management as treatment </a:t>
            </a:r>
            <a:r>
              <a:rPr lang="en-US" sz="1400" dirty="0" smtClean="0"/>
              <a:t>in </a:t>
            </a:r>
            <a:r>
              <a:rPr lang="en-US" sz="1400" dirty="0" smtClean="0"/>
              <a:t>India</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sz="4000" dirty="0" smtClean="0"/>
              <a:t>OCD Recovery </a:t>
            </a:r>
            <a:r>
              <a:rPr lang="en-US" sz="4000" dirty="0" smtClean="0"/>
              <a:t>Rate in CBT </a:t>
            </a:r>
            <a:endParaRPr lang="en-US" dirty="0"/>
          </a:p>
        </p:txBody>
      </p:sp>
      <p:sp>
        <p:nvSpPr>
          <p:cNvPr id="3" name="Content Placeholder 2"/>
          <p:cNvSpPr>
            <a:spLocks noGrp="1"/>
          </p:cNvSpPr>
          <p:nvPr>
            <p:ph idx="1"/>
          </p:nvPr>
        </p:nvSpPr>
        <p:spPr/>
        <p:txBody>
          <a:bodyPr>
            <a:normAutofit/>
          </a:bodyPr>
          <a:lstStyle/>
          <a:p>
            <a:endParaRPr lang="en-US" sz="2000" b="1" dirty="0" smtClean="0"/>
          </a:p>
          <a:p>
            <a:r>
              <a:rPr lang="en-US" sz="2000" dirty="0" smtClean="0"/>
              <a:t>OCD </a:t>
            </a:r>
            <a:r>
              <a:rPr lang="en-US" sz="2000" dirty="0" smtClean="0"/>
              <a:t>is 100% curable and recoverable with dedicated effort by your client, therapist and family members with strategic planning and execution of therapy plan implementation with consistent review of therapy application for cognitive restructuring as course correction without medicine.  </a:t>
            </a:r>
            <a:endParaRPr lang="en-US" sz="2000" dirty="0" smtClean="0"/>
          </a:p>
          <a:p>
            <a:r>
              <a:rPr lang="en-US" sz="2000" dirty="0" smtClean="0"/>
              <a:t>You </a:t>
            </a:r>
            <a:r>
              <a:rPr lang="en-US" sz="2000" dirty="0" smtClean="0"/>
              <a:t>can </a:t>
            </a:r>
            <a:r>
              <a:rPr lang="en-US" sz="2000" dirty="0" smtClean="0"/>
              <a:t>witness 25</a:t>
            </a:r>
            <a:r>
              <a:rPr lang="en-US" sz="2000" dirty="0" smtClean="0"/>
              <a:t>% </a:t>
            </a:r>
            <a:r>
              <a:rPr lang="en-US" sz="2000" dirty="0" smtClean="0"/>
              <a:t>improvement </a:t>
            </a:r>
            <a:r>
              <a:rPr lang="en-US" sz="2000" dirty="0" smtClean="0"/>
              <a:t>each month and get recovered from OCD in 4 months </a:t>
            </a:r>
            <a:r>
              <a:rPr lang="en-US" sz="2000" dirty="0" smtClean="0"/>
              <a:t>daily session model. if </a:t>
            </a:r>
            <a:r>
              <a:rPr lang="en-US" sz="2000" dirty="0" smtClean="0"/>
              <a:t>follow the process and </a:t>
            </a:r>
            <a:r>
              <a:rPr lang="en-US" sz="2000" dirty="0" smtClean="0"/>
              <a:t>recommendation </a:t>
            </a:r>
            <a:r>
              <a:rPr lang="en-US" sz="2000" dirty="0" smtClean="0"/>
              <a:t>of CBT process and ERP activity. </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b="0" dirty="0" smtClean="0"/>
              <a:t>SYMPTOMS </a:t>
            </a:r>
            <a:r>
              <a:rPr lang="en-US" b="0" dirty="0" smtClean="0"/>
              <a:t>in Obsessions </a:t>
            </a:r>
            <a:endParaRPr lang="en-US" dirty="0"/>
          </a:p>
        </p:txBody>
      </p:sp>
      <p:sp>
        <p:nvSpPr>
          <p:cNvPr id="3" name="Content Placeholder 2"/>
          <p:cNvSpPr>
            <a:spLocks noGrp="1"/>
          </p:cNvSpPr>
          <p:nvPr>
            <p:ph idx="1"/>
          </p:nvPr>
        </p:nvSpPr>
        <p:spPr/>
        <p:txBody>
          <a:bodyPr>
            <a:normAutofit/>
          </a:bodyPr>
          <a:lstStyle/>
          <a:p>
            <a:endParaRPr lang="en-US" sz="2000" dirty="0" smtClean="0"/>
          </a:p>
          <a:p>
            <a:r>
              <a:rPr lang="en-US" sz="2000" dirty="0" smtClean="0"/>
              <a:t>Common </a:t>
            </a:r>
            <a:r>
              <a:rPr lang="en-US" sz="2000" dirty="0" smtClean="0"/>
              <a:t>symptoms obsessions are impulsivity, compulsive repetitive behavior, sometimes meaningless repetition of own words, social isolation, agitation, feeling persistent anxiety, panic attack, feeling guilty, hyper vigilance about body functioning, nightmares, certain thought which might create perspiration randomly or repeated intrusive thoughts. </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b="0" dirty="0" smtClean="0"/>
              <a:t>SYMPTOMS in Obsessions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1. The fear of falling ill due to the contamination of germs and bacteria.</a:t>
            </a:r>
          </a:p>
          <a:p>
            <a:r>
              <a:rPr lang="en-US" dirty="0" smtClean="0"/>
              <a:t>2. Fear of losing control </a:t>
            </a:r>
          </a:p>
          <a:p>
            <a:r>
              <a:rPr lang="en-US" dirty="0" smtClean="0"/>
              <a:t>3. Paying extreme attention to symmetry (order)</a:t>
            </a:r>
          </a:p>
          <a:p>
            <a:r>
              <a:rPr lang="en-US" dirty="0" smtClean="0"/>
              <a:t>4. Apprehensive approach in day-to-day life like expecting negative outcome</a:t>
            </a:r>
          </a:p>
          <a:p>
            <a:r>
              <a:rPr lang="en-US" dirty="0" smtClean="0"/>
              <a:t>5. Fear of harming self or someone close (especially family member)</a:t>
            </a:r>
          </a:p>
          <a:p>
            <a:r>
              <a:rPr lang="en-US" dirty="0" smtClean="0"/>
              <a:t>6. Violent and aggressive intrusive thoughts, visuals &amp; images</a:t>
            </a:r>
          </a:p>
          <a:p>
            <a:r>
              <a:rPr lang="en-US" dirty="0" smtClean="0"/>
              <a:t>7. Having excessive beliefs about morality; like things must be or should be by them self</a:t>
            </a:r>
          </a:p>
          <a:p>
            <a:r>
              <a:rPr lang="en-US" dirty="0" smtClean="0"/>
              <a:t>8. Doubt about whether they have locked or turned off properly, like gate lock, turn off tap, light switches, gas </a:t>
            </a:r>
            <a:r>
              <a:rPr lang="en-US" dirty="0" err="1" smtClean="0"/>
              <a:t>nob</a:t>
            </a:r>
            <a:r>
              <a:rPr lang="en-US" dirty="0" smtClean="0"/>
              <a:t>, car lock, </a:t>
            </a:r>
            <a:r>
              <a:rPr lang="en-US" dirty="0" err="1" smtClean="0"/>
              <a:t>almirah</a:t>
            </a:r>
            <a:r>
              <a:rPr lang="en-US" dirty="0" smtClean="0"/>
              <a:t> lock, other electronic device like laptop or mobile</a:t>
            </a:r>
          </a:p>
          <a:p>
            <a:r>
              <a:rPr lang="en-US" dirty="0" smtClean="0"/>
              <a:t>9.  Feeling loosing valuable article like gold, mobile, keys, money etc. </a:t>
            </a:r>
          </a:p>
          <a:p>
            <a:r>
              <a:rPr lang="en-US" dirty="0" smtClean="0"/>
              <a:t>10. Doubting what if they have posted inappropriate, personal information on social media </a:t>
            </a:r>
          </a:p>
          <a:p>
            <a:r>
              <a:rPr lang="en-US" dirty="0" smtClean="0"/>
              <a:t>11. Intrusive thoughts related with sexual thought, images, visual, doing sexual activity with God or someone within family or close </a:t>
            </a:r>
            <a:r>
              <a:rPr lang="en-US" dirty="0" smtClean="0"/>
              <a:t>one.</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en-US" b="0" dirty="0" smtClean="0"/>
              <a:t>SYMPTOMS in Obsessions </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12. Trying to do things or task in perfect and best possible way</a:t>
            </a:r>
          </a:p>
          <a:p>
            <a:r>
              <a:rPr lang="en-US" dirty="0" smtClean="0"/>
              <a:t>13. Persistent unclear suspicion of something bad will happen</a:t>
            </a:r>
          </a:p>
          <a:p>
            <a:r>
              <a:rPr lang="en-US" dirty="0" smtClean="0"/>
              <a:t>14. Hyper vigilant about their own bodily function like pulse rate, heart rate, swallowing, sensation in leg, hand, eye, stomach, shoulder and other body movement</a:t>
            </a:r>
          </a:p>
          <a:p>
            <a:r>
              <a:rPr lang="en-US" dirty="0" smtClean="0"/>
              <a:t>15. Having the doubt whether they have shut down electronic device laptop, mobile, email properly or not</a:t>
            </a:r>
          </a:p>
          <a:p>
            <a:r>
              <a:rPr lang="en-US" dirty="0" smtClean="0"/>
              <a:t>16. Intrusive thought related with their own gender whether they are male or female </a:t>
            </a:r>
          </a:p>
          <a:p>
            <a:r>
              <a:rPr lang="en-US" dirty="0" smtClean="0"/>
              <a:t>17. Doubt whether they are gay or bisexual or lesbian or about their sexual preference. </a:t>
            </a:r>
          </a:p>
          <a:p>
            <a:r>
              <a:rPr lang="en-US" dirty="0" smtClean="0"/>
              <a:t>18. Doubting about their own photo and video someone will take and post on internet for inappropriate use and their name will defame</a:t>
            </a:r>
          </a:p>
          <a:p>
            <a:r>
              <a:rPr lang="en-US" dirty="0" smtClean="0"/>
              <a:t>19. Mistrust with partner like they will leave them or have doubt that their partner will have other relationship</a:t>
            </a:r>
          </a:p>
          <a:p>
            <a:r>
              <a:rPr lang="en-US" dirty="0" smtClean="0"/>
              <a:t>20. Having the doubt they will loose skill like writing skill, painting, sports related skills, whether good study habits will remain with them or not or they will forget</a:t>
            </a:r>
          </a:p>
          <a:p>
            <a:r>
              <a:rPr lang="en-US" dirty="0" smtClean="0"/>
              <a:t>21. Doubt related with own existence with mindset like why they are living and why people are living, what is need to live  </a:t>
            </a:r>
          </a:p>
          <a:p>
            <a:r>
              <a:rPr lang="en-US" dirty="0" smtClean="0"/>
              <a:t>22. Having the doubt whether god exist in universe or not.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chor="ctr">
            <a:normAutofit/>
          </a:bodyPr>
          <a:lstStyle/>
          <a:p>
            <a:pPr algn="ctr"/>
            <a:r>
              <a:rPr lang="en-US" sz="3200" dirty="0" smtClean="0"/>
              <a:t>Common symptoms </a:t>
            </a:r>
            <a:r>
              <a:rPr lang="en-US" sz="3200" dirty="0" smtClean="0"/>
              <a:t>in compulsion</a:t>
            </a: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r>
              <a:rPr lang="en-US" sz="1400" dirty="0" smtClean="0"/>
              <a:t>1. Trying to too rigorous cleaning of self like hand or any other body part like legs, face, arms or most of the time individual own house and person stuff repeatedly and frequent complain about others is not maintaining cleaning and pushing them for cleaning.</a:t>
            </a:r>
          </a:p>
          <a:p>
            <a:r>
              <a:rPr lang="en-US" sz="1400" dirty="0" smtClean="0"/>
              <a:t>2. Trying to do continuous worship in different way throughout the day more than 3 hours.</a:t>
            </a:r>
          </a:p>
          <a:p>
            <a:r>
              <a:rPr lang="en-US" sz="1400" dirty="0" smtClean="0"/>
              <a:t>3. Trying to check their electronic device if something they might have post by mistake.</a:t>
            </a:r>
          </a:p>
          <a:p>
            <a:r>
              <a:rPr lang="en-US" sz="1400" dirty="0" smtClean="0"/>
              <a:t>4. Trying to seek reassurance from family members about their own safety and others in family members safety related questions repeatedly and not getting satisfy even after dozen of reassurance from care giver. </a:t>
            </a:r>
          </a:p>
          <a:p>
            <a:r>
              <a:rPr lang="en-US" sz="1400" dirty="0" smtClean="0"/>
              <a:t>5. Trying to maintain high level of perfection in day to day life &amp; trying to do at most best else feel restless. </a:t>
            </a:r>
          </a:p>
          <a:p>
            <a:r>
              <a:rPr lang="en-US" sz="1400" dirty="0" smtClean="0"/>
              <a:t>6. Try to validate if their intrusive thought is happening or not from different sources. </a:t>
            </a:r>
          </a:p>
          <a:p>
            <a:r>
              <a:rPr lang="en-US" sz="1400" dirty="0" smtClean="0"/>
              <a:t>7. Trying to arrange things multiple time and not getting satisfy, </a:t>
            </a:r>
          </a:p>
          <a:p>
            <a:r>
              <a:rPr lang="en-US" sz="1400" dirty="0" smtClean="0"/>
              <a:t>8. Trying to check different locked item multiple time and not getting satisfaction and trying to validate from self and others and remain bother out of those compulsion. </a:t>
            </a:r>
          </a:p>
          <a:p>
            <a:r>
              <a:rPr lang="en-US" sz="1400" dirty="0" smtClean="0"/>
              <a:t>9. Doing certain act and ritual in unique way regardless of need</a:t>
            </a:r>
          </a:p>
          <a:p>
            <a:r>
              <a:rPr lang="en-US" sz="1400" dirty="0" smtClean="0"/>
              <a:t>10. Counting numbers, things, floor tiles, houses number, and something which other might not need to do or following certain pattern but even after doing feeling restless. </a:t>
            </a:r>
          </a:p>
          <a:p>
            <a:r>
              <a:rPr lang="en-US" sz="1400" dirty="0" smtClean="0"/>
              <a:t>11. Avoiding places, situations, people, group and certain social media and television channel and episode.</a:t>
            </a:r>
          </a:p>
          <a:p>
            <a:endParaRPr lang="en-US" sz="1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chor="ctr">
            <a:normAutofit/>
          </a:bodyPr>
          <a:lstStyle/>
          <a:p>
            <a:pPr algn="ctr"/>
            <a:r>
              <a:rPr lang="en-US" sz="3200" dirty="0" smtClean="0"/>
              <a:t>Impact of OCD in life </a:t>
            </a: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pPr>
              <a:buNone/>
            </a:pPr>
            <a:r>
              <a:rPr lang="en-US" sz="1400" b="1" dirty="0" smtClean="0"/>
              <a:t>OCD </a:t>
            </a:r>
            <a:r>
              <a:rPr lang="en-US" sz="1400" b="1" dirty="0" smtClean="0"/>
              <a:t>create negative Impact in following areas of your Life: </a:t>
            </a:r>
            <a:endParaRPr lang="en-US" sz="1400" dirty="0" smtClean="0"/>
          </a:p>
          <a:p>
            <a:endParaRPr lang="en-US" sz="1400" dirty="0" smtClean="0"/>
          </a:p>
          <a:p>
            <a:r>
              <a:rPr lang="en-US" sz="1400" dirty="0" smtClean="0"/>
              <a:t>A</a:t>
            </a:r>
            <a:r>
              <a:rPr lang="en-US" sz="1400" dirty="0" smtClean="0"/>
              <a:t>· Professional life</a:t>
            </a:r>
          </a:p>
          <a:p>
            <a:r>
              <a:rPr lang="en-US" sz="1400" dirty="0" smtClean="0"/>
              <a:t>B· Academic life</a:t>
            </a:r>
          </a:p>
          <a:p>
            <a:r>
              <a:rPr lang="en-US" sz="1400" dirty="0" smtClean="0"/>
              <a:t>C· Social life</a:t>
            </a:r>
          </a:p>
          <a:p>
            <a:r>
              <a:rPr lang="en-US" sz="1400" dirty="0" smtClean="0"/>
              <a:t>D· Mental Health </a:t>
            </a:r>
          </a:p>
          <a:p>
            <a:r>
              <a:rPr lang="en-US" sz="1400" dirty="0" smtClean="0"/>
              <a:t>E. Emotional Health</a:t>
            </a:r>
          </a:p>
          <a:p>
            <a:r>
              <a:rPr lang="en-US" sz="1400" dirty="0" smtClean="0"/>
              <a:t>F· Sexual life </a:t>
            </a:r>
          </a:p>
          <a:p>
            <a:r>
              <a:rPr lang="en-US" sz="1400" dirty="0" smtClean="0"/>
              <a:t>G· Spiritual life</a:t>
            </a:r>
          </a:p>
          <a:p>
            <a:r>
              <a:rPr lang="en-US" sz="1400" dirty="0" smtClean="0"/>
              <a:t>H. Personality and over all quality of life</a:t>
            </a:r>
            <a:br>
              <a:rPr lang="en-US" sz="1400" dirty="0" smtClean="0"/>
            </a:br>
            <a:endParaRPr lang="en-US" sz="1400" dirty="0" smtClean="0"/>
          </a:p>
          <a:p>
            <a:pPr>
              <a:buNone/>
            </a:pPr>
            <a:r>
              <a:rPr lang="en-US" sz="1400" dirty="0" smtClean="0"/>
              <a:t>OCD affect your overall existence, if someone have OCD, they may spend up to 12 - 18 </a:t>
            </a:r>
            <a:r>
              <a:rPr lang="en-US" sz="1400" dirty="0" smtClean="0"/>
              <a:t>hours in </a:t>
            </a:r>
            <a:r>
              <a:rPr lang="en-US" sz="1400" dirty="0" smtClean="0"/>
              <a:t>thinking and compulsive acts and it vary person to person OCD severity and range and type of pattern and frequency. </a:t>
            </a:r>
          </a:p>
          <a:p>
            <a:endParaRPr lang="en-US" sz="1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chor="ctr">
            <a:normAutofit/>
          </a:bodyPr>
          <a:lstStyle/>
          <a:p>
            <a:pPr algn="ctr"/>
            <a:r>
              <a:rPr lang="en-US" sz="3200" dirty="0" smtClean="0"/>
              <a:t>DIAGNOSTIC CRITERIA OF OCD</a:t>
            </a:r>
            <a:r>
              <a:rPr lang="en-US" sz="3200" dirty="0" smtClean="0"/>
              <a:t>: </a:t>
            </a: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pPr>
              <a:buNone/>
            </a:pPr>
            <a:r>
              <a:rPr lang="en-US" sz="1600" dirty="0" smtClean="0"/>
              <a:t>Obsession </a:t>
            </a:r>
            <a:r>
              <a:rPr lang="en-US" sz="1600" dirty="0" smtClean="0"/>
              <a:t>symptoms or compulsive acts or both must be present on most days for at least 2 successive weeks and be a source of distress or interference in life. The obsession symptoms should have the following:</a:t>
            </a:r>
          </a:p>
          <a:p>
            <a:pPr>
              <a:buNone/>
            </a:pPr>
            <a:r>
              <a:rPr lang="en-US" sz="1600" dirty="0" smtClean="0"/>
              <a:t/>
            </a:r>
            <a:br>
              <a:rPr lang="en-US" sz="1600" dirty="0" smtClean="0"/>
            </a:br>
            <a:endParaRPr lang="en-US" sz="1600" dirty="0" smtClean="0"/>
          </a:p>
          <a:p>
            <a:r>
              <a:rPr lang="en-US" sz="1600" dirty="0" smtClean="0"/>
              <a:t>1.  They must be recognized as the individuals’ own thoughts or impulses. </a:t>
            </a:r>
          </a:p>
          <a:p>
            <a:r>
              <a:rPr lang="en-US" sz="1600" dirty="0" smtClean="0"/>
              <a:t>2. There must be at least one thought or act that is still resisted unsuccessfully, even though others may be present which the sufferer no longer resists.</a:t>
            </a:r>
          </a:p>
          <a:p>
            <a:r>
              <a:rPr lang="en-US" sz="1600" dirty="0" smtClean="0"/>
              <a:t>3. The thought of carrying out the act must not in itself be pleasurable.  </a:t>
            </a:r>
          </a:p>
          <a:p>
            <a:r>
              <a:rPr lang="en-US" sz="1600" dirty="0" smtClean="0"/>
              <a:t>4. The thoughts, images or impulses must be unpleasantly repetitive.  </a:t>
            </a:r>
            <a:endParaRPr 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chor="ctr">
            <a:normAutofit fontScale="90000"/>
          </a:bodyPr>
          <a:lstStyle/>
          <a:p>
            <a:pPr algn="ctr"/>
            <a:r>
              <a:rPr lang="en-US" sz="3200" b="0" dirty="0" smtClean="0"/>
              <a:t/>
            </a:r>
            <a:br>
              <a:rPr lang="en-US" sz="3200" b="0" dirty="0" smtClean="0"/>
            </a:br>
            <a:r>
              <a:rPr lang="en-US" sz="3200" b="0" dirty="0" smtClean="0"/>
              <a:t/>
            </a:r>
            <a:br>
              <a:rPr lang="en-US" sz="3200" b="0" dirty="0" smtClean="0"/>
            </a:br>
            <a:r>
              <a:rPr lang="en-US" sz="3200" b="0" dirty="0" smtClean="0"/>
              <a:t>PSYCHOLOGICAL </a:t>
            </a:r>
            <a:r>
              <a:rPr lang="en-US" sz="3200" b="0" dirty="0" smtClean="0"/>
              <a:t>CAUSES OF OCD</a:t>
            </a:r>
            <a:br>
              <a:rPr lang="en-US" sz="3200" b="0" dirty="0" smtClean="0"/>
            </a:br>
            <a:r>
              <a:rPr lang="en-US" sz="3200" b="0" dirty="0" smtClean="0"/>
              <a:t/>
            </a:r>
            <a:br>
              <a:rPr lang="en-US" sz="3200" b="0" dirty="0" smtClean="0"/>
            </a:b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pPr>
              <a:buNone/>
            </a:pPr>
            <a:r>
              <a:rPr lang="en-US" sz="1400" dirty="0" smtClean="0"/>
              <a:t>There </a:t>
            </a:r>
            <a:r>
              <a:rPr lang="en-US" sz="1400" dirty="0" smtClean="0"/>
              <a:t>are certain feelings and emotions majority of OCD sufferer have in their thought process that make them vulnerable for developing and maintaining OCD. Those feeling and emotion are mention below. </a:t>
            </a:r>
          </a:p>
          <a:p>
            <a:pPr>
              <a:lnSpc>
                <a:spcPct val="150000"/>
              </a:lnSpc>
            </a:pPr>
            <a:endParaRPr lang="en-US" sz="1400" dirty="0" smtClean="0"/>
          </a:p>
          <a:p>
            <a:pPr>
              <a:lnSpc>
                <a:spcPct val="150000"/>
              </a:lnSpc>
            </a:pPr>
            <a:r>
              <a:rPr lang="en-US" sz="1400" dirty="0" smtClean="0"/>
              <a:t>A</a:t>
            </a:r>
            <a:r>
              <a:rPr lang="en-US" sz="1400" dirty="0" smtClean="0"/>
              <a:t>. Feeling of Guilt </a:t>
            </a:r>
          </a:p>
          <a:p>
            <a:pPr>
              <a:lnSpc>
                <a:spcPct val="150000"/>
              </a:lnSpc>
            </a:pPr>
            <a:r>
              <a:rPr lang="en-US" sz="1400" dirty="0" smtClean="0"/>
              <a:t>B. Feeling of Rejection</a:t>
            </a:r>
          </a:p>
          <a:p>
            <a:pPr>
              <a:lnSpc>
                <a:spcPct val="150000"/>
              </a:lnSpc>
            </a:pPr>
            <a:r>
              <a:rPr lang="en-US" sz="1400" dirty="0" smtClean="0"/>
              <a:t>C. Feeling of Failure </a:t>
            </a:r>
          </a:p>
          <a:p>
            <a:pPr>
              <a:lnSpc>
                <a:spcPct val="150000"/>
              </a:lnSpc>
            </a:pPr>
            <a:r>
              <a:rPr lang="en-US" sz="1400" dirty="0" smtClean="0"/>
              <a:t>D. Feeling of Extreme </a:t>
            </a:r>
            <a:r>
              <a:rPr lang="en-US" sz="1400" dirty="0" smtClean="0"/>
              <a:t>un-satisfaction </a:t>
            </a:r>
            <a:r>
              <a:rPr lang="en-US" sz="1400" dirty="0" smtClean="0"/>
              <a:t>in life </a:t>
            </a:r>
          </a:p>
          <a:p>
            <a:pPr>
              <a:lnSpc>
                <a:spcPct val="150000"/>
              </a:lnSpc>
            </a:pPr>
            <a:r>
              <a:rPr lang="en-US" sz="1400" dirty="0" smtClean="0"/>
              <a:t>E. Feeling of regret </a:t>
            </a:r>
          </a:p>
          <a:p>
            <a:pPr>
              <a:lnSpc>
                <a:spcPct val="150000"/>
              </a:lnSpc>
            </a:pPr>
            <a:r>
              <a:rPr lang="en-US" sz="1400" dirty="0" smtClean="0"/>
              <a:t>F.  Stuck with unexpressed emotions</a:t>
            </a:r>
          </a:p>
          <a:p>
            <a:pPr>
              <a:lnSpc>
                <a:spcPct val="150000"/>
              </a:lnSpc>
            </a:pPr>
            <a:r>
              <a:rPr lang="en-US" sz="1400" dirty="0" smtClean="0"/>
              <a:t>G. Imitation of act from their surrounding in contamination and religious OCD </a:t>
            </a:r>
          </a:p>
          <a:p>
            <a:pPr>
              <a:lnSpc>
                <a:spcPct val="150000"/>
              </a:lnSpc>
            </a:pPr>
            <a:r>
              <a:rPr lang="en-US" sz="1400" dirty="0" smtClean="0"/>
              <a:t>H. Poor parenting in late childhood and early adolescent age</a:t>
            </a:r>
          </a:p>
          <a:p>
            <a:pPr>
              <a:lnSpc>
                <a:spcPct val="150000"/>
              </a:lnSpc>
            </a:pPr>
            <a:endParaRPr lang="en-US" sz="14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chor="ctr">
            <a:normAutofit fontScale="90000"/>
          </a:bodyPr>
          <a:lstStyle/>
          <a:p>
            <a:pPr algn="ctr"/>
            <a:r>
              <a:rPr lang="en-US" sz="3200" b="0" dirty="0" smtClean="0"/>
              <a:t/>
            </a:r>
            <a:br>
              <a:rPr lang="en-US" sz="3200" b="0" dirty="0" smtClean="0"/>
            </a:br>
            <a:r>
              <a:rPr lang="en-US" sz="3200" b="0" dirty="0" smtClean="0"/>
              <a:t/>
            </a:r>
            <a:br>
              <a:rPr lang="en-US" sz="3200" b="0" dirty="0" smtClean="0"/>
            </a:br>
            <a:r>
              <a:rPr lang="en-US" sz="3200" b="0" dirty="0" smtClean="0"/>
              <a:t>Guilt and regret associated with OCD </a:t>
            </a:r>
            <a:r>
              <a:rPr lang="en-US" sz="3200" b="0" dirty="0" smtClean="0"/>
              <a:t/>
            </a:r>
            <a:br>
              <a:rPr lang="en-US" sz="3200" b="0" dirty="0" smtClean="0"/>
            </a:br>
            <a:r>
              <a:rPr lang="en-US" sz="3200" b="0" dirty="0" smtClean="0"/>
              <a:t/>
            </a:r>
            <a:br>
              <a:rPr lang="en-US" sz="3200" b="0" dirty="0" smtClean="0"/>
            </a:b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pPr>
              <a:lnSpc>
                <a:spcPct val="150000"/>
              </a:lnSpc>
            </a:pPr>
            <a:r>
              <a:rPr lang="en-US" sz="1600" dirty="0" smtClean="0"/>
              <a:t>Out of 100, 95 Plus percent of OCD victims have these minimum 3 feelings and negative emotions in their thought process that make them vulnerable to have OCD and continuation of these feelings that further aggravate </a:t>
            </a:r>
            <a:r>
              <a:rPr lang="en-US" sz="1600" dirty="0" smtClean="0"/>
              <a:t>OCD. </a:t>
            </a:r>
          </a:p>
          <a:p>
            <a:pPr>
              <a:lnSpc>
                <a:spcPct val="150000"/>
              </a:lnSpc>
            </a:pPr>
            <a:r>
              <a:rPr lang="en-US" sz="1600" dirty="0" smtClean="0"/>
              <a:t>Due </a:t>
            </a:r>
            <a:r>
              <a:rPr lang="en-US" sz="1600" dirty="0" smtClean="0"/>
              <a:t>to not getting rid of these constant feelings at thought process at conscious level or unconscious level, OCD continues in sufferer life. Even after years of medication sufferer are not able to come out from their OCD. </a:t>
            </a:r>
            <a:endParaRPr lang="en-US" sz="1600" dirty="0" smtClean="0"/>
          </a:p>
          <a:p>
            <a:pPr>
              <a:lnSpc>
                <a:spcPct val="150000"/>
              </a:lnSpc>
            </a:pPr>
            <a:r>
              <a:rPr lang="en-US" sz="1600" dirty="0" smtClean="0"/>
              <a:t>What </a:t>
            </a:r>
            <a:r>
              <a:rPr lang="en-US" sz="1600" dirty="0" smtClean="0"/>
              <a:t>an OCD sufferer need for recovery is to identify these feelings and emotions from their different level of consciousness through systemic process of personality dynamic assessment, unconscious mind study, analysis of their OCD pattern and trends with therapist and work on them with systematic integrated approach of recovery. </a:t>
            </a:r>
            <a:endParaRPr lang="en-US" sz="1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chor="ctr">
            <a:normAutofit fontScale="90000"/>
          </a:bodyPr>
          <a:lstStyle/>
          <a:p>
            <a:pPr algn="ctr"/>
            <a:r>
              <a:rPr lang="en-US" sz="3200" b="0" dirty="0" smtClean="0"/>
              <a:t/>
            </a:r>
            <a:br>
              <a:rPr lang="en-US" sz="3200" b="0" dirty="0" smtClean="0"/>
            </a:br>
            <a:r>
              <a:rPr lang="en-US" sz="3200" b="0" dirty="0" smtClean="0"/>
              <a:t/>
            </a:r>
            <a:br>
              <a:rPr lang="en-US" sz="3200" b="0" dirty="0" smtClean="0"/>
            </a:br>
            <a:r>
              <a:rPr lang="en-US" sz="3200" b="0" dirty="0" smtClean="0"/>
              <a:t>OCD recovery process </a:t>
            </a:r>
            <a:r>
              <a:rPr lang="en-US" sz="3200" b="0" dirty="0" smtClean="0"/>
              <a:t/>
            </a:r>
            <a:br>
              <a:rPr lang="en-US" sz="3200" b="0" dirty="0" smtClean="0"/>
            </a:br>
            <a:r>
              <a:rPr lang="en-US" sz="3200" b="0" dirty="0" smtClean="0"/>
              <a:t/>
            </a:r>
            <a:br>
              <a:rPr lang="en-US" sz="3200" b="0" dirty="0" smtClean="0"/>
            </a:b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pPr>
              <a:lnSpc>
                <a:spcPct val="150000"/>
              </a:lnSpc>
            </a:pPr>
            <a:endParaRPr lang="en-US" sz="1600" dirty="0" smtClean="0"/>
          </a:p>
          <a:p>
            <a:pPr>
              <a:lnSpc>
                <a:spcPct val="150000"/>
              </a:lnSpc>
            </a:pPr>
            <a:r>
              <a:rPr lang="en-US" sz="1600" dirty="0" smtClean="0"/>
              <a:t>Once </a:t>
            </a:r>
            <a:r>
              <a:rPr lang="en-US" sz="1600" dirty="0" smtClean="0"/>
              <a:t>these thoughts and feelings </a:t>
            </a:r>
            <a:r>
              <a:rPr lang="en-US" sz="1600" dirty="0" smtClean="0"/>
              <a:t>are mapped and client start working on removing and restructure these negative emotion and feeling </a:t>
            </a:r>
            <a:r>
              <a:rPr lang="en-US" sz="1600" dirty="0" smtClean="0"/>
              <a:t>from conscious and unconscious mind and </a:t>
            </a:r>
            <a:r>
              <a:rPr lang="en-US" sz="1600" dirty="0" smtClean="0"/>
              <a:t>once client start adapting new </a:t>
            </a:r>
            <a:r>
              <a:rPr lang="en-US" sz="1600" dirty="0" smtClean="0"/>
              <a:t>socially </a:t>
            </a:r>
            <a:r>
              <a:rPr lang="en-US" sz="1600" dirty="0" smtClean="0"/>
              <a:t>acceptable thought </a:t>
            </a:r>
            <a:r>
              <a:rPr lang="en-US" sz="1600" dirty="0" smtClean="0"/>
              <a:t>process </a:t>
            </a:r>
            <a:r>
              <a:rPr lang="en-US" sz="1600" dirty="0" smtClean="0"/>
              <a:t>the </a:t>
            </a:r>
            <a:r>
              <a:rPr lang="en-US" sz="1600" dirty="0" smtClean="0"/>
              <a:t>chain of OCD cycle get end. After completing this recovery process sufferer become free from </a:t>
            </a:r>
            <a:r>
              <a:rPr lang="en-US" sz="1600" dirty="0" smtClean="0"/>
              <a:t>OCD. </a:t>
            </a:r>
          </a:p>
          <a:p>
            <a:pPr>
              <a:lnSpc>
                <a:spcPct val="150000"/>
              </a:lnSpc>
            </a:pPr>
            <a:r>
              <a:rPr lang="en-US" sz="1600" dirty="0" smtClean="0"/>
              <a:t>Reaching </a:t>
            </a:r>
            <a:r>
              <a:rPr lang="en-US" sz="1600" dirty="0" smtClean="0"/>
              <a:t>to cure state in OCD management </a:t>
            </a:r>
            <a:r>
              <a:rPr lang="en-US" sz="1600" dirty="0" smtClean="0"/>
              <a:t>further require 6-month to 12 months structure </a:t>
            </a:r>
            <a:r>
              <a:rPr lang="en-US" sz="1600" dirty="0" smtClean="0"/>
              <a:t>follow-up and supervision is require to maintain new adopted thought process adherence and all these things require your assign therapist active engagement with client </a:t>
            </a:r>
            <a:r>
              <a:rPr lang="en-US" sz="1600" dirty="0" smtClean="0"/>
              <a:t>and family to eliminate </a:t>
            </a:r>
            <a:r>
              <a:rPr lang="en-US" sz="1600" dirty="0" smtClean="0"/>
              <a:t>any future </a:t>
            </a:r>
            <a:r>
              <a:rPr lang="en-US" sz="1600" dirty="0" smtClean="0"/>
              <a:t>relapse and to achieve cure state and ones life free from OCD.</a:t>
            </a:r>
            <a:endParaRPr lang="en-US" sz="16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b="0" dirty="0" smtClean="0"/>
              <a:t/>
            </a:r>
            <a:br>
              <a:rPr lang="en-US" b="0" dirty="0" smtClean="0"/>
            </a:br>
            <a:r>
              <a:rPr lang="en-US" b="0" dirty="0" smtClean="0"/>
              <a:t/>
            </a:r>
            <a:br>
              <a:rPr lang="en-US" b="0" dirty="0" smtClean="0"/>
            </a:br>
            <a:r>
              <a:rPr lang="en-US" b="0" dirty="0" smtClean="0"/>
              <a:t>OBSESSIVE </a:t>
            </a:r>
            <a:r>
              <a:rPr lang="en-US" b="0" dirty="0" smtClean="0"/>
              <a:t>COMPULSIVE </a:t>
            </a:r>
            <a:r>
              <a:rPr lang="en-US" b="0" dirty="0" smtClean="0"/>
              <a:t>DISORDER</a:t>
            </a:r>
            <a:r>
              <a:rPr lang="en-US" b="0" dirty="0" smtClean="0"/>
              <a:t/>
            </a:r>
            <a:br>
              <a:rPr lang="en-US" b="0" dirty="0" smtClean="0"/>
            </a:br>
            <a:r>
              <a:rPr lang="en-US" b="0" dirty="0" smtClean="0"/>
              <a:t/>
            </a:r>
            <a:br>
              <a:rPr lang="en-US" b="0" dirty="0" smtClean="0"/>
            </a:br>
            <a:endParaRPr lang="en-US" dirty="0"/>
          </a:p>
        </p:txBody>
      </p:sp>
      <p:sp>
        <p:nvSpPr>
          <p:cNvPr id="3" name="Content Placeholder 2"/>
          <p:cNvSpPr>
            <a:spLocks noGrp="1"/>
          </p:cNvSpPr>
          <p:nvPr>
            <p:ph idx="1"/>
          </p:nvPr>
        </p:nvSpPr>
        <p:spPr/>
        <p:txBody>
          <a:bodyPr>
            <a:normAutofit/>
          </a:bodyPr>
          <a:lstStyle/>
          <a:p>
            <a:r>
              <a:rPr lang="en-US" sz="2000" dirty="0" smtClean="0"/>
              <a:t>Obsessive-compulsive disorder (OCD) is a thought process, Cognitive and Perception issue. The person who suffer with OCD feel urges to perform certain routines /acts /rituals as a compulsion repeatedly or has certain uncontrollable thoughts or urges. While suffering with OCD, the person is not able to control either the thoughts or compulsions for more than a short period of time. </a:t>
            </a:r>
            <a:endParaRPr lang="en-US" sz="2000" dirty="0" smtClean="0"/>
          </a:p>
          <a:p>
            <a:endParaRPr lang="en-US" sz="2000" dirty="0" smtClean="0"/>
          </a:p>
          <a:p>
            <a:r>
              <a:rPr lang="en-US" sz="2000" dirty="0" smtClean="0"/>
              <a:t>In </a:t>
            </a:r>
            <a:r>
              <a:rPr lang="en-US" sz="2000" dirty="0" smtClean="0"/>
              <a:t>simple words, it means excessive thoughts (obsessions) that lead to repetitive behaviors (compulsions). OCD causes repeated unwanted thoughts (obsessions) or the desire to do something over and over again as an act (compulsions).</a:t>
            </a: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chor="ctr">
            <a:normAutofit fontScale="90000"/>
          </a:bodyPr>
          <a:lstStyle/>
          <a:p>
            <a:pPr algn="ctr"/>
            <a:r>
              <a:rPr lang="en-US" sz="2700" b="0" dirty="0" smtClean="0"/>
              <a:t/>
            </a:r>
            <a:br>
              <a:rPr lang="en-US" sz="2700" b="0" dirty="0" smtClean="0"/>
            </a:br>
            <a:r>
              <a:rPr lang="en-US" sz="2700" b="0" dirty="0" smtClean="0"/>
              <a:t/>
            </a:r>
            <a:br>
              <a:rPr lang="en-US" sz="2700" b="0" dirty="0" smtClean="0"/>
            </a:br>
            <a:r>
              <a:rPr lang="en-US" sz="2700" b="0" dirty="0" smtClean="0"/>
              <a:t>recovery process and stages in Emotion of life “OCD recovery and cure program” </a:t>
            </a:r>
            <a:r>
              <a:rPr lang="en-US" sz="3200" b="0" dirty="0" smtClean="0"/>
              <a:t> </a:t>
            </a:r>
            <a:r>
              <a:rPr lang="en-US" sz="3200" b="0" dirty="0" smtClean="0"/>
              <a:t/>
            </a:r>
            <a:br>
              <a:rPr lang="en-US" sz="3200" b="0" dirty="0" smtClean="0"/>
            </a:br>
            <a:r>
              <a:rPr lang="en-US" sz="3200" b="0" dirty="0" smtClean="0"/>
              <a:t/>
            </a:r>
            <a:br>
              <a:rPr lang="en-US" sz="3200" b="0" dirty="0" smtClean="0"/>
            </a:b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r>
              <a:rPr lang="en-US" sz="1600" cap="all" dirty="0" smtClean="0"/>
              <a:t>STRATEGIC PLANNING &amp; EXECUTION OF THERAPY SESSIONS</a:t>
            </a:r>
          </a:p>
          <a:p>
            <a:r>
              <a:rPr lang="en-US" sz="1600" dirty="0" smtClean="0"/>
              <a:t>1. Initial discussion over Call</a:t>
            </a:r>
          </a:p>
          <a:p>
            <a:r>
              <a:rPr lang="en-US" sz="1600" dirty="0" smtClean="0"/>
              <a:t>2. First consultation for need assessment</a:t>
            </a:r>
          </a:p>
          <a:p>
            <a:r>
              <a:rPr lang="en-US" sz="1600" dirty="0" smtClean="0"/>
              <a:t>3. Complete Personality assessment</a:t>
            </a:r>
          </a:p>
          <a:p>
            <a:r>
              <a:rPr lang="en-US" sz="1600" dirty="0" smtClean="0"/>
              <a:t>4. OCD pattern and Trend Analysis  </a:t>
            </a:r>
          </a:p>
          <a:p>
            <a:r>
              <a:rPr lang="en-US" sz="1600" dirty="0" smtClean="0"/>
              <a:t>5. Developing customized Therapy plan</a:t>
            </a:r>
          </a:p>
          <a:p>
            <a:r>
              <a:rPr lang="en-US" sz="1600" dirty="0" smtClean="0"/>
              <a:t>6. Discussion &amp; explaining therapy plan </a:t>
            </a:r>
          </a:p>
          <a:p>
            <a:r>
              <a:rPr lang="en-US" sz="1600" dirty="0" smtClean="0"/>
              <a:t>7.  Foundation building as therapy preparedness session </a:t>
            </a:r>
          </a:p>
          <a:p>
            <a:r>
              <a:rPr lang="en-US" sz="1600" dirty="0" smtClean="0"/>
              <a:t>8.  CBT and ERP sessions 100 Days </a:t>
            </a:r>
          </a:p>
          <a:p>
            <a:r>
              <a:rPr lang="en-US" sz="1600" dirty="0" smtClean="0"/>
              <a:t>9.  Family Therapy Sessions must weekly </a:t>
            </a:r>
          </a:p>
          <a:p>
            <a:r>
              <a:rPr lang="en-US" sz="1600" dirty="0" smtClean="0"/>
              <a:t>10.  Progress monitoring monthly  </a:t>
            </a:r>
          </a:p>
          <a:p>
            <a:r>
              <a:rPr lang="en-US" sz="1600" dirty="0" smtClean="0"/>
              <a:t>11.  Corrective measure if needed </a:t>
            </a:r>
          </a:p>
          <a:p>
            <a:r>
              <a:rPr lang="en-US" sz="1600" dirty="0" smtClean="0"/>
              <a:t>12.  Midterm evaluation</a:t>
            </a:r>
          </a:p>
          <a:p>
            <a:r>
              <a:rPr lang="en-US" sz="1600" dirty="0" smtClean="0"/>
              <a:t>13. Relapse Management  </a:t>
            </a:r>
          </a:p>
          <a:p>
            <a:r>
              <a:rPr lang="en-US" sz="1600" dirty="0" smtClean="0"/>
              <a:t>14. End Term Evaluation</a:t>
            </a:r>
          </a:p>
          <a:p>
            <a:r>
              <a:rPr lang="en-US" sz="1600" dirty="0" smtClean="0"/>
              <a:t>15. Termination of sessions after recovery.</a:t>
            </a:r>
          </a:p>
          <a:p>
            <a:r>
              <a:rPr lang="en-US" sz="1600" dirty="0" smtClean="0"/>
              <a:t>16. Follow up, up to 6 months </a:t>
            </a:r>
          </a:p>
          <a:p>
            <a:pPr>
              <a:lnSpc>
                <a:spcPct val="150000"/>
              </a:lnSpc>
            </a:pPr>
            <a:endParaRPr lang="en-US" sz="16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chor="ctr">
            <a:normAutofit/>
          </a:bodyPr>
          <a:lstStyle/>
          <a:p>
            <a:pPr algn="ctr"/>
            <a:r>
              <a:rPr lang="en-US" sz="2700" b="0" dirty="0" smtClean="0"/>
              <a:t>Types of OCD</a:t>
            </a: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r>
              <a:rPr lang="en-US" sz="2400" baseline="-25000" dirty="0" smtClean="0"/>
              <a:t>1. OCD of Contamination: Fear of dirt, cleaning, excessive hand wash, over time investment in bathing, too much sensitivity toward bodily fluid, and external environment.  </a:t>
            </a:r>
          </a:p>
          <a:p>
            <a:r>
              <a:rPr lang="en-US" sz="2400" baseline="-25000" dirty="0" smtClean="0"/>
              <a:t>2· OCD of Checking and Rechecking: such as locks, alarm systems, ovens, or light switches.</a:t>
            </a:r>
          </a:p>
          <a:p>
            <a:r>
              <a:rPr lang="en-US" sz="2400" baseline="-25000" dirty="0" smtClean="0"/>
              <a:t>3· OCD Symmetry &amp; Ordering:  Need to have things lined up in a certain way.</a:t>
            </a:r>
          </a:p>
          <a:p>
            <a:r>
              <a:rPr lang="en-US" sz="2400" baseline="-25000" dirty="0" smtClean="0"/>
              <a:t>4· OCD of perfection: doing things in perfect way  </a:t>
            </a:r>
          </a:p>
          <a:p>
            <a:r>
              <a:rPr lang="en-US" sz="2400" baseline="-25000" dirty="0" smtClean="0"/>
              <a:t>5· Ruminations and intrusive thoughts: an obsession with a line of thought.</a:t>
            </a:r>
          </a:p>
          <a:p>
            <a:r>
              <a:rPr lang="en-US" sz="2400" baseline="-25000" dirty="0" smtClean="0"/>
              <a:t>6· OCD related with violent or disturbing.</a:t>
            </a:r>
          </a:p>
          <a:p>
            <a:r>
              <a:rPr lang="en-US" sz="2400" baseline="-25000" dirty="0" smtClean="0"/>
              <a:t>7· OCD of Spirituality, Religion, God related fear, doing worship multiple times in a day</a:t>
            </a:r>
          </a:p>
          <a:p>
            <a:r>
              <a:rPr lang="en-US" sz="2400" baseline="-25000" dirty="0" smtClean="0"/>
              <a:t>8· OCD related with Health Anxiety </a:t>
            </a:r>
          </a:p>
          <a:p>
            <a:r>
              <a:rPr lang="en-US" sz="2400" baseline="-25000" dirty="0" smtClean="0"/>
              <a:t>9· OCD of Death  </a:t>
            </a:r>
          </a:p>
          <a:p>
            <a:r>
              <a:rPr lang="en-US" sz="2400" baseline="-25000" dirty="0" smtClean="0"/>
              <a:t>10. OCD of Self Harm or Harm Others</a:t>
            </a:r>
          </a:p>
          <a:p>
            <a:r>
              <a:rPr lang="en-US" sz="2400" baseline="-25000" dirty="0" smtClean="0"/>
              <a:t>11· OCD of Sexual Intrusive thoughts </a:t>
            </a:r>
          </a:p>
          <a:p>
            <a:r>
              <a:rPr lang="en-US" sz="2400" baseline="-25000" dirty="0" smtClean="0"/>
              <a:t>12· OCD of Sexual orientation, Same-gender attraction, and Gender </a:t>
            </a:r>
            <a:r>
              <a:rPr lang="en-US" sz="2400" baseline="-25000" dirty="0" smtClean="0"/>
              <a:t>Identity</a:t>
            </a:r>
            <a:endParaRPr lang="en-US" sz="2400" baseline="-25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chor="ctr">
            <a:normAutofit/>
          </a:bodyPr>
          <a:lstStyle/>
          <a:p>
            <a:pPr algn="ctr"/>
            <a:r>
              <a:rPr lang="en-US" sz="2700" b="0" dirty="0" smtClean="0"/>
              <a:t>Types of OCD</a:t>
            </a: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r>
              <a:rPr lang="en-US" sz="1600" dirty="0" smtClean="0"/>
              <a:t>13</a:t>
            </a:r>
            <a:r>
              <a:rPr lang="en-US" sz="1600" dirty="0" smtClean="0"/>
              <a:t>· OCD of Relationship </a:t>
            </a:r>
          </a:p>
          <a:p>
            <a:r>
              <a:rPr lang="en-US" sz="1600" dirty="0" smtClean="0"/>
              <a:t>14· OCD of Existence about life </a:t>
            </a:r>
          </a:p>
          <a:p>
            <a:r>
              <a:rPr lang="en-US" sz="1600" dirty="0" smtClean="0"/>
              <a:t>15· OCD of Hoarding</a:t>
            </a:r>
          </a:p>
          <a:p>
            <a:r>
              <a:rPr lang="en-US" sz="1600" dirty="0" smtClean="0"/>
              <a:t>16· OCD related with child abuse Pedophilia  </a:t>
            </a:r>
          </a:p>
          <a:p>
            <a:r>
              <a:rPr lang="en-US" sz="1600" dirty="0" smtClean="0"/>
              <a:t>17· OCD of Hair Pulling</a:t>
            </a:r>
          </a:p>
          <a:p>
            <a:r>
              <a:rPr lang="en-US" sz="1600" dirty="0" smtClean="0"/>
              <a:t>18· OCD of Magical thinking</a:t>
            </a:r>
          </a:p>
          <a:p>
            <a:r>
              <a:rPr lang="en-US" sz="1600" dirty="0" smtClean="0"/>
              <a:t>19· OCD of sensory motor </a:t>
            </a:r>
          </a:p>
          <a:p>
            <a:r>
              <a:rPr lang="en-US" sz="1600" dirty="0" smtClean="0"/>
              <a:t>20· OCD with </a:t>
            </a:r>
            <a:r>
              <a:rPr lang="en-US" sz="1600" dirty="0" err="1" smtClean="0"/>
              <a:t>comorbidity</a:t>
            </a:r>
            <a:r>
              <a:rPr lang="en-US" sz="1600" dirty="0" smtClean="0"/>
              <a:t> like depression or eating disorder or mood swings </a:t>
            </a:r>
          </a:p>
          <a:p>
            <a:r>
              <a:rPr lang="en-US" sz="1600" dirty="0" smtClean="0"/>
              <a:t>21· OCD of moral responsibility </a:t>
            </a:r>
          </a:p>
          <a:p>
            <a:r>
              <a:rPr lang="en-US" sz="1600" dirty="0" smtClean="0"/>
              <a:t>22. Post partum OCD, Fear of harming own child by mistake or </a:t>
            </a:r>
            <a:r>
              <a:rPr lang="en-US" sz="1600" dirty="0" err="1" smtClean="0"/>
              <a:t>unitentianally</a:t>
            </a:r>
            <a:r>
              <a:rPr lang="en-US" sz="1600" dirty="0" smtClean="0"/>
              <a:t> along with trying to too much care over children health </a:t>
            </a:r>
            <a:r>
              <a:rPr lang="en-US" sz="1600" dirty="0" err="1" smtClean="0"/>
              <a:t>safty</a:t>
            </a:r>
            <a:r>
              <a:rPr lang="en-US" sz="1600" dirty="0" smtClean="0"/>
              <a:t> after delivery </a:t>
            </a:r>
          </a:p>
          <a:p>
            <a:r>
              <a:rPr lang="en-US" sz="1600" dirty="0" smtClean="0"/>
              <a:t>23. False memory OCD </a:t>
            </a:r>
            <a:endParaRPr lang="en-US" sz="1600" dirty="0" smtClean="0"/>
          </a:p>
          <a:p>
            <a:r>
              <a:rPr lang="en-US" sz="1600" dirty="0" smtClean="0"/>
              <a:t>24. Staring OCD </a:t>
            </a:r>
            <a:endParaRPr lang="en-US" sz="1600" dirty="0" smtClean="0"/>
          </a:p>
          <a:p>
            <a:r>
              <a:rPr lang="en-US" sz="1600" dirty="0" smtClean="0"/>
              <a:t>25. </a:t>
            </a:r>
            <a:r>
              <a:rPr lang="en-US" sz="1600" dirty="0" smtClean="0"/>
              <a:t>Multiple OCD, OCD type in which there are more than 3 sub types in </a:t>
            </a:r>
            <a:r>
              <a:rPr lang="en-US" sz="1600" dirty="0" smtClean="0"/>
              <a:t>person</a:t>
            </a:r>
            <a:endParaRPr lang="en-US" sz="1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chor="ctr">
            <a:normAutofit/>
          </a:bodyPr>
          <a:lstStyle/>
          <a:p>
            <a:pPr algn="ctr"/>
            <a:r>
              <a:rPr lang="en-US" sz="2700" b="0" dirty="0" smtClean="0"/>
              <a:t>Are all type of OCD is recoverable ?? </a:t>
            </a: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r>
              <a:rPr lang="en-US" sz="1600" dirty="0" smtClean="0"/>
              <a:t>People who have been diagnosed with OCD is most likely struggling to manage their obsession and compulsion along with associated negative emotions and to live a normal and healthy balance life. The challenge of managing, stopping or coping with the obsessive thoughts &amp; managing compulsive behaviors can be extremely tiring for people in day to day life which may take lot of time in a person life and causing severe impairment in functioning. But there is always hope for recovery from your issues, Though anyone with OCD condition, regardless of what the thoughts and compulsive behaviors are present or how serious the symptoms they </a:t>
            </a:r>
            <a:r>
              <a:rPr lang="en-US" sz="1600" dirty="0" smtClean="0"/>
              <a:t>all are </a:t>
            </a:r>
            <a:r>
              <a:rPr lang="en-US" sz="1600" dirty="0" smtClean="0"/>
              <a:t>recoverable. </a:t>
            </a:r>
            <a:br>
              <a:rPr lang="en-US" sz="1600" dirty="0" smtClean="0"/>
            </a:br>
            <a:endParaRPr lang="en-US" sz="1600" dirty="0" smtClean="0"/>
          </a:p>
          <a:p>
            <a:r>
              <a:rPr lang="en-US" sz="1600" dirty="0" smtClean="0"/>
              <a:t>People with OCD with severe issue and low functioning can benefit from treatment in residential setting care specially in contamination OCD condition. </a:t>
            </a:r>
            <a:r>
              <a:rPr lang="en-US" sz="1600" dirty="0" smtClean="0"/>
              <a:t>In </a:t>
            </a:r>
            <a:r>
              <a:rPr lang="en-US" sz="1600" dirty="0" smtClean="0"/>
              <a:t>residential care person with OCD can focus on learning how to manage symptoms and overcome them and this can be accomplished under the guidance and supervision of a trained OCD therapist and Psychologist. Dedication efforts for OCD  treatment for recovery  a person can learn to successfully manage obsession and compulsion and can restore function to their normal lives</a:t>
            </a:r>
            <a:r>
              <a:rPr lang="en-US" sz="1600" dirty="0" smtClean="0"/>
              <a:t>.</a:t>
            </a:r>
            <a:endParaRPr lang="en-US" sz="16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chor="ctr">
            <a:normAutofit/>
          </a:bodyPr>
          <a:lstStyle/>
          <a:p>
            <a:pPr algn="ctr"/>
            <a:r>
              <a:rPr lang="en-US" sz="2700" b="0" dirty="0" smtClean="0"/>
              <a:t>Are all type of OCD is recoverable </a:t>
            </a: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r>
              <a:rPr lang="en-US" sz="1600" dirty="0" smtClean="0"/>
              <a:t>Additionally </a:t>
            </a:r>
            <a:r>
              <a:rPr lang="en-US" sz="1600" dirty="0" smtClean="0"/>
              <a:t>along with CBT and ERP intervention in residential care person with OCD make able to use and practice exercises, nutrition counseling, group support, peer counseling, other therapeutic intervention based on customized need including family therapy session which help in holistic management that help a </a:t>
            </a:r>
            <a:r>
              <a:rPr lang="en-US" sz="1600" dirty="0" smtClean="0"/>
              <a:t>person </a:t>
            </a:r>
            <a:r>
              <a:rPr lang="en-US" sz="1600" dirty="0" smtClean="0"/>
              <a:t>to prepare to live successfully at home again</a:t>
            </a:r>
            <a:r>
              <a:rPr lang="en-US" sz="1600" dirty="0" smtClean="0"/>
              <a:t>.</a:t>
            </a:r>
            <a:r>
              <a:rPr lang="en-US" sz="1600" dirty="0" smtClean="0"/>
              <a:t/>
            </a:r>
            <a:br>
              <a:rPr lang="en-US" sz="1600" dirty="0" smtClean="0"/>
            </a:br>
            <a:endParaRPr lang="en-US" sz="1600" dirty="0" smtClean="0"/>
          </a:p>
          <a:p>
            <a:r>
              <a:rPr lang="en-US" sz="1600" dirty="0" smtClean="0"/>
              <a:t>OCD is a such a such issue that need to </a:t>
            </a:r>
            <a:r>
              <a:rPr lang="en-US" sz="1600" dirty="0" smtClean="0"/>
              <a:t>be given </a:t>
            </a:r>
            <a:r>
              <a:rPr lang="en-US" sz="1600" dirty="0" smtClean="0"/>
              <a:t>attention by person with OCD along with family members and caregiver without </a:t>
            </a:r>
            <a:r>
              <a:rPr lang="en-US" sz="1600" dirty="0" smtClean="0"/>
              <a:t>delay. </a:t>
            </a:r>
            <a:r>
              <a:rPr lang="en-US" sz="1600" dirty="0" smtClean="0"/>
              <a:t>once you identified the OCD issue because it can cause significant dysfunction, emotional disturbance and may further lead to other impairment in personality and mental health and in worse scenario it can lead to more complex mental health issue. </a:t>
            </a:r>
            <a:br>
              <a:rPr lang="en-US" sz="1600" dirty="0" smtClean="0"/>
            </a:br>
            <a:endParaRPr lang="en-US" sz="1600" dirty="0" smtClean="0"/>
          </a:p>
          <a:p>
            <a:r>
              <a:rPr lang="en-US" sz="1600" dirty="0" smtClean="0"/>
              <a:t>Regardless of the types of OCD as obsessional thoughts or behaviors as compulsion,  OCD can be treated and managed without doubt but under supervision and guidance of professional. The prognosis of OCD is good if client is  committed to dedicated treatment and to practicing healthy ways of coping with and managing obsessions and compulsions.</a:t>
            </a:r>
            <a:endParaRPr 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18160"/>
          </a:xfrm>
        </p:spPr>
        <p:txBody>
          <a:bodyPr anchor="ctr">
            <a:normAutofit/>
          </a:bodyPr>
          <a:lstStyle/>
          <a:p>
            <a:pPr algn="ctr"/>
            <a:r>
              <a:rPr lang="en-US" sz="2700" b="0" dirty="0" smtClean="0"/>
              <a:t>Consistency and trust is key </a:t>
            </a:r>
            <a:endParaRPr lang="en-US" sz="3200" dirty="0"/>
          </a:p>
        </p:txBody>
      </p:sp>
      <p:sp>
        <p:nvSpPr>
          <p:cNvPr id="3" name="Content Placeholder 2"/>
          <p:cNvSpPr>
            <a:spLocks noGrp="1"/>
          </p:cNvSpPr>
          <p:nvPr>
            <p:ph idx="1"/>
          </p:nvPr>
        </p:nvSpPr>
        <p:spPr>
          <a:xfrm>
            <a:off x="457200" y="990600"/>
            <a:ext cx="7620000" cy="5465136"/>
          </a:xfrm>
        </p:spPr>
        <p:txBody>
          <a:bodyPr>
            <a:noAutofit/>
          </a:bodyPr>
          <a:lstStyle/>
          <a:p>
            <a:pPr>
              <a:buNone/>
            </a:pPr>
            <a:r>
              <a:rPr lang="en-US" sz="2400" dirty="0" smtClean="0"/>
              <a:t/>
            </a:r>
            <a:br>
              <a:rPr lang="en-US" sz="2400" dirty="0" smtClean="0"/>
            </a:br>
            <a:r>
              <a:rPr lang="en-US" sz="2400" dirty="0" smtClean="0"/>
              <a:t>All the above OCD patterns and compulsions are completely recoverable with strategic planning and efforts by your therapist and by client. Consistence compliance of recommendations during recovery journey will assure definite results as well as complete recovery and cure.</a:t>
            </a:r>
          </a:p>
          <a:p>
            <a:pPr>
              <a:lnSpc>
                <a:spcPct val="150000"/>
              </a:lnSpc>
            </a:pPr>
            <a:endParaRPr 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b="0" dirty="0" smtClean="0"/>
              <a:t/>
            </a:r>
            <a:br>
              <a:rPr lang="en-US" b="0" dirty="0" smtClean="0"/>
            </a:br>
            <a:r>
              <a:rPr lang="en-US" b="0" dirty="0" smtClean="0"/>
              <a:t/>
            </a:r>
            <a:br>
              <a:rPr lang="en-US" b="0" dirty="0" smtClean="0"/>
            </a:br>
            <a:r>
              <a:rPr lang="en-US" b="0" dirty="0" smtClean="0"/>
              <a:t/>
            </a:r>
            <a:br>
              <a:rPr lang="en-US" b="0" dirty="0" smtClean="0"/>
            </a:br>
            <a:r>
              <a:rPr lang="en-US" b="0" dirty="0" smtClean="0"/>
              <a:t>OBSESSIVE </a:t>
            </a:r>
            <a:r>
              <a:rPr lang="en-US" b="0" dirty="0" smtClean="0"/>
              <a:t>COMPULSIVE DISORDER</a:t>
            </a:r>
            <a:br>
              <a:rPr lang="en-US" b="0" dirty="0" smtClean="0"/>
            </a:br>
            <a:r>
              <a:rPr lang="en-US" b="0" dirty="0" smtClean="0"/>
              <a:t/>
            </a:r>
            <a:br>
              <a:rPr lang="en-US" b="0" dirty="0" smtClean="0"/>
            </a:br>
            <a:endParaRPr lang="en-US" dirty="0"/>
          </a:p>
        </p:txBody>
      </p:sp>
      <p:sp>
        <p:nvSpPr>
          <p:cNvPr id="3" name="Content Placeholder 2"/>
          <p:cNvSpPr>
            <a:spLocks noGrp="1"/>
          </p:cNvSpPr>
          <p:nvPr>
            <p:ph idx="1"/>
          </p:nvPr>
        </p:nvSpPr>
        <p:spPr/>
        <p:txBody>
          <a:bodyPr>
            <a:normAutofit/>
          </a:bodyPr>
          <a:lstStyle/>
          <a:p>
            <a:r>
              <a:rPr lang="en-US" sz="2000" dirty="0" smtClean="0"/>
              <a:t>Some people have only obsessions or compulsions, but most sufferers have both. OCD is not always about habits like thinking negatively. Obsessive thought might be related with some specific body posture, some colors or some numbers that the sufferer considers as “good” or “bad” whereas a compulsive habit can be to wash your hands multiple times like 5 times or 15 times and after touching something person feel dirty. </a:t>
            </a:r>
            <a:endParaRPr lang="en-US" sz="2000" dirty="0" smtClean="0"/>
          </a:p>
          <a:p>
            <a:endParaRPr lang="en-US" sz="2000" dirty="0" smtClean="0"/>
          </a:p>
          <a:p>
            <a:r>
              <a:rPr lang="en-US" sz="2000" dirty="0" smtClean="0"/>
              <a:t>Though you might not want to think or do these things you usually feel powerless to stop those obsessions and compulsions. People with OCD take actions or have thoughts that are beyond their control that others likely manage at their own. </a:t>
            </a:r>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b="0" dirty="0" smtClean="0"/>
              <a:t/>
            </a:r>
            <a:br>
              <a:rPr lang="en-US" b="0" dirty="0" smtClean="0"/>
            </a:br>
            <a:r>
              <a:rPr lang="en-US" b="0" dirty="0" smtClean="0"/>
              <a:t/>
            </a:r>
            <a:br>
              <a:rPr lang="en-US" b="0" dirty="0" smtClean="0"/>
            </a:br>
            <a:r>
              <a:rPr lang="en-US" b="0" dirty="0" smtClean="0"/>
              <a:t/>
            </a:r>
            <a:br>
              <a:rPr lang="en-US" b="0" dirty="0" smtClean="0"/>
            </a:br>
            <a:r>
              <a:rPr lang="en-US" b="0" dirty="0" smtClean="0"/>
              <a:t>OBSESSIVE </a:t>
            </a:r>
            <a:r>
              <a:rPr lang="en-US" b="0" dirty="0" smtClean="0"/>
              <a:t>COMPULSIVE DISORDER</a:t>
            </a:r>
            <a:br>
              <a:rPr lang="en-US" b="0" dirty="0" smtClean="0"/>
            </a:br>
            <a:r>
              <a:rPr lang="en-US" b="0" dirty="0" smtClean="0"/>
              <a:t/>
            </a:r>
            <a:br>
              <a:rPr lang="en-US" b="0" dirty="0" smtClean="0"/>
            </a:br>
            <a:endParaRPr lang="en-US" dirty="0"/>
          </a:p>
        </p:txBody>
      </p:sp>
      <p:sp>
        <p:nvSpPr>
          <p:cNvPr id="3" name="Content Placeholder 2"/>
          <p:cNvSpPr>
            <a:spLocks noGrp="1"/>
          </p:cNvSpPr>
          <p:nvPr>
            <p:ph idx="1"/>
          </p:nvPr>
        </p:nvSpPr>
        <p:spPr/>
        <p:txBody>
          <a:bodyPr>
            <a:normAutofit/>
          </a:bodyPr>
          <a:lstStyle/>
          <a:p>
            <a:r>
              <a:rPr lang="en-US" sz="2000" dirty="0" smtClean="0"/>
              <a:t>Obsessions are those thoughts and beliefs which we know that those thoughts and beliefs are illogical and irrational. </a:t>
            </a:r>
            <a:endParaRPr lang="en-US" sz="2000" dirty="0" smtClean="0"/>
          </a:p>
          <a:p>
            <a:r>
              <a:rPr lang="en-US" sz="2000" dirty="0" smtClean="0"/>
              <a:t>But </a:t>
            </a:r>
            <a:r>
              <a:rPr lang="en-US" sz="2000" dirty="0" smtClean="0"/>
              <a:t>these obsessional thoughts and beliefs are such complex and rigid, even though we know that these thoughts are not true and real, we are still not able to come out of those rigid chains of thoughts. </a:t>
            </a:r>
            <a:endParaRPr lang="en-US" sz="2000" dirty="0" smtClean="0"/>
          </a:p>
          <a:p>
            <a:r>
              <a:rPr lang="en-US" sz="2000" dirty="0" smtClean="0"/>
              <a:t>Once </a:t>
            </a:r>
            <a:r>
              <a:rPr lang="en-US" sz="2000" dirty="0" smtClean="0"/>
              <a:t>these obsessive thoughts and beliefs comes in our mind these thought create anxiety and to get rid from this anxiety we do a certain compulsion/ act/ ritual either on a physical level or a mental level. </a:t>
            </a:r>
            <a:endParaRPr lang="en-US" sz="2000" dirty="0" smtClean="0"/>
          </a:p>
          <a:p>
            <a:r>
              <a:rPr lang="en-US" sz="2000" dirty="0" smtClean="0"/>
              <a:t>Once </a:t>
            </a:r>
            <a:r>
              <a:rPr lang="en-US" sz="2000" dirty="0" smtClean="0"/>
              <a:t>we do these compulsions, we feel little relived.</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b="0" dirty="0" smtClean="0"/>
              <a:t/>
            </a:r>
            <a:br>
              <a:rPr lang="en-US" b="0" dirty="0" smtClean="0"/>
            </a:br>
            <a:r>
              <a:rPr lang="en-US" b="0" dirty="0" smtClean="0"/>
              <a:t/>
            </a:r>
            <a:br>
              <a:rPr lang="en-US" b="0" dirty="0" smtClean="0"/>
            </a:br>
            <a:r>
              <a:rPr lang="en-US" b="0" dirty="0" smtClean="0"/>
              <a:t/>
            </a:r>
            <a:br>
              <a:rPr lang="en-US" b="0" dirty="0" smtClean="0"/>
            </a:br>
            <a:r>
              <a:rPr lang="en-US" b="0" dirty="0" smtClean="0"/>
              <a:t>OBSESSIVE </a:t>
            </a:r>
            <a:r>
              <a:rPr lang="en-US" b="0" dirty="0" smtClean="0"/>
              <a:t>COMPULSIVE DISORDER</a:t>
            </a:r>
            <a:br>
              <a:rPr lang="en-US" b="0" dirty="0" smtClean="0"/>
            </a:br>
            <a:r>
              <a:rPr lang="en-US" b="0" dirty="0" smtClean="0"/>
              <a:t/>
            </a:r>
            <a:br>
              <a:rPr lang="en-US" b="0" dirty="0" smtClean="0"/>
            </a:br>
            <a:endParaRPr lang="en-US" dirty="0"/>
          </a:p>
        </p:txBody>
      </p:sp>
      <p:sp>
        <p:nvSpPr>
          <p:cNvPr id="3" name="Content Placeholder 2"/>
          <p:cNvSpPr>
            <a:spLocks noGrp="1"/>
          </p:cNvSpPr>
          <p:nvPr>
            <p:ph idx="1"/>
          </p:nvPr>
        </p:nvSpPr>
        <p:spPr/>
        <p:txBody>
          <a:bodyPr>
            <a:normAutofit/>
          </a:bodyPr>
          <a:lstStyle/>
          <a:p>
            <a:r>
              <a:rPr lang="en-US" sz="2000" dirty="0" smtClean="0"/>
              <a:t>This relief can be achieved by performing the ritual 1 to 20 times. This state of mind of being less anxious can remain for few second/minutes and this relax state varies from individual to individual. </a:t>
            </a:r>
            <a:endParaRPr lang="en-US" sz="2000" dirty="0" smtClean="0"/>
          </a:p>
          <a:p>
            <a:r>
              <a:rPr lang="en-US" sz="2000" dirty="0" smtClean="0"/>
              <a:t>Once </a:t>
            </a:r>
            <a:r>
              <a:rPr lang="en-US" sz="2000" dirty="0" smtClean="0"/>
              <a:t>these obsessional thoughts come back it further create anxiety and distress again. So again and again person having OCD cycle do the compulsive act to get rid of the anxiety. </a:t>
            </a:r>
            <a:endParaRPr lang="en-US" sz="2000" dirty="0" smtClean="0"/>
          </a:p>
          <a:p>
            <a:r>
              <a:rPr lang="en-US" sz="2000" dirty="0" smtClean="0"/>
              <a:t>This </a:t>
            </a:r>
            <a:r>
              <a:rPr lang="en-US" sz="2000" dirty="0" smtClean="0"/>
              <a:t>is the vicious cycle of obsessive compulsive disorder.</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b="0" dirty="0" smtClean="0"/>
              <a:t/>
            </a:r>
            <a:br>
              <a:rPr lang="en-US" b="0" dirty="0" smtClean="0"/>
            </a:br>
            <a:r>
              <a:rPr lang="en-US" b="0" dirty="0" smtClean="0"/>
              <a:t>Vicious cycle of OCD </a:t>
            </a:r>
            <a:br>
              <a:rPr lang="en-US" b="0" dirty="0" smtClean="0"/>
            </a:br>
            <a:endParaRPr lang="en-US" dirty="0"/>
          </a:p>
        </p:txBody>
      </p:sp>
      <p:pic>
        <p:nvPicPr>
          <p:cNvPr id="4" name="Content Placeholder 3" descr="Vicious cycle of OCD.png"/>
          <p:cNvPicPr>
            <a:picLocks noGrp="1" noChangeAspect="1"/>
          </p:cNvPicPr>
          <p:nvPr>
            <p:ph idx="1"/>
          </p:nvPr>
        </p:nvPicPr>
        <p:blipFill>
          <a:blip r:embed="rId2" cstate="print"/>
          <a:stretch>
            <a:fillRect/>
          </a:stretch>
        </p:blipFill>
        <p:spPr>
          <a:xfrm>
            <a:off x="1603925" y="1609725"/>
            <a:ext cx="4945549" cy="4846638"/>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b="0" dirty="0" smtClean="0"/>
              <a:t/>
            </a:r>
            <a:br>
              <a:rPr lang="en-US" b="0" dirty="0" smtClean="0"/>
            </a:br>
            <a:r>
              <a:rPr lang="en-US" b="0" dirty="0" smtClean="0"/>
              <a:t/>
            </a:r>
            <a:br>
              <a:rPr lang="en-US" b="0" dirty="0" smtClean="0"/>
            </a:br>
            <a:r>
              <a:rPr lang="en-US" b="0" dirty="0" smtClean="0"/>
              <a:t>Solution of OCD	</a:t>
            </a:r>
            <a:r>
              <a:rPr lang="en-US" b="0" dirty="0" smtClean="0"/>
              <a:t/>
            </a:r>
            <a:br>
              <a:rPr lang="en-US" b="0" dirty="0" smtClean="0"/>
            </a:br>
            <a:r>
              <a:rPr lang="en-US" b="0" dirty="0" smtClean="0"/>
              <a:t/>
            </a:r>
            <a:br>
              <a:rPr lang="en-US" b="0" dirty="0" smtClean="0"/>
            </a:br>
            <a:endParaRPr lang="en-US" dirty="0"/>
          </a:p>
        </p:txBody>
      </p:sp>
      <p:sp>
        <p:nvSpPr>
          <p:cNvPr id="3" name="Content Placeholder 2"/>
          <p:cNvSpPr>
            <a:spLocks noGrp="1"/>
          </p:cNvSpPr>
          <p:nvPr>
            <p:ph idx="1"/>
          </p:nvPr>
        </p:nvSpPr>
        <p:spPr/>
        <p:txBody>
          <a:bodyPr>
            <a:normAutofit/>
          </a:bodyPr>
          <a:lstStyle/>
          <a:p>
            <a:pPr>
              <a:buNone/>
            </a:pPr>
            <a:r>
              <a:rPr lang="en-US" sz="2000" b="1" dirty="0" smtClean="0"/>
              <a:t> </a:t>
            </a:r>
            <a:r>
              <a:rPr lang="en-US" sz="2000" b="1" dirty="0" smtClean="0"/>
              <a:t>  </a:t>
            </a:r>
            <a:r>
              <a:rPr lang="en-US" sz="2000" dirty="0" smtClean="0"/>
              <a:t>For </a:t>
            </a:r>
            <a:r>
              <a:rPr lang="en-US" sz="2000" dirty="0" smtClean="0"/>
              <a:t>recovery from OCD, we need to deal with all those obsessional thoughts with rational thinking and logical pattern framework. During the journey of recovery with your therapist you learn socially adaptive believe system related with your obsessions which is already in use and in practice by others in society. </a:t>
            </a:r>
          </a:p>
          <a:p>
            <a:endParaRPr lang="en-US" sz="2000" dirty="0" smtClean="0"/>
          </a:p>
          <a:p>
            <a:r>
              <a:rPr lang="en-US" sz="2000" dirty="0" smtClean="0"/>
              <a:t>We </a:t>
            </a:r>
            <a:r>
              <a:rPr lang="en-US" sz="2000" dirty="0" smtClean="0"/>
              <a:t>need to put out all the problem situations (our obsessional thoughts) which we are facing with our subject matter expert during the therapy as cognitive restructuring process to get rid and recovered and cure from OCD.  </a:t>
            </a:r>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a:r>
              <a:rPr lang="en-US" sz="4000" dirty="0" smtClean="0"/>
              <a:t>What need to kept in mind for OCD </a:t>
            </a:r>
            <a:r>
              <a:rPr lang="en-US" sz="4000" dirty="0" smtClean="0"/>
              <a:t>Management</a:t>
            </a:r>
            <a:endParaRPr lang="en-US" dirty="0"/>
          </a:p>
        </p:txBody>
      </p:sp>
      <p:sp>
        <p:nvSpPr>
          <p:cNvPr id="3" name="Content Placeholder 2"/>
          <p:cNvSpPr>
            <a:spLocks noGrp="1"/>
          </p:cNvSpPr>
          <p:nvPr>
            <p:ph idx="1"/>
          </p:nvPr>
        </p:nvSpPr>
        <p:spPr/>
        <p:txBody>
          <a:bodyPr>
            <a:normAutofit/>
          </a:bodyPr>
          <a:lstStyle/>
          <a:p>
            <a:endParaRPr lang="en-US" sz="2000" dirty="0" smtClean="0"/>
          </a:p>
          <a:p>
            <a:endParaRPr lang="en-US" sz="2000" dirty="0" smtClean="0"/>
          </a:p>
          <a:p>
            <a:r>
              <a:rPr lang="en-US" sz="2000" dirty="0" smtClean="0"/>
              <a:t>OCD </a:t>
            </a:r>
            <a:r>
              <a:rPr lang="en-US" sz="2000" dirty="0" smtClean="0"/>
              <a:t>is neither a physical health issue nor a mental issue. OCD is a perception issue related to thought processing and cognitive issues. So, it is very important to prioritize </a:t>
            </a:r>
            <a:r>
              <a:rPr lang="en-US" sz="2000" dirty="0" smtClean="0"/>
              <a:t>this issue and to take </a:t>
            </a:r>
            <a:r>
              <a:rPr lang="en-US" sz="2000" dirty="0" smtClean="0"/>
              <a:t>your OCD </a:t>
            </a:r>
            <a:r>
              <a:rPr lang="en-US" sz="2000" dirty="0" smtClean="0"/>
              <a:t>suffering </a:t>
            </a:r>
            <a:r>
              <a:rPr lang="en-US" sz="2000" dirty="0" smtClean="0"/>
              <a:t>to a therapist/psychologist who can help in cognitive restructuring. </a:t>
            </a:r>
            <a:endParaRPr lang="en-US" sz="2000" dirty="0" smtClean="0"/>
          </a:p>
          <a:p>
            <a:endParaRPr lang="en-US" sz="2000" dirty="0" smtClean="0"/>
          </a:p>
          <a:p>
            <a:r>
              <a:rPr lang="en-US" sz="2000" dirty="0" smtClean="0"/>
              <a:t>Psychological </a:t>
            </a:r>
            <a:r>
              <a:rPr lang="en-US" sz="2000" dirty="0" smtClean="0"/>
              <a:t>intervention is the first choice of treatment instead of visiting a psychiatrist or doctor. </a:t>
            </a:r>
            <a:endParaRPr lang="en-US" sz="2000" dirty="0" smtClean="0"/>
          </a:p>
          <a:p>
            <a:pPr>
              <a:buNone/>
            </a:pPr>
            <a:r>
              <a:rPr lang="en-US" sz="2000" dirty="0" smtClean="0"/>
              <a:t> </a:t>
            </a:r>
            <a:endParaRPr 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r>
              <a:rPr lang="en-US" b="0" dirty="0" smtClean="0"/>
              <a:t/>
            </a:r>
            <a:br>
              <a:rPr lang="en-US" b="0" dirty="0" smtClean="0"/>
            </a:br>
            <a:r>
              <a:rPr lang="en-US" b="0" dirty="0" smtClean="0"/>
              <a:t>Choice of treatment for OCD </a:t>
            </a:r>
            <a:r>
              <a:rPr lang="en-US" b="0" dirty="0" smtClean="0"/>
              <a:t/>
            </a:r>
            <a:br>
              <a:rPr lang="en-US" b="0" dirty="0" smtClean="0"/>
            </a:br>
            <a:r>
              <a:rPr lang="en-US" b="0" dirty="0" smtClean="0"/>
              <a:t/>
            </a:r>
            <a:br>
              <a:rPr lang="en-US" b="0" dirty="0" smtClean="0"/>
            </a:br>
            <a:endParaRPr lang="en-US" dirty="0"/>
          </a:p>
        </p:txBody>
      </p:sp>
      <p:sp>
        <p:nvSpPr>
          <p:cNvPr id="3" name="Content Placeholder 2"/>
          <p:cNvSpPr>
            <a:spLocks noGrp="1"/>
          </p:cNvSpPr>
          <p:nvPr>
            <p:ph idx="1"/>
          </p:nvPr>
        </p:nvSpPr>
        <p:spPr/>
        <p:txBody>
          <a:bodyPr>
            <a:normAutofit/>
          </a:bodyPr>
          <a:lstStyle/>
          <a:p>
            <a:endParaRPr lang="en-US" sz="2000" dirty="0" smtClean="0"/>
          </a:p>
          <a:p>
            <a:r>
              <a:rPr lang="en-US" sz="2000" dirty="0" smtClean="0"/>
              <a:t>Medicine </a:t>
            </a:r>
            <a:r>
              <a:rPr lang="en-US" sz="2000" dirty="0" smtClean="0"/>
              <a:t>does not 100% cure OCD. Medicine can help higher side 20% to 30 %. Therapeutic intervention is a permanent solution and cure. </a:t>
            </a:r>
          </a:p>
          <a:p>
            <a:endParaRPr lang="en-US" sz="2000" dirty="0" smtClean="0"/>
          </a:p>
          <a:p>
            <a:r>
              <a:rPr lang="en-US" sz="2000" dirty="0" smtClean="0"/>
              <a:t>Therapy </a:t>
            </a:r>
            <a:r>
              <a:rPr lang="en-US" sz="2000" dirty="0" smtClean="0"/>
              <a:t>sessions is first choice of treatment which will help you to prevent your further worsening impact of OCD like disrupting activities, poor daily routine and overall quality of life And put you in path of OCD recovery.</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158</TotalTime>
  <Words>1486</Words>
  <Application>Microsoft Office PowerPoint</Application>
  <PresentationFormat>On-screen Show (4:3)</PresentationFormat>
  <Paragraphs>176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Opulent</vt:lpstr>
      <vt:lpstr> Emotion of life   OCD recovery and CURE IS POSSIBLE     </vt:lpstr>
      <vt:lpstr>  OBSESSIVE COMPULSIVE DISORDER  </vt:lpstr>
      <vt:lpstr>   OBSESSIVE COMPULSIVE DISORDER  </vt:lpstr>
      <vt:lpstr>   OBSESSIVE COMPULSIVE DISORDER  </vt:lpstr>
      <vt:lpstr>   OBSESSIVE COMPULSIVE DISORDER  </vt:lpstr>
      <vt:lpstr> Vicious cycle of OCD  </vt:lpstr>
      <vt:lpstr>  Solution of OCD   </vt:lpstr>
      <vt:lpstr>What need to kept in mind for OCD Management</vt:lpstr>
      <vt:lpstr> Choice of treatment for OCD   </vt:lpstr>
      <vt:lpstr>OCD Recovery Rate in CBT </vt:lpstr>
      <vt:lpstr>SYMPTOMS in Obsessions </vt:lpstr>
      <vt:lpstr>SYMPTOMS in Obsessions </vt:lpstr>
      <vt:lpstr>SYMPTOMS in Obsessions </vt:lpstr>
      <vt:lpstr>Common symptoms in compulsion</vt:lpstr>
      <vt:lpstr>Impact of OCD in life </vt:lpstr>
      <vt:lpstr>DIAGNOSTIC CRITERIA OF OCD: </vt:lpstr>
      <vt:lpstr>  PSYCHOLOGICAL CAUSES OF OCD  </vt:lpstr>
      <vt:lpstr>  Guilt and regret associated with OCD   </vt:lpstr>
      <vt:lpstr>  OCD recovery process   </vt:lpstr>
      <vt:lpstr>  recovery process and stages in Emotion of life “OCD recovery and cure program”    </vt:lpstr>
      <vt:lpstr>Types of OCD</vt:lpstr>
      <vt:lpstr>Types of OCD</vt:lpstr>
      <vt:lpstr>Are all type of OCD is recoverable ?? </vt:lpstr>
      <vt:lpstr>Are all type of OCD is recoverable </vt:lpstr>
      <vt:lpstr>Consistency and trust is key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 of life    </dc:title>
  <dc:creator>Shyam gupta</dc:creator>
  <cp:lastModifiedBy>Shyam gupta</cp:lastModifiedBy>
  <cp:revision>45</cp:revision>
  <dcterms:created xsi:type="dcterms:W3CDTF">2006-08-16T00:00:00Z</dcterms:created>
  <dcterms:modified xsi:type="dcterms:W3CDTF">2022-12-20T07:21:29Z</dcterms:modified>
</cp:coreProperties>
</file>