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 id="263" r:id="rId44"/>
    <p:sldId id="264" r:id="rId45"/>
  </p:sldIdLst>
  <p:sldSz cx="18288000" cy="102870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Glacial Indifference" charset="1" panose="00000000000000000000"/>
      <p:regular r:id="rId8"/>
    </p:embeddedFont>
    <p:embeddedFont>
      <p:font typeface="Glacial Indifference Bold" charset="1" panose="00000800000000000000"/>
      <p:regular r:id="rId9"/>
    </p:embeddedFont>
    <p:embeddedFont>
      <p:font typeface="Glacial Indifference Italics" charset="1" panose="00000000000000000000"/>
      <p:regular r:id="rId10"/>
    </p:embeddedFont>
    <p:embeddedFont>
      <p:font typeface="Glacial Indifference Bold Italics" charset="1" panose="00000800000000000000"/>
      <p:regular r:id="rId11"/>
    </p:embeddedFont>
    <p:embeddedFont>
      <p:font typeface="Aileron Regular" charset="1" panose="00000500000000000000"/>
      <p:regular r:id="rId12"/>
    </p:embeddedFont>
    <p:embeddedFont>
      <p:font typeface="Aileron Regular Bold" charset="1" panose="00000800000000000000"/>
      <p:regular r:id="rId13"/>
    </p:embeddedFont>
    <p:embeddedFont>
      <p:font typeface="Aileron Regular Italics" charset="1" panose="00000500000000000000"/>
      <p:regular r:id="rId14"/>
    </p:embeddedFont>
    <p:embeddedFont>
      <p:font typeface="Aileron Regular Bold Italics" charset="1" panose="00000800000000000000"/>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Archivo Black" charset="1" panose="020B0A03020202020B04"/>
      <p:regular r:id="rId20"/>
    </p:embeddedFont>
    <p:embeddedFont>
      <p:font typeface="Anton" charset="1" panose="00000500000000000000"/>
      <p:regular r:id="rId21"/>
    </p:embeddedFont>
    <p:embeddedFont>
      <p:font typeface="Anton Italics" charset="1" panose="00000500000000000000"/>
      <p:regular r:id="rId22"/>
    </p:embeddedFont>
    <p:embeddedFont>
      <p:font typeface="Inter" charset="1" panose="020B0502030000000004"/>
      <p:regular r:id="rId23"/>
    </p:embeddedFont>
    <p:embeddedFont>
      <p:font typeface="Inter Bold" charset="1" panose="020B0802030000000004"/>
      <p:regular r:id="rId24"/>
    </p:embeddedFont>
    <p:embeddedFont>
      <p:font typeface="Inter Italics" charset="1" panose="020B0502030000000004"/>
      <p:regular r:id="rId25"/>
    </p:embeddedFont>
    <p:embeddedFont>
      <p:font typeface="Inter Bold Italics" charset="1" panose="020B0802030000000004"/>
      <p:regular r:id="rId26"/>
    </p:embeddedFont>
    <p:embeddedFont>
      <p:font typeface="Arial" charset="1" panose="020B0502020202020204"/>
      <p:regular r:id="rId27"/>
    </p:embeddedFont>
    <p:embeddedFont>
      <p:font typeface="Arial Bold" charset="1" panose="020B0802020202020204"/>
      <p:regular r:id="rId28"/>
    </p:embeddedFont>
    <p:embeddedFont>
      <p:font typeface="Arial Italics" charset="1" panose="020B0502020202090204"/>
      <p:regular r:id="rId29"/>
    </p:embeddedFont>
    <p:embeddedFont>
      <p:font typeface="Arial Bold Italics" charset="1" panose="020B0802020202090204"/>
      <p:regular r:id="rId30"/>
    </p:embeddedFont>
    <p:embeddedFont>
      <p:font typeface="Now" charset="1" panose="00000500000000000000"/>
      <p:regular r:id="rId31"/>
    </p:embeddedFont>
    <p:embeddedFont>
      <p:font typeface="Now Bold" charset="1" panose="00000600000000000000"/>
      <p:regular r:id="rId32"/>
    </p:embeddedFont>
    <p:embeddedFont>
      <p:font typeface="Alice" charset="1" panose="00000500000000000000"/>
      <p:regular r:id="rId33"/>
    </p:embeddedFont>
    <p:embeddedFont>
      <p:font typeface="Alice Bold" charset="1" panose="00000500000000000000"/>
      <p:regular r:id="rId34"/>
    </p:embeddedFont>
    <p:embeddedFont>
      <p:font typeface="Alice Italics" charset="1" panose="00000500000000000000"/>
      <p:regular r:id="rId35"/>
    </p:embeddedFont>
    <p:embeddedFont>
      <p:font typeface="Alice Bold Italics" charset="1" panose="000005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44" Target="slides/slide8.xml" Type="http://schemas.openxmlformats.org/officeDocument/2006/relationships/slide"/><Relationship Id="rId45" Target="slides/slide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gif"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1785390" y="-2155326"/>
            <a:ext cx="13902753" cy="13381400"/>
          </a:xfrm>
          <a:custGeom>
            <a:avLst/>
            <a:gdLst/>
            <a:ahLst/>
            <a:cxnLst/>
            <a:rect r="r" b="b" t="t" l="l"/>
            <a:pathLst>
              <a:path h="13381400" w="13902753">
                <a:moveTo>
                  <a:pt x="0" y="0"/>
                </a:moveTo>
                <a:lnTo>
                  <a:pt x="13902753" y="0"/>
                </a:lnTo>
                <a:lnTo>
                  <a:pt x="13902753" y="13381401"/>
                </a:lnTo>
                <a:lnTo>
                  <a:pt x="0" y="13381401"/>
                </a:lnTo>
                <a:lnTo>
                  <a:pt x="0" y="0"/>
                </a:lnTo>
                <a:close/>
              </a:path>
            </a:pathLst>
          </a:custGeom>
          <a:blipFill>
            <a:blip r:embed="rId2"/>
            <a:stretch>
              <a:fillRect l="0" t="0" r="0" b="0"/>
            </a:stretch>
          </a:blipFill>
        </p:spPr>
      </p:sp>
      <p:sp>
        <p:nvSpPr>
          <p:cNvPr name="Freeform 3" id="3"/>
          <p:cNvSpPr/>
          <p:nvPr/>
        </p:nvSpPr>
        <p:spPr>
          <a:xfrm flipH="false" flipV="false" rot="0">
            <a:off x="-405552" y="-846038"/>
            <a:ext cx="2446436" cy="4114800"/>
          </a:xfrm>
          <a:custGeom>
            <a:avLst/>
            <a:gdLst/>
            <a:ahLst/>
            <a:cxnLst/>
            <a:rect r="r" b="b" t="t" l="l"/>
            <a:pathLst>
              <a:path h="4114800" w="2446436">
                <a:moveTo>
                  <a:pt x="0" y="0"/>
                </a:moveTo>
                <a:lnTo>
                  <a:pt x="2446436" y="0"/>
                </a:lnTo>
                <a:lnTo>
                  <a:pt x="24464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5864009" y="8229600"/>
            <a:ext cx="2423991" cy="4114800"/>
          </a:xfrm>
          <a:custGeom>
            <a:avLst/>
            <a:gdLst/>
            <a:ahLst/>
            <a:cxnLst/>
            <a:rect r="r" b="b" t="t" l="l"/>
            <a:pathLst>
              <a:path h="4114800" w="2423991">
                <a:moveTo>
                  <a:pt x="0" y="0"/>
                </a:moveTo>
                <a:lnTo>
                  <a:pt x="2423991" y="0"/>
                </a:lnTo>
                <a:lnTo>
                  <a:pt x="242399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61575" y="832265"/>
            <a:ext cx="14964850" cy="4574027"/>
          </a:xfrm>
          <a:prstGeom prst="rect">
            <a:avLst/>
          </a:prstGeom>
        </p:spPr>
        <p:txBody>
          <a:bodyPr anchor="t" rtlCol="false" tIns="0" lIns="0" bIns="0" rIns="0">
            <a:spAutoFit/>
          </a:bodyPr>
          <a:lstStyle/>
          <a:p>
            <a:pPr algn="ctr">
              <a:lnSpc>
                <a:spcPts val="8787"/>
              </a:lnSpc>
            </a:pPr>
            <a:r>
              <a:rPr lang="en-US" sz="10460">
                <a:solidFill>
                  <a:srgbClr val="000000"/>
                </a:solidFill>
                <a:latin typeface="Aileron Regular Bold"/>
              </a:rPr>
              <a:t>Overcoming Unwanted </a:t>
            </a:r>
          </a:p>
          <a:p>
            <a:pPr algn="ctr">
              <a:lnSpc>
                <a:spcPts val="8787"/>
              </a:lnSpc>
            </a:pPr>
          </a:p>
          <a:p>
            <a:pPr algn="ctr">
              <a:lnSpc>
                <a:spcPts val="8787"/>
              </a:lnSpc>
            </a:pPr>
            <a:r>
              <a:rPr lang="en-US" sz="10460">
                <a:solidFill>
                  <a:srgbClr val="000000"/>
                </a:solidFill>
                <a:latin typeface="Aileron Regular Bold"/>
              </a:rPr>
              <a:t>Intrusive thoughts</a:t>
            </a:r>
          </a:p>
          <a:p>
            <a:pPr algn="ctr">
              <a:lnSpc>
                <a:spcPts val="8787"/>
              </a:lnSpc>
            </a:pPr>
          </a:p>
        </p:txBody>
      </p:sp>
      <p:sp>
        <p:nvSpPr>
          <p:cNvPr name="TextBox 6" id="6"/>
          <p:cNvSpPr txBox="true"/>
          <p:nvPr/>
        </p:nvSpPr>
        <p:spPr>
          <a:xfrm rot="0">
            <a:off x="1028700" y="5286375"/>
            <a:ext cx="16300913" cy="4168902"/>
          </a:xfrm>
          <a:prstGeom prst="rect">
            <a:avLst/>
          </a:prstGeom>
        </p:spPr>
        <p:txBody>
          <a:bodyPr anchor="t" rtlCol="false" tIns="0" lIns="0" bIns="0" rIns="0">
            <a:spAutoFit/>
          </a:bodyPr>
          <a:lstStyle/>
          <a:p>
            <a:pPr algn="ctr">
              <a:lnSpc>
                <a:spcPts val="4089"/>
              </a:lnSpc>
            </a:pPr>
            <a:r>
              <a:rPr lang="en-US" sz="4700" spc="982">
                <a:solidFill>
                  <a:srgbClr val="22423D"/>
                </a:solidFill>
                <a:latin typeface="Glacial Indifference Bold"/>
              </a:rPr>
              <a:t>Part 2</a:t>
            </a:r>
          </a:p>
          <a:p>
            <a:pPr algn="ctr">
              <a:lnSpc>
                <a:spcPts val="4089"/>
              </a:lnSpc>
            </a:pPr>
          </a:p>
          <a:p>
            <a:pPr algn="ctr">
              <a:lnSpc>
                <a:spcPts val="4089"/>
              </a:lnSpc>
            </a:pPr>
            <a:r>
              <a:rPr lang="en-US" sz="4700" spc="982">
                <a:solidFill>
                  <a:srgbClr val="22423D"/>
                </a:solidFill>
                <a:latin typeface="Glacial Indifference Bold"/>
              </a:rPr>
              <a:t>Volunteer - Shalini Sengupta</a:t>
            </a:r>
          </a:p>
          <a:p>
            <a:pPr algn="ctr">
              <a:lnSpc>
                <a:spcPts val="4089"/>
              </a:lnSpc>
            </a:pPr>
          </a:p>
          <a:p>
            <a:pPr algn="ctr">
              <a:lnSpc>
                <a:spcPts val="4089"/>
              </a:lnSpc>
            </a:pPr>
            <a:r>
              <a:rPr lang="en-US" sz="4700" spc="982">
                <a:solidFill>
                  <a:srgbClr val="22423D"/>
                </a:solidFill>
                <a:latin typeface="Glacial Indifference Bold"/>
              </a:rPr>
              <a:t>Under Guidance of - Mr. Shyam Gupta</a:t>
            </a:r>
          </a:p>
          <a:p>
            <a:pPr algn="ctr">
              <a:lnSpc>
                <a:spcPts val="4089"/>
              </a:lnSpc>
            </a:pPr>
          </a:p>
          <a:p>
            <a:pPr algn="ctr">
              <a:lnSpc>
                <a:spcPts val="4089"/>
              </a:lnSpc>
            </a:pPr>
            <a:r>
              <a:rPr lang="en-US" sz="4700" spc="982">
                <a:solidFill>
                  <a:srgbClr val="22423D"/>
                </a:solidFill>
                <a:latin typeface="Glacial Indifference Bold"/>
              </a:rPr>
              <a:t>30.05.23</a:t>
            </a:r>
          </a:p>
          <a:p>
            <a:pPr algn="ctr">
              <a:lnSpc>
                <a:spcPts val="4089"/>
              </a:lnSpc>
            </a:pPr>
          </a:p>
        </p:txBody>
      </p:sp>
      <p:sp>
        <p:nvSpPr>
          <p:cNvPr name="Freeform 7" id="7"/>
          <p:cNvSpPr/>
          <p:nvPr/>
        </p:nvSpPr>
        <p:spPr>
          <a:xfrm flipH="false" flipV="false" rot="0">
            <a:off x="-2595500" y="8557979"/>
            <a:ext cx="4868329" cy="5014197"/>
          </a:xfrm>
          <a:custGeom>
            <a:avLst/>
            <a:gdLst/>
            <a:ahLst/>
            <a:cxnLst/>
            <a:rect r="r" b="b" t="t" l="l"/>
            <a:pathLst>
              <a:path h="5014197" w="4868329">
                <a:moveTo>
                  <a:pt x="0" y="0"/>
                </a:moveTo>
                <a:lnTo>
                  <a:pt x="4868330" y="0"/>
                </a:lnTo>
                <a:lnTo>
                  <a:pt x="4868330" y="5014197"/>
                </a:lnTo>
                <a:lnTo>
                  <a:pt x="0" y="50141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14433098" y="11175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897230" y="366070"/>
            <a:ext cx="3186537" cy="3606163"/>
          </a:xfrm>
          <a:custGeom>
            <a:avLst/>
            <a:gdLst/>
            <a:ahLst/>
            <a:cxnLst/>
            <a:rect r="r" b="b" t="t" l="l"/>
            <a:pathLst>
              <a:path h="3606163" w="3186537">
                <a:moveTo>
                  <a:pt x="0" y="0"/>
                </a:moveTo>
                <a:lnTo>
                  <a:pt x="3186536" y="0"/>
                </a:lnTo>
                <a:lnTo>
                  <a:pt x="3186536" y="3606163"/>
                </a:lnTo>
                <a:lnTo>
                  <a:pt x="0" y="36061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48134" y="2224260"/>
            <a:ext cx="13476006" cy="7790815"/>
          </a:xfrm>
          <a:prstGeom prst="rect">
            <a:avLst/>
          </a:prstGeom>
        </p:spPr>
        <p:txBody>
          <a:bodyPr anchor="t" rtlCol="false" tIns="0" lIns="0" bIns="0" rIns="0">
            <a:spAutoFit/>
          </a:bodyPr>
          <a:lstStyle/>
          <a:p>
            <a:pPr algn="ctr">
              <a:lnSpc>
                <a:spcPts val="4759"/>
              </a:lnSpc>
            </a:pPr>
            <a:r>
              <a:rPr lang="en-US" sz="3399">
                <a:solidFill>
                  <a:srgbClr val="8C52FF"/>
                </a:solidFill>
                <a:latin typeface="Aileron Regular Bold"/>
              </a:rPr>
              <a:t>Interplay of natural voices make our mental lives interesting and are responsible for decision making, choices to adapt to daily life.</a:t>
            </a:r>
          </a:p>
          <a:p>
            <a:pPr algn="ctr">
              <a:lnSpc>
                <a:spcPts val="4759"/>
              </a:lnSpc>
            </a:pPr>
          </a:p>
          <a:p>
            <a:pPr algn="ctr">
              <a:lnSpc>
                <a:spcPts val="4759"/>
              </a:lnSpc>
            </a:pPr>
            <a:r>
              <a:rPr lang="en-US" sz="3399">
                <a:solidFill>
                  <a:srgbClr val="22423D"/>
                </a:solidFill>
                <a:latin typeface="Aileron Regular Bold"/>
              </a:rPr>
              <a:t>Eg - JUdgemental inner voice criticising for mistakes, making us feel we are as good as others or the opposite- ego preservation.</a:t>
            </a:r>
          </a:p>
          <a:p>
            <a:pPr algn="ctr">
              <a:lnSpc>
                <a:spcPts val="4759"/>
              </a:lnSpc>
            </a:pPr>
          </a:p>
          <a:p>
            <a:pPr algn="ctr">
              <a:lnSpc>
                <a:spcPts val="4759"/>
              </a:lnSpc>
            </a:pPr>
            <a:r>
              <a:rPr lang="en-US" sz="3399">
                <a:solidFill>
                  <a:srgbClr val="22423D"/>
                </a:solidFill>
                <a:latin typeface="Aileron Regular Bold"/>
              </a:rPr>
              <a:t>In context of UIT - 3 voices are relevant - Worried voice, False comfort, Wise Mind.</a:t>
            </a:r>
          </a:p>
          <a:p>
            <a:pPr algn="ctr">
              <a:lnSpc>
                <a:spcPts val="4759"/>
              </a:lnSpc>
            </a:pPr>
            <a:r>
              <a:rPr lang="en-US" sz="3399">
                <a:solidFill>
                  <a:srgbClr val="22423D"/>
                </a:solidFill>
                <a:latin typeface="Aileron Regular Bold"/>
              </a:rPr>
              <a:t>Interplay of above three in unbalanced way perpetuates the problem of UIT. </a:t>
            </a:r>
          </a:p>
          <a:p>
            <a:pPr algn="ctr">
              <a:lnSpc>
                <a:spcPts val="4759"/>
              </a:lnSpc>
            </a:pPr>
          </a:p>
          <a:p>
            <a:pPr algn="ctr">
              <a:lnSpc>
                <a:spcPts val="4759"/>
              </a:lnSpc>
            </a:pPr>
            <a:r>
              <a:rPr lang="en-US" sz="3399">
                <a:solidFill>
                  <a:srgbClr val="22423D"/>
                </a:solidFill>
                <a:latin typeface="Aileron Regular Bold"/>
              </a:rPr>
              <a:t>The goal is to learn and recognise the dialogue between above 3 and intrude it to relate more neutrally to thoughts.</a:t>
            </a:r>
          </a:p>
        </p:txBody>
      </p:sp>
      <p:sp>
        <p:nvSpPr>
          <p:cNvPr name="Freeform 5" id="5"/>
          <p:cNvSpPr/>
          <p:nvPr/>
        </p:nvSpPr>
        <p:spPr>
          <a:xfrm flipH="false" flipV="false" rot="0">
            <a:off x="15250857" y="3972233"/>
            <a:ext cx="2832909" cy="6314767"/>
          </a:xfrm>
          <a:custGeom>
            <a:avLst/>
            <a:gdLst/>
            <a:ahLst/>
            <a:cxnLst/>
            <a:rect r="r" b="b" t="t" l="l"/>
            <a:pathLst>
              <a:path h="6314767" w="2832909">
                <a:moveTo>
                  <a:pt x="0" y="0"/>
                </a:moveTo>
                <a:lnTo>
                  <a:pt x="2832909" y="0"/>
                </a:lnTo>
                <a:lnTo>
                  <a:pt x="2832909" y="6314767"/>
                </a:lnTo>
                <a:lnTo>
                  <a:pt x="0" y="63147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458191" y="1026063"/>
            <a:ext cx="16355421" cy="1143089"/>
          </a:xfrm>
          <a:prstGeom prst="rect">
            <a:avLst/>
          </a:prstGeom>
        </p:spPr>
        <p:txBody>
          <a:bodyPr anchor="t" rtlCol="false" tIns="0" lIns="0" bIns="0" rIns="0">
            <a:spAutoFit/>
          </a:bodyPr>
          <a:lstStyle/>
          <a:p>
            <a:pPr algn="ctr">
              <a:lnSpc>
                <a:spcPts val="4201"/>
              </a:lnSpc>
            </a:pPr>
            <a:r>
              <a:rPr lang="en-US" sz="5001" u="sng">
                <a:solidFill>
                  <a:srgbClr val="22423D"/>
                </a:solidFill>
                <a:latin typeface="Archivo Black"/>
              </a:rPr>
              <a:t>Natural voices of the mind classified</a:t>
            </a:r>
          </a:p>
          <a:p>
            <a:pPr algn="ctr">
              <a:lnSpc>
                <a:spcPts val="4201"/>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1232469" y="-1406956"/>
            <a:ext cx="4813501" cy="5492584"/>
          </a:xfrm>
          <a:custGeom>
            <a:avLst/>
            <a:gdLst/>
            <a:ahLst/>
            <a:cxnLst/>
            <a:rect r="r" b="b" t="t" l="l"/>
            <a:pathLst>
              <a:path h="5492584" w="4813501">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8734" y="485970"/>
            <a:ext cx="17950531" cy="2011533"/>
          </a:xfrm>
          <a:prstGeom prst="rect">
            <a:avLst/>
          </a:prstGeom>
        </p:spPr>
        <p:txBody>
          <a:bodyPr anchor="t" rtlCol="false" tIns="0" lIns="0" bIns="0" rIns="0">
            <a:spAutoFit/>
          </a:bodyPr>
          <a:lstStyle/>
          <a:p>
            <a:pPr>
              <a:lnSpc>
                <a:spcPts val="7557"/>
              </a:lnSpc>
            </a:pPr>
            <a:r>
              <a:rPr lang="en-US" sz="8996" u="sng">
                <a:solidFill>
                  <a:srgbClr val="22423D"/>
                </a:solidFill>
                <a:latin typeface="Aileron Regular Italics"/>
              </a:rPr>
              <a:t>Understanding the Trifactor</a:t>
            </a:r>
          </a:p>
          <a:p>
            <a:pPr>
              <a:lnSpc>
                <a:spcPts val="7557"/>
              </a:lnSpc>
            </a:pPr>
          </a:p>
        </p:txBody>
      </p:sp>
      <p:sp>
        <p:nvSpPr>
          <p:cNvPr name="TextBox 4" id="4"/>
          <p:cNvSpPr txBox="true"/>
          <p:nvPr/>
        </p:nvSpPr>
        <p:spPr>
          <a:xfrm rot="0">
            <a:off x="168734" y="7585710"/>
            <a:ext cx="17324450" cy="1672590"/>
          </a:xfrm>
          <a:prstGeom prst="rect">
            <a:avLst/>
          </a:prstGeom>
        </p:spPr>
        <p:txBody>
          <a:bodyPr anchor="t" rtlCol="false" tIns="0" lIns="0" bIns="0" rIns="0">
            <a:spAutoFit/>
          </a:bodyPr>
          <a:lstStyle/>
          <a:p>
            <a:pPr marL="453390" indent="-226695" lvl="1">
              <a:lnSpc>
                <a:spcPts val="2625"/>
              </a:lnSpc>
              <a:buFont typeface="Arial"/>
              <a:buChar char="•"/>
            </a:pPr>
            <a:r>
              <a:rPr lang="en-US" sz="2100" spc="348">
                <a:solidFill>
                  <a:srgbClr val="000000"/>
                </a:solidFill>
                <a:latin typeface="Alice Bold"/>
              </a:rPr>
              <a:t>Wise Mind - Our real friend. The state of compassionate awareness to the present, moment by moment. Involves observation of thoughts, feelings and sensations without acting on it, no act of jusdgmenet, evaluation or argument or justification. It’s the real time observer who can stand back and look at your experiences. This is the key to freedom from unwanted intrusive thoughts. </a:t>
            </a:r>
          </a:p>
          <a:p>
            <a:pPr>
              <a:lnSpc>
                <a:spcPts val="2625"/>
              </a:lnSpc>
            </a:pPr>
          </a:p>
        </p:txBody>
      </p:sp>
      <p:sp>
        <p:nvSpPr>
          <p:cNvPr name="Freeform 5" id="5"/>
          <p:cNvSpPr/>
          <p:nvPr/>
        </p:nvSpPr>
        <p:spPr>
          <a:xfrm flipH="false" flipV="false" rot="0">
            <a:off x="14693503" y="8441249"/>
            <a:ext cx="4734603" cy="4114800"/>
          </a:xfrm>
          <a:custGeom>
            <a:avLst/>
            <a:gdLst/>
            <a:ahLst/>
            <a:cxnLst/>
            <a:rect r="r" b="b" t="t" l="l"/>
            <a:pathLst>
              <a:path h="4114800" w="4734603">
                <a:moveTo>
                  <a:pt x="0" y="0"/>
                </a:moveTo>
                <a:lnTo>
                  <a:pt x="4734603" y="0"/>
                </a:lnTo>
                <a:lnTo>
                  <a:pt x="47346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68734" y="2079009"/>
            <a:ext cx="17740102" cy="2005965"/>
          </a:xfrm>
          <a:prstGeom prst="rect">
            <a:avLst/>
          </a:prstGeom>
        </p:spPr>
        <p:txBody>
          <a:bodyPr anchor="t" rtlCol="false" tIns="0" lIns="0" bIns="0" rIns="0">
            <a:spAutoFit/>
          </a:bodyPr>
          <a:lstStyle/>
          <a:p>
            <a:pPr marL="453392" indent="-226696" lvl="1">
              <a:lnSpc>
                <a:spcPts val="2625"/>
              </a:lnSpc>
              <a:buFont typeface="Arial"/>
              <a:buChar char="•"/>
            </a:pPr>
            <a:r>
              <a:rPr lang="en-US" sz="2100" spc="348">
                <a:solidFill>
                  <a:srgbClr val="22423D"/>
                </a:solidFill>
                <a:latin typeface="Alice Bold"/>
              </a:rPr>
              <a:t>WORRIED VOICE - </a:t>
            </a:r>
            <a:r>
              <a:rPr lang="en-US" sz="2100" spc="348" u="sng">
                <a:solidFill>
                  <a:srgbClr val="22423D"/>
                </a:solidFill>
                <a:latin typeface="Alice Bold"/>
              </a:rPr>
              <a:t>‘ WHAT IF???’ . </a:t>
            </a:r>
            <a:r>
              <a:rPr lang="en-US" sz="2100" spc="348">
                <a:solidFill>
                  <a:srgbClr val="22423D"/>
                </a:solidFill>
                <a:latin typeface="Alice Bold"/>
              </a:rPr>
              <a:t>the voice responsible for articulating fears, doubts and misguided conclusions which predict the worst outcomes and tragedy. It is the Anxiety alarm. It seems irrational and even downright crazy. It issues strange and most often not needed urgent warnings. It annoys and interrupts and scares when it jumps to our mind. In OCD context, this is the obsession.</a:t>
            </a:r>
          </a:p>
          <a:p>
            <a:pPr>
              <a:lnSpc>
                <a:spcPts val="2625"/>
              </a:lnSpc>
            </a:pPr>
          </a:p>
        </p:txBody>
      </p:sp>
      <p:sp>
        <p:nvSpPr>
          <p:cNvPr name="TextBox 7" id="7"/>
          <p:cNvSpPr txBox="true"/>
          <p:nvPr/>
        </p:nvSpPr>
        <p:spPr>
          <a:xfrm rot="0">
            <a:off x="168734" y="4332624"/>
            <a:ext cx="18203633" cy="3006090"/>
          </a:xfrm>
          <a:prstGeom prst="rect">
            <a:avLst/>
          </a:prstGeom>
        </p:spPr>
        <p:txBody>
          <a:bodyPr anchor="t" rtlCol="false" tIns="0" lIns="0" bIns="0" rIns="0">
            <a:spAutoFit/>
          </a:bodyPr>
          <a:lstStyle/>
          <a:p>
            <a:pPr marL="453390" indent="-226695" lvl="1">
              <a:lnSpc>
                <a:spcPts val="2625"/>
              </a:lnSpc>
              <a:buFont typeface="Arial"/>
              <a:buChar char="•"/>
            </a:pPr>
            <a:r>
              <a:rPr lang="en-US" sz="2100" spc="348">
                <a:solidFill>
                  <a:srgbClr val="22423D"/>
                </a:solidFill>
                <a:latin typeface="Alice Bold"/>
              </a:rPr>
              <a:t>FALSE COMFORT - FOLLOWS WV, IS DISTURBED AND TORMENTED BY WV. TRIES TO REMOVE THE DISCOMFORT CAUSED BY WV. BUT DOESN’T ACHIEVE IT’S PURPOSE AT ALL. INSTEAD JUST GIVES TEMPORARY RELIEF AND ILLUSION OF RATIONALITY. IT VEHEMENTLY TRIES TO PUT DOWN ALL THE NEGATIVITY BROUGHT ABOUT BY WV. IT IS SO SCARED OF WV, THAT IT TRIES TO ARGUE, CONTROL, AVOID, SUPPRESS, REASON WITH OR NEUTRALISE WV. IRONICALLY, FAILS HORRIBLY AT IT AND MAKES WV STRONGER, MAKES WV BRING UP MORE AND MORE LOOPY WHAT IF SCENARIOS THAT CASCADE. THE MORE FC TRIES TO GET RID OF WV, THE MORE WV STAYS AND FIGHTS BACK STRONGER. WV ANF FC GO INTO A LONG TUG OF WAR FOR UIT AND IS THE ESSENCE OF INTRUSIVE UNWANTED THOUGHT. </a:t>
            </a:r>
          </a:p>
          <a:p>
            <a:pPr>
              <a:lnSpc>
                <a:spcPts val="2625"/>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5436566" y="8112542"/>
            <a:ext cx="4216289" cy="3043394"/>
          </a:xfrm>
          <a:custGeom>
            <a:avLst/>
            <a:gdLst/>
            <a:ahLst/>
            <a:cxnLst/>
            <a:rect r="r" b="b" t="t" l="l"/>
            <a:pathLst>
              <a:path h="3043394" w="4216289">
                <a:moveTo>
                  <a:pt x="0" y="0"/>
                </a:moveTo>
                <a:lnTo>
                  <a:pt x="4216289" y="0"/>
                </a:lnTo>
                <a:lnTo>
                  <a:pt x="4216289" y="3043394"/>
                </a:lnTo>
                <a:lnTo>
                  <a:pt x="0" y="30433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86482" y="9500483"/>
            <a:ext cx="4601493" cy="7811176"/>
          </a:xfrm>
          <a:custGeom>
            <a:avLst/>
            <a:gdLst/>
            <a:ahLst/>
            <a:cxnLst/>
            <a:rect r="r" b="b" t="t" l="l"/>
            <a:pathLst>
              <a:path h="7811176" w="4601493">
                <a:moveTo>
                  <a:pt x="0" y="0"/>
                </a:moveTo>
                <a:lnTo>
                  <a:pt x="4601492" y="0"/>
                </a:lnTo>
                <a:lnTo>
                  <a:pt x="4601492" y="7811176"/>
                </a:lnTo>
                <a:lnTo>
                  <a:pt x="0" y="78111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14739" y="1628984"/>
            <a:ext cx="11255464" cy="8508349"/>
          </a:xfrm>
          <a:prstGeom prst="rect">
            <a:avLst/>
          </a:prstGeom>
        </p:spPr>
        <p:txBody>
          <a:bodyPr anchor="t" rtlCol="false" tIns="0" lIns="0" bIns="0" rIns="0">
            <a:spAutoFit/>
          </a:bodyPr>
          <a:lstStyle/>
          <a:p>
            <a:pPr algn="ctr">
              <a:lnSpc>
                <a:spcPts val="3535"/>
              </a:lnSpc>
            </a:pPr>
            <a:r>
              <a:rPr lang="en-US" sz="2525">
                <a:solidFill>
                  <a:srgbClr val="22423D"/>
                </a:solidFill>
                <a:latin typeface="Alice Bold"/>
              </a:rPr>
              <a:t>That kitten is so cute and vulnerable, so petite. What if I strangle it? My fingers fit perfectly around it’s neck! No, you’re a nice person, you won’t do it. How do you know I’m nice? I felt rage yesterday on streets, what if I can’t control my anger? It’s natural to get angreya t times, but you didn’t act on it, stop thinking rubbish. It won’t happen. How can you be so sure? What IF I am a really disgusting sick idiot inside? Why else would such thought come? Argh, stop obsessing! Think about something else, you are not talking sense, you’re just being crazy. Now quickly think of something else before you again irritate me! Oh, so you think I’m becoming crazy? If I can have this thought now, who knows, what will happen tomorrow, maybe I will act, what if I become completely crazy?? What if I’m sent to an asylum? What if I ahrm myself or others….? What iF..? What if..? Okay I will intervene. These are just thoughts, mind always forms associations. I’m observing your dialogue. The more you try to justify, the more you both fight. The more you make it seem like a real issue which needs attention because you fight and make them seem important and something that needs to be solved. It’s actually just an intrusion and could happen to anyone. Has no real meaning. What if we just let it be? Let’s just let them remain as thoughts. :-)</a:t>
            </a:r>
          </a:p>
          <a:p>
            <a:pPr algn="ctr">
              <a:lnSpc>
                <a:spcPts val="3535"/>
              </a:lnSpc>
            </a:pPr>
          </a:p>
        </p:txBody>
      </p:sp>
      <p:sp>
        <p:nvSpPr>
          <p:cNvPr name="Freeform 5" id="5"/>
          <p:cNvSpPr/>
          <p:nvPr/>
        </p:nvSpPr>
        <p:spPr>
          <a:xfrm flipH="false" flipV="false" rot="0">
            <a:off x="12531458" y="1506496"/>
            <a:ext cx="4727842" cy="7274007"/>
          </a:xfrm>
          <a:custGeom>
            <a:avLst/>
            <a:gdLst/>
            <a:ahLst/>
            <a:cxnLst/>
            <a:rect r="r" b="b" t="t" l="l"/>
            <a:pathLst>
              <a:path h="7274007" w="4727842">
                <a:moveTo>
                  <a:pt x="0" y="0"/>
                </a:moveTo>
                <a:lnTo>
                  <a:pt x="4727842" y="0"/>
                </a:lnTo>
                <a:lnTo>
                  <a:pt x="4727842" y="7274008"/>
                </a:lnTo>
                <a:lnTo>
                  <a:pt x="0" y="7274008"/>
                </a:lnTo>
                <a:lnTo>
                  <a:pt x="0" y="0"/>
                </a:lnTo>
                <a:close/>
              </a:path>
            </a:pathLst>
          </a:custGeom>
          <a:blipFill>
            <a:blip r:embed="rId6"/>
            <a:stretch>
              <a:fillRect l="0" t="-7282" r="0" b="-7282"/>
            </a:stretch>
          </a:blipFill>
        </p:spPr>
      </p:sp>
      <p:sp>
        <p:nvSpPr>
          <p:cNvPr name="TextBox 6" id="6"/>
          <p:cNvSpPr txBox="true"/>
          <p:nvPr/>
        </p:nvSpPr>
        <p:spPr>
          <a:xfrm rot="0">
            <a:off x="-71421" y="604267"/>
            <a:ext cx="12445027" cy="991740"/>
          </a:xfrm>
          <a:prstGeom prst="rect">
            <a:avLst/>
          </a:prstGeom>
        </p:spPr>
        <p:txBody>
          <a:bodyPr anchor="t" rtlCol="false" tIns="0" lIns="0" bIns="0" rIns="0">
            <a:spAutoFit/>
          </a:bodyPr>
          <a:lstStyle/>
          <a:p>
            <a:pPr algn="ctr">
              <a:lnSpc>
                <a:spcPts val="3695"/>
              </a:lnSpc>
            </a:pPr>
            <a:r>
              <a:rPr lang="en-US" sz="4399" u="sng">
                <a:solidFill>
                  <a:srgbClr val="22423D"/>
                </a:solidFill>
                <a:latin typeface="Alice Bold"/>
              </a:rPr>
              <a:t>Example of interplay between the trifactor</a:t>
            </a:r>
          </a:p>
          <a:p>
            <a:pPr algn="ctr">
              <a:lnSpc>
                <a:spcPts val="369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13456361" y="-3277501"/>
            <a:ext cx="5452110" cy="8229600"/>
          </a:xfrm>
          <a:custGeom>
            <a:avLst/>
            <a:gdLst/>
            <a:ahLst/>
            <a:cxnLst/>
            <a:rect r="r" b="b" t="t" l="l"/>
            <a:pathLst>
              <a:path h="8229600" w="5452110">
                <a:moveTo>
                  <a:pt x="0" y="0"/>
                </a:moveTo>
                <a:lnTo>
                  <a:pt x="5452110" y="0"/>
                </a:lnTo>
                <a:lnTo>
                  <a:pt x="5452110"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1218732">
            <a:off x="-715197" y="8229600"/>
            <a:ext cx="4198776" cy="4114800"/>
          </a:xfrm>
          <a:custGeom>
            <a:avLst/>
            <a:gdLst/>
            <a:ahLst/>
            <a:cxnLst/>
            <a:rect r="r" b="b" t="t" l="l"/>
            <a:pathLst>
              <a:path h="4114800" w="4198776">
                <a:moveTo>
                  <a:pt x="0" y="0"/>
                </a:moveTo>
                <a:lnTo>
                  <a:pt x="4198775" y="0"/>
                </a:lnTo>
                <a:lnTo>
                  <a:pt x="41987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01728" y="1993807"/>
            <a:ext cx="12822003" cy="5802285"/>
          </a:xfrm>
          <a:prstGeom prst="rect">
            <a:avLst/>
          </a:prstGeom>
        </p:spPr>
        <p:txBody>
          <a:bodyPr anchor="t" rtlCol="false" tIns="0" lIns="0" bIns="0" rIns="0">
            <a:spAutoFit/>
          </a:bodyPr>
          <a:lstStyle/>
          <a:p>
            <a:pPr algn="just">
              <a:lnSpc>
                <a:spcPts val="3837"/>
              </a:lnSpc>
            </a:pPr>
            <a:r>
              <a:rPr lang="en-US" sz="2270" spc="376">
                <a:solidFill>
                  <a:srgbClr val="22423D"/>
                </a:solidFill>
                <a:latin typeface="Alice Bold"/>
              </a:rPr>
              <a:t> Exercise - Set timer for 5 mins. Close eyes and think about anything but carrots! Not the word, not their taste, not their smell, not orange, even not thinking that you can’t think of carrot. No salad. Everytime you catch yourself having any carrot thought, RESET timer and redo.</a:t>
            </a:r>
          </a:p>
          <a:p>
            <a:pPr algn="just">
              <a:lnSpc>
                <a:spcPts val="3837"/>
              </a:lnSpc>
            </a:pPr>
          </a:p>
          <a:p>
            <a:pPr algn="just">
              <a:lnSpc>
                <a:spcPts val="3837"/>
              </a:lnSpc>
            </a:pPr>
            <a:r>
              <a:rPr lang="en-US" sz="2270" spc="376">
                <a:solidFill>
                  <a:srgbClr val="FF3131"/>
                </a:solidFill>
                <a:latin typeface="Alice Bold"/>
              </a:rPr>
              <a:t>Result??</a:t>
            </a:r>
          </a:p>
          <a:p>
            <a:pPr algn="just">
              <a:lnSpc>
                <a:spcPts val="3837"/>
              </a:lnSpc>
            </a:pPr>
          </a:p>
          <a:p>
            <a:pPr algn="just">
              <a:lnSpc>
                <a:spcPts val="3837"/>
              </a:lnSpc>
            </a:pPr>
            <a:r>
              <a:rPr lang="en-US" sz="2270" spc="376">
                <a:solidFill>
                  <a:srgbClr val="22423D"/>
                </a:solidFill>
                <a:latin typeface="Alice Bold"/>
              </a:rPr>
              <a:t>Most probably you thought about carrots immediately or after a few secs, reset, repeat, reset, repeat and on and on till you got frustrated, annoyed. The thoughts seem to come back sooner with every loop of trial! WHAT THE HELL?? tHE MORE i AM TRYING NOT TO THINK, THE MORE I AM!</a:t>
            </a:r>
          </a:p>
        </p:txBody>
      </p:sp>
      <p:sp>
        <p:nvSpPr>
          <p:cNvPr name="Freeform 5" id="5"/>
          <p:cNvSpPr/>
          <p:nvPr/>
        </p:nvSpPr>
        <p:spPr>
          <a:xfrm flipH="false" flipV="false" rot="0">
            <a:off x="15213286" y="3852943"/>
            <a:ext cx="1938260" cy="6434057"/>
          </a:xfrm>
          <a:custGeom>
            <a:avLst/>
            <a:gdLst/>
            <a:ahLst/>
            <a:cxnLst/>
            <a:rect r="r" b="b" t="t" l="l"/>
            <a:pathLst>
              <a:path h="6434057" w="1938260">
                <a:moveTo>
                  <a:pt x="0" y="0"/>
                </a:moveTo>
                <a:lnTo>
                  <a:pt x="1938260" y="0"/>
                </a:lnTo>
                <a:lnTo>
                  <a:pt x="1938260" y="6434057"/>
                </a:lnTo>
                <a:lnTo>
                  <a:pt x="0" y="64340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16348" y="604267"/>
            <a:ext cx="12707383" cy="991741"/>
          </a:xfrm>
          <a:prstGeom prst="rect">
            <a:avLst/>
          </a:prstGeom>
        </p:spPr>
        <p:txBody>
          <a:bodyPr anchor="t" rtlCol="false" tIns="0" lIns="0" bIns="0" rIns="0">
            <a:spAutoFit/>
          </a:bodyPr>
          <a:lstStyle/>
          <a:p>
            <a:pPr>
              <a:lnSpc>
                <a:spcPts val="3695"/>
              </a:lnSpc>
            </a:pPr>
            <a:r>
              <a:rPr lang="en-US" sz="4399">
                <a:solidFill>
                  <a:srgbClr val="22423D"/>
                </a:solidFill>
                <a:latin typeface="Alice Bold"/>
              </a:rPr>
              <a:t>Why thoughts get stuck? - Imp of the mind!</a:t>
            </a:r>
          </a:p>
          <a:p>
            <a:pPr>
              <a:lnSpc>
                <a:spcPts val="369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AF6"/>
        </a:solidFill>
      </p:bgPr>
    </p:bg>
    <p:spTree>
      <p:nvGrpSpPr>
        <p:cNvPr id="1" name=""/>
        <p:cNvGrpSpPr/>
        <p:nvPr/>
      </p:nvGrpSpPr>
      <p:grpSpPr>
        <a:xfrm>
          <a:off x="0" y="0"/>
          <a:ext cx="0" cy="0"/>
          <a:chOff x="0" y="0"/>
          <a:chExt cx="0" cy="0"/>
        </a:xfrm>
      </p:grpSpPr>
      <p:sp>
        <p:nvSpPr>
          <p:cNvPr name="Freeform 2" id="2"/>
          <p:cNvSpPr/>
          <p:nvPr/>
        </p:nvSpPr>
        <p:spPr>
          <a:xfrm flipH="false" flipV="false" rot="0">
            <a:off x="14347761" y="7597622"/>
            <a:ext cx="4198776" cy="4114800"/>
          </a:xfrm>
          <a:custGeom>
            <a:avLst/>
            <a:gdLst/>
            <a:ahLst/>
            <a:cxnLst/>
            <a:rect r="r" b="b" t="t" l="l"/>
            <a:pathLst>
              <a:path h="4114800" w="4198776">
                <a:moveTo>
                  <a:pt x="0" y="0"/>
                </a:moveTo>
                <a:lnTo>
                  <a:pt x="4198775" y="0"/>
                </a:lnTo>
                <a:lnTo>
                  <a:pt x="419877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01746" y="-1717592"/>
            <a:ext cx="4813501" cy="5492584"/>
          </a:xfrm>
          <a:custGeom>
            <a:avLst/>
            <a:gdLst/>
            <a:ahLst/>
            <a:cxnLst/>
            <a:rect r="r" b="b" t="t" l="l"/>
            <a:pathLst>
              <a:path h="5492584" w="4813501">
                <a:moveTo>
                  <a:pt x="0" y="0"/>
                </a:moveTo>
                <a:lnTo>
                  <a:pt x="4813501" y="0"/>
                </a:lnTo>
                <a:lnTo>
                  <a:pt x="4813501" y="5492584"/>
                </a:lnTo>
                <a:lnTo>
                  <a:pt x="0" y="54925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34776" y="492437"/>
            <a:ext cx="11275401" cy="1788327"/>
          </a:xfrm>
          <a:prstGeom prst="rect">
            <a:avLst/>
          </a:prstGeom>
        </p:spPr>
        <p:txBody>
          <a:bodyPr anchor="t" rtlCol="false" tIns="0" lIns="0" bIns="0" rIns="0">
            <a:spAutoFit/>
          </a:bodyPr>
          <a:lstStyle/>
          <a:p>
            <a:pPr>
              <a:lnSpc>
                <a:spcPts val="3191"/>
              </a:lnSpc>
            </a:pPr>
            <a:r>
              <a:rPr lang="en-US" sz="3799">
                <a:solidFill>
                  <a:srgbClr val="22423D"/>
                </a:solidFill>
                <a:latin typeface="Anton"/>
              </a:rPr>
              <a:t>IMPISH IRONIC MIND</a:t>
            </a:r>
          </a:p>
          <a:p>
            <a:pPr>
              <a:lnSpc>
                <a:spcPts val="9320"/>
              </a:lnSpc>
            </a:pPr>
          </a:p>
        </p:txBody>
      </p:sp>
      <p:sp>
        <p:nvSpPr>
          <p:cNvPr name="Freeform 5" id="5"/>
          <p:cNvSpPr/>
          <p:nvPr/>
        </p:nvSpPr>
        <p:spPr>
          <a:xfrm flipH="false" flipV="false" rot="0">
            <a:off x="14347761" y="-1382213"/>
            <a:ext cx="5085708" cy="4114800"/>
          </a:xfrm>
          <a:custGeom>
            <a:avLst/>
            <a:gdLst/>
            <a:ahLst/>
            <a:cxnLst/>
            <a:rect r="r" b="b" t="t" l="l"/>
            <a:pathLst>
              <a:path h="4114800" w="5085708">
                <a:moveTo>
                  <a:pt x="0" y="0"/>
                </a:moveTo>
                <a:lnTo>
                  <a:pt x="5085708" y="0"/>
                </a:lnTo>
                <a:lnTo>
                  <a:pt x="50857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34776" y="1466894"/>
            <a:ext cx="17452934" cy="7672402"/>
          </a:xfrm>
          <a:prstGeom prst="rect">
            <a:avLst/>
          </a:prstGeom>
        </p:spPr>
        <p:txBody>
          <a:bodyPr anchor="t" rtlCol="false" tIns="0" lIns="0" bIns="0" rIns="0">
            <a:spAutoFit/>
          </a:bodyPr>
          <a:lstStyle/>
          <a:p>
            <a:pPr algn="ctr">
              <a:lnSpc>
                <a:spcPts val="4684"/>
              </a:lnSpc>
            </a:pPr>
            <a:r>
              <a:rPr lang="en-US" sz="3747" spc="622">
                <a:solidFill>
                  <a:srgbClr val="8C52FF"/>
                </a:solidFill>
                <a:latin typeface="Glacial Indifference Bold"/>
              </a:rPr>
              <a:t>Congratulations! We successfully created a stuck thought in our mind from last exercise.</a:t>
            </a:r>
          </a:p>
          <a:p>
            <a:pPr algn="ctr">
              <a:lnSpc>
                <a:spcPts val="4684"/>
              </a:lnSpc>
            </a:pPr>
          </a:p>
          <a:p>
            <a:pPr algn="ctr">
              <a:lnSpc>
                <a:spcPts val="4684"/>
              </a:lnSpc>
            </a:pPr>
            <a:r>
              <a:rPr lang="en-US" sz="3747" spc="622">
                <a:solidFill>
                  <a:srgbClr val="22423D"/>
                </a:solidFill>
                <a:latin typeface="Alice Bold"/>
              </a:rPr>
              <a:t>The content is ‘carrot’ as uncontroversial and non-upsetting as can be, but we just made it very important to the mind. If we weren’t specifically being cautious to NOT think about it, we wouldn’t even care and probably carrot would not come to mind or we would let it go. </a:t>
            </a:r>
          </a:p>
          <a:p>
            <a:pPr algn="ctr">
              <a:lnSpc>
                <a:spcPts val="4684"/>
              </a:lnSpc>
            </a:pPr>
            <a:r>
              <a:rPr lang="en-US" sz="3747" spc="622">
                <a:solidFill>
                  <a:srgbClr val="22423D"/>
                </a:solidFill>
                <a:latin typeface="Glacial Indifference Bold"/>
              </a:rPr>
              <a:t>Learning - Attempt to control your mind has backfired!</a:t>
            </a:r>
          </a:p>
          <a:p>
            <a:pPr algn="ctr">
              <a:lnSpc>
                <a:spcPts val="4684"/>
              </a:lnSpc>
            </a:pPr>
            <a:r>
              <a:rPr lang="en-US" sz="3747" spc="622">
                <a:solidFill>
                  <a:srgbClr val="22423D"/>
                </a:solidFill>
                <a:latin typeface="Glacial Indifference Bold"/>
              </a:rPr>
              <a:t>What you resist tends to persist.</a:t>
            </a:r>
          </a:p>
          <a:p>
            <a:pPr algn="ctr">
              <a:lnSpc>
                <a:spcPts val="4684"/>
              </a:lnSpc>
            </a:pPr>
            <a:r>
              <a:rPr lang="en-US" sz="3747" spc="622">
                <a:solidFill>
                  <a:srgbClr val="22423D"/>
                </a:solidFill>
                <a:latin typeface="Glacial Indifference Bold"/>
              </a:rPr>
              <a:t>Thoughts stick because of the energy you expend to fight them off! What you fight, fights right back at you!</a:t>
            </a:r>
          </a:p>
          <a:p>
            <a:pPr algn="ctr">
              <a:lnSpc>
                <a:spcPts val="4684"/>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1875" r="0" b="21875"/>
          <a:stretch>
            <a:fillRect/>
          </a:stretch>
        </p:blipFill>
        <p:spPr>
          <a:xfrm flipH="true" flipV="true">
            <a:off x="0" y="0"/>
            <a:ext cx="18288000" cy="10287000"/>
          </a:xfrm>
          <a:prstGeom prst="rect">
            <a:avLst/>
          </a:prstGeom>
        </p:spPr>
      </p:pic>
      <p:sp>
        <p:nvSpPr>
          <p:cNvPr name="Freeform 3" id="3"/>
          <p:cNvSpPr/>
          <p:nvPr/>
        </p:nvSpPr>
        <p:spPr>
          <a:xfrm flipH="false" flipV="false" rot="7659121">
            <a:off x="13609822" y="7975398"/>
            <a:ext cx="7629294" cy="7828566"/>
          </a:xfrm>
          <a:custGeom>
            <a:avLst/>
            <a:gdLst/>
            <a:ahLst/>
            <a:cxnLst/>
            <a:rect r="r" b="b" t="t" l="l"/>
            <a:pathLst>
              <a:path h="7828566" w="7629294">
                <a:moveTo>
                  <a:pt x="0" y="0"/>
                </a:moveTo>
                <a:lnTo>
                  <a:pt x="7629294" y="0"/>
                </a:lnTo>
                <a:lnTo>
                  <a:pt x="7629294" y="7828567"/>
                </a:lnTo>
                <a:lnTo>
                  <a:pt x="0" y="78285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511317" y="-4846394"/>
            <a:ext cx="9022634" cy="9258300"/>
          </a:xfrm>
          <a:custGeom>
            <a:avLst/>
            <a:gdLst/>
            <a:ahLst/>
            <a:cxnLst/>
            <a:rect r="r" b="b" t="t" l="l"/>
            <a:pathLst>
              <a:path h="9258300" w="9022634">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774887" y="2076524"/>
            <a:ext cx="13172715" cy="8427720"/>
          </a:xfrm>
          <a:prstGeom prst="rect">
            <a:avLst/>
          </a:prstGeom>
        </p:spPr>
        <p:txBody>
          <a:bodyPr anchor="t" rtlCol="false" tIns="0" lIns="0" bIns="0" rIns="0">
            <a:spAutoFit/>
          </a:bodyPr>
          <a:lstStyle/>
          <a:p>
            <a:pPr algn="ctr">
              <a:lnSpc>
                <a:spcPts val="4140"/>
              </a:lnSpc>
            </a:pPr>
            <a:r>
              <a:rPr lang="en-US" sz="3000" spc="294">
                <a:solidFill>
                  <a:srgbClr val="231F20"/>
                </a:solidFill>
                <a:latin typeface="Arial Bold"/>
              </a:rPr>
              <a:t>ANY THEME IN THE THOUGHT WHICH DOES NOT ALIGN WITH OUR CURRENT VALUE SYSTEM ARE LIKELY TO GET STUCK.</a:t>
            </a:r>
          </a:p>
          <a:p>
            <a:pPr algn="ctr">
              <a:lnSpc>
                <a:spcPts val="4140"/>
              </a:lnSpc>
            </a:pPr>
            <a:r>
              <a:rPr lang="en-US" sz="3000" spc="294">
                <a:solidFill>
                  <a:srgbClr val="231F20"/>
                </a:solidFill>
                <a:latin typeface="Arial Bold"/>
              </a:rPr>
              <a:t>If its opposite of what we believe in, we try very hard to remove the thought lets it makes us what we don’t want to be. Lest we do something which is uncharacteristic of what is right and correct to us. Eg, the most non violent person if has a violent thought, will associate his identity to it and be scared that he is violent and opposite of the lifestyle he currently values. </a:t>
            </a:r>
          </a:p>
          <a:p>
            <a:pPr algn="ctr">
              <a:lnSpc>
                <a:spcPts val="4140"/>
              </a:lnSpc>
            </a:pPr>
            <a:r>
              <a:rPr lang="en-US" sz="3000" spc="294">
                <a:solidFill>
                  <a:srgbClr val="231F20"/>
                </a:solidFill>
                <a:latin typeface="Arial Bold"/>
              </a:rPr>
              <a:t>Again, you fight them they fight back. </a:t>
            </a:r>
          </a:p>
          <a:p>
            <a:pPr algn="ctr">
              <a:lnSpc>
                <a:spcPts val="4140"/>
              </a:lnSpc>
            </a:pPr>
            <a:r>
              <a:rPr lang="en-US" sz="3000" spc="294">
                <a:solidFill>
                  <a:srgbClr val="231F20"/>
                </a:solidFill>
                <a:latin typeface="Arial Bold"/>
              </a:rPr>
              <a:t>Content is the opposite of what you WANT to think or happen. Opposite of values, wishes and character.</a:t>
            </a:r>
          </a:p>
          <a:p>
            <a:pPr algn="ctr">
              <a:lnSpc>
                <a:spcPts val="4140"/>
              </a:lnSpc>
            </a:pPr>
          </a:p>
        </p:txBody>
      </p:sp>
      <p:sp>
        <p:nvSpPr>
          <p:cNvPr name="TextBox 6" id="6"/>
          <p:cNvSpPr txBox="true"/>
          <p:nvPr/>
        </p:nvSpPr>
        <p:spPr>
          <a:xfrm rot="0">
            <a:off x="4236347" y="481965"/>
            <a:ext cx="9815307" cy="1160526"/>
          </a:xfrm>
          <a:prstGeom prst="rect">
            <a:avLst/>
          </a:prstGeom>
        </p:spPr>
        <p:txBody>
          <a:bodyPr anchor="t" rtlCol="false" tIns="0" lIns="0" bIns="0" rIns="0">
            <a:spAutoFit/>
          </a:bodyPr>
          <a:lstStyle/>
          <a:p>
            <a:pPr algn="ctr">
              <a:lnSpc>
                <a:spcPts val="4691"/>
              </a:lnSpc>
            </a:pPr>
            <a:r>
              <a:rPr lang="en-US" sz="3399" spc="333">
                <a:solidFill>
                  <a:srgbClr val="FF3131"/>
                </a:solidFill>
                <a:latin typeface="Oswald Bold"/>
              </a:rPr>
              <a:t>WHICH THOUGHTS ARE LIKELY TO GET STUCK?</a:t>
            </a:r>
          </a:p>
          <a:p>
            <a:pPr algn="ctr">
              <a:lnSpc>
                <a:spcPts val="469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357218" y="470005"/>
            <a:ext cx="17930782" cy="9816995"/>
            <a:chOff x="0" y="0"/>
            <a:chExt cx="4722510" cy="2585546"/>
          </a:xfrm>
        </p:grpSpPr>
        <p:sp>
          <p:nvSpPr>
            <p:cNvPr name="Freeform 3" id="3"/>
            <p:cNvSpPr/>
            <p:nvPr/>
          </p:nvSpPr>
          <p:spPr>
            <a:xfrm flipH="false" flipV="false" rot="0">
              <a:off x="0" y="0"/>
              <a:ext cx="4722511" cy="2585546"/>
            </a:xfrm>
            <a:custGeom>
              <a:avLst/>
              <a:gdLst/>
              <a:ahLst/>
              <a:cxnLst/>
              <a:rect r="r" b="b" t="t" l="l"/>
              <a:pathLst>
                <a:path h="2585546" w="4722511">
                  <a:moveTo>
                    <a:pt x="0" y="0"/>
                  </a:moveTo>
                  <a:lnTo>
                    <a:pt x="4722511" y="0"/>
                  </a:lnTo>
                  <a:lnTo>
                    <a:pt x="4722511" y="2585546"/>
                  </a:lnTo>
                  <a:lnTo>
                    <a:pt x="0" y="2585546"/>
                  </a:lnTo>
                  <a:close/>
                </a:path>
              </a:pathLst>
            </a:custGeom>
            <a:solidFill>
              <a:srgbClr val="F1EDE9"/>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800"/>
                </a:lnSpc>
              </a:pPr>
            </a:p>
          </p:txBody>
        </p:sp>
      </p:grpSp>
      <p:pic>
        <p:nvPicPr>
          <p:cNvPr name="Picture 5" id="5"/>
          <p:cNvPicPr>
            <a:picLocks noChangeAspect="true"/>
          </p:cNvPicPr>
          <p:nvPr/>
        </p:nvPicPr>
        <p:blipFill>
          <a:blip r:embed="rId2"/>
          <a:srcRect l="0" t="0" r="0" b="0"/>
          <a:stretch>
            <a:fillRect/>
          </a:stretch>
        </p:blipFill>
        <p:spPr>
          <a:xfrm flipH="false" flipV="false" rot="0">
            <a:off x="11650510" y="1536872"/>
            <a:ext cx="6460236" cy="8229600"/>
          </a:xfrm>
          <a:prstGeom prst="rect">
            <a:avLst/>
          </a:prstGeom>
        </p:spPr>
      </p:pic>
      <p:sp>
        <p:nvSpPr>
          <p:cNvPr name="TextBox 6" id="6"/>
          <p:cNvSpPr txBox="true"/>
          <p:nvPr/>
        </p:nvSpPr>
        <p:spPr>
          <a:xfrm rot="0">
            <a:off x="630907" y="952500"/>
            <a:ext cx="12045634" cy="1384300"/>
          </a:xfrm>
          <a:prstGeom prst="rect">
            <a:avLst/>
          </a:prstGeom>
        </p:spPr>
        <p:txBody>
          <a:bodyPr anchor="t" rtlCol="false" tIns="0" lIns="0" bIns="0" rIns="0">
            <a:spAutoFit/>
          </a:bodyPr>
          <a:lstStyle/>
          <a:p>
            <a:pPr>
              <a:lnSpc>
                <a:spcPts val="5599"/>
              </a:lnSpc>
            </a:pPr>
            <a:r>
              <a:rPr lang="en-US" sz="3999" spc="799" u="sng">
                <a:solidFill>
                  <a:srgbClr val="504C44"/>
                </a:solidFill>
                <a:latin typeface="Alice Bold"/>
              </a:rPr>
              <a:t>INTRUSIVE THOUGHTS VS IMPULSES</a:t>
            </a:r>
          </a:p>
          <a:p>
            <a:pPr>
              <a:lnSpc>
                <a:spcPts val="5599"/>
              </a:lnSpc>
            </a:pPr>
          </a:p>
        </p:txBody>
      </p:sp>
      <p:sp>
        <p:nvSpPr>
          <p:cNvPr name="TextBox 7" id="7"/>
          <p:cNvSpPr txBox="true"/>
          <p:nvPr/>
        </p:nvSpPr>
        <p:spPr>
          <a:xfrm rot="0">
            <a:off x="630907" y="2092344"/>
            <a:ext cx="10621810" cy="6612111"/>
          </a:xfrm>
          <a:prstGeom prst="rect">
            <a:avLst/>
          </a:prstGeom>
        </p:spPr>
        <p:txBody>
          <a:bodyPr anchor="t" rtlCol="false" tIns="0" lIns="0" bIns="0" rIns="0">
            <a:spAutoFit/>
          </a:bodyPr>
          <a:lstStyle/>
          <a:p>
            <a:pPr>
              <a:lnSpc>
                <a:spcPts val="3052"/>
              </a:lnSpc>
            </a:pPr>
          </a:p>
          <a:p>
            <a:pPr>
              <a:lnSpc>
                <a:spcPts val="3079"/>
              </a:lnSpc>
            </a:pPr>
            <a:r>
              <a:rPr lang="en-US" sz="2199">
                <a:solidFill>
                  <a:srgbClr val="504C44"/>
                </a:solidFill>
                <a:latin typeface="Alice Bold"/>
              </a:rPr>
              <a:t>We are scared that we will act on out IT, do things the thought apprehensive poses. The more we struggle with this fear and try our best to push it away in mind or action- intensity increases. Soon the thought is accompanied by fear, disgust, shame, anger. Soon we feel compelled to do acts to avoid the feeling or feel like we will act impulsive on our fears. But this is a false alarm.</a:t>
            </a:r>
          </a:p>
          <a:p>
            <a:pPr>
              <a:lnSpc>
                <a:spcPts val="3079"/>
              </a:lnSpc>
            </a:pPr>
          </a:p>
          <a:p>
            <a:pPr>
              <a:lnSpc>
                <a:spcPts val="3079"/>
              </a:lnSpc>
            </a:pPr>
            <a:r>
              <a:rPr lang="en-US" sz="2199">
                <a:solidFill>
                  <a:srgbClr val="504C44"/>
                </a:solidFill>
                <a:latin typeface="Alice Bold"/>
              </a:rPr>
              <a:t>Suffering from UIT is a disorder of overcontrol. Accompanied by doubt/fear of uncertainty. Trying to control things you can’t control (thoughts) + need to be 100 percent sure nothing bad will happen - recipe for uit.</a:t>
            </a:r>
          </a:p>
          <a:p>
            <a:pPr>
              <a:lnSpc>
                <a:spcPts val="3079"/>
              </a:lnSpc>
            </a:pPr>
          </a:p>
          <a:p>
            <a:pPr>
              <a:lnSpc>
                <a:spcPts val="3079"/>
              </a:lnSpc>
            </a:pPr>
            <a:r>
              <a:rPr lang="en-US" sz="2199">
                <a:solidFill>
                  <a:srgbClr val="504C44"/>
                </a:solidFill>
                <a:latin typeface="Alice Bold"/>
              </a:rPr>
              <a:t>For eg. suffering from pedophillia fear might think they will harm a child but they believe they will impulsively do it. Fallacy! </a:t>
            </a:r>
          </a:p>
          <a:p>
            <a:pPr>
              <a:lnSpc>
                <a:spcPts val="3079"/>
              </a:lnSpc>
            </a:pPr>
          </a:p>
          <a:p>
            <a:pPr>
              <a:lnSpc>
                <a:spcPts val="3079"/>
              </a:lnSpc>
            </a:pPr>
            <a:r>
              <a:rPr lang="en-US" sz="2199">
                <a:solidFill>
                  <a:srgbClr val="504C44"/>
                </a:solidFill>
                <a:latin typeface="Alice Bold"/>
              </a:rPr>
              <a:t>Impulse is opposite of UIT because in former action precede thought and latter is vice versa.  </a:t>
            </a:r>
          </a:p>
          <a:p>
            <a:pPr>
              <a:lnSpc>
                <a:spcPts val="3052"/>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sp>
        <p:nvSpPr>
          <p:cNvPr name="AutoShape 2" id="2"/>
          <p:cNvSpPr/>
          <p:nvPr/>
        </p:nvSpPr>
        <p:spPr>
          <a:xfrm>
            <a:off x="816640" y="9948339"/>
            <a:ext cx="16230600" cy="0"/>
          </a:xfrm>
          <a:prstGeom prst="line">
            <a:avLst/>
          </a:prstGeom>
          <a:ln cap="flat" w="19050">
            <a:solidFill>
              <a:srgbClr val="000000"/>
            </a:solidFill>
            <a:prstDash val="solid"/>
            <a:headEnd type="none" len="sm" w="sm"/>
            <a:tailEnd type="none" len="sm" w="sm"/>
          </a:ln>
        </p:spPr>
      </p:sp>
      <p:sp>
        <p:nvSpPr>
          <p:cNvPr name="AutoShape 3" id="3"/>
          <p:cNvSpPr/>
          <p:nvPr/>
        </p:nvSpPr>
        <p:spPr>
          <a:xfrm>
            <a:off x="816640" y="9967389"/>
            <a:ext cx="16230600" cy="0"/>
          </a:xfrm>
          <a:prstGeom prst="line">
            <a:avLst/>
          </a:prstGeom>
          <a:ln cap="flat" w="19050">
            <a:solidFill>
              <a:srgbClr val="000000"/>
            </a:solidFill>
            <a:prstDash val="solid"/>
            <a:headEnd type="none" len="sm" w="sm"/>
            <a:tailEnd type="none" len="sm" w="sm"/>
          </a:ln>
        </p:spPr>
      </p:sp>
      <p:sp>
        <p:nvSpPr>
          <p:cNvPr name="AutoShape 4" id="4"/>
          <p:cNvSpPr/>
          <p:nvPr/>
        </p:nvSpPr>
        <p:spPr>
          <a:xfrm>
            <a:off x="816640" y="1211245"/>
            <a:ext cx="16230600" cy="0"/>
          </a:xfrm>
          <a:prstGeom prst="line">
            <a:avLst/>
          </a:prstGeom>
          <a:ln cap="flat" w="19050">
            <a:solidFill>
              <a:srgbClr val="000000"/>
            </a:solidFill>
            <a:prstDash val="solid"/>
            <a:headEnd type="none" len="sm" w="sm"/>
            <a:tailEnd type="none" len="sm" w="sm"/>
          </a:ln>
        </p:spPr>
      </p:sp>
      <p:grpSp>
        <p:nvGrpSpPr>
          <p:cNvPr name="Group 5" id="5"/>
          <p:cNvGrpSpPr/>
          <p:nvPr/>
        </p:nvGrpSpPr>
        <p:grpSpPr>
          <a:xfrm rot="0">
            <a:off x="1028700" y="2057400"/>
            <a:ext cx="3086100" cy="3086100"/>
            <a:chOff x="0" y="0"/>
            <a:chExt cx="812800" cy="812800"/>
          </a:xfrm>
        </p:grpSpPr>
        <p:sp>
          <p:nvSpPr>
            <p:cNvPr name="Freeform 6" id="6"/>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EFE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615277" y="-142875"/>
            <a:ext cx="12806816" cy="2565365"/>
          </a:xfrm>
          <a:prstGeom prst="rect">
            <a:avLst/>
          </a:prstGeom>
        </p:spPr>
        <p:txBody>
          <a:bodyPr anchor="t" rtlCol="false" tIns="0" lIns="0" bIns="0" rIns="0">
            <a:spAutoFit/>
          </a:bodyPr>
          <a:lstStyle/>
          <a:p>
            <a:pPr>
              <a:lnSpc>
                <a:spcPts val="10326"/>
              </a:lnSpc>
            </a:pPr>
            <a:r>
              <a:rPr lang="en-US" sz="7376">
                <a:solidFill>
                  <a:srgbClr val="000000"/>
                </a:solidFill>
                <a:latin typeface="Alice"/>
              </a:rPr>
              <a:t>When are UITs more likely?</a:t>
            </a:r>
          </a:p>
          <a:p>
            <a:pPr>
              <a:lnSpc>
                <a:spcPts val="10326"/>
              </a:lnSpc>
            </a:pPr>
          </a:p>
        </p:txBody>
      </p:sp>
      <p:sp>
        <p:nvSpPr>
          <p:cNvPr name="TextBox 9" id="9"/>
          <p:cNvSpPr txBox="true"/>
          <p:nvPr/>
        </p:nvSpPr>
        <p:spPr>
          <a:xfrm rot="0">
            <a:off x="615277" y="1594382"/>
            <a:ext cx="15042953" cy="7750175"/>
          </a:xfrm>
          <a:prstGeom prst="rect">
            <a:avLst/>
          </a:prstGeom>
        </p:spPr>
        <p:txBody>
          <a:bodyPr anchor="t" rtlCol="false" tIns="0" lIns="0" bIns="0" rIns="0">
            <a:spAutoFit/>
          </a:bodyPr>
          <a:lstStyle/>
          <a:p>
            <a:pPr>
              <a:lnSpc>
                <a:spcPts val="2800"/>
              </a:lnSpc>
            </a:pPr>
            <a:r>
              <a:rPr lang="en-US" sz="2000" spc="600">
                <a:solidFill>
                  <a:srgbClr val="000000"/>
                </a:solidFill>
                <a:latin typeface="Alice Bold"/>
              </a:rPr>
              <a:t>WHEN MIND IS MORE ‘STICKY’ YOU GET STUCK IN THOUGHTS.</a:t>
            </a:r>
          </a:p>
          <a:p>
            <a:pPr>
              <a:lnSpc>
                <a:spcPts val="2800"/>
              </a:lnSpc>
            </a:pPr>
          </a:p>
          <a:p>
            <a:pPr>
              <a:lnSpc>
                <a:spcPts val="2800"/>
              </a:lnSpc>
            </a:pPr>
            <a:r>
              <a:rPr lang="en-US" sz="2000" spc="600">
                <a:solidFill>
                  <a:srgbClr val="000000"/>
                </a:solidFill>
                <a:latin typeface="Alice Bold"/>
              </a:rPr>
              <a:t>Hormones during menstruation, bad mood, bad sleep, drug use are all sticky aiding factors.</a:t>
            </a:r>
          </a:p>
          <a:p>
            <a:pPr>
              <a:lnSpc>
                <a:spcPts val="2800"/>
              </a:lnSpc>
            </a:pPr>
          </a:p>
          <a:p>
            <a:pPr>
              <a:lnSpc>
                <a:spcPts val="2800"/>
              </a:lnSpc>
            </a:pPr>
            <a:r>
              <a:rPr lang="en-US" sz="2000" spc="600">
                <a:solidFill>
                  <a:srgbClr val="000000"/>
                </a:solidFill>
                <a:latin typeface="Alice Bold"/>
              </a:rPr>
              <a:t>You feel sticky even about factors that make you stuck, you try to avoid them, as FC says that if you avoid sticky factors you'll not get stuck. Again starting UIT about not wanting UIT itself.</a:t>
            </a:r>
          </a:p>
          <a:p>
            <a:pPr>
              <a:lnSpc>
                <a:spcPts val="2800"/>
              </a:lnSpc>
            </a:pPr>
          </a:p>
          <a:p>
            <a:pPr>
              <a:lnSpc>
                <a:spcPts val="2800"/>
              </a:lnSpc>
            </a:pPr>
            <a:r>
              <a:rPr lang="en-US" sz="2000" spc="600">
                <a:solidFill>
                  <a:srgbClr val="000000"/>
                </a:solidFill>
                <a:latin typeface="Alice Bold"/>
              </a:rPr>
              <a:t>WM to rescue - It's okay if some days are sticky, if wes top our work because of it, it reinforces the belief that they are dangerous when they are just thoughts. Keep going about your day even when sticky!</a:t>
            </a:r>
          </a:p>
          <a:p>
            <a:pPr>
              <a:lnSpc>
                <a:spcPts val="2800"/>
              </a:lnSpc>
            </a:pPr>
          </a:p>
          <a:p>
            <a:pPr>
              <a:lnSpc>
                <a:spcPts val="2800"/>
              </a:lnSpc>
            </a:pPr>
            <a:r>
              <a:rPr lang="en-US" sz="2000" spc="600">
                <a:solidFill>
                  <a:srgbClr val="000000"/>
                </a:solidFill>
                <a:latin typeface="Alice Bold"/>
              </a:rPr>
              <a:t>High stakes + Uncertain situation + need to be 100 percent sure = thoughts will stick! Cascading thoughts which increase stakes increase stickiness sometimes more than the original thought.</a:t>
            </a:r>
          </a:p>
          <a:p>
            <a:pPr>
              <a:lnSpc>
                <a:spcPts val="2800"/>
              </a:lnSpc>
            </a:pPr>
          </a:p>
          <a:p>
            <a:pPr>
              <a:lnSpc>
                <a:spcPts val="2800"/>
              </a:lnSpc>
            </a:pPr>
            <a:r>
              <a:rPr lang="en-US" sz="2000" spc="600">
                <a:solidFill>
                  <a:srgbClr val="000000"/>
                </a:solidFill>
                <a:latin typeface="Alice Bold"/>
              </a:rPr>
              <a:t>W</a:t>
            </a:r>
            <a:r>
              <a:rPr lang="en-US" sz="2000" spc="600">
                <a:solidFill>
                  <a:srgbClr val="000000"/>
                </a:solidFill>
                <a:latin typeface="Alice Bold"/>
              </a:rPr>
              <a:t>M is acceptance and surrender; IT points out seeking 100 percent security is useless unachievable and self defeating; SO, WV and FC would be happier if they stopped justifying and answering back and forth between themselves and let things be;</a:t>
            </a:r>
          </a:p>
          <a:p>
            <a:pPr>
              <a:lnSpc>
                <a:spcPts val="280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DAFkrK7ywp8</dc:identifier>
  <dcterms:modified xsi:type="dcterms:W3CDTF">2011-08-01T06:04:30Z</dcterms:modified>
  <cp:revision>1</cp:revision>
  <dc:title>Overcoming Unwanted Intrusive thoughts PPT BY Soni Choudhary(2 June 2023)</dc:title>
</cp:coreProperties>
</file>