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9" r:id="rId3"/>
    <p:sldId id="257" r:id="rId4"/>
    <p:sldId id="258" r:id="rId5"/>
    <p:sldId id="278" r:id="rId6"/>
    <p:sldId id="259" r:id="rId7"/>
    <p:sldId id="260" r:id="rId8"/>
    <p:sldId id="261" r:id="rId9"/>
    <p:sldId id="262" r:id="rId10"/>
    <p:sldId id="263" r:id="rId11"/>
    <p:sldId id="264" r:id="rId12"/>
    <p:sldId id="265" r:id="rId13"/>
    <p:sldId id="267" r:id="rId14"/>
    <p:sldId id="266" r:id="rId15"/>
    <p:sldId id="268" r:id="rId16"/>
    <p:sldId id="270" r:id="rId17"/>
    <p:sldId id="271" r:id="rId18"/>
    <p:sldId id="272" r:id="rId19"/>
    <p:sldId id="277" r:id="rId20"/>
    <p:sldId id="273" r:id="rId21"/>
    <p:sldId id="274" r:id="rId22"/>
    <p:sldId id="275" r:id="rId23"/>
    <p:sldId id="276" r:id="rId24"/>
    <p:sldId id="269"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9144000" cy="6597650"/>
          </a:xfrm>
          <a:prstGeom prst="rect">
            <a:avLst/>
          </a:prstGeom>
          <a:noFill/>
          <a:ln w="9525">
            <a:noFill/>
          </a:ln>
        </p:spPr>
      </p:pic>
      <p:sp>
        <p:nvSpPr>
          <p:cNvPr id="2051" name="Rectangle 3"/>
          <p:cNvSpPr>
            <a:spLocks noGrp="1" noChangeArrowheads="1"/>
          </p:cNvSpPr>
          <p:nvPr>
            <p:ph type="ctrTitle"/>
          </p:nvPr>
        </p:nvSpPr>
        <p:spPr>
          <a:xfrm>
            <a:off x="468313" y="620713"/>
            <a:ext cx="8207375"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469900" y="1843088"/>
            <a:ext cx="8212138"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A2E13A80-B13F-460A-8DB7-1A6C13E54A2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A2E13A80-B13F-460A-8DB7-1A6C13E54A2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A2E13A80-B13F-460A-8DB7-1A6C13E54A2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CFE4E32D-71CE-4BAA-92F2-7D35B0B6908E}"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A2E13A80-B13F-460A-8DB7-1A6C13E54A2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A2E13A80-B13F-460A-8DB7-1A6C13E54A2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A2E13A80-B13F-460A-8DB7-1A6C13E54A2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A2E13A80-B13F-460A-8DB7-1A6C13E54A2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2E13A80-B13F-460A-8DB7-1A6C13E54A2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A2E13A80-B13F-460A-8DB7-1A6C13E54A2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ABFF3653-2337-4260-8DA3-C98478934FDC}" type="slidenum">
              <a:rPr lang="en-US" smtClean="0"/>
            </a:fld>
            <a:endParaRPr lang="en-US"/>
          </a:p>
        </p:txBody>
      </p:sp>
    </p:spTree>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A2E13A80-B13F-460A-8DB7-1A6C13E54A27}" type="datetimeFigureOut">
              <a:rPr lang="en-US" smtClean="0"/>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ABFF3653-2337-4260-8DA3-C98478934FD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892810" y="798195"/>
            <a:ext cx="7351395" cy="1106805"/>
          </a:xfrm>
          <a:prstGeom prst="rect">
            <a:avLst/>
          </a:prstGeom>
          <a:noFill/>
        </p:spPr>
        <p:txBody>
          <a:bodyPr wrap="square" rtlCol="0">
            <a:spAutoFit/>
          </a:bodyPr>
          <a:p>
            <a:r>
              <a:rPr lang="en-IN" altLang="en-US" sz="6600" b="1">
                <a:solidFill>
                  <a:schemeClr val="accent2">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rPr>
              <a:t>The Poison of Perfectionism</a:t>
            </a:r>
            <a:endParaRPr lang="en-IN" altLang="en-US" sz="6600" b="1">
              <a:solidFill>
                <a:schemeClr val="accent2">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endParaRPr>
          </a:p>
        </p:txBody>
      </p:sp>
      <p:sp>
        <p:nvSpPr>
          <p:cNvPr id="5" name="Text Box 4"/>
          <p:cNvSpPr txBox="1"/>
          <p:nvPr/>
        </p:nvSpPr>
        <p:spPr>
          <a:xfrm>
            <a:off x="4356100" y="5156835"/>
            <a:ext cx="4469765" cy="829945"/>
          </a:xfrm>
          <a:prstGeom prst="rect">
            <a:avLst/>
          </a:prstGeom>
          <a:noFill/>
        </p:spPr>
        <p:txBody>
          <a:bodyPr wrap="square" rtlCol="0">
            <a:spAutoFit/>
          </a:bodyPr>
          <a:p>
            <a:r>
              <a:rPr lang="en-IN" altLang="en-US" sz="2400" b="1">
                <a:solidFill>
                  <a:schemeClr val="accent5">
                    <a:lumMod val="50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Mr. Shyam gupta, Therapist,Emotion of life</a:t>
            </a:r>
            <a:endParaRPr lang="en-IN" altLang="en-US" sz="2400" b="1">
              <a:solidFill>
                <a:schemeClr val="accent5">
                  <a:lumMod val="50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pic>
        <p:nvPicPr>
          <p:cNvPr id="101" name="Content Placeholder 100"/>
          <p:cNvPicPr>
            <a:picLocks noChangeAspect="1"/>
          </p:cNvPicPr>
          <p:nvPr>
            <p:ph idx="1"/>
          </p:nvPr>
        </p:nvPicPr>
        <p:blipFill>
          <a:blip r:embed="rId1"/>
          <a:stretch>
            <a:fillRect/>
          </a:stretch>
        </p:blipFill>
        <p:spPr>
          <a:xfrm>
            <a:off x="2123440" y="1844675"/>
            <a:ext cx="4599305" cy="3128645"/>
          </a:xfrm>
          <a:prstGeom prst="flowChartOffpageConnector">
            <a:avLst/>
          </a:prstGeom>
          <a:noFill/>
          <a:ln w="9525">
            <a:solidFill>
              <a:schemeClr val="accent2"/>
            </a:solidFill>
          </a:ln>
          <a:effectLst>
            <a:outerShdw blurRad="698500" dist="165100" dir="6600000" sx="110000" sy="110000" algn="r" rotWithShape="0">
              <a:prstClr val="black">
                <a:alpha val="51000"/>
              </a:prstClr>
            </a:outerShdw>
          </a:effec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Negative Aspects</a:t>
            </a:r>
            <a:endParaRPr lang="en-IN"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6" name="Text Placeholder 5"/>
          <p:cNvSpPr>
            <a:spLocks noGrp="1"/>
          </p:cNvSpPr>
          <p:nvPr>
            <p:ph type="body" idx="1"/>
          </p:nvPr>
        </p:nvSpPr>
        <p:spPr>
          <a:xfrm>
            <a:off x="1475740" y="2060575"/>
            <a:ext cx="1844040" cy="347980"/>
          </a:xfrm>
        </p:spPr>
        <p:txBody>
          <a:bodyPr/>
          <a:lstStyle/>
          <a:p>
            <a:pPr algn="ctr"/>
            <a:r>
              <a:rPr lang="en-IN" u="sng" dirty="0"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Suicide</a:t>
            </a:r>
            <a:r>
              <a:rPr lang="en-IN" dirty="0" smtClean="0"/>
              <a:t> </a:t>
            </a:r>
            <a:endParaRPr lang="en-US" dirty="0"/>
          </a:p>
        </p:txBody>
      </p:sp>
      <p:sp>
        <p:nvSpPr>
          <p:cNvPr id="3" name="Content Placeholder 2"/>
          <p:cNvSpPr>
            <a:spLocks noGrp="1"/>
          </p:cNvSpPr>
          <p:nvPr>
            <p:ph sz="half" idx="2"/>
          </p:nvPr>
        </p:nvSpPr>
        <p:spPr>
          <a:xfrm>
            <a:off x="630555" y="2652395"/>
            <a:ext cx="3868420" cy="3537585"/>
          </a:xfrm>
        </p:spPr>
        <p:txBody>
          <a:bodyPr/>
          <a:lstStyle/>
          <a:p>
            <a:endParaRPr lang="en-US" sz="1800" dirty="0" smtClean="0"/>
          </a:p>
          <a:p>
            <a:r>
              <a:rPr lang="en-US" sz="2000" b="1" dirty="0" smtClean="0">
                <a:latin typeface="Gabriola" panose="04040605051002020D02" charset="0"/>
                <a:cs typeface="Gabriola" panose="04040605051002020D02" charset="0"/>
              </a:rPr>
              <a:t>The tendency of perfectionists to have excessively high expectations of self and to be self-critical when their efforts do not meet the standard they have established combined with their tendency to show a "perfect face" to the world increases their risk of suicide ideation while decreasing the likelihood they will seek help when they should.</a:t>
            </a:r>
            <a:endParaRPr lang="en-US" sz="2000" b="1" dirty="0" smtClean="0">
              <a:latin typeface="Gabriola" panose="04040605051002020D02" charset="0"/>
              <a:cs typeface="Gabriola" panose="04040605051002020D02" charset="0"/>
            </a:endParaRPr>
          </a:p>
        </p:txBody>
      </p:sp>
      <p:sp>
        <p:nvSpPr>
          <p:cNvPr id="7" name="Text Placeholder 6"/>
          <p:cNvSpPr>
            <a:spLocks noGrp="1"/>
          </p:cNvSpPr>
          <p:nvPr>
            <p:ph type="body" sz="quarter" idx="3"/>
          </p:nvPr>
        </p:nvSpPr>
        <p:spPr>
          <a:xfrm>
            <a:off x="4629150" y="2054860"/>
            <a:ext cx="3888105" cy="450215"/>
          </a:xfrm>
        </p:spPr>
        <p:txBody>
          <a:bodyPr/>
          <a:lstStyle/>
          <a:p>
            <a:pPr algn="ctr"/>
            <a:r>
              <a:rPr lang="en-IN" u="sng" dirty="0"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Anorexia Nervosa</a:t>
            </a:r>
            <a:endParaRPr lang="en-IN" u="sng" dirty="0"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endParaRPr>
          </a:p>
        </p:txBody>
      </p:sp>
      <p:sp>
        <p:nvSpPr>
          <p:cNvPr id="8" name="Content Placeholder 7"/>
          <p:cNvSpPr>
            <a:spLocks noGrp="1"/>
          </p:cNvSpPr>
          <p:nvPr>
            <p:ph sz="quarter" idx="4"/>
          </p:nvPr>
        </p:nvSpPr>
        <p:spPr>
          <a:xfrm>
            <a:off x="4716145" y="2996565"/>
            <a:ext cx="3888105" cy="3322955"/>
          </a:xfrm>
        </p:spPr>
        <p:txBody>
          <a:bodyPr/>
          <a:lstStyle/>
          <a:p>
            <a:r>
              <a:rPr lang="en-US" sz="2000" b="1" dirty="0" smtClean="0">
                <a:latin typeface="Gabriola" panose="04040605051002020D02" charset="0"/>
                <a:cs typeface="Gabriola" panose="04040605051002020D02" charset="0"/>
              </a:rPr>
              <a:t>Perfectionism is a life enduring trait in the biographies of anorexics. It is felt before the onset of the eating disorder, generally in childhood, during the illness , and also, after remission.</a:t>
            </a:r>
            <a:endParaRPr lang="en-US" sz="2000" b="1" baseline="30000" dirty="0" smtClean="0">
              <a:latin typeface="Gabriola" panose="04040605051002020D02" charset="0"/>
              <a:cs typeface="Gabriola" panose="04040605051002020D02" charset="0"/>
            </a:endParaRPr>
          </a:p>
          <a:p>
            <a:r>
              <a:rPr lang="en-US" sz="2000" b="1" dirty="0" smtClean="0">
                <a:latin typeface="Gabriola" panose="04040605051002020D02" charset="0"/>
                <a:cs typeface="Gabriola" panose="04040605051002020D02" charset="0"/>
              </a:rPr>
              <a:t> The incessant striving for thinness among anorexics is itself a manifestation of this trait, of an insistence upon meeting unattainably high standards of performance.</a:t>
            </a:r>
            <a:endParaRPr lang="en-US" sz="20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686700" cy="1143000"/>
          </a:xfrm>
        </p:spPr>
        <p:txBody>
          <a:bodyPr/>
          <a:lstStyle/>
          <a:p>
            <a:pPr algn="ctr"/>
            <a:r>
              <a:rPr lang="en-IN"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Negative Aspects</a:t>
            </a:r>
            <a:endParaRPr lang="en-IN"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Text Placeholder 2"/>
          <p:cNvSpPr>
            <a:spLocks noGrp="1"/>
          </p:cNvSpPr>
          <p:nvPr>
            <p:ph type="body" idx="1"/>
          </p:nvPr>
        </p:nvSpPr>
        <p:spPr/>
        <p:txBody>
          <a:bodyPr/>
          <a:lstStyle/>
          <a:p>
            <a:r>
              <a:rPr lang="en-IN" u="sng" dirty="0"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General Applications</a:t>
            </a:r>
            <a:endParaRPr lang="en-IN" u="sng" dirty="0"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endParaRPr>
          </a:p>
        </p:txBody>
      </p:sp>
      <p:sp>
        <p:nvSpPr>
          <p:cNvPr id="4" name="Content Placeholder 3"/>
          <p:cNvSpPr>
            <a:spLocks noGrp="1"/>
          </p:cNvSpPr>
          <p:nvPr>
            <p:ph sz="half" idx="2"/>
          </p:nvPr>
        </p:nvSpPr>
        <p:spPr>
          <a:xfrm>
            <a:off x="340360" y="2505075"/>
            <a:ext cx="4158615" cy="3559810"/>
          </a:xfrm>
        </p:spPr>
        <p:txBody>
          <a:bodyPr/>
          <a:lstStyle/>
          <a:p>
            <a:r>
              <a:rPr lang="en-US" sz="2000" b="1" dirty="0" smtClean="0">
                <a:latin typeface="Gabriola" panose="04040605051002020D02" charset="0"/>
                <a:cs typeface="Gabriola" panose="04040605051002020D02" charset="0"/>
              </a:rPr>
              <a:t>In the workplace, perfectionism is often marked by low productivity and missed deadlines. This can lead to depression, social alienation, and a greater risk of workplace "accidents".</a:t>
            </a:r>
            <a:endParaRPr lang="en-US" sz="2000" b="1" dirty="0" smtClean="0">
              <a:latin typeface="Gabriola" panose="04040605051002020D02" charset="0"/>
              <a:cs typeface="Gabriola" panose="04040605051002020D02" charset="0"/>
            </a:endParaRPr>
          </a:p>
          <a:p>
            <a:r>
              <a:rPr lang="en-US" sz="2000" b="1" dirty="0" smtClean="0">
                <a:latin typeface="Gabriola" panose="04040605051002020D02" charset="0"/>
                <a:cs typeface="Gabriola" panose="04040605051002020D02" charset="0"/>
              </a:rPr>
              <a:t>In intimate relationships, unrealistic expectations can cause significant dissatisfaction for both partners.</a:t>
            </a:r>
            <a:endParaRPr lang="en-US" sz="2000" b="1" dirty="0" smtClean="0">
              <a:latin typeface="Gabriola" panose="04040605051002020D02" charset="0"/>
              <a:cs typeface="Gabriola" panose="04040605051002020D02" charset="0"/>
            </a:endParaRPr>
          </a:p>
          <a:p>
            <a:r>
              <a:rPr lang="en-US" sz="2000" b="1" dirty="0" smtClean="0">
                <a:latin typeface="Gabriola" panose="04040605051002020D02" charset="0"/>
                <a:cs typeface="Gabriola" panose="04040605051002020D02" charset="0"/>
              </a:rPr>
              <a:t>They may be inflexible to change and lack creativity if problems arise.</a:t>
            </a:r>
            <a:endParaRPr lang="en-US" sz="2000" b="1" dirty="0" smtClean="0">
              <a:latin typeface="Gabriola" panose="04040605051002020D02" charset="0"/>
              <a:cs typeface="Gabriola" panose="04040605051002020D02" charset="0"/>
            </a:endParaRPr>
          </a:p>
        </p:txBody>
      </p:sp>
      <p:sp>
        <p:nvSpPr>
          <p:cNvPr id="5" name="Text Placeholder 4"/>
          <p:cNvSpPr>
            <a:spLocks noGrp="1"/>
          </p:cNvSpPr>
          <p:nvPr>
            <p:ph type="body" sz="quarter" idx="3"/>
          </p:nvPr>
        </p:nvSpPr>
        <p:spPr>
          <a:xfrm>
            <a:off x="4629150" y="1681480"/>
            <a:ext cx="4270375" cy="823595"/>
          </a:xfrm>
        </p:spPr>
        <p:txBody>
          <a:bodyPr/>
          <a:lstStyle/>
          <a:p>
            <a:r>
              <a:rPr lang="en-IN" u="sng"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Medical complications</a:t>
            </a:r>
            <a:endParaRPr lang="en-IN" u="sng" dirty="0" smtClean="0">
              <a:solidFill>
                <a:schemeClr val="accent5">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endParaRPr>
          </a:p>
        </p:txBody>
      </p:sp>
      <p:sp>
        <p:nvSpPr>
          <p:cNvPr id="6" name="Content Placeholder 5"/>
          <p:cNvSpPr>
            <a:spLocks noGrp="1"/>
          </p:cNvSpPr>
          <p:nvPr>
            <p:ph sz="quarter" idx="4"/>
          </p:nvPr>
        </p:nvSpPr>
        <p:spPr>
          <a:xfrm>
            <a:off x="4629150" y="2505075"/>
            <a:ext cx="4237990" cy="3190240"/>
          </a:xfrm>
        </p:spPr>
        <p:txBody>
          <a:bodyPr/>
          <a:lstStyle/>
          <a:p>
            <a:r>
              <a:rPr lang="en-US" sz="2000" b="1" dirty="0" smtClean="0">
                <a:latin typeface="Gabriola" panose="04040605051002020D02" charset="0"/>
                <a:cs typeface="Gabriola" panose="04040605051002020D02" charset="0"/>
              </a:rPr>
              <a:t>Perfectionism is a risk factor for obsessive compulsive disorder, obsessive compulsive personality disorder, eating disorders, social anxiety, social phobia, body dysmorphic disorder, workaholism, self harm, substance abuse, and clinical depression as well as physical problems like chronic stress, and heart disease.</a:t>
            </a:r>
            <a:endParaRPr lang="en-US" sz="20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920" y="188595"/>
            <a:ext cx="3616325" cy="582930"/>
          </a:xfrm>
        </p:spPr>
        <p:txBody>
          <a:bodyPr/>
          <a:lstStyle/>
          <a:p>
            <a:pPr algn="ctr"/>
            <a:r>
              <a:rPr lang="en-US"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Narcissism</a:t>
            </a:r>
            <a:endParaRPr lang="en-US"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pic>
        <p:nvPicPr>
          <p:cNvPr id="1026" name="Picture 2" descr="Narcissistic Personality Disorder In Our Families and Workplaces"/>
          <p:cNvPicPr>
            <a:picLocks noChangeAspect="1" noChangeArrowheads="1"/>
          </p:cNvPicPr>
          <p:nvPr/>
        </p:nvPicPr>
        <p:blipFill>
          <a:blip r:embed="rId1"/>
          <a:srcRect l="4695" t="12006" r="3348" b="27014"/>
          <a:stretch>
            <a:fillRect/>
          </a:stretch>
        </p:blipFill>
        <p:spPr bwMode="auto">
          <a:xfrm>
            <a:off x="3022600" y="2529840"/>
            <a:ext cx="3234055" cy="3234055"/>
          </a:xfrm>
          <a:prstGeom prst="flowChartConnector">
            <a:avLst/>
          </a:prstGeom>
          <a:noFill/>
          <a:effectLst>
            <a:outerShdw blurRad="546100" dist="50800" dir="5400000" sx="110000" sy="110000" algn="ctr" rotWithShape="0">
              <a:srgbClr val="000000">
                <a:alpha val="43000"/>
              </a:srgbClr>
            </a:outerShdw>
          </a:effectLst>
        </p:spPr>
      </p:pic>
      <p:pic>
        <p:nvPicPr>
          <p:cNvPr id="6" name="Picture 4" descr="How to identify a narcissist — and cope with their potentially ..."/>
          <p:cNvPicPr>
            <a:picLocks noChangeAspect="1" noChangeArrowheads="1"/>
          </p:cNvPicPr>
          <p:nvPr/>
        </p:nvPicPr>
        <p:blipFill>
          <a:blip r:embed="rId2" cstate="print"/>
          <a:srcRect/>
          <a:stretch>
            <a:fillRect/>
          </a:stretch>
        </p:blipFill>
        <p:spPr bwMode="auto">
          <a:xfrm>
            <a:off x="5024755" y="4550410"/>
            <a:ext cx="4121150" cy="2307590"/>
          </a:xfrm>
          <a:prstGeom prst="triangle">
            <a:avLst/>
          </a:prstGeom>
          <a:noFill/>
        </p:spPr>
      </p:pic>
      <p:sp>
        <p:nvSpPr>
          <p:cNvPr id="7" name="Rectangle 6"/>
          <p:cNvSpPr/>
          <p:nvPr/>
        </p:nvSpPr>
        <p:spPr>
          <a:xfrm>
            <a:off x="-86995" y="1268730"/>
            <a:ext cx="9486900" cy="829945"/>
          </a:xfrm>
          <a:prstGeom prst="rect">
            <a:avLst/>
          </a:prstGeom>
        </p:spPr>
        <p:txBody>
          <a:bodyPr wrap="square">
            <a:spAutoFit/>
          </a:bodyPr>
          <a:lstStyle/>
          <a:p>
            <a:pPr algn="ctr"/>
            <a:r>
              <a:rPr lang="en-US" sz="2400" b="1" dirty="0" smtClean="0">
                <a:solidFill>
                  <a:schemeClr val="accent2">
                    <a:lumMod val="50000"/>
                  </a:schemeClr>
                </a:solidFill>
                <a:effectLst>
                  <a:outerShdw blurRad="38100" dist="38100" dir="2700000" algn="tl">
                    <a:srgbClr val="000000">
                      <a:alpha val="43137"/>
                    </a:srgbClr>
                  </a:outerShdw>
                </a:effectLst>
                <a:latin typeface="Gabriola" panose="04040605051002020D02" charset="0"/>
                <a:cs typeface="Gabriola" panose="04040605051002020D02" charset="0"/>
              </a:rPr>
              <a:t>Narcissists often are pseudo-perfectionists and require being the center of attention and create situations where they will receive attention</a:t>
            </a:r>
            <a:r>
              <a:rPr lang="en-US" b="1" dirty="0" smtClean="0"/>
              <a:t>.</a:t>
            </a:r>
            <a:endParaRPr lang="en-US" b="1"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Signs You’re a Perfectionist</a:t>
            </a:r>
            <a:r>
              <a:rPr lang="en-US" b="1" dirty="0" smtClean="0"/>
              <a:t> </a:t>
            </a:r>
            <a:endParaRPr lang="en-US" b="1" dirty="0"/>
          </a:p>
        </p:txBody>
      </p:sp>
      <p:sp>
        <p:nvSpPr>
          <p:cNvPr id="8" name="Content Placeholder 7"/>
          <p:cNvSpPr>
            <a:spLocks noGrp="1"/>
          </p:cNvSpPr>
          <p:nvPr>
            <p:ph idx="1"/>
          </p:nvPr>
        </p:nvSpPr>
        <p:spPr>
          <a:xfrm>
            <a:off x="467360" y="1268730"/>
            <a:ext cx="8229600" cy="4731385"/>
          </a:xfrm>
        </p:spPr>
        <p:txBody>
          <a:bodyPr/>
          <a:lstStyle/>
          <a:p>
            <a:pPr algn="ctr"/>
            <a:r>
              <a:rPr lang="en-US" sz="2400" dirty="0" smtClean="0">
                <a:latin typeface="Gabriola" panose="04040605051002020D02" charset="0"/>
                <a:cs typeface="Gabriola" panose="04040605051002020D02" charset="0"/>
              </a:rPr>
              <a:t>You can not stop thinking about a mistake you made.</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are intensely competitive and can't stand doing worse than others.</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either want to do something “just right” or not at all.</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demand perfection from other people.</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will not ask for help if asking can be perceived as a flaw or weakness.</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will persist at a task long after other people have quit.</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are a fault-finder who must correct other people when they are wrong.</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are highly aware of other people's demands and expectations.</a:t>
            </a:r>
            <a:endParaRPr lang="en-US" sz="2400" dirty="0" smtClean="0">
              <a:latin typeface="Gabriola" panose="04040605051002020D02" charset="0"/>
              <a:cs typeface="Gabriola" panose="04040605051002020D02" charset="0"/>
            </a:endParaRPr>
          </a:p>
          <a:p>
            <a:pPr algn="ctr"/>
            <a:r>
              <a:rPr lang="en-US" sz="2400" dirty="0" smtClean="0">
                <a:latin typeface="Gabriola" panose="04040605051002020D02" charset="0"/>
                <a:cs typeface="Gabriola" panose="04040605051002020D02" charset="0"/>
              </a:rPr>
              <a:t>You are very self-conscious about making mistakes in front of other people.</a:t>
            </a:r>
            <a:endParaRPr lang="en-US" sz="2400" dirty="0" smtClean="0">
              <a:latin typeface="Gabriola" panose="04040605051002020D02" charset="0"/>
              <a:cs typeface="Gabriola" panose="04040605051002020D02" charset="0"/>
            </a:endParaRPr>
          </a:p>
          <a:p>
            <a:pPr algn="ctr"/>
            <a:r>
              <a:rPr lang="en-US" sz="3600" b="1" dirty="0" smtClean="0">
                <a:latin typeface="Gabriola" panose="04040605051002020D02" charset="0"/>
                <a:cs typeface="Gabriola" panose="04040605051002020D02" charset="0"/>
              </a:rPr>
              <a:t>*You noticed the error in the title of this list</a:t>
            </a:r>
            <a:endParaRPr lang="en-US" sz="3600" b="1" dirty="0" smtClean="0">
              <a:latin typeface="Gabriola" panose="04040605051002020D02" charset="0"/>
              <a:cs typeface="Gabriola" panose="04040605051002020D02" charset="0"/>
            </a:endParaRPr>
          </a:p>
          <a:p>
            <a:pPr algn="ctr"/>
            <a:endParaRPr lang="en-US" sz="36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25" y="332740"/>
            <a:ext cx="8501121" cy="1143000"/>
          </a:xfrm>
        </p:spPr>
        <p:txBody>
          <a:bodyPr/>
          <a:lstStyle/>
          <a:p>
            <a:pPr algn="ctr"/>
            <a:r>
              <a:rPr lang="en-US"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Common Traits of a Perfectionist</a:t>
            </a:r>
            <a:endParaRPr lang="en-US"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395605" y="2925445"/>
            <a:ext cx="4215130" cy="3332480"/>
          </a:xfrm>
        </p:spPr>
        <p:txBody>
          <a:bodyPr/>
          <a:lstStyle/>
          <a:p>
            <a:pPr lvl="1"/>
            <a:r>
              <a:rPr lang="en-US" sz="1800" dirty="0" smtClean="0"/>
              <a:t>All-or-Nothing Thinking</a:t>
            </a:r>
            <a:endParaRPr lang="en-US" sz="1800" dirty="0" smtClean="0"/>
          </a:p>
          <a:p>
            <a:pPr lvl="1"/>
            <a:r>
              <a:rPr lang="en-US" sz="1800" dirty="0" smtClean="0"/>
              <a:t>Highly Critical</a:t>
            </a:r>
            <a:endParaRPr lang="en-US" sz="1800" dirty="0" smtClean="0"/>
          </a:p>
          <a:p>
            <a:pPr lvl="1"/>
            <a:r>
              <a:rPr lang="en-US" sz="1800" dirty="0" smtClean="0"/>
              <a:t>Pushed by Fear</a:t>
            </a:r>
            <a:endParaRPr lang="en-US" sz="1800" dirty="0" smtClean="0"/>
          </a:p>
          <a:p>
            <a:pPr lvl="1"/>
            <a:r>
              <a:rPr lang="en-US" sz="1800" dirty="0" smtClean="0"/>
              <a:t>Unrealistic Standards</a:t>
            </a:r>
            <a:endParaRPr lang="en-US" sz="1800" dirty="0" smtClean="0"/>
          </a:p>
          <a:p>
            <a:pPr lvl="1"/>
            <a:r>
              <a:rPr lang="en-US" sz="1800" dirty="0" smtClean="0"/>
              <a:t>Focused on Results</a:t>
            </a:r>
            <a:endParaRPr lang="en-US" sz="1800" dirty="0" smtClean="0"/>
          </a:p>
          <a:p>
            <a:pPr lvl="1"/>
            <a:r>
              <a:rPr lang="en-US" sz="1800" dirty="0" smtClean="0"/>
              <a:t>Depressed by Unmet Goals</a:t>
            </a:r>
            <a:endParaRPr lang="en-US" sz="1800" dirty="0" smtClean="0"/>
          </a:p>
          <a:p>
            <a:pPr lvl="1"/>
            <a:r>
              <a:rPr lang="en-US" sz="1800" dirty="0" smtClean="0"/>
              <a:t>Fear of Failure</a:t>
            </a:r>
            <a:endParaRPr lang="en-US" sz="1800" dirty="0" smtClean="0"/>
          </a:p>
          <a:p>
            <a:pPr lvl="1"/>
            <a:r>
              <a:rPr lang="en-IN" sz="1800" dirty="0" smtClean="0"/>
              <a:t>Procrastination </a:t>
            </a:r>
            <a:endParaRPr lang="en-IN" sz="1800" dirty="0" smtClean="0"/>
          </a:p>
          <a:p>
            <a:pPr lvl="1"/>
            <a:r>
              <a:rPr lang="en-US" sz="1800" dirty="0" smtClean="0"/>
              <a:t>Defensiveness</a:t>
            </a:r>
            <a:endParaRPr lang="en-US" sz="1800" dirty="0" smtClean="0"/>
          </a:p>
          <a:p>
            <a:pPr lvl="1"/>
            <a:r>
              <a:rPr lang="en-US" sz="1800" dirty="0" smtClean="0"/>
              <a:t>Low Self-Esteem</a:t>
            </a:r>
            <a:endParaRPr lang="en-US" sz="1800" dirty="0" smtClean="0"/>
          </a:p>
          <a:p>
            <a:pPr lvl="1">
              <a:buNone/>
            </a:pPr>
            <a:endParaRPr lang="en-US" sz="1600" dirty="0" smtClean="0"/>
          </a:p>
          <a:p>
            <a:pPr lvl="1"/>
            <a:endParaRPr lang="en-US" sz="1600" dirty="0" smtClean="0"/>
          </a:p>
          <a:p>
            <a:pPr lvl="8">
              <a:buNone/>
            </a:pPr>
            <a:endParaRPr lang="en-US" sz="1000" dirty="0"/>
          </a:p>
        </p:txBody>
      </p:sp>
      <p:sp>
        <p:nvSpPr>
          <p:cNvPr id="25602" name="AutoShape 2" descr="https://www.verywellmind.com/thmb/yGoj6Czw2qmlQRCE0LElikyktng=/1500x0/filters:no_upscale():max_bytes(150000):strip_icc():format(webp)/signs-you-may-be-a-perfectionist-3145233-4b439fdaab36470a930ba2eef8d29fc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5604" name="AutoShape 4" descr="traits of perfectionis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9218" name="Picture 2" descr="10 Signs You May Be a Perfectionist"/>
          <p:cNvPicPr>
            <a:picLocks noChangeAspect="1" noChangeArrowheads="1"/>
          </p:cNvPicPr>
          <p:nvPr/>
        </p:nvPicPr>
        <p:blipFill>
          <a:blip r:embed="rId1"/>
          <a:srcRect/>
          <a:stretch>
            <a:fillRect/>
          </a:stretch>
        </p:blipFill>
        <p:spPr bwMode="auto">
          <a:xfrm>
            <a:off x="4499610" y="2853055"/>
            <a:ext cx="4033520" cy="3659505"/>
          </a:xfrm>
          <a:prstGeom prst="flowChartAlternateProcess">
            <a:avLst/>
          </a:prstGeom>
          <a:noFill/>
          <a:effectLst>
            <a:outerShdw blurRad="1003300" dist="50800" dir="5400000" sx="114000" sy="114000" algn="ctr" rotWithShape="0">
              <a:srgbClr val="000000">
                <a:alpha val="58000"/>
              </a:srgbClr>
            </a:outerShdw>
          </a:effectLst>
        </p:spPr>
      </p:pic>
      <p:sp>
        <p:nvSpPr>
          <p:cNvPr id="4" name="Text Box 3"/>
          <p:cNvSpPr txBox="1"/>
          <p:nvPr/>
        </p:nvSpPr>
        <p:spPr>
          <a:xfrm>
            <a:off x="467360" y="1565275"/>
            <a:ext cx="7447280" cy="768350"/>
          </a:xfrm>
          <a:prstGeom prst="rect">
            <a:avLst/>
          </a:prstGeom>
          <a:noFill/>
        </p:spPr>
        <p:txBody>
          <a:bodyPr wrap="square" rtlCol="0">
            <a:spAutoFit/>
          </a:bodyPr>
          <a:p>
            <a:r>
              <a:rPr lang="en-IN" altLang="en-US" sz="2200" dirty="0" smtClean="0">
                <a:sym typeface="+mn-ea"/>
              </a:rPr>
              <a:t>T</a:t>
            </a:r>
            <a:r>
              <a:rPr lang="en-US" sz="2200" dirty="0" smtClean="0">
                <a:sym typeface="+mn-ea"/>
              </a:rPr>
              <a:t>he following are ten traits of perfectionists, that you may be able to spot in yourself or in the people you know.</a:t>
            </a:r>
            <a:endParaRPr lang="en-US" sz="2200" dirty="0" smtClean="0">
              <a:sym typeface="+mn-ea"/>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55" y="404495"/>
            <a:ext cx="8229600" cy="582613"/>
          </a:xfrm>
        </p:spPr>
        <p:txBody>
          <a:bodyPr/>
          <a:lstStyle/>
          <a:p>
            <a:pPr algn="ctr"/>
            <a:r>
              <a:rPr lang="en-US" sz="4000" b="1" u="sng" cap="all"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DOMAINS OF PERFECTIONISM</a:t>
            </a:r>
            <a:endParaRPr lang="en-US" sz="4000" b="1" u="sng" cap="all"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a:xfrm>
            <a:off x="457200" y="1893570"/>
            <a:ext cx="3898900" cy="4234180"/>
          </a:xfrm>
        </p:spPr>
        <p:txBody>
          <a:bodyPr/>
          <a:lstStyle/>
          <a:p>
            <a:pPr algn="l"/>
            <a:r>
              <a:rPr lang="en-US" sz="2800" b="1" dirty="0" smtClean="0">
                <a:latin typeface="Gabriola" panose="04040605051002020D02" charset="0"/>
                <a:cs typeface="Gabriola" panose="04040605051002020D02" charset="0"/>
              </a:rPr>
              <a:t>In the workplace or at school</a:t>
            </a:r>
            <a:endParaRPr lang="en-US" sz="2800" b="1" dirty="0" smtClean="0">
              <a:latin typeface="Gabriola" panose="04040605051002020D02" charset="0"/>
              <a:cs typeface="Gabriola" panose="04040605051002020D02" charset="0"/>
            </a:endParaRPr>
          </a:p>
          <a:p>
            <a:pPr algn="l"/>
            <a:r>
              <a:rPr lang="en-US" sz="2800" b="1" dirty="0" smtClean="0">
                <a:latin typeface="Gabriola" panose="04040605051002020D02" charset="0"/>
                <a:cs typeface="Gabriola" panose="04040605051002020D02" charset="0"/>
              </a:rPr>
              <a:t>Intimate relationships or friendships</a:t>
            </a:r>
            <a:endParaRPr lang="en-US" sz="2800" b="1" dirty="0" smtClean="0">
              <a:latin typeface="Gabriola" panose="04040605051002020D02" charset="0"/>
              <a:cs typeface="Gabriola" panose="04040605051002020D02" charset="0"/>
            </a:endParaRPr>
          </a:p>
          <a:p>
            <a:pPr algn="l"/>
            <a:r>
              <a:rPr lang="en-US" sz="2800" b="1" dirty="0" smtClean="0">
                <a:latin typeface="Gabriola" panose="04040605051002020D02" charset="0"/>
                <a:cs typeface="Gabriola" panose="04040605051002020D02" charset="0"/>
              </a:rPr>
              <a:t>Physical activity</a:t>
            </a:r>
            <a:endParaRPr lang="en-US" sz="2800" b="1" dirty="0" smtClean="0">
              <a:latin typeface="Gabriola" panose="04040605051002020D02" charset="0"/>
              <a:cs typeface="Gabriola" panose="04040605051002020D02" charset="0"/>
            </a:endParaRPr>
          </a:p>
          <a:p>
            <a:pPr algn="l"/>
            <a:r>
              <a:rPr lang="en-US" sz="2800" b="1" dirty="0" smtClean="0">
                <a:latin typeface="Gabriola" panose="04040605051002020D02" charset="0"/>
                <a:cs typeface="Gabriola" panose="04040605051002020D02" charset="0"/>
              </a:rPr>
              <a:t>Environment or surroundings</a:t>
            </a:r>
            <a:endParaRPr lang="en-US" sz="2800" b="1" dirty="0" smtClean="0">
              <a:latin typeface="Gabriola" panose="04040605051002020D02" charset="0"/>
              <a:cs typeface="Gabriola" panose="04040605051002020D02" charset="0"/>
            </a:endParaRPr>
          </a:p>
          <a:p>
            <a:pPr algn="l"/>
            <a:r>
              <a:rPr lang="en-US" sz="2800" b="1" dirty="0" smtClean="0">
                <a:latin typeface="Gabriola" panose="04040605051002020D02" charset="0"/>
                <a:cs typeface="Gabriola" panose="04040605051002020D02" charset="0"/>
              </a:rPr>
              <a:t>Hygiene and health</a:t>
            </a:r>
            <a:endParaRPr lang="en-US" sz="2800" b="1" dirty="0" smtClean="0">
              <a:latin typeface="Gabriola" panose="04040605051002020D02" charset="0"/>
              <a:cs typeface="Gabriola" panose="04040605051002020D02" charset="0"/>
            </a:endParaRPr>
          </a:p>
          <a:p>
            <a:pPr algn="l"/>
            <a:r>
              <a:rPr lang="en-US" sz="2800" b="1" dirty="0" smtClean="0">
                <a:latin typeface="Gabriola" panose="04040605051002020D02" charset="0"/>
                <a:cs typeface="Gabriola" panose="04040605051002020D02" charset="0"/>
              </a:rPr>
              <a:t>How one speaks or writes</a:t>
            </a:r>
            <a:endParaRPr lang="en-US" sz="2800" b="1" dirty="0" smtClean="0">
              <a:latin typeface="Gabriola" panose="04040605051002020D02" charset="0"/>
              <a:cs typeface="Gabriola" panose="04040605051002020D02" charset="0"/>
            </a:endParaRPr>
          </a:p>
          <a:p>
            <a:pPr algn="l"/>
            <a:r>
              <a:rPr lang="en-US" sz="2800" b="1" dirty="0" smtClean="0">
                <a:latin typeface="Gabriola" panose="04040605051002020D02" charset="0"/>
                <a:cs typeface="Gabriola" panose="04040605051002020D02" charset="0"/>
              </a:rPr>
              <a:t>Physical appearance</a:t>
            </a:r>
            <a:endParaRPr lang="en-US" sz="2800" b="1" dirty="0" smtClean="0">
              <a:latin typeface="Gabriola" panose="04040605051002020D02" charset="0"/>
              <a:cs typeface="Gabriola" panose="04040605051002020D02" charset="0"/>
            </a:endParaRPr>
          </a:p>
        </p:txBody>
      </p:sp>
      <p:pic>
        <p:nvPicPr>
          <p:cNvPr id="102" name="Content Placeholder 101"/>
          <p:cNvPicPr/>
          <p:nvPr>
            <p:ph sz="half" idx="2"/>
          </p:nvPr>
        </p:nvPicPr>
        <p:blipFill>
          <a:blip r:embed="rId1"/>
          <a:stretch>
            <a:fillRect/>
          </a:stretch>
        </p:blipFill>
        <p:spPr>
          <a:xfrm>
            <a:off x="4356100" y="1484630"/>
            <a:ext cx="4756785" cy="4953000"/>
          </a:xfrm>
          <a:prstGeom prst="flowChartConnector">
            <a:avLst/>
          </a:prstGeom>
          <a:noFill/>
          <a:ln w="9525">
            <a:noFill/>
          </a:ln>
          <a:effectLst>
            <a:outerShdw blurRad="571500" dist="50800" dir="5400000" sx="108000" sy="108000" algn="ctr" rotWithShape="0">
              <a:srgbClr val="000000">
                <a:alpha val="56000"/>
              </a:srgbClr>
            </a:outerShdw>
          </a:effec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5130"/>
            <a:ext cx="8229600" cy="582613"/>
          </a:xfrm>
        </p:spPr>
        <p:txBody>
          <a:bodyPr/>
          <a:lstStyle/>
          <a:p>
            <a:pPr algn="ctr"/>
            <a:r>
              <a:rPr lang="en-IN" sz="4400" b="1" u="sng" dirty="0" smtClean="0">
                <a:solidFill>
                  <a:srgbClr val="FF0000"/>
                </a:solidFill>
                <a:effectLst>
                  <a:outerShdw blurRad="38100" dist="38100" dir="2700000" algn="tl">
                    <a:srgbClr val="000000">
                      <a:alpha val="43137"/>
                    </a:srgbClr>
                  </a:outerShdw>
                </a:effectLst>
                <a:latin typeface="Comic Sans MS" panose="030F0702030302020204" charset="0"/>
                <a:cs typeface="Comic Sans MS" panose="030F0702030302020204" charset="0"/>
              </a:rPr>
              <a:t>Causes of Perfectionism</a:t>
            </a:r>
            <a:endParaRPr lang="en-IN" sz="4400" b="1" u="sng" dirty="0" smtClean="0">
              <a:solidFill>
                <a:srgbClr val="FF0000"/>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1331595" y="1341120"/>
            <a:ext cx="5925820" cy="3597275"/>
          </a:xfrm>
        </p:spPr>
        <p:txBody>
          <a:bodyPr/>
          <a:lstStyle/>
          <a:p>
            <a:pPr algn="ctr"/>
            <a:r>
              <a:rPr lang="en-US" sz="2200" dirty="0" smtClean="0"/>
              <a:t>Rigid, high parental expectations</a:t>
            </a:r>
            <a:endParaRPr lang="en-US" sz="2200" dirty="0" smtClean="0"/>
          </a:p>
          <a:p>
            <a:pPr algn="ctr"/>
            <a:r>
              <a:rPr lang="en-US" sz="2200" dirty="0" smtClean="0"/>
              <a:t>Highly critical, shaming, or abusive parents</a:t>
            </a:r>
            <a:endParaRPr lang="en-US" sz="2200" dirty="0" smtClean="0"/>
          </a:p>
          <a:p>
            <a:pPr algn="ctr"/>
            <a:r>
              <a:rPr lang="en-US" sz="2200" dirty="0" smtClean="0"/>
              <a:t>Excessive praise for your achievements</a:t>
            </a:r>
            <a:endParaRPr lang="en-US" sz="2200" dirty="0" smtClean="0"/>
          </a:p>
          <a:p>
            <a:pPr algn="ctr"/>
            <a:r>
              <a:rPr lang="en-US" sz="2200" dirty="0" smtClean="0"/>
              <a:t>Low self-esteem or feeling inadequate</a:t>
            </a:r>
            <a:endParaRPr lang="en-US" sz="2200" dirty="0" smtClean="0"/>
          </a:p>
          <a:p>
            <a:pPr algn="ctr"/>
            <a:r>
              <a:rPr lang="en-US" sz="2200" dirty="0" smtClean="0"/>
              <a:t>Believing your self-worth is determined by your achievements</a:t>
            </a:r>
            <a:endParaRPr lang="en-US" sz="2200" dirty="0" smtClean="0"/>
          </a:p>
          <a:p>
            <a:pPr algn="ctr"/>
            <a:r>
              <a:rPr lang="en-US" sz="2200" dirty="0" smtClean="0"/>
              <a:t>Black-and-white thinking</a:t>
            </a:r>
            <a:endParaRPr lang="en-US" sz="2200" dirty="0" smtClean="0"/>
          </a:p>
          <a:p>
            <a:pPr algn="ctr"/>
            <a:r>
              <a:rPr lang="en-US" sz="2200" dirty="0" smtClean="0"/>
              <a:t>Efforts to feel in control</a:t>
            </a:r>
            <a:endParaRPr lang="en-US" sz="2200" dirty="0" smtClean="0"/>
          </a:p>
          <a:p>
            <a:pPr algn="ctr"/>
            <a:r>
              <a:rPr lang="en-US" sz="2200" dirty="0" smtClean="0"/>
              <a:t>Cultural and institutional expectations</a:t>
            </a:r>
            <a:endParaRPr lang="en-US" sz="2200" dirty="0" smtClean="0"/>
          </a:p>
        </p:txBody>
      </p:sp>
      <p:sp>
        <p:nvSpPr>
          <p:cNvPr id="7170" name="AutoShape 2" descr="Perfectionism can be a result of harsh pare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7172" name="Picture 4" descr="https://blogs.psychcentral.com/imperfect/files/2015/12/Perfectionism-can-be-a-result-of-harsh-parenting.1.jpg"/>
          <p:cNvPicPr>
            <a:picLocks noChangeAspect="1" noChangeArrowheads="1"/>
          </p:cNvPicPr>
          <p:nvPr/>
        </p:nvPicPr>
        <p:blipFill>
          <a:blip r:embed="rId1"/>
          <a:srcRect/>
          <a:stretch>
            <a:fillRect/>
          </a:stretch>
        </p:blipFill>
        <p:spPr bwMode="auto">
          <a:xfrm>
            <a:off x="6804025" y="3717290"/>
            <a:ext cx="2323465" cy="3133090"/>
          </a:xfrm>
          <a:prstGeom prst="ellipse">
            <a:avLst/>
          </a:prstGeom>
          <a:noFill/>
          <a:effectLst>
            <a:innerShdw blurRad="850900" dist="50800" dir="13500000">
              <a:prstClr val="black">
                <a:alpha val="50000"/>
              </a:prstClr>
            </a:innerShdw>
          </a:effec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021715"/>
          </a:xfrm>
        </p:spPr>
        <p:txBody>
          <a:bodyPr/>
          <a:lstStyle/>
          <a:p>
            <a:pPr algn="ctr"/>
            <a:r>
              <a:rPr lang="en-US" b="1" u="sng" dirty="0" smtClean="0">
                <a:solidFill>
                  <a:srgbClr val="FF0000"/>
                </a:solidFill>
                <a:effectLst>
                  <a:outerShdw blurRad="38100" dist="38100" dir="2700000" algn="tl">
                    <a:srgbClr val="000000">
                      <a:alpha val="43137"/>
                    </a:srgbClr>
                  </a:outerShdw>
                </a:effectLst>
                <a:latin typeface="Comic Sans MS" panose="030F0702030302020204" charset="0"/>
                <a:cs typeface="Comic Sans MS" panose="030F0702030302020204" charset="0"/>
              </a:rPr>
              <a:t>4 Parenting Styles That Contribute to Perfectionism</a:t>
            </a:r>
            <a:endParaRPr lang="en-US" b="1" u="sng" dirty="0" smtClean="0">
              <a:solidFill>
                <a:srgbClr val="FF0000"/>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467360" y="1557020"/>
            <a:ext cx="8453120" cy="4886325"/>
          </a:xfrm>
        </p:spPr>
        <p:txBody>
          <a:bodyPr/>
          <a:lstStyle/>
          <a:p>
            <a:pPr marL="0" indent="0" algn="ctr">
              <a:buNone/>
            </a:pPr>
            <a:r>
              <a:rPr lang="en-US" sz="2800"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Demanding Parents</a:t>
            </a:r>
            <a:r>
              <a:rPr lang="en-US" sz="2400" b="1" dirty="0" smtClean="0">
                <a:solidFill>
                  <a:schemeClr val="accent1">
                    <a:lumMod val="75000"/>
                  </a:schemeClr>
                </a:solidFill>
                <a:effectLst>
                  <a:outerShdw blurRad="38100" dist="38100" dir="2700000" algn="tl">
                    <a:srgbClr val="000000">
                      <a:alpha val="43137"/>
                    </a:srgbClr>
                  </a:outerShdw>
                </a:effectLst>
              </a:rPr>
              <a:t> </a:t>
            </a:r>
            <a:endParaRPr lang="en-US" sz="2000" dirty="0" smtClean="0"/>
          </a:p>
          <a:p>
            <a:pPr lvl="1"/>
            <a:r>
              <a:rPr lang="en-US" sz="2400" b="1" dirty="0" smtClean="0">
                <a:latin typeface="Gabriola" panose="04040605051002020D02" charset="0"/>
                <a:cs typeface="Gabriola" panose="04040605051002020D02" charset="0"/>
              </a:rPr>
              <a:t>Demanding parents value achievements—external markers of success such as awards, grades, money, and titles — and are overly concerned with what other people think.</a:t>
            </a:r>
            <a:endParaRPr lang="en-US" sz="2400" b="1" dirty="0" smtClean="0">
              <a:latin typeface="Gabriola" panose="04040605051002020D02" charset="0"/>
              <a:cs typeface="Gabriola" panose="04040605051002020D02" charset="0"/>
            </a:endParaRPr>
          </a:p>
          <a:p>
            <a:pPr lvl="1"/>
            <a:r>
              <a:rPr lang="en-US" sz="2400" b="1" dirty="0" smtClean="0">
                <a:latin typeface="Gabriola" panose="04040605051002020D02" charset="0"/>
                <a:cs typeface="Gabriola" panose="04040605051002020D02" charset="0"/>
              </a:rPr>
              <a:t>Demanding parents tend to tell their children what to do rather than ask what the child wants, needs, or feels. </a:t>
            </a:r>
            <a:endParaRPr lang="en-US" sz="2400" b="1" dirty="0" smtClean="0">
              <a:latin typeface="Gabriola" panose="04040605051002020D02" charset="0"/>
              <a:cs typeface="Gabriola" panose="04040605051002020D02" charset="0"/>
            </a:endParaRPr>
          </a:p>
          <a:p>
            <a:pPr lvl="1"/>
            <a:r>
              <a:rPr lang="en-US" sz="2400" b="1" dirty="0" smtClean="0">
                <a:latin typeface="Gabriola" panose="04040605051002020D02" charset="0"/>
                <a:cs typeface="Gabriola" panose="04040605051002020D02" charset="0"/>
              </a:rPr>
              <a:t>Children with demanding parents become extremely hard on themselves. They constantly feel like they aren’t living up to their parents’ expectations, leaving them with a sense of shame, failure, and inadequacy. They internalized their parents’ goals and expectations.</a:t>
            </a:r>
            <a:endParaRPr lang="en-US" sz="2400" b="1" dirty="0" smtClean="0">
              <a:latin typeface="Gabriola" panose="04040605051002020D02" charset="0"/>
              <a:cs typeface="Gabriola" panose="04040605051002020D02" charset="0"/>
            </a:endParaRPr>
          </a:p>
          <a:p>
            <a:pPr lvl="1"/>
            <a:r>
              <a:rPr lang="en-US" sz="2400" b="1" dirty="0" smtClean="0">
                <a:latin typeface="Gabriola" panose="04040605051002020D02" charset="0"/>
                <a:cs typeface="Gabriola" panose="04040605051002020D02" charset="0"/>
              </a:rPr>
              <a:t> They also learn that love is conditional — that they are loveable only when they please others. Perfection becomes a way to gain acceptance, love, and praise.</a:t>
            </a:r>
            <a:endParaRPr lang="en-US" sz="2400" b="1" dirty="0" smtClean="0">
              <a:latin typeface="Gabriola" panose="04040605051002020D02" charset="0"/>
              <a:cs typeface="Gabriola" panose="04040605051002020D02" charset="0"/>
            </a:endParaRPr>
          </a:p>
          <a:p>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6885"/>
            <a:ext cx="8229600" cy="582613"/>
          </a:xfrm>
        </p:spPr>
        <p:txBody>
          <a:bodyPr/>
          <a:lstStyle/>
          <a:p>
            <a:pPr algn="ctr"/>
            <a:r>
              <a:rPr lang="en-US"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Perfectionist Parents</a:t>
            </a:r>
            <a:endParaRPr lang="en-US"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endParaRPr>
          </a:p>
        </p:txBody>
      </p:sp>
      <p:sp>
        <p:nvSpPr>
          <p:cNvPr id="3" name="Content Placeholder 2"/>
          <p:cNvSpPr>
            <a:spLocks noGrp="1"/>
          </p:cNvSpPr>
          <p:nvPr>
            <p:ph idx="1"/>
          </p:nvPr>
        </p:nvSpPr>
        <p:spPr>
          <a:xfrm>
            <a:off x="539750" y="1268730"/>
            <a:ext cx="8229600" cy="3458210"/>
          </a:xfrm>
        </p:spPr>
        <p:txBody>
          <a:bodyPr/>
          <a:lstStyle/>
          <a:p>
            <a:r>
              <a:rPr lang="en-US" sz="2400" b="1" dirty="0" smtClean="0">
                <a:latin typeface="Gabriola" panose="04040605051002020D02" charset="0"/>
                <a:cs typeface="Gabriola" panose="04040605051002020D02" charset="0"/>
              </a:rPr>
              <a:t>Perfectionism can also be learned by children growing up with goal-oriented, driven, perfectionist parents who modeled or rewarded this way of thinking and acting.</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Perfectionism is encouraged when children are praised excessively for their achievements rather than their efforts or progress. The focus is on what the child accomplishes rather than the process — or who he is as a person.</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They model their value of a perfect family, house, and appearance through achieving at extremely high levels and attaining academic, career, or monetary success.</a:t>
            </a:r>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Distracted Parents</a:t>
            </a:r>
            <a:endParaRPr lang="en-US"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endParaRPr>
          </a:p>
        </p:txBody>
      </p:sp>
      <p:sp>
        <p:nvSpPr>
          <p:cNvPr id="3" name="Content Placeholder 2"/>
          <p:cNvSpPr>
            <a:spLocks noGrp="1"/>
          </p:cNvSpPr>
          <p:nvPr>
            <p:ph idx="1"/>
          </p:nvPr>
        </p:nvSpPr>
        <p:spPr>
          <a:xfrm>
            <a:off x="457200" y="1174750"/>
            <a:ext cx="8229600" cy="3578860"/>
          </a:xfrm>
        </p:spPr>
        <p:txBody>
          <a:bodyPr/>
          <a:lstStyle/>
          <a:p>
            <a:r>
              <a:rPr lang="en-US" sz="2400" b="1" dirty="0" smtClean="0">
                <a:latin typeface="Gabriola" panose="04040605051002020D02" charset="0"/>
                <a:cs typeface="Gabriola" panose="04040605051002020D02" charset="0"/>
              </a:rPr>
              <a:t> A distracted parent could be one who works eighty hours a week and isn’t physically or emotionally available. </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Distracted parents usually meet their children’s physical needs but often neglect their emotional needs. </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Perfectionism is a way for children of distracted parents to either get noticed or help their parents out.</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They may not outwardly demand perfection, but some such parents give the message that success is what makes you worthwhile, while others relay the message that the child isn’t enough to garner their attention.</a:t>
            </a:r>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3445"/>
            <a:ext cx="8229600" cy="582613"/>
          </a:xfrm>
        </p:spPr>
        <p:txBody>
          <a:bodyPr/>
          <a:lstStyle/>
          <a:p>
            <a:pPr algn="ctr"/>
            <a:r>
              <a:rPr lang="en-IN"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MEANING </a:t>
            </a:r>
            <a:endParaRPr lang="en-IN"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179705" y="1988820"/>
            <a:ext cx="8843010" cy="2575560"/>
          </a:xfrm>
        </p:spPr>
        <p:txBody>
          <a:bodyPr anchor="ctr"/>
          <a:lstStyle/>
          <a:p>
            <a:pPr algn="ctr">
              <a:buNone/>
            </a:pPr>
            <a:r>
              <a:rPr lang="en-US" sz="2800" b="1" dirty="0" smtClean="0">
                <a:latin typeface="Gabriola" panose="04040605051002020D02" charset="0"/>
                <a:cs typeface="Gabriola" panose="04040605051002020D02" charset="0"/>
              </a:rPr>
              <a:t>Perfectionism</a:t>
            </a:r>
            <a:r>
              <a:rPr lang="en-US" sz="2800" dirty="0" smtClean="0">
                <a:latin typeface="Gabriola" panose="04040605051002020D02" charset="0"/>
                <a:cs typeface="Gabriola" panose="04040605051002020D02" charset="0"/>
              </a:rPr>
              <a:t>, in psychology, is a personality trait characterized by a person's striving for flawlessness and setting high performance standards, accompanied by critical self-evaluations and concerns regarding others' evaluations.</a:t>
            </a:r>
            <a:endParaRPr lang="en-US" sz="2800"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582613"/>
          </a:xfrm>
        </p:spPr>
        <p:txBody>
          <a:bodyPr/>
          <a:lstStyle/>
          <a:p>
            <a:pPr algn="ctr"/>
            <a:r>
              <a:rPr lang="en-US"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rPr>
              <a:t>Overwhelmed Parents</a:t>
            </a:r>
            <a:endParaRPr lang="en-US" b="1" u="sng" dirty="0" smtClean="0">
              <a:solidFill>
                <a:schemeClr val="accent1">
                  <a:lumMod val="75000"/>
                </a:schemeClr>
              </a:solidFill>
              <a:effectLst>
                <a:outerShdw blurRad="38100" dist="38100" dir="2700000" algn="tl">
                  <a:srgbClr val="000000">
                    <a:alpha val="43137"/>
                  </a:srgbClr>
                </a:outerShdw>
              </a:effectLst>
              <a:latin typeface="Segoe Script" panose="030B0504020000000003" charset="0"/>
              <a:cs typeface="Segoe Script" panose="030B0504020000000003" charset="0"/>
            </a:endParaRPr>
          </a:p>
        </p:txBody>
      </p:sp>
      <p:sp>
        <p:nvSpPr>
          <p:cNvPr id="3" name="Content Placeholder 2"/>
          <p:cNvSpPr>
            <a:spLocks noGrp="1"/>
          </p:cNvSpPr>
          <p:nvPr>
            <p:ph idx="1"/>
          </p:nvPr>
        </p:nvSpPr>
        <p:spPr>
          <a:xfrm>
            <a:off x="457200" y="1174750"/>
            <a:ext cx="8229600" cy="3147695"/>
          </a:xfrm>
        </p:spPr>
        <p:txBody>
          <a:bodyPr/>
          <a:lstStyle/>
          <a:p>
            <a:r>
              <a:rPr lang="en-US" sz="2400" b="1" dirty="0" smtClean="0">
                <a:latin typeface="Gabriola" panose="04040605051002020D02" charset="0"/>
                <a:cs typeface="Gabriola" panose="04040605051002020D02" charset="0"/>
              </a:rPr>
              <a:t>Some parents are chronically overwhelmed due to their own trauma, mental illness, addiction, or cognitive impairment or by chronic stressors such as a very sick child, unemployment, poverty, health problems, or living in a violent community.</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There is either a lack of consistent rules and structure or overly harsh or arbitrary rules.</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Children develop perfectionist traits as a way to compensate for feelings of blame and a deep sense of being flawed and inadequate. </a:t>
            </a:r>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solidFill>
                  <a:schemeClr val="accent2">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Treatments </a:t>
            </a:r>
            <a:endParaRPr lang="en-IN" b="1" u="sng" dirty="0" smtClean="0">
              <a:solidFill>
                <a:schemeClr val="accent2">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457200" y="1174750"/>
            <a:ext cx="8229600" cy="3631565"/>
          </a:xfrm>
        </p:spPr>
        <p:txBody>
          <a:bodyPr/>
          <a:lstStyle/>
          <a:p>
            <a:r>
              <a:rPr lang="en-US" sz="2400" b="1" dirty="0" smtClean="0">
                <a:latin typeface="Gabriola" panose="04040605051002020D02" charset="0"/>
                <a:cs typeface="Gabriola" panose="04040605051002020D02" charset="0"/>
              </a:rPr>
              <a:t>Cognitive-behavioral therapy has been shown to successfully help perfectionists in reducing social anxiety, public self-consciousness, obsessive-compulsive disorder (OCD) behaviors, and perfectionism. By using this approach, a person can begin to recognize their irrational thinking and find an alternative way to approach situations.</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Exposure and response prevention (ERP) is also employed by psychologists in the treatment of obsessive-compulsive symptoms, including perfectionism. This form of therapy is premised on encouraging individuals to stop their perfectionistic behavior in tasks that they would normally pursue toward perfection.</a:t>
            </a:r>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u="sng" dirty="0" smtClean="0">
                <a:solidFill>
                  <a:schemeClr val="accent2">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Treatments </a:t>
            </a:r>
            <a:endParaRPr lang="en-IN" b="1" u="sng" dirty="0" smtClean="0">
              <a:solidFill>
                <a:schemeClr val="accent2">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457200" y="1174750"/>
            <a:ext cx="8229600" cy="1790700"/>
          </a:xfrm>
        </p:spPr>
        <p:txBody>
          <a:bodyPr/>
          <a:lstStyle/>
          <a:p>
            <a:r>
              <a:rPr lang="en-US" sz="2800" b="1" dirty="0" smtClean="0">
                <a:effectLst>
                  <a:outerShdw blurRad="38100" dist="38100" dir="2700000" algn="tl">
                    <a:srgbClr val="000000">
                      <a:alpha val="43137"/>
                    </a:srgbClr>
                  </a:outerShdw>
                </a:effectLst>
                <a:latin typeface="Gabriola" panose="04040605051002020D02" charset="0"/>
                <a:cs typeface="Gabriola" panose="04040605051002020D02" charset="0"/>
              </a:rPr>
              <a:t>Acceptance-based behavior therapy (ABBT) was demonstrated to have increasing awareness, increasing acceptance, and living a meaningful life. These practices were shown to help reduce anxiety, depression, and social phobia. This approach has been shown to be effective six months post to the therapy.</a:t>
            </a:r>
            <a:endParaRPr lang="en-US" sz="2800" b="1" dirty="0" smtClean="0">
              <a:effectLst>
                <a:outerShdw blurRad="38100" dist="38100" dir="2700000" algn="tl">
                  <a:srgbClr val="000000">
                    <a:alpha val="43137"/>
                  </a:srgbClr>
                </a:outerShdw>
              </a:effectLst>
              <a:latin typeface="Gabriola" panose="04040605051002020D02" charset="0"/>
              <a:cs typeface="Gabriola" panose="04040605051002020D02" charset="0"/>
            </a:endParaRPr>
          </a:p>
          <a:p>
            <a:endParaRPr lang="en-US" sz="2800" b="1" dirty="0" smtClean="0">
              <a:effectLst>
                <a:outerShdw blurRad="38100" dist="38100" dir="2700000" algn="tl">
                  <a:srgbClr val="000000">
                    <a:alpha val="43137"/>
                  </a:srgbClr>
                </a:outerShdw>
              </a:effectLst>
              <a:latin typeface="Gabriola" panose="04040605051002020D02" charset="0"/>
              <a:cs typeface="Gabriola" panose="04040605051002020D02" charset="0"/>
            </a:endParaRPr>
          </a:p>
        </p:txBody>
      </p:sp>
      <p:sp>
        <p:nvSpPr>
          <p:cNvPr id="1026" name="AutoShape 2" descr="Psychological Treatment AO1 AO2 - PSYCHOLOGY WIZ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028" name="AutoShape 4" descr="Psychological Treatment AO1 AO2 - PSYCHOLOGY WIZ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1030" name="AutoShape 6" descr="Psychological Treatment AO1 AO2 - PSYCHOLOGY WIZ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1032" name="Picture 8" descr="Psychological Treatment AO1 AO2 - PSYCHOLOGY WIZARD"/>
          <p:cNvPicPr>
            <a:picLocks noChangeAspect="1" noChangeArrowheads="1"/>
          </p:cNvPicPr>
          <p:nvPr/>
        </p:nvPicPr>
        <p:blipFill>
          <a:blip r:embed="rId1"/>
          <a:srcRect/>
          <a:stretch>
            <a:fillRect/>
          </a:stretch>
        </p:blipFill>
        <p:spPr bwMode="auto">
          <a:xfrm>
            <a:off x="2555558" y="3645220"/>
            <a:ext cx="3786214" cy="2839661"/>
          </a:xfrm>
          <a:prstGeom prst="rect">
            <a:avLst/>
          </a:prstGeom>
          <a:noFill/>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87730"/>
          </a:xfrm>
        </p:spPr>
        <p:txBody>
          <a:bodyPr/>
          <a:lstStyle/>
          <a:p>
            <a:pPr algn="ctr"/>
            <a:r>
              <a:rPr lang="en-IN" sz="3200" b="1" u="sng" dirty="0" smtClean="0">
                <a:effectLst>
                  <a:outerShdw blurRad="38100" dist="38100" dir="2700000" algn="tl">
                    <a:srgbClr val="000000">
                      <a:alpha val="43137"/>
                    </a:srgbClr>
                  </a:outerShdw>
                </a:effectLst>
                <a:latin typeface="Comic Sans MS" panose="030F0702030302020204" charset="0"/>
                <a:cs typeface="Comic Sans MS" panose="030F0702030302020204" charset="0"/>
              </a:rPr>
              <a:t>Recommendations - </a:t>
            </a:r>
            <a:r>
              <a:rPr lang="en-US" sz="3200" b="1" u="sng" dirty="0" smtClean="0">
                <a:effectLst>
                  <a:outerShdw blurRad="38100" dist="38100" dir="2700000" algn="tl">
                    <a:srgbClr val="000000">
                      <a:alpha val="43137"/>
                    </a:srgbClr>
                  </a:outerShdw>
                </a:effectLst>
                <a:latin typeface="Comic Sans MS" panose="030F0702030302020204" charset="0"/>
                <a:cs typeface="Comic Sans MS" panose="030F0702030302020204" charset="0"/>
              </a:rPr>
              <a:t>How to make the best of their innate temperament.</a:t>
            </a:r>
            <a:endParaRPr lang="en-US" sz="3200" b="1" u="sng" dirty="0">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395605" y="1412875"/>
            <a:ext cx="8559800" cy="4234180"/>
          </a:xfrm>
        </p:spPr>
        <p:txBody>
          <a:bodyPr/>
          <a:lstStyle/>
          <a:p>
            <a:r>
              <a:rPr lang="en-US" sz="2400" b="1" dirty="0" smtClean="0">
                <a:latin typeface="Gabriola" panose="04040605051002020D02" charset="0"/>
                <a:cs typeface="Gabriola" panose="04040605051002020D02" charset="0"/>
              </a:rPr>
              <a:t>Learn to relax and trust that the world will not ‘come to an end’ if you aren’t always on watch.</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Have patience and understand that not everyone sees things the same way as you.</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Allow others as well as yourself to make mistakes without becoming overly annoyed or irritated.</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Get in touch with your emotions and understand they are a vital and valid part of you rather than something that must be ignored and contained.</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Step back and try to understand that your repressed and self-righteous anger toward others not doing the ‘right thing’ as prescribed by you damages your relationships. It also proves harmful to your own physical and emotional wellbeing.</a:t>
            </a:r>
            <a:endParaRPr lang="en-US" sz="2400" b="1" dirty="0" smtClean="0">
              <a:latin typeface="Gabriola" panose="04040605051002020D02" charset="0"/>
              <a:cs typeface="Gabriola" panose="04040605051002020D02" charset="0"/>
            </a:endParaRPr>
          </a:p>
          <a:p>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593" y="764520"/>
            <a:ext cx="7601585" cy="1445260"/>
          </a:xfrm>
          <a:prstGeom prst="rect">
            <a:avLst/>
          </a:prstGeom>
          <a:noFill/>
        </p:spPr>
        <p:txBody>
          <a:bodyPr wrap="none" lIns="91440" tIns="45720" rIns="91440" bIns="45720">
            <a:spAutoFit/>
          </a:bodyPr>
          <a:lstStyle/>
          <a:p>
            <a:pPr algn="ctr"/>
            <a:r>
              <a:rPr lang="en-IN"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30B0504020000000003" charset="0"/>
                <a:cs typeface="Segoe Script" panose="030B0504020000000003" charset="0"/>
              </a:rPr>
              <a:t>Thank you</a:t>
            </a:r>
            <a:endParaRPr lang="en-IN"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Script" panose="030B0504020000000003" charset="0"/>
              <a:cs typeface="Segoe Script" panose="030B0504020000000003" charset="0"/>
            </a:endParaRPr>
          </a:p>
        </p:txBody>
      </p:sp>
      <p:sp>
        <p:nvSpPr>
          <p:cNvPr id="2" name="Text Box 1"/>
          <p:cNvSpPr txBox="1"/>
          <p:nvPr/>
        </p:nvSpPr>
        <p:spPr>
          <a:xfrm>
            <a:off x="1907540" y="3213100"/>
            <a:ext cx="5779135" cy="1322070"/>
          </a:xfrm>
          <a:prstGeom prst="rect">
            <a:avLst/>
          </a:prstGeom>
          <a:noFill/>
        </p:spPr>
        <p:txBody>
          <a:bodyPr wrap="square" rtlCol="0">
            <a:spAutoFit/>
          </a:bodyPr>
          <a:p>
            <a:r>
              <a:rPr lang="en-IN" altLang="en-US" sz="4000" b="1">
                <a:solidFill>
                  <a:schemeClr val="accent1">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rPr>
              <a:t>Contact us at info@emotionoflife.in</a:t>
            </a:r>
            <a:endParaRPr lang="en-IN" altLang="en-US" sz="4000" b="1">
              <a:solidFill>
                <a:schemeClr val="accent1">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endParaRPr>
          </a:p>
          <a:p>
            <a:pPr algn="ctr"/>
            <a:r>
              <a:rPr lang="en-IN" altLang="en-US" sz="4000" b="1">
                <a:solidFill>
                  <a:schemeClr val="accent1">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rPr>
              <a:t>www.emotionoflife.in</a:t>
            </a:r>
            <a:endParaRPr lang="en-IN" altLang="en-US" sz="4000" b="1">
              <a:solidFill>
                <a:schemeClr val="accent1">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08685"/>
            <a:ext cx="8229600" cy="582613"/>
          </a:xfrm>
        </p:spPr>
        <p:txBody>
          <a:bodyPr/>
          <a:lstStyle/>
          <a:p>
            <a:pPr algn="ctr"/>
            <a:r>
              <a:rPr lang="en-US"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Normal vs. Neurotic</a:t>
            </a:r>
            <a:endParaRPr lang="en-US"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457200" y="2005965"/>
            <a:ext cx="8229600" cy="4121785"/>
          </a:xfrm>
        </p:spPr>
        <p:txBody>
          <a:bodyPr/>
          <a:lstStyle/>
          <a:p>
            <a:r>
              <a:rPr lang="en-US" sz="3600" b="1" dirty="0" smtClean="0">
                <a:solidFill>
                  <a:schemeClr val="accent1">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rPr>
              <a:t>Normal perfectionists</a:t>
            </a:r>
            <a:r>
              <a:rPr lang="en-US" sz="3600" b="1" dirty="0" smtClean="0">
                <a:latin typeface="Gabriola" panose="04040605051002020D02" charset="0"/>
                <a:cs typeface="Gabriola" panose="04040605051002020D02" charset="0"/>
              </a:rPr>
              <a:t> </a:t>
            </a:r>
            <a:r>
              <a:rPr lang="en-US" sz="3600" dirty="0" smtClean="0">
                <a:latin typeface="Gabriola" panose="04040605051002020D02" charset="0"/>
                <a:cs typeface="Gabriola" panose="04040605051002020D02" charset="0"/>
              </a:rPr>
              <a:t>are more inclined to pursue perfection without compromising their self-esteem, and derive pleasure from their efforts. </a:t>
            </a:r>
            <a:endParaRPr lang="en-US" sz="3600" dirty="0" smtClean="0">
              <a:latin typeface="Gabriola" panose="04040605051002020D02" charset="0"/>
              <a:cs typeface="Gabriola" panose="04040605051002020D02" charset="0"/>
            </a:endParaRPr>
          </a:p>
          <a:p>
            <a:r>
              <a:rPr lang="en-US" sz="3600" b="1" dirty="0" smtClean="0">
                <a:solidFill>
                  <a:schemeClr val="accent1">
                    <a:lumMod val="75000"/>
                  </a:schemeClr>
                </a:solidFill>
                <a:effectLst>
                  <a:outerShdw blurRad="38100" dist="38100" dir="2700000" algn="tl">
                    <a:srgbClr val="000000">
                      <a:alpha val="43137"/>
                    </a:srgbClr>
                  </a:outerShdw>
                </a:effectLst>
                <a:latin typeface="Gabriola" panose="04040605051002020D02" charset="0"/>
                <a:cs typeface="Gabriola" panose="04040605051002020D02" charset="0"/>
              </a:rPr>
              <a:t>Neurotic perfectionists</a:t>
            </a:r>
            <a:r>
              <a:rPr lang="en-US" sz="3600" b="1" dirty="0" smtClean="0">
                <a:latin typeface="Gabriola" panose="04040605051002020D02" charset="0"/>
                <a:cs typeface="Gabriola" panose="04040605051002020D02" charset="0"/>
              </a:rPr>
              <a:t> </a:t>
            </a:r>
            <a:r>
              <a:rPr lang="en-US" sz="3600" dirty="0" smtClean="0">
                <a:latin typeface="Gabriola" panose="04040605051002020D02" charset="0"/>
                <a:cs typeface="Gabriola" panose="04040605051002020D02" charset="0"/>
              </a:rPr>
              <a:t>are prone to strive for unrealistic goals and feel dissatisfied when they cannot reach them.</a:t>
            </a:r>
            <a:endParaRPr lang="en-US" sz="3600"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ealthy Perfectionism vs. Neurotic Perfectionism"/>
          <p:cNvPicPr>
            <a:picLocks noChangeAspect="1" noChangeArrowheads="1"/>
          </p:cNvPicPr>
          <p:nvPr/>
        </p:nvPicPr>
        <p:blipFill>
          <a:blip r:embed="rId1"/>
          <a:srcRect r="-210" b="5094"/>
          <a:stretch>
            <a:fillRect/>
          </a:stretch>
        </p:blipFill>
        <p:spPr bwMode="auto">
          <a:xfrm>
            <a:off x="0" y="0"/>
            <a:ext cx="9185275" cy="6858000"/>
          </a:xfrm>
          <a:prstGeom prst="rect">
            <a:avLst/>
          </a:prstGeo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6">
                    <a:lumMod val="75000"/>
                  </a:schemeClr>
                </a:solidFill>
                <a:latin typeface="Comic Sans MS" panose="030F0702030302020204" charset="0"/>
                <a:cs typeface="Comic Sans MS" panose="030F0702030302020204" charset="0"/>
              </a:rPr>
              <a:t>STRIVINGS VS. CONCERNS</a:t>
            </a:r>
            <a:endParaRPr lang="en-US" b="1" u="sng" dirty="0" smtClean="0">
              <a:solidFill>
                <a:schemeClr val="accent6">
                  <a:lumMod val="75000"/>
                </a:schemeClr>
              </a:solidFill>
              <a:latin typeface="Comic Sans MS" panose="030F0702030302020204" charset="0"/>
              <a:cs typeface="Comic Sans MS" panose="030F0702030302020204" charset="0"/>
            </a:endParaRPr>
          </a:p>
        </p:txBody>
      </p:sp>
      <p:sp>
        <p:nvSpPr>
          <p:cNvPr id="4" name="Content Placeholder 3"/>
          <p:cNvSpPr>
            <a:spLocks noGrp="1"/>
          </p:cNvSpPr>
          <p:nvPr>
            <p:ph idx="1"/>
          </p:nvPr>
        </p:nvSpPr>
        <p:spPr>
          <a:xfrm>
            <a:off x="1547495" y="1196975"/>
            <a:ext cx="6176010" cy="1194435"/>
          </a:xfrm>
        </p:spPr>
        <p:txBody>
          <a:bodyPr/>
          <a:lstStyle/>
          <a:p>
            <a:pPr marL="0" indent="0" algn="ctr">
              <a:buFont typeface="Wingdings" panose="05000000000000000000" charset="0"/>
              <a:buNone/>
            </a:pPr>
            <a:r>
              <a:rPr lang="en-US" sz="2000" dirty="0" smtClean="0"/>
              <a:t>Perfectionism consists of two main dimensions: </a:t>
            </a:r>
            <a:endParaRPr lang="en-US" sz="2000" dirty="0" smtClean="0"/>
          </a:p>
          <a:p>
            <a:pPr lvl="1"/>
            <a:r>
              <a:rPr lang="en-IN" altLang="en-US" sz="1800" dirty="0" smtClean="0"/>
              <a:t>P</a:t>
            </a:r>
            <a:r>
              <a:rPr lang="en-US" sz="1800" dirty="0" smtClean="0"/>
              <a:t>erfectionistic strivings </a:t>
            </a:r>
            <a:endParaRPr lang="en-US" sz="1800" dirty="0" smtClean="0"/>
          </a:p>
          <a:p>
            <a:pPr lvl="1"/>
            <a:r>
              <a:rPr lang="en-IN" altLang="en-US" sz="1800" dirty="0" smtClean="0"/>
              <a:t>P</a:t>
            </a:r>
            <a:r>
              <a:rPr lang="en-US" sz="1800" dirty="0" smtClean="0"/>
              <a:t>erfectionistic concerns. </a:t>
            </a:r>
            <a:endParaRPr lang="en-US" sz="1800" dirty="0" smtClean="0"/>
          </a:p>
          <a:p>
            <a:endParaRPr lang="en-US" sz="2400" dirty="0" smtClean="0"/>
          </a:p>
          <a:p>
            <a:endParaRPr lang="en-US" sz="2400" dirty="0" smtClean="0"/>
          </a:p>
          <a:p>
            <a:pPr lvl="1"/>
            <a:endParaRPr lang="en-US" sz="2000" dirty="0" smtClean="0"/>
          </a:p>
        </p:txBody>
      </p:sp>
      <p:pic>
        <p:nvPicPr>
          <p:cNvPr id="4100" name="Picture 4" descr="Pushing Back on Perfectionism: How to Be Happily Imperfect - Blog"/>
          <p:cNvPicPr>
            <a:picLocks noChangeAspect="1" noChangeArrowheads="1"/>
          </p:cNvPicPr>
          <p:nvPr/>
        </p:nvPicPr>
        <p:blipFill>
          <a:blip r:embed="rId1"/>
          <a:srcRect l="5000" t="3165" r="3750" b="22465"/>
          <a:stretch>
            <a:fillRect/>
          </a:stretch>
        </p:blipFill>
        <p:spPr bwMode="auto">
          <a:xfrm>
            <a:off x="0" y="2853055"/>
            <a:ext cx="9124315" cy="4018915"/>
          </a:xfrm>
          <a:prstGeom prst="rect">
            <a:avLst/>
          </a:prstGeom>
          <a:noFill/>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Psychological implications</a:t>
            </a:r>
            <a:endParaRPr lang="en-US"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457200" y="1412875"/>
            <a:ext cx="8229600" cy="2017395"/>
          </a:xfrm>
        </p:spPr>
        <p:txBody>
          <a:bodyPr/>
          <a:lstStyle/>
          <a:p>
            <a:r>
              <a:rPr lang="en-US" sz="2400" b="1" dirty="0" smtClean="0">
                <a:latin typeface="Gabriola" panose="04040605051002020D02" charset="0"/>
                <a:cs typeface="Gabriola" panose="04040605051002020D02" charset="0"/>
              </a:rPr>
              <a:t>Socially prescribed perfectionism in young women has been associated with greater body-image dissatisfaction and avoidance of social situations that focus on weight and physical appearance.</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Perfectionists are obsessives who need to feel in control at all times to protect themselves and ensure their own safety. </a:t>
            </a:r>
            <a:endParaRPr lang="en-US" sz="2400" b="1" dirty="0" smtClean="0">
              <a:latin typeface="Gabriola" panose="04040605051002020D02" charset="0"/>
              <a:cs typeface="Gabriola" panose="04040605051002020D02" charset="0"/>
            </a:endParaRPr>
          </a:p>
        </p:txBody>
      </p:sp>
      <p:pic>
        <p:nvPicPr>
          <p:cNvPr id="3074" name="Picture 2" descr="Therapists explain common causes of anorexia nervosa - Eating ..."/>
          <p:cNvPicPr>
            <a:picLocks noChangeAspect="1" noChangeArrowheads="1"/>
          </p:cNvPicPr>
          <p:nvPr/>
        </p:nvPicPr>
        <p:blipFill>
          <a:blip r:embed="rId1"/>
          <a:srcRect/>
          <a:stretch>
            <a:fillRect/>
          </a:stretch>
        </p:blipFill>
        <p:spPr bwMode="auto">
          <a:xfrm>
            <a:off x="2771771" y="3932880"/>
            <a:ext cx="4143404" cy="2817827"/>
          </a:xfrm>
          <a:prstGeom prst="flowChartSummingJunction">
            <a:avLst/>
          </a:prstGeom>
          <a:noFill/>
          <a:effectLst>
            <a:outerShdw blurRad="635000" dist="50800" dir="5400000" sx="114000" sy="114000" algn="ctr" rotWithShape="0">
              <a:srgbClr val="000000">
                <a:alpha val="54000"/>
              </a:srgbClr>
            </a:outerShdw>
          </a:effec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48640"/>
            <a:ext cx="8229600" cy="582613"/>
          </a:xfrm>
        </p:spPr>
        <p:txBody>
          <a:bodyPr/>
          <a:lstStyle/>
          <a:p>
            <a:pPr algn="ctr"/>
            <a:r>
              <a:rPr lang="en-IN"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Components of Perfectionism</a:t>
            </a:r>
            <a:endParaRPr lang="en-IN"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857250" y="1826895"/>
            <a:ext cx="7826375" cy="3333115"/>
          </a:xfrm>
        </p:spPr>
        <p:txBody>
          <a:bodyPr/>
          <a:lstStyle/>
          <a:p>
            <a:r>
              <a:rPr lang="en-US" sz="2400" b="1" dirty="0" smtClean="0">
                <a:latin typeface="Gabriola" panose="04040605051002020D02" charset="0"/>
                <a:cs typeface="Gabriola" panose="04040605051002020D02" charset="0"/>
              </a:rPr>
              <a:t>Self-oriented perfectionism is an intrapersonal dimension characterized by a strong motivation to be perfect, setting and striving for unrealistic self-standards, focusing on flaws, and generalization of self-standards. </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Other-oriented perfectionism involves similar behaviors, but these behaviors are directed toward others instead of toward the self.</a:t>
            </a:r>
            <a:endParaRPr lang="en-US" sz="2400" b="1" dirty="0" smtClean="0">
              <a:latin typeface="Gabriola" panose="04040605051002020D02" charset="0"/>
              <a:cs typeface="Gabriola" panose="04040605051002020D02" charset="0"/>
            </a:endParaRPr>
          </a:p>
          <a:p>
            <a:r>
              <a:rPr lang="en-US" sz="2400" b="1" dirty="0" smtClean="0">
                <a:latin typeface="Gabriola" panose="04040605051002020D02" charset="0"/>
                <a:cs typeface="Gabriola" panose="04040605051002020D02" charset="0"/>
              </a:rPr>
              <a:t>Self-oriented  Socially prescribed perfectionism entails the belief that others have perfectionistic expectations and motives for oneself.</a:t>
            </a:r>
            <a:endParaRPr lang="en-US" sz="2400" b="1" dirty="0" smtClean="0">
              <a:latin typeface="Gabriola" panose="04040605051002020D02" charset="0"/>
              <a:cs typeface="Gabriola" panose="04040605051002020D02" charset="0"/>
            </a:endParaRPr>
          </a:p>
          <a:p>
            <a:pPr lvl="1"/>
            <a:endParaRPr lang="en-US" sz="2400" b="1" dirty="0" smtClean="0">
              <a:latin typeface="Gabriola" panose="04040605051002020D02" charset="0"/>
              <a:cs typeface="Gabriola" panose="04040605051002020D02"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6885"/>
            <a:ext cx="8229600" cy="599440"/>
          </a:xfrm>
        </p:spPr>
        <p:txBody>
          <a:bodyPr/>
          <a:lstStyle/>
          <a:p>
            <a:pPr algn="ctr"/>
            <a:br>
              <a:rPr lang="en-US"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br>
            <a:r>
              <a:rPr lang="en-US"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Positive aspects</a:t>
            </a:r>
            <a:endParaRPr lang="en-US" sz="44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539433" y="1844982"/>
            <a:ext cx="3773491" cy="4114800"/>
          </a:xfrm>
        </p:spPr>
        <p:txBody>
          <a:bodyPr/>
          <a:lstStyle/>
          <a:p>
            <a:r>
              <a:rPr lang="en-IN" altLang="en-US" sz="2400" dirty="0" smtClean="0">
                <a:latin typeface="Gabriola" panose="04040605051002020D02" charset="0"/>
                <a:cs typeface="Gabriola" panose="04040605051002020D02" charset="0"/>
              </a:rPr>
              <a:t>D</a:t>
            </a:r>
            <a:r>
              <a:rPr lang="en-US" sz="2400" dirty="0" smtClean="0">
                <a:latin typeface="Gabriola" panose="04040605051002020D02" charset="0"/>
                <a:cs typeface="Gabriola" panose="04040605051002020D02" charset="0"/>
              </a:rPr>
              <a:t>rive people to accomplishments and provide the motivation</a:t>
            </a:r>
            <a:endParaRPr lang="en-US" sz="2400" dirty="0" smtClean="0">
              <a:latin typeface="Gabriola" panose="04040605051002020D02" charset="0"/>
              <a:cs typeface="Gabriola" panose="04040605051002020D02" charset="0"/>
            </a:endParaRPr>
          </a:p>
          <a:p>
            <a:r>
              <a:rPr lang="en-US" sz="2400" dirty="0" smtClean="0">
                <a:latin typeface="Gabriola" panose="04040605051002020D02" charset="0"/>
                <a:cs typeface="Gabriola" panose="04040605051002020D02" charset="0"/>
              </a:rPr>
              <a:t> </a:t>
            </a:r>
            <a:r>
              <a:rPr lang="en-IN" altLang="en-US" sz="2400" dirty="0" smtClean="0">
                <a:latin typeface="Gabriola" panose="04040605051002020D02" charset="0"/>
                <a:cs typeface="Gabriola" panose="04040605051002020D02" charset="0"/>
              </a:rPr>
              <a:t>P</a:t>
            </a:r>
            <a:r>
              <a:rPr lang="en-US" sz="2400" dirty="0" smtClean="0">
                <a:latin typeface="Gabriola" panose="04040605051002020D02" charset="0"/>
                <a:cs typeface="Gabriola" panose="04040605051002020D02" charset="0"/>
              </a:rPr>
              <a:t>references for order and organization, a persistent striving for excellence, and conscientious orientation to tasks and performance .</a:t>
            </a:r>
            <a:endParaRPr lang="en-US" sz="2400" dirty="0" smtClean="0">
              <a:latin typeface="Gabriola" panose="04040605051002020D02" charset="0"/>
              <a:cs typeface="Gabriola" panose="04040605051002020D02" charset="0"/>
            </a:endParaRPr>
          </a:p>
          <a:p>
            <a:r>
              <a:rPr lang="en-US" sz="2400" dirty="0" smtClean="0">
                <a:latin typeface="Gabriola" panose="04040605051002020D02" charset="0"/>
                <a:cs typeface="Gabriola" panose="04040605051002020D02" charset="0"/>
              </a:rPr>
              <a:t>Exceptionally talented people and geniuses are also often perfectionists. </a:t>
            </a:r>
            <a:endParaRPr lang="en-US" sz="2400" dirty="0" smtClean="0">
              <a:latin typeface="Gabriola" panose="04040605051002020D02" charset="0"/>
              <a:cs typeface="Gabriola" panose="04040605051002020D02" charset="0"/>
            </a:endParaRPr>
          </a:p>
        </p:txBody>
      </p:sp>
      <p:pic>
        <p:nvPicPr>
          <p:cNvPr id="1026" name="Picture 2" descr="5 Ways to Control Perfectionism - wikiHow"/>
          <p:cNvPicPr>
            <a:picLocks noChangeAspect="1" noChangeArrowheads="1"/>
          </p:cNvPicPr>
          <p:nvPr/>
        </p:nvPicPr>
        <p:blipFill>
          <a:blip r:embed="rId1"/>
          <a:srcRect/>
          <a:stretch>
            <a:fillRect/>
          </a:stretch>
        </p:blipFill>
        <p:spPr bwMode="auto">
          <a:xfrm>
            <a:off x="5072066" y="1928802"/>
            <a:ext cx="3786214" cy="4071966"/>
          </a:xfrm>
          <a:prstGeom prst="flowChartAlternateProcess">
            <a:avLst/>
          </a:prstGeom>
          <a:noFill/>
          <a:effectLst>
            <a:outerShdw blurRad="533400" dist="50800" dir="5400000" sx="112000" sy="112000" algn="ctr" rotWithShape="0">
              <a:srgbClr val="000000">
                <a:alpha val="53000"/>
              </a:srgbClr>
            </a:outerShdw>
          </a:effec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692785"/>
            <a:ext cx="8229600" cy="582613"/>
          </a:xfrm>
        </p:spPr>
        <p:txBody>
          <a:bodyPr/>
          <a:lstStyle/>
          <a:p>
            <a:pPr algn="ctr"/>
            <a:r>
              <a:rPr lang="en-IN"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rPr>
              <a:t>Negative Aspects</a:t>
            </a:r>
            <a:endParaRPr lang="en-IN" sz="4000" b="1" u="sng" dirty="0" smtClean="0">
              <a:solidFill>
                <a:schemeClr val="accent6">
                  <a:lumMod val="75000"/>
                </a:schemeClr>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323215" y="1772920"/>
            <a:ext cx="7916545" cy="3971290"/>
          </a:xfrm>
        </p:spPr>
        <p:txBody>
          <a:bodyPr/>
          <a:lstStyle/>
          <a:p>
            <a:pPr algn="ctr"/>
            <a:r>
              <a:rPr lang="en-US" sz="2800" dirty="0" smtClean="0"/>
              <a:t>Perfectionism has been associated with numerous other psychological and physiological complications:</a:t>
            </a:r>
            <a:endParaRPr lang="en-US" sz="2800" dirty="0" smtClean="0"/>
          </a:p>
          <a:p>
            <a:pPr lvl="1" algn="ctr"/>
            <a:r>
              <a:rPr lang="en-US" sz="2400" b="1" dirty="0" smtClean="0"/>
              <a:t>Suicide</a:t>
            </a:r>
            <a:endParaRPr lang="en-US" sz="2400" b="1" dirty="0" smtClean="0"/>
          </a:p>
          <a:p>
            <a:pPr lvl="1" algn="ctr"/>
            <a:r>
              <a:rPr lang="en-US" sz="2400" b="1" dirty="0" smtClean="0"/>
              <a:t>Anorexia nervosa</a:t>
            </a:r>
            <a:endParaRPr lang="en-US" sz="2400" b="1" dirty="0" smtClean="0"/>
          </a:p>
          <a:p>
            <a:pPr lvl="1" algn="ctr"/>
            <a:r>
              <a:rPr lang="en-IN" sz="2400" b="1" dirty="0" smtClean="0"/>
              <a:t>Medical complications </a:t>
            </a:r>
            <a:endParaRPr lang="en-IN" sz="2400" b="1" dirty="0" smtClean="0"/>
          </a:p>
          <a:p>
            <a:pPr lvl="1" algn="ctr"/>
            <a:r>
              <a:rPr lang="en-IN" sz="2400" b="1" dirty="0" smtClean="0"/>
              <a:t>Narcissism </a:t>
            </a:r>
            <a:endParaRPr lang="en-IN" sz="2400" b="1" dirty="0" smtClean="0"/>
          </a:p>
          <a:p>
            <a:pPr lvl="1" algn="ctr"/>
            <a:r>
              <a:rPr lang="en-IN" sz="2400" b="1" dirty="0" smtClean="0"/>
              <a:t>General Applications</a:t>
            </a:r>
            <a:endParaRPr lang="en-IN" sz="2400" b="1" dirty="0" smtClean="0"/>
          </a:p>
        </p:txBody>
      </p:sp>
    </p:spTree>
  </p:cSld>
  <p:clrMapOvr>
    <a:masterClrMapping/>
  </p:clrMapOvr>
  <p:transition spd="med">
    <p:fade/>
  </p:transition>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Theme8</Template>
  <TotalTime>0</TotalTime>
  <Words>9265</Words>
  <Application>WPS Presentation</Application>
  <PresentationFormat>On-screen Show (4:3)</PresentationFormat>
  <Paragraphs>181</Paragraphs>
  <Slides>24</Slides>
  <Notes>0</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Arial</vt:lpstr>
      <vt:lpstr>SimSun</vt:lpstr>
      <vt:lpstr>Wingdings</vt:lpstr>
      <vt:lpstr>Gabriola</vt:lpstr>
      <vt:lpstr>Comic Sans MS</vt:lpstr>
      <vt:lpstr>Wingdings</vt:lpstr>
      <vt:lpstr>Segoe Script</vt:lpstr>
      <vt:lpstr>Microsoft YaHei</vt:lpstr>
      <vt:lpstr>Arial Unicode MS</vt:lpstr>
      <vt:lpstr>Calibri</vt:lpstr>
      <vt:lpstr>Sitka Small</vt:lpstr>
      <vt:lpstr>Sitka Heading</vt:lpstr>
      <vt:lpstr>Tahoma</vt:lpstr>
      <vt:lpstr>Times New Roman</vt:lpstr>
      <vt:lpstr>Leelawadee UI Semilight</vt:lpstr>
      <vt:lpstr>Lucida Console</vt:lpstr>
      <vt:lpstr>Microsoft Himalaya</vt:lpstr>
      <vt:lpstr>Microsoft JhengHei</vt:lpstr>
      <vt:lpstr>Ink Free</vt:lpstr>
      <vt:lpstr>Impact</vt:lpstr>
      <vt:lpstr>HoloLens MDL2 Assets</vt:lpstr>
      <vt:lpstr>Georgia</vt:lpstr>
      <vt:lpstr>Gadugi</vt:lpstr>
      <vt:lpstr>Orange Waves</vt:lpstr>
      <vt:lpstr>PowerPoint 演示文稿</vt:lpstr>
      <vt:lpstr>MEANING </vt:lpstr>
      <vt:lpstr>Normal vs. Neurotic</vt:lpstr>
      <vt:lpstr>PowerPoint 演示文稿</vt:lpstr>
      <vt:lpstr>STRIVINGS VS. CONCERNS</vt:lpstr>
      <vt:lpstr>Psychological implications</vt:lpstr>
      <vt:lpstr>Components of Perfectionism</vt:lpstr>
      <vt:lpstr> Positive aspects</vt:lpstr>
      <vt:lpstr>Negative Aspects</vt:lpstr>
      <vt:lpstr>Negative Aspects</vt:lpstr>
      <vt:lpstr>Negative Aspects</vt:lpstr>
      <vt:lpstr>Narcissism</vt:lpstr>
      <vt:lpstr>Signs You’re a Perfectionist </vt:lpstr>
      <vt:lpstr>Common Traits of a Perfectionist</vt:lpstr>
      <vt:lpstr>DOMAINS OF PERFECTIONISM</vt:lpstr>
      <vt:lpstr>Causes of Perfectionism</vt:lpstr>
      <vt:lpstr>4 Parenting Styles That Contribute to Perfectionism</vt:lpstr>
      <vt:lpstr>Perfectionist Parents</vt:lpstr>
      <vt:lpstr>Distracted Parents</vt:lpstr>
      <vt:lpstr>Overwhelmed Parents</vt:lpstr>
      <vt:lpstr>Treatments </vt:lpstr>
      <vt:lpstr>Treatments </vt:lpstr>
      <vt:lpstr>Recommendations - How to make the best of their innate temperament.</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DELL</cp:lastModifiedBy>
  <cp:revision>23</cp:revision>
  <dcterms:created xsi:type="dcterms:W3CDTF">2020-07-25T12:08:00Z</dcterms:created>
  <dcterms:modified xsi:type="dcterms:W3CDTF">2022-04-23T09:20:42Z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0A1BB4CD29EC47EC9B28E2DD268ED0EE</vt:lpwstr>
  </property>
  <property fmtid="{D5CDD505-2E9C-101B-9397-08002B2CF9AE}" pid="3" name="KSOProductBuildVer">
    <vt:lpwstr>1033-11.2.0.10451</vt:lpwstr>
  </property>
</Properties>
</file>