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5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35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082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87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214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28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292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412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25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84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0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826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547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19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67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83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3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D0CDF9-3A4E-4C26-931B-EE1F5E09245E}" type="datetimeFigureOut">
              <a:rPr lang="en-IN" smtClean="0"/>
              <a:t>09-01-2021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B306D2-016D-42DD-9B00-B956F2752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61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fif"/><Relationship Id="rId4" Type="http://schemas.openxmlformats.org/officeDocument/2006/relationships/image" Target="../media/image27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fif"/><Relationship Id="rId5" Type="http://schemas.openxmlformats.org/officeDocument/2006/relationships/image" Target="../media/image38.png"/><Relationship Id="rId4" Type="http://schemas.openxmlformats.org/officeDocument/2006/relationships/image" Target="../media/image37.jf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7" Type="http://schemas.openxmlformats.org/officeDocument/2006/relationships/image" Target="../media/image11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fif"/><Relationship Id="rId3" Type="http://schemas.openxmlformats.org/officeDocument/2006/relationships/image" Target="../media/image15.jfif"/><Relationship Id="rId7" Type="http://schemas.openxmlformats.org/officeDocument/2006/relationships/image" Target="../media/image19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fif"/><Relationship Id="rId11" Type="http://schemas.openxmlformats.org/officeDocument/2006/relationships/image" Target="../media/image23.jfif"/><Relationship Id="rId5" Type="http://schemas.openxmlformats.org/officeDocument/2006/relationships/image" Target="../media/image17.jfif"/><Relationship Id="rId10" Type="http://schemas.openxmlformats.org/officeDocument/2006/relationships/image" Target="../media/image22.png"/><Relationship Id="rId4" Type="http://schemas.openxmlformats.org/officeDocument/2006/relationships/image" Target="../media/image16.jfif"/><Relationship Id="rId9" Type="http://schemas.openxmlformats.org/officeDocument/2006/relationships/image" Target="../media/image21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9A26-C85D-46DD-9569-504CCD323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Anxiety and panic attacks management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2357D-35BF-4C9E-9D83-B67245E03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By: Annjala Moni Mathews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Ii</a:t>
            </a:r>
            <a:r>
              <a:rPr lang="en-US" sz="2400" dirty="0">
                <a:solidFill>
                  <a:schemeClr val="tx1"/>
                </a:solidFill>
              </a:rPr>
              <a:t> m.sc applied psychology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Internee at emotion of life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9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78755B-1DF3-4EEB-BA88-E227E7A359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" y="809625"/>
            <a:ext cx="2129207" cy="26193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533E2-0D24-4349-A0A5-CD2FE0108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47" y="665825"/>
            <a:ext cx="2466975" cy="2319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CC6C92-5147-41D8-B62B-EACF7D777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58" y="495854"/>
            <a:ext cx="2619375" cy="2319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9D7116-30B8-4017-A084-B647C9363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29" y="665825"/>
            <a:ext cx="2847975" cy="21499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1B1C8B-0FB4-4716-9D1A-F8593F0A28AF}"/>
              </a:ext>
            </a:extLst>
          </p:cNvPr>
          <p:cNvSpPr txBox="1"/>
          <p:nvPr/>
        </p:nvSpPr>
        <p:spPr>
          <a:xfrm>
            <a:off x="1480" y="4176137"/>
            <a:ext cx="2910396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Bef>
                <a:spcPts val="1875"/>
              </a:spcBef>
              <a:spcAft>
                <a:spcPts val="1875"/>
              </a:spcAft>
            </a:pPr>
            <a:r>
              <a:rPr lang="en-IN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Anxiety treatment for children includes cognitive behavioural therapy (talk therapy) and medications.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2CE3EE-5A76-4671-A1D6-BD10BF82742D}"/>
              </a:ext>
            </a:extLst>
          </p:cNvPr>
          <p:cNvSpPr txBox="1"/>
          <p:nvPr/>
        </p:nvSpPr>
        <p:spPr>
          <a:xfrm>
            <a:off x="2952611" y="3535037"/>
            <a:ext cx="2207811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Bef>
                <a:spcPts val="1875"/>
              </a:spcBef>
              <a:spcAft>
                <a:spcPts val="1875"/>
              </a:spcAft>
            </a:pPr>
            <a:r>
              <a:rPr lang="en-IN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most common treatments for anxiety in teenagers are talk therapy and medication. These treatments also help address depression symptoms.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13849-1CC8-47CD-AE48-709B3D7D95A9}"/>
              </a:ext>
            </a:extLst>
          </p:cNvPr>
          <p:cNvSpPr txBox="1"/>
          <p:nvPr/>
        </p:nvSpPr>
        <p:spPr>
          <a:xfrm>
            <a:off x="9239389" y="3034241"/>
            <a:ext cx="2541232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salmon</a:t>
            </a:r>
            <a:endParaRPr lang="en-IN" sz="14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turmeric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Dark chocolate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yogurt</a:t>
            </a:r>
            <a:endParaRPr lang="en-IN" sz="14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tea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7D7BE0-B295-4675-8573-AF8E9D9E00C8}"/>
              </a:ext>
            </a:extLst>
          </p:cNvPr>
          <p:cNvSpPr txBox="1"/>
          <p:nvPr/>
        </p:nvSpPr>
        <p:spPr>
          <a:xfrm>
            <a:off x="6365289" y="3246553"/>
            <a:ext cx="2763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Stress and anxiety are two sides of the same coin.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484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E233C-788A-46ED-A4FE-658CD6E0C8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82226" cy="3424107"/>
          </a:xfrm>
        </p:spPr>
        <p:txBody>
          <a:bodyPr/>
          <a:lstStyle/>
          <a:p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panic attack is a sudden and intense feeling of terror, fear, or apprehension, without the presence of actual danger. </a:t>
            </a:r>
          </a:p>
          <a:p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 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symptoms of panic attack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usually happen suddenly, peak within 10 minutes.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67376-0152-46C5-AAA6-D84D60351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70" y="2628900"/>
            <a:ext cx="2857500" cy="16002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F4DCB99-7CB7-493B-A860-7BB0D35A230D}"/>
              </a:ext>
            </a:extLst>
          </p:cNvPr>
          <p:cNvSpPr/>
          <p:nvPr/>
        </p:nvSpPr>
        <p:spPr>
          <a:xfrm>
            <a:off x="6604986" y="3429000"/>
            <a:ext cx="665826" cy="60146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899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395E6-C428-442E-8431-568057CB42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639" y="727969"/>
            <a:ext cx="9499107" cy="5992427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Chest pain or discomfort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Chills or hot sensations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of choking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dizzy, unsteady, lightheaded, or faint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Fear of dying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Fear of losing control or going crazy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Feelings of unreality (derealization) or being detached from oneself (depersonalization)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Nausea or abdominal distress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Numbness or tingling sensations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Palpitations, pounding heart, or accelerated heart rate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Sensations of 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shortness of breath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smothering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Sweating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Trembling or shaking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9B158-EFD2-436E-938B-8199E40B7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217" y="1435732"/>
            <a:ext cx="1743075" cy="261937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AABE160-6582-421E-994A-C2624FB6B55D}"/>
              </a:ext>
            </a:extLst>
          </p:cNvPr>
          <p:cNvSpPr/>
          <p:nvPr/>
        </p:nvSpPr>
        <p:spPr>
          <a:xfrm>
            <a:off x="8522563" y="2095130"/>
            <a:ext cx="1003177" cy="96766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763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F2C56-63FA-4D89-8042-6154FEA340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exact causes of panic attacks are not known, but there are a number of different factors that are believed to play a role. These include: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 chemistry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Genetics and family history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 stress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Personality and temperament</a:t>
            </a:r>
            <a:endParaRPr lang="en-IN" sz="18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8C0FC-4FBF-4DFC-BD92-20638BD43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71" y="223967"/>
            <a:ext cx="605457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8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78E8F-3EA3-443B-A302-EF825E5B7F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Spontaneous or </a:t>
            </a:r>
            <a:r>
              <a:rPr lang="en-IN" sz="1800" b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uncued</a:t>
            </a:r>
            <a:r>
              <a:rPr lang="en-IN" sz="18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panic attacks</a:t>
            </a: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occur without warning or “out of the blue.”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Situationally bound or cued panic attacks</a:t>
            </a: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occur upon actual or anticipated exposure to certain situations.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Situationally predisposed panic attacks</a:t>
            </a: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don’t always occur immediately upon exposure to a feared situation or cue, but the person is more likely to experience an attack in such situations.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9905D-3879-4C05-AECA-24CBA3F5C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07" y="466119"/>
            <a:ext cx="522894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4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7FC80D-B260-4E2E-9993-F527CB4804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01" y="765075"/>
            <a:ext cx="3028950" cy="15144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3E58F5-0EC7-4967-843A-2963C19F1277}"/>
              </a:ext>
            </a:extLst>
          </p:cNvPr>
          <p:cNvSpPr txBox="1"/>
          <p:nvPr/>
        </p:nvSpPr>
        <p:spPr>
          <a:xfrm>
            <a:off x="1402672" y="2969554"/>
            <a:ext cx="24331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Panic disorder is characterized by repeated panic attacks, combined with major changes in behaviour or persistent anxiety over having further attacks.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A5E5D-CCCC-40D3-BDD0-4EEAB3C5558A}"/>
              </a:ext>
            </a:extLst>
          </p:cNvPr>
          <p:cNvSpPr txBox="1"/>
          <p:nvPr/>
        </p:nvSpPr>
        <p:spPr>
          <a:xfrm>
            <a:off x="3835801" y="3140021"/>
            <a:ext cx="4205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anic disorder symptoms:</a:t>
            </a:r>
          </a:p>
          <a:p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Anticipatory anxiety </a:t>
            </a:r>
          </a:p>
          <a:p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Phobic avoidance 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08E41-0EB8-422C-B145-596F41C384AD}"/>
              </a:ext>
            </a:extLst>
          </p:cNvPr>
          <p:cNvSpPr txBox="1"/>
          <p:nvPr/>
        </p:nvSpPr>
        <p:spPr>
          <a:xfrm>
            <a:off x="7244177" y="2403136"/>
            <a:ext cx="37375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Although the exact causes of panic attacks and panic disorder are unclear, the tendency to have panic attacks runs in families. There also appears to be a connection with major life transitions such as graduating from college and entering the workplace, getting married, or having a baby.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35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ABF3BA-4CFF-43FB-92E6-C2E9AADE908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79" y="225294"/>
            <a:ext cx="2657475" cy="17240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00C2C7-1C7A-46BE-85D1-1E81B346FFF0}"/>
              </a:ext>
            </a:extLst>
          </p:cNvPr>
          <p:cNvSpPr txBox="1"/>
          <p:nvPr/>
        </p:nvSpPr>
        <p:spPr>
          <a:xfrm>
            <a:off x="1289482" y="2401887"/>
            <a:ext cx="6094520" cy="163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Antidepressants</a:t>
            </a: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such as selective serotonin reuptake inhibitors (SSRIs) like </a:t>
            </a:r>
            <a:r>
              <a:rPr lang="en-IN" dirty="0">
                <a:solidFill>
                  <a:srgbClr val="401E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Zoloft, etc </a:t>
            </a: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are also experiencing symptoms of depression</a:t>
            </a:r>
            <a:endParaRPr lang="en-IN" sz="16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Anti-anxiety medications</a:t>
            </a:r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that act as depressants on the central nervous system including benzodiazepines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45903-01DA-4FFB-8C35-10CCC393EEFB}"/>
              </a:ext>
            </a:extLst>
          </p:cNvPr>
          <p:cNvSpPr txBox="1"/>
          <p:nvPr/>
        </p:nvSpPr>
        <p:spPr>
          <a:xfrm>
            <a:off x="7463901" y="2268218"/>
            <a:ext cx="24480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CBT is focused on helping people identify the thoughts that contribute to feelings of fear and anxiety and replace them with more helpful, realistic ones. 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96CD6-43A9-4757-A8E9-1837317B494F}"/>
              </a:ext>
            </a:extLst>
          </p:cNvPr>
          <p:cNvSpPr txBox="1"/>
          <p:nvPr/>
        </p:nvSpPr>
        <p:spPr>
          <a:xfrm>
            <a:off x="3642064" y="4567445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Exposure therapy in the case of panic attacks and panic disorder  allows a person to experience the physical sensations of panic in a safe and controlled environment, giving you the opportunity to learn healthier ways of coping.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122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EDB84F-C14E-409A-BF8B-BD6D3FC92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26" y="368840"/>
            <a:ext cx="3190366" cy="1744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91E42A-CF5B-4BED-B063-280E0A9BE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1" y="2235693"/>
            <a:ext cx="2733675" cy="167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4CB24-3B84-4174-BE73-7F0C3CAC7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0" y="2226168"/>
            <a:ext cx="2705100" cy="1685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30F085-B4D2-4359-90C7-BF3A9035C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88" y="1959514"/>
            <a:ext cx="5607197" cy="4139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FB8E91-8228-49D3-9DD7-E290EA981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73" y="40444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4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554B-11FC-48D3-9F6A-572647F7F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SELF HELP TIPS FOR PANIC ATTACKS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2712-8155-4826-8865-899295CFF8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 about panic and anxiety.</a:t>
            </a:r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IN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Avoid smoking, alcohol, and caffeine.</a:t>
            </a:r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IN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 how to control your breathing.</a:t>
            </a:r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IN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Connect face-to-face with family and friends. </a:t>
            </a:r>
          </a:p>
          <a:p>
            <a:r>
              <a:rPr lang="en-IN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Exercise regularly. </a:t>
            </a:r>
          </a:p>
          <a:p>
            <a:r>
              <a:rPr lang="en-IN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Get enough restful sleep.</a:t>
            </a:r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857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669-335E-4F56-994A-1E5257F0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dirty="0">
                <a:solidFill>
                  <a:srgbClr val="3C6EB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help someone having a panic attack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9E752-8436-4FC4-8673-7712C3D101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Stay calm yourself.</a:t>
            </a:r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IN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Focus your loved one on their breathing.</a:t>
            </a:r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IN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Get your friend out of their own head</a:t>
            </a:r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IN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Encourage your loved one to seek help.</a:t>
            </a:r>
            <a:r>
              <a:rPr lang="en-IN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684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6DBD0-0DF9-44AE-B419-A022BB673B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771111" cy="3424107"/>
          </a:xfrm>
        </p:spPr>
        <p:txBody>
          <a:bodyPr/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Source Sans Pro" panose="020B0604020202020204" pitchFamily="34" charset="0"/>
              </a:rPr>
              <a:t>Anxiety is a common emotion when dealing with daily stresses and problems. But when these emotions are persistent, excessive and irrational, and affect a person’s ability to function, anxiety becomes a disorder. There are different types of anxiety disorders, including phobias, panic and stress disorders, and obsessive compulsive disorder. 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0A514-2F5A-4311-A0DC-ACD98BD24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29" y="2254928"/>
            <a:ext cx="3411429" cy="205407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BFA63A0-E8AA-419F-9FC7-1A17A5F01155}"/>
              </a:ext>
            </a:extLst>
          </p:cNvPr>
          <p:cNvSpPr/>
          <p:nvPr/>
        </p:nvSpPr>
        <p:spPr>
          <a:xfrm>
            <a:off x="7155402" y="3118281"/>
            <a:ext cx="772357" cy="89442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945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711D11-670E-4166-9717-EBE2A5A56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07" y="1547812"/>
            <a:ext cx="6702641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1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DF5C-E537-446D-82F5-5906046FC6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341807" cy="3424107"/>
          </a:xfrm>
        </p:spPr>
        <p:txBody>
          <a:bodyPr/>
          <a:lstStyle/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worry and apprehension</a:t>
            </a:r>
            <a:endParaRPr lang="en-IN" sz="18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restlessness</a:t>
            </a:r>
            <a:endParaRPr lang="en-IN" sz="18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sleep problems</a:t>
            </a:r>
            <a:endParaRPr lang="en-IN" sz="18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difficulty concentrating</a:t>
            </a:r>
            <a:endParaRPr lang="en-IN" sz="18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irritability</a:t>
            </a:r>
            <a:endParaRPr lang="en-IN" sz="18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sadness</a:t>
            </a:r>
            <a:endParaRPr lang="en-IN" sz="18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pressure and hurried</a:t>
            </a:r>
            <a:endParaRPr lang="en-IN" sz="18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4BDD9-9367-42D5-B044-54C2AEDA5656}"/>
              </a:ext>
            </a:extLst>
          </p:cNvPr>
          <p:cNvSpPr txBox="1"/>
          <p:nvPr/>
        </p:nvSpPr>
        <p:spPr>
          <a:xfrm>
            <a:off x="5592933" y="2367092"/>
            <a:ext cx="3815178" cy="3772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Bef>
                <a:spcPts val="1875"/>
              </a:spcBef>
              <a:spcAft>
                <a:spcPts val="1875"/>
              </a:spcAf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symptoms include: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changes in heart rate</a:t>
            </a:r>
            <a:endParaRPr lang="en-IN" sz="14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tension in the head or neck</a:t>
            </a:r>
            <a:endParaRPr lang="en-IN" sz="14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headache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nausea or </a:t>
            </a:r>
            <a:r>
              <a:rPr lang="en-IN" sz="1800" dirty="0" err="1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sweating</a:t>
            </a:r>
            <a:endParaRPr lang="en-IN" sz="14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 mouth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tightness in the throat and difficulty breathing</a:t>
            </a:r>
            <a:endParaRPr lang="en-IN" sz="14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trembling or shaking</a:t>
            </a:r>
            <a:endParaRPr lang="en-IN" sz="14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faint</a:t>
            </a:r>
            <a:endParaRPr lang="en-IN" sz="14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1B0488-D9D9-423B-B52F-700FDC57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99" y="290513"/>
            <a:ext cx="4231412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9DC44C-A808-47EC-AD32-04ECDEBF85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53" y="0"/>
            <a:ext cx="6915705" cy="2057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D920D-8C2C-4D61-957B-61A677D0C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5" y="2462628"/>
            <a:ext cx="2543175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F35A01-3310-4534-986B-4DEE19117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40" y="2474188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4F6ADD-18A2-4271-B2F3-D8AEFE2C6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49" y="2621825"/>
            <a:ext cx="2466975" cy="184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8B6716-8806-427B-A824-034B89EA9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08" y="2707550"/>
            <a:ext cx="2590800" cy="1762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4E317A-3813-4EE6-956A-82162CD1D8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08" y="437752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6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7EEB-8A46-4426-84FD-E9612CBEFA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716567"/>
            <a:ext cx="4075476" cy="3074632"/>
          </a:xfrm>
        </p:spPr>
        <p:txBody>
          <a:bodyPr/>
          <a:lstStyle/>
          <a:p>
            <a:pPr>
              <a:lnSpc>
                <a:spcPts val="1950"/>
              </a:lnSpc>
              <a:spcBef>
                <a:spcPts val="1875"/>
              </a:spcBef>
              <a:spcAft>
                <a:spcPts val="1875"/>
              </a:spcAf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Persistent stress and anxiety can lead to other problems, </a:t>
            </a:r>
            <a:r>
              <a:rPr lang="en-IN" sz="18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 as</a:t>
            </a: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anxiety disorder</a:t>
            </a: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8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C0555-67D0-4357-B652-455C6FC5767E}"/>
              </a:ext>
            </a:extLst>
          </p:cNvPr>
          <p:cNvSpPr txBox="1"/>
          <p:nvPr/>
        </p:nvSpPr>
        <p:spPr>
          <a:xfrm>
            <a:off x="5018104" y="3057023"/>
            <a:ext cx="3939465" cy="210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Bef>
                <a:spcPts val="1875"/>
              </a:spcBef>
              <a:spcAft>
                <a:spcPts val="1875"/>
              </a:spcAf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health problems that may arise include: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frequent colds and infections</a:t>
            </a:r>
            <a:endParaRPr lang="en-IN" sz="14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disease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blood pressure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9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endParaRPr lang="en-IN" sz="140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88D6D-0BF3-408C-8942-13C2256C4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25" y="296376"/>
            <a:ext cx="6383044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3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15E868-8009-49E5-AB4D-32B8F7B263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77" y="1023144"/>
            <a:ext cx="8131945" cy="4811712"/>
          </a:xfrm>
        </p:spPr>
      </p:pic>
    </p:spTree>
    <p:extLst>
      <p:ext uri="{BB962C8B-B14F-4D97-AF65-F5344CB8AC3E}">
        <p14:creationId xmlns:p14="http://schemas.microsoft.com/office/powerpoint/2010/main" val="113931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362887-4758-4C4E-8597-A825011D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4" y="83088"/>
            <a:ext cx="7155402" cy="151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F019A-967C-4312-B207-C41A2A932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1" y="1785983"/>
            <a:ext cx="2466975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4B8E26-7B21-4387-A611-F7E2C0D2E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66" y="1676307"/>
            <a:ext cx="3133725" cy="1457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22A19F-725A-46D5-A3E6-58454997B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02" y="1715425"/>
            <a:ext cx="2638425" cy="1733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20CE2E-21CE-4A72-A4AE-C1B6BE960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74" y="1532323"/>
            <a:ext cx="2619375" cy="2099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4024E-D25C-4724-BDF1-856F044AA8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" y="3633833"/>
            <a:ext cx="2619374" cy="2619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E9DCB8-0FBB-4768-93C3-6F429AF38B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52" y="3211220"/>
            <a:ext cx="3022153" cy="1847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A666D6-BFEC-4851-AB1D-40132A7E1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52" y="3328201"/>
            <a:ext cx="2619375" cy="17430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B494F6-C104-4709-8894-A5410EBF06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73" y="3525452"/>
            <a:ext cx="2543175" cy="1800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0C211D-2C7B-4A07-8272-E9F6A4BE65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82" y="4981482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806B8-F229-43CE-ADC2-C3582BBC66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IN" sz="1800" b="1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 the signs</a:t>
            </a:r>
          </a:p>
          <a:p>
            <a:r>
              <a:rPr lang="en-IN" sz="1800" b="1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 your triggers</a:t>
            </a:r>
          </a:p>
          <a:p>
            <a:r>
              <a:rPr lang="en-IN" sz="1800" b="1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</a:p>
          <a:p>
            <a:r>
              <a:rPr lang="en-IN" sz="1800" b="1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  <a:p>
            <a:r>
              <a:rPr lang="en-IN" sz="1800" b="1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some relaxation techniques</a:t>
            </a:r>
          </a:p>
          <a:p>
            <a:r>
              <a:rPr lang="en-IN" sz="1800" b="1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Try a new activity</a:t>
            </a:r>
          </a:p>
          <a:p>
            <a:r>
              <a:rPr lang="en-IN" sz="1800" b="1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social</a:t>
            </a:r>
          </a:p>
          <a:p>
            <a:r>
              <a:rPr lang="en-IN" sz="1800" b="1" dirty="0">
                <a:solidFill>
                  <a:srgbClr val="231F2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goals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D2BFB-5B79-4CF0-ACAD-4E5B6396B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07" y="348809"/>
            <a:ext cx="54864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6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AF15-0029-4194-B310-1A76A8F2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Tips for identifying triggers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077EF-39A2-4AD5-A75D-2DD0DA3247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Start a journal</a:t>
            </a:r>
          </a:p>
          <a:p>
            <a:r>
              <a:rPr lang="en-IN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 with a therapist.</a:t>
            </a:r>
            <a:r>
              <a:rPr lang="en-IN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IN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 honest with yourself.</a:t>
            </a:r>
            <a:r>
              <a:rPr lang="en-IN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520900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150</TotalTime>
  <Words>729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Helvetica</vt:lpstr>
      <vt:lpstr>Source Sans Pro</vt:lpstr>
      <vt:lpstr>Symbol</vt:lpstr>
      <vt:lpstr>Times New Roman</vt:lpstr>
      <vt:lpstr>Tw Cen MT</vt:lpstr>
      <vt:lpstr>Droplet</vt:lpstr>
      <vt:lpstr>Anxiety and panic attacks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identifying triggers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HELP TIPS FOR PANIC ATTACKS</vt:lpstr>
      <vt:lpstr>How to help someone having a panic attack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Annjala Mathews</dc:creator>
  <cp:lastModifiedBy>Annjala Mathews</cp:lastModifiedBy>
  <cp:revision>16</cp:revision>
  <dcterms:created xsi:type="dcterms:W3CDTF">2021-01-09T03:36:38Z</dcterms:created>
  <dcterms:modified xsi:type="dcterms:W3CDTF">2021-01-09T06:15:47Z</dcterms:modified>
</cp:coreProperties>
</file>