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8" r:id="rId6"/>
    <p:sldId id="268" r:id="rId7"/>
    <p:sldId id="269" r:id="rId8"/>
    <p:sldId id="271" r:id="rId9"/>
    <p:sldId id="276" r:id="rId10"/>
    <p:sldId id="277" r:id="rId11"/>
    <p:sldId id="278" r:id="rId12"/>
    <p:sldId id="272" r:id="rId13"/>
    <p:sldId id="279" r:id="rId14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3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492" autoAdjust="0"/>
  </p:normalViewPr>
  <p:slideViewPr>
    <p:cSldViewPr>
      <p:cViewPr varScale="1">
        <p:scale>
          <a:sx n="82" d="100"/>
          <a:sy n="82" d="100"/>
        </p:scale>
        <p:origin x="720" y="72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1986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551A81-878D-4F0D-A177-79C61C12766E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11DA68D-1449-4F32-84AA-09858D87151B}">
      <dgm:prSet/>
      <dgm:spPr/>
      <dgm:t>
        <a:bodyPr/>
        <a:lstStyle/>
        <a:p>
          <a:r>
            <a:rPr lang="en-US"/>
            <a:t>A balanced diet is a diet in which all the nutrients are present in appropriate proportion to maintain health.</a:t>
          </a:r>
        </a:p>
      </dgm:t>
    </dgm:pt>
    <dgm:pt modelId="{7737028B-C95D-4773-80E0-89914057F332}" type="parTrans" cxnId="{5ABBA18B-3A32-4131-817C-7E2F9E01E006}">
      <dgm:prSet/>
      <dgm:spPr/>
      <dgm:t>
        <a:bodyPr/>
        <a:lstStyle/>
        <a:p>
          <a:endParaRPr lang="en-US"/>
        </a:p>
      </dgm:t>
    </dgm:pt>
    <dgm:pt modelId="{09B70093-197F-44F4-B022-2A07D6B910CE}" type="sibTrans" cxnId="{5ABBA18B-3A32-4131-817C-7E2F9E01E006}">
      <dgm:prSet/>
      <dgm:spPr/>
      <dgm:t>
        <a:bodyPr/>
        <a:lstStyle/>
        <a:p>
          <a:endParaRPr lang="en-US"/>
        </a:p>
      </dgm:t>
    </dgm:pt>
    <dgm:pt modelId="{6A009FB9-84B8-4253-9D34-8450943EFF0C}">
      <dgm:prSet/>
      <dgm:spPr/>
      <dgm:t>
        <a:bodyPr/>
        <a:lstStyle/>
        <a:p>
          <a:r>
            <a:rPr lang="en-US"/>
            <a:t>A nutritionally balanced diet fulfills all nutritional needs of the body.</a:t>
          </a:r>
        </a:p>
      </dgm:t>
    </dgm:pt>
    <dgm:pt modelId="{0942C329-90CE-40C8-A8EA-EEAC83EE71B5}" type="parTrans" cxnId="{378EEF0C-6C76-47F8-8600-03BDBF498EE2}">
      <dgm:prSet/>
      <dgm:spPr/>
      <dgm:t>
        <a:bodyPr/>
        <a:lstStyle/>
        <a:p>
          <a:endParaRPr lang="en-US"/>
        </a:p>
      </dgm:t>
    </dgm:pt>
    <dgm:pt modelId="{ED019FE8-122B-4DF7-9168-A565CC3FD95A}" type="sibTrans" cxnId="{378EEF0C-6C76-47F8-8600-03BDBF498EE2}">
      <dgm:prSet/>
      <dgm:spPr/>
      <dgm:t>
        <a:bodyPr/>
        <a:lstStyle/>
        <a:p>
          <a:endParaRPr lang="en-US"/>
        </a:p>
      </dgm:t>
    </dgm:pt>
    <dgm:pt modelId="{B4995546-8104-471E-9D74-8A665A9C6869}">
      <dgm:prSet/>
      <dgm:spPr/>
      <dgm:t>
        <a:bodyPr/>
        <a:lstStyle/>
        <a:p>
          <a:r>
            <a:rPr lang="en-US"/>
            <a:t>Each body needs a specific amount of nutrients and calories to stay active and healthy.</a:t>
          </a:r>
        </a:p>
      </dgm:t>
    </dgm:pt>
    <dgm:pt modelId="{79910A91-3CD4-415B-AD5B-A1EF4B2EC538}" type="parTrans" cxnId="{357312C9-9628-4E41-8A92-7F814D00AD87}">
      <dgm:prSet/>
      <dgm:spPr/>
      <dgm:t>
        <a:bodyPr/>
        <a:lstStyle/>
        <a:p>
          <a:endParaRPr lang="en-US"/>
        </a:p>
      </dgm:t>
    </dgm:pt>
    <dgm:pt modelId="{10154DD5-B4AC-4ADC-AEAD-6F254040E71A}" type="sibTrans" cxnId="{357312C9-9628-4E41-8A92-7F814D00AD87}">
      <dgm:prSet/>
      <dgm:spPr/>
      <dgm:t>
        <a:bodyPr/>
        <a:lstStyle/>
        <a:p>
          <a:endParaRPr lang="en-US"/>
        </a:p>
      </dgm:t>
    </dgm:pt>
    <dgm:pt modelId="{091DD1A2-F84E-4042-AC8E-D305D52B8046}">
      <dgm:prSet/>
      <dgm:spPr/>
      <dgm:t>
        <a:bodyPr/>
        <a:lstStyle/>
        <a:p>
          <a:r>
            <a:rPr lang="en-US"/>
            <a:t>A diet that contains all the vital nutrients required by the human body.</a:t>
          </a:r>
        </a:p>
      </dgm:t>
    </dgm:pt>
    <dgm:pt modelId="{6925D00F-9970-4C0D-A04F-1439EF4C2F17}" type="parTrans" cxnId="{19196DD2-C0BE-44A2-863B-21D75418C37B}">
      <dgm:prSet/>
      <dgm:spPr/>
      <dgm:t>
        <a:bodyPr/>
        <a:lstStyle/>
        <a:p>
          <a:endParaRPr lang="en-US"/>
        </a:p>
      </dgm:t>
    </dgm:pt>
    <dgm:pt modelId="{9EA4A051-D67E-4FB0-8345-C40681E23993}" type="sibTrans" cxnId="{19196DD2-C0BE-44A2-863B-21D75418C37B}">
      <dgm:prSet/>
      <dgm:spPr/>
      <dgm:t>
        <a:bodyPr/>
        <a:lstStyle/>
        <a:p>
          <a:endParaRPr lang="en-US"/>
        </a:p>
      </dgm:t>
    </dgm:pt>
    <dgm:pt modelId="{5CCAF23E-B2F1-4AF7-B4D5-15A3B939B74C}" type="pres">
      <dgm:prSet presAssocID="{AB551A81-878D-4F0D-A177-79C61C12766E}" presName="root" presStyleCnt="0">
        <dgm:presLayoutVars>
          <dgm:dir/>
          <dgm:resizeHandles val="exact"/>
        </dgm:presLayoutVars>
      </dgm:prSet>
      <dgm:spPr/>
    </dgm:pt>
    <dgm:pt modelId="{CD43140E-3468-432F-A1F4-CC3E32006126}" type="pres">
      <dgm:prSet presAssocID="{411DA68D-1449-4F32-84AA-09858D87151B}" presName="compNode" presStyleCnt="0"/>
      <dgm:spPr/>
    </dgm:pt>
    <dgm:pt modelId="{8D4FDACE-92A5-491C-A665-8206F6FB8F79}" type="pres">
      <dgm:prSet presAssocID="{411DA68D-1449-4F32-84AA-09858D87151B}" presName="bgRect" presStyleLbl="bgShp" presStyleIdx="0" presStyleCnt="4"/>
      <dgm:spPr/>
    </dgm:pt>
    <dgm:pt modelId="{6C6DCB59-8B6D-4BB0-8A0D-561A6D61AE09}" type="pres">
      <dgm:prSet presAssocID="{411DA68D-1449-4F32-84AA-09858D87151B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pple"/>
        </a:ext>
      </dgm:extLst>
    </dgm:pt>
    <dgm:pt modelId="{0E408FF8-365D-4481-9CAD-5F06DE746A1B}" type="pres">
      <dgm:prSet presAssocID="{411DA68D-1449-4F32-84AA-09858D87151B}" presName="spaceRect" presStyleCnt="0"/>
      <dgm:spPr/>
    </dgm:pt>
    <dgm:pt modelId="{F1349B71-B3F1-4091-9C3D-39007FE3F0CD}" type="pres">
      <dgm:prSet presAssocID="{411DA68D-1449-4F32-84AA-09858D87151B}" presName="parTx" presStyleLbl="revTx" presStyleIdx="0" presStyleCnt="4">
        <dgm:presLayoutVars>
          <dgm:chMax val="0"/>
          <dgm:chPref val="0"/>
        </dgm:presLayoutVars>
      </dgm:prSet>
      <dgm:spPr/>
    </dgm:pt>
    <dgm:pt modelId="{2F0EB004-47E4-42C8-8459-9DFDF4B1D828}" type="pres">
      <dgm:prSet presAssocID="{09B70093-197F-44F4-B022-2A07D6B910CE}" presName="sibTrans" presStyleCnt="0"/>
      <dgm:spPr/>
    </dgm:pt>
    <dgm:pt modelId="{A1D466C1-BD4F-4A5D-9EC9-4CA69952735F}" type="pres">
      <dgm:prSet presAssocID="{6A009FB9-84B8-4253-9D34-8450943EFF0C}" presName="compNode" presStyleCnt="0"/>
      <dgm:spPr/>
    </dgm:pt>
    <dgm:pt modelId="{C8781FE4-04C6-43AF-9ABC-2941B7CEE115}" type="pres">
      <dgm:prSet presAssocID="{6A009FB9-84B8-4253-9D34-8450943EFF0C}" presName="bgRect" presStyleLbl="bgShp" presStyleIdx="1" presStyleCnt="4"/>
      <dgm:spPr/>
    </dgm:pt>
    <dgm:pt modelId="{F93C0A63-D621-40F5-88C6-32B919989AB5}" type="pres">
      <dgm:prSet presAssocID="{6A009FB9-84B8-4253-9D34-8450943EFF0C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ruit Bowl"/>
        </a:ext>
      </dgm:extLst>
    </dgm:pt>
    <dgm:pt modelId="{DE08490A-0626-4C5E-966B-2F102BC3FCAD}" type="pres">
      <dgm:prSet presAssocID="{6A009FB9-84B8-4253-9D34-8450943EFF0C}" presName="spaceRect" presStyleCnt="0"/>
      <dgm:spPr/>
    </dgm:pt>
    <dgm:pt modelId="{4BBA6A82-A777-444C-A715-9E2DB6678F3D}" type="pres">
      <dgm:prSet presAssocID="{6A009FB9-84B8-4253-9D34-8450943EFF0C}" presName="parTx" presStyleLbl="revTx" presStyleIdx="1" presStyleCnt="4">
        <dgm:presLayoutVars>
          <dgm:chMax val="0"/>
          <dgm:chPref val="0"/>
        </dgm:presLayoutVars>
      </dgm:prSet>
      <dgm:spPr/>
    </dgm:pt>
    <dgm:pt modelId="{EB5235D6-0C36-4A55-8F58-5D00CC7D84D6}" type="pres">
      <dgm:prSet presAssocID="{ED019FE8-122B-4DF7-9168-A565CC3FD95A}" presName="sibTrans" presStyleCnt="0"/>
      <dgm:spPr/>
    </dgm:pt>
    <dgm:pt modelId="{0C7A3E71-2B32-486E-A194-3DED7FFC0176}" type="pres">
      <dgm:prSet presAssocID="{B4995546-8104-471E-9D74-8A665A9C6869}" presName="compNode" presStyleCnt="0"/>
      <dgm:spPr/>
    </dgm:pt>
    <dgm:pt modelId="{6E3B2E53-F004-47A7-B7E8-F30976B3B398}" type="pres">
      <dgm:prSet presAssocID="{B4995546-8104-471E-9D74-8A665A9C6869}" presName="bgRect" presStyleLbl="bgShp" presStyleIdx="2" presStyleCnt="4"/>
      <dgm:spPr/>
    </dgm:pt>
    <dgm:pt modelId="{676BB2E1-6A35-4B87-8133-3A009616674E}" type="pres">
      <dgm:prSet presAssocID="{B4995546-8104-471E-9D74-8A665A9C6869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termelon"/>
        </a:ext>
      </dgm:extLst>
    </dgm:pt>
    <dgm:pt modelId="{670DF9AB-B658-4275-B268-4E351D280C35}" type="pres">
      <dgm:prSet presAssocID="{B4995546-8104-471E-9D74-8A665A9C6869}" presName="spaceRect" presStyleCnt="0"/>
      <dgm:spPr/>
    </dgm:pt>
    <dgm:pt modelId="{BFB19614-DA4A-4FCE-B727-49419708B067}" type="pres">
      <dgm:prSet presAssocID="{B4995546-8104-471E-9D74-8A665A9C6869}" presName="parTx" presStyleLbl="revTx" presStyleIdx="2" presStyleCnt="4">
        <dgm:presLayoutVars>
          <dgm:chMax val="0"/>
          <dgm:chPref val="0"/>
        </dgm:presLayoutVars>
      </dgm:prSet>
      <dgm:spPr/>
    </dgm:pt>
    <dgm:pt modelId="{030390A3-95FE-4E4C-BC9D-C6292BE40774}" type="pres">
      <dgm:prSet presAssocID="{10154DD5-B4AC-4ADC-AEAD-6F254040E71A}" presName="sibTrans" presStyleCnt="0"/>
      <dgm:spPr/>
    </dgm:pt>
    <dgm:pt modelId="{20378BE3-3766-40BE-9483-6E2A72F39F51}" type="pres">
      <dgm:prSet presAssocID="{091DD1A2-F84E-4042-AC8E-D305D52B8046}" presName="compNode" presStyleCnt="0"/>
      <dgm:spPr/>
    </dgm:pt>
    <dgm:pt modelId="{E8622B08-9E40-4513-960F-2CCC88FB50B2}" type="pres">
      <dgm:prSet presAssocID="{091DD1A2-F84E-4042-AC8E-D305D52B8046}" presName="bgRect" presStyleLbl="bgShp" presStyleIdx="3" presStyleCnt="4"/>
      <dgm:spPr/>
    </dgm:pt>
    <dgm:pt modelId="{2C6E5EE0-3C45-4E10-AB99-C40CF301C8E7}" type="pres">
      <dgm:prSet presAssocID="{091DD1A2-F84E-4042-AC8E-D305D52B8046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rson Eating"/>
        </a:ext>
      </dgm:extLst>
    </dgm:pt>
    <dgm:pt modelId="{E85AEB14-D013-4EBA-9F15-D8A2F7B052CA}" type="pres">
      <dgm:prSet presAssocID="{091DD1A2-F84E-4042-AC8E-D305D52B8046}" presName="spaceRect" presStyleCnt="0"/>
      <dgm:spPr/>
    </dgm:pt>
    <dgm:pt modelId="{C84AC386-9DF1-4E2E-BAFE-B208EF5403EA}" type="pres">
      <dgm:prSet presAssocID="{091DD1A2-F84E-4042-AC8E-D305D52B8046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378EEF0C-6C76-47F8-8600-03BDBF498EE2}" srcId="{AB551A81-878D-4F0D-A177-79C61C12766E}" destId="{6A009FB9-84B8-4253-9D34-8450943EFF0C}" srcOrd="1" destOrd="0" parTransId="{0942C329-90CE-40C8-A8EA-EEAC83EE71B5}" sibTransId="{ED019FE8-122B-4DF7-9168-A565CC3FD95A}"/>
    <dgm:cxn modelId="{CEFD843F-DF4C-4351-9AEB-EAF026351767}" type="presOf" srcId="{091DD1A2-F84E-4042-AC8E-D305D52B8046}" destId="{C84AC386-9DF1-4E2E-BAFE-B208EF5403EA}" srcOrd="0" destOrd="0" presId="urn:microsoft.com/office/officeart/2018/2/layout/IconVerticalSolidList"/>
    <dgm:cxn modelId="{34355A49-AF2F-423E-99C6-27C4EB4EB0F9}" type="presOf" srcId="{6A009FB9-84B8-4253-9D34-8450943EFF0C}" destId="{4BBA6A82-A777-444C-A715-9E2DB6678F3D}" srcOrd="0" destOrd="0" presId="urn:microsoft.com/office/officeart/2018/2/layout/IconVerticalSolidList"/>
    <dgm:cxn modelId="{EA5D1057-FB23-44B5-B596-CC815A59132E}" type="presOf" srcId="{AB551A81-878D-4F0D-A177-79C61C12766E}" destId="{5CCAF23E-B2F1-4AF7-B4D5-15A3B939B74C}" srcOrd="0" destOrd="0" presId="urn:microsoft.com/office/officeart/2018/2/layout/IconVerticalSolidList"/>
    <dgm:cxn modelId="{5ABBA18B-3A32-4131-817C-7E2F9E01E006}" srcId="{AB551A81-878D-4F0D-A177-79C61C12766E}" destId="{411DA68D-1449-4F32-84AA-09858D87151B}" srcOrd="0" destOrd="0" parTransId="{7737028B-C95D-4773-80E0-89914057F332}" sibTransId="{09B70093-197F-44F4-B022-2A07D6B910CE}"/>
    <dgm:cxn modelId="{357312C9-9628-4E41-8A92-7F814D00AD87}" srcId="{AB551A81-878D-4F0D-A177-79C61C12766E}" destId="{B4995546-8104-471E-9D74-8A665A9C6869}" srcOrd="2" destOrd="0" parTransId="{79910A91-3CD4-415B-AD5B-A1EF4B2EC538}" sibTransId="{10154DD5-B4AC-4ADC-AEAD-6F254040E71A}"/>
    <dgm:cxn modelId="{19196DD2-C0BE-44A2-863B-21D75418C37B}" srcId="{AB551A81-878D-4F0D-A177-79C61C12766E}" destId="{091DD1A2-F84E-4042-AC8E-D305D52B8046}" srcOrd="3" destOrd="0" parTransId="{6925D00F-9970-4C0D-A04F-1439EF4C2F17}" sibTransId="{9EA4A051-D67E-4FB0-8345-C40681E23993}"/>
    <dgm:cxn modelId="{3AFDDFD2-358F-4826-BBA6-0D2D38274B05}" type="presOf" srcId="{411DA68D-1449-4F32-84AA-09858D87151B}" destId="{F1349B71-B3F1-4091-9C3D-39007FE3F0CD}" srcOrd="0" destOrd="0" presId="urn:microsoft.com/office/officeart/2018/2/layout/IconVerticalSolidList"/>
    <dgm:cxn modelId="{2E84D3E4-16B9-4727-A021-6BEDFEC0B44B}" type="presOf" srcId="{B4995546-8104-471E-9D74-8A665A9C6869}" destId="{BFB19614-DA4A-4FCE-B727-49419708B067}" srcOrd="0" destOrd="0" presId="urn:microsoft.com/office/officeart/2018/2/layout/IconVerticalSolidList"/>
    <dgm:cxn modelId="{C2C64C50-5AAB-4174-A13E-34A7A87BB966}" type="presParOf" srcId="{5CCAF23E-B2F1-4AF7-B4D5-15A3B939B74C}" destId="{CD43140E-3468-432F-A1F4-CC3E32006126}" srcOrd="0" destOrd="0" presId="urn:microsoft.com/office/officeart/2018/2/layout/IconVerticalSolidList"/>
    <dgm:cxn modelId="{AD3C5DDD-289A-4F01-8E26-04FEA6348FEB}" type="presParOf" srcId="{CD43140E-3468-432F-A1F4-CC3E32006126}" destId="{8D4FDACE-92A5-491C-A665-8206F6FB8F79}" srcOrd="0" destOrd="0" presId="urn:microsoft.com/office/officeart/2018/2/layout/IconVerticalSolidList"/>
    <dgm:cxn modelId="{3C6F75DA-8C89-4FE7-9E57-C6C1E8F7C83F}" type="presParOf" srcId="{CD43140E-3468-432F-A1F4-CC3E32006126}" destId="{6C6DCB59-8B6D-4BB0-8A0D-561A6D61AE09}" srcOrd="1" destOrd="0" presId="urn:microsoft.com/office/officeart/2018/2/layout/IconVerticalSolidList"/>
    <dgm:cxn modelId="{F4BCAE30-FEDB-4008-9715-1582EDD37FFA}" type="presParOf" srcId="{CD43140E-3468-432F-A1F4-CC3E32006126}" destId="{0E408FF8-365D-4481-9CAD-5F06DE746A1B}" srcOrd="2" destOrd="0" presId="urn:microsoft.com/office/officeart/2018/2/layout/IconVerticalSolidList"/>
    <dgm:cxn modelId="{27D39EC7-BC96-4FD6-91D7-418576E70AD1}" type="presParOf" srcId="{CD43140E-3468-432F-A1F4-CC3E32006126}" destId="{F1349B71-B3F1-4091-9C3D-39007FE3F0CD}" srcOrd="3" destOrd="0" presId="urn:microsoft.com/office/officeart/2018/2/layout/IconVerticalSolidList"/>
    <dgm:cxn modelId="{A8611919-25A3-4B26-99DC-FAEBE8DE2C92}" type="presParOf" srcId="{5CCAF23E-B2F1-4AF7-B4D5-15A3B939B74C}" destId="{2F0EB004-47E4-42C8-8459-9DFDF4B1D828}" srcOrd="1" destOrd="0" presId="urn:microsoft.com/office/officeart/2018/2/layout/IconVerticalSolidList"/>
    <dgm:cxn modelId="{762B7A02-7360-40AA-B1CD-5F92117F0186}" type="presParOf" srcId="{5CCAF23E-B2F1-4AF7-B4D5-15A3B939B74C}" destId="{A1D466C1-BD4F-4A5D-9EC9-4CA69952735F}" srcOrd="2" destOrd="0" presId="urn:microsoft.com/office/officeart/2018/2/layout/IconVerticalSolidList"/>
    <dgm:cxn modelId="{4D704365-1768-427F-9095-27C7EB7AEF04}" type="presParOf" srcId="{A1D466C1-BD4F-4A5D-9EC9-4CA69952735F}" destId="{C8781FE4-04C6-43AF-9ABC-2941B7CEE115}" srcOrd="0" destOrd="0" presId="urn:microsoft.com/office/officeart/2018/2/layout/IconVerticalSolidList"/>
    <dgm:cxn modelId="{287E9285-981D-4379-9BB5-5352E58B85CB}" type="presParOf" srcId="{A1D466C1-BD4F-4A5D-9EC9-4CA69952735F}" destId="{F93C0A63-D621-40F5-88C6-32B919989AB5}" srcOrd="1" destOrd="0" presId="urn:microsoft.com/office/officeart/2018/2/layout/IconVerticalSolidList"/>
    <dgm:cxn modelId="{64AC91CD-73EC-46AB-8318-49525CC8BB97}" type="presParOf" srcId="{A1D466C1-BD4F-4A5D-9EC9-4CA69952735F}" destId="{DE08490A-0626-4C5E-966B-2F102BC3FCAD}" srcOrd="2" destOrd="0" presId="urn:microsoft.com/office/officeart/2018/2/layout/IconVerticalSolidList"/>
    <dgm:cxn modelId="{2F1C302C-DC9A-4444-8F75-AF7671216165}" type="presParOf" srcId="{A1D466C1-BD4F-4A5D-9EC9-4CA69952735F}" destId="{4BBA6A82-A777-444C-A715-9E2DB6678F3D}" srcOrd="3" destOrd="0" presId="urn:microsoft.com/office/officeart/2018/2/layout/IconVerticalSolidList"/>
    <dgm:cxn modelId="{E4C7937C-A26B-4A80-9472-6C17FE5292F5}" type="presParOf" srcId="{5CCAF23E-B2F1-4AF7-B4D5-15A3B939B74C}" destId="{EB5235D6-0C36-4A55-8F58-5D00CC7D84D6}" srcOrd="3" destOrd="0" presId="urn:microsoft.com/office/officeart/2018/2/layout/IconVerticalSolidList"/>
    <dgm:cxn modelId="{14D24419-F5C6-45EF-A89A-F362AB134F27}" type="presParOf" srcId="{5CCAF23E-B2F1-4AF7-B4D5-15A3B939B74C}" destId="{0C7A3E71-2B32-486E-A194-3DED7FFC0176}" srcOrd="4" destOrd="0" presId="urn:microsoft.com/office/officeart/2018/2/layout/IconVerticalSolidList"/>
    <dgm:cxn modelId="{76C53957-D6DF-4BDA-A680-AE0A403FDD06}" type="presParOf" srcId="{0C7A3E71-2B32-486E-A194-3DED7FFC0176}" destId="{6E3B2E53-F004-47A7-B7E8-F30976B3B398}" srcOrd="0" destOrd="0" presId="urn:microsoft.com/office/officeart/2018/2/layout/IconVerticalSolidList"/>
    <dgm:cxn modelId="{AC5F0D29-06DE-4349-AB94-7F62CDE39829}" type="presParOf" srcId="{0C7A3E71-2B32-486E-A194-3DED7FFC0176}" destId="{676BB2E1-6A35-4B87-8133-3A009616674E}" srcOrd="1" destOrd="0" presId="urn:microsoft.com/office/officeart/2018/2/layout/IconVerticalSolidList"/>
    <dgm:cxn modelId="{72817B3D-F87B-44FF-B335-8EE1845BE27B}" type="presParOf" srcId="{0C7A3E71-2B32-486E-A194-3DED7FFC0176}" destId="{670DF9AB-B658-4275-B268-4E351D280C35}" srcOrd="2" destOrd="0" presId="urn:microsoft.com/office/officeart/2018/2/layout/IconVerticalSolidList"/>
    <dgm:cxn modelId="{5AD705A1-AD6B-4612-86DA-2FE9F77F0B28}" type="presParOf" srcId="{0C7A3E71-2B32-486E-A194-3DED7FFC0176}" destId="{BFB19614-DA4A-4FCE-B727-49419708B067}" srcOrd="3" destOrd="0" presId="urn:microsoft.com/office/officeart/2018/2/layout/IconVerticalSolidList"/>
    <dgm:cxn modelId="{AE7F40D7-9BB2-426E-9521-E619008744E7}" type="presParOf" srcId="{5CCAF23E-B2F1-4AF7-B4D5-15A3B939B74C}" destId="{030390A3-95FE-4E4C-BC9D-C6292BE40774}" srcOrd="5" destOrd="0" presId="urn:microsoft.com/office/officeart/2018/2/layout/IconVerticalSolidList"/>
    <dgm:cxn modelId="{710D1D6C-D495-47EB-BE29-3B2B24AF1D8A}" type="presParOf" srcId="{5CCAF23E-B2F1-4AF7-B4D5-15A3B939B74C}" destId="{20378BE3-3766-40BE-9483-6E2A72F39F51}" srcOrd="6" destOrd="0" presId="urn:microsoft.com/office/officeart/2018/2/layout/IconVerticalSolidList"/>
    <dgm:cxn modelId="{DA53FA3B-57AE-4DE5-A98B-FFE0671FA686}" type="presParOf" srcId="{20378BE3-3766-40BE-9483-6E2A72F39F51}" destId="{E8622B08-9E40-4513-960F-2CCC88FB50B2}" srcOrd="0" destOrd="0" presId="urn:microsoft.com/office/officeart/2018/2/layout/IconVerticalSolidList"/>
    <dgm:cxn modelId="{EA1F6DC5-4D7B-4B9E-B996-BE247F3E7EC9}" type="presParOf" srcId="{20378BE3-3766-40BE-9483-6E2A72F39F51}" destId="{2C6E5EE0-3C45-4E10-AB99-C40CF301C8E7}" srcOrd="1" destOrd="0" presId="urn:microsoft.com/office/officeart/2018/2/layout/IconVerticalSolidList"/>
    <dgm:cxn modelId="{C67F4E40-18C9-41C2-9A41-77DC56D71A65}" type="presParOf" srcId="{20378BE3-3766-40BE-9483-6E2A72F39F51}" destId="{E85AEB14-D013-4EBA-9F15-D8A2F7B052CA}" srcOrd="2" destOrd="0" presId="urn:microsoft.com/office/officeart/2018/2/layout/IconVerticalSolidList"/>
    <dgm:cxn modelId="{C071BC32-30C0-4E26-9FF7-12E13D79ABE8}" type="presParOf" srcId="{20378BE3-3766-40BE-9483-6E2A72F39F51}" destId="{C84AC386-9DF1-4E2E-BAFE-B208EF5403E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4FDACE-92A5-491C-A665-8206F6FB8F79}">
      <dsp:nvSpPr>
        <dsp:cNvPr id="0" name=""/>
        <dsp:cNvSpPr/>
      </dsp:nvSpPr>
      <dsp:spPr>
        <a:xfrm>
          <a:off x="0" y="1897"/>
          <a:ext cx="9751059" cy="961727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6DCB59-8B6D-4BB0-8A0D-561A6D61AE09}">
      <dsp:nvSpPr>
        <dsp:cNvPr id="0" name=""/>
        <dsp:cNvSpPr/>
      </dsp:nvSpPr>
      <dsp:spPr>
        <a:xfrm>
          <a:off x="290922" y="218286"/>
          <a:ext cx="528950" cy="52895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349B71-B3F1-4091-9C3D-39007FE3F0CD}">
      <dsp:nvSpPr>
        <dsp:cNvPr id="0" name=""/>
        <dsp:cNvSpPr/>
      </dsp:nvSpPr>
      <dsp:spPr>
        <a:xfrm>
          <a:off x="1110795" y="1897"/>
          <a:ext cx="8640264" cy="9617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783" tIns="101783" rIns="101783" bIns="10178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A balanced diet is a diet in which all the nutrients are present in appropriate proportion to maintain health.</a:t>
          </a:r>
        </a:p>
      </dsp:txBody>
      <dsp:txXfrm>
        <a:off x="1110795" y="1897"/>
        <a:ext cx="8640264" cy="961727"/>
      </dsp:txXfrm>
    </dsp:sp>
    <dsp:sp modelId="{C8781FE4-04C6-43AF-9ABC-2941B7CEE115}">
      <dsp:nvSpPr>
        <dsp:cNvPr id="0" name=""/>
        <dsp:cNvSpPr/>
      </dsp:nvSpPr>
      <dsp:spPr>
        <a:xfrm>
          <a:off x="0" y="1204056"/>
          <a:ext cx="9751059" cy="961727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3C0A63-D621-40F5-88C6-32B919989AB5}">
      <dsp:nvSpPr>
        <dsp:cNvPr id="0" name=""/>
        <dsp:cNvSpPr/>
      </dsp:nvSpPr>
      <dsp:spPr>
        <a:xfrm>
          <a:off x="290922" y="1420445"/>
          <a:ext cx="528950" cy="52895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BA6A82-A777-444C-A715-9E2DB6678F3D}">
      <dsp:nvSpPr>
        <dsp:cNvPr id="0" name=""/>
        <dsp:cNvSpPr/>
      </dsp:nvSpPr>
      <dsp:spPr>
        <a:xfrm>
          <a:off x="1110795" y="1204056"/>
          <a:ext cx="8640264" cy="9617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783" tIns="101783" rIns="101783" bIns="10178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A nutritionally balanced diet fulfills all nutritional needs of the body.</a:t>
          </a:r>
        </a:p>
      </dsp:txBody>
      <dsp:txXfrm>
        <a:off x="1110795" y="1204056"/>
        <a:ext cx="8640264" cy="961727"/>
      </dsp:txXfrm>
    </dsp:sp>
    <dsp:sp modelId="{6E3B2E53-F004-47A7-B7E8-F30976B3B398}">
      <dsp:nvSpPr>
        <dsp:cNvPr id="0" name=""/>
        <dsp:cNvSpPr/>
      </dsp:nvSpPr>
      <dsp:spPr>
        <a:xfrm>
          <a:off x="0" y="2406215"/>
          <a:ext cx="9751059" cy="961727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6BB2E1-6A35-4B87-8133-3A009616674E}">
      <dsp:nvSpPr>
        <dsp:cNvPr id="0" name=""/>
        <dsp:cNvSpPr/>
      </dsp:nvSpPr>
      <dsp:spPr>
        <a:xfrm>
          <a:off x="290922" y="2622604"/>
          <a:ext cx="528950" cy="52895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B19614-DA4A-4FCE-B727-49419708B067}">
      <dsp:nvSpPr>
        <dsp:cNvPr id="0" name=""/>
        <dsp:cNvSpPr/>
      </dsp:nvSpPr>
      <dsp:spPr>
        <a:xfrm>
          <a:off x="1110795" y="2406215"/>
          <a:ext cx="8640264" cy="9617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783" tIns="101783" rIns="101783" bIns="10178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Each body needs a specific amount of nutrients and calories to stay active and healthy.</a:t>
          </a:r>
        </a:p>
      </dsp:txBody>
      <dsp:txXfrm>
        <a:off x="1110795" y="2406215"/>
        <a:ext cx="8640264" cy="961727"/>
      </dsp:txXfrm>
    </dsp:sp>
    <dsp:sp modelId="{E8622B08-9E40-4513-960F-2CCC88FB50B2}">
      <dsp:nvSpPr>
        <dsp:cNvPr id="0" name=""/>
        <dsp:cNvSpPr/>
      </dsp:nvSpPr>
      <dsp:spPr>
        <a:xfrm>
          <a:off x="0" y="3608375"/>
          <a:ext cx="9751059" cy="961727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6E5EE0-3C45-4E10-AB99-C40CF301C8E7}">
      <dsp:nvSpPr>
        <dsp:cNvPr id="0" name=""/>
        <dsp:cNvSpPr/>
      </dsp:nvSpPr>
      <dsp:spPr>
        <a:xfrm>
          <a:off x="290922" y="3824763"/>
          <a:ext cx="528950" cy="52895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4AC386-9DF1-4E2E-BAFE-B208EF5403EA}">
      <dsp:nvSpPr>
        <dsp:cNvPr id="0" name=""/>
        <dsp:cNvSpPr/>
      </dsp:nvSpPr>
      <dsp:spPr>
        <a:xfrm>
          <a:off x="1110795" y="3608375"/>
          <a:ext cx="8640264" cy="9617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783" tIns="101783" rIns="101783" bIns="10178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A diet that contains all the vital nutrients required by the human body.</a:t>
          </a:r>
        </a:p>
      </dsp:txBody>
      <dsp:txXfrm>
        <a:off x="1110795" y="3608375"/>
        <a:ext cx="8640264" cy="9617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5E03B7-B591-4A2A-B695-014C5A39F13E}" type="datetimeFigureOut">
              <a:rPr lang="en-US"/>
              <a:t>3/13/2022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E322BB-75AD-4A1E-9661-2724167329F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270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DFBD7B-E4FB-4AA8-9540-FD148073ACB3}" type="datetimeFigureOut">
              <a:rPr lang="en-US"/>
              <a:t>3/13/2022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45B7DE-1198-4F2F-B574-CA8CAE34164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2312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>
            <a:off x="0" y="1135743"/>
            <a:ext cx="1622332" cy="799981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324" y="362396"/>
            <a:ext cx="9141619" cy="167640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60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2089595"/>
            <a:ext cx="9141619" cy="886344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09051-6E81-43E8-9099-FF6A0C3DCFE8}" type="datetime1">
              <a:rPr lang="en-US"/>
              <a:t>3/13/2022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87510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EAB04-7709-4C1E-A61A-74684A0170FC}" type="datetime1">
              <a:rPr lang="en-US"/>
              <a:t>3/13/2022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4082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 rot="5400000">
            <a:off x="9583007" y="233864"/>
            <a:ext cx="1063300" cy="524046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5" name="bottom graphic"/>
          <p:cNvGrpSpPr/>
          <p:nvPr/>
        </p:nvGrpSpPr>
        <p:grpSpPr>
          <a:xfrm>
            <a:off x="0" y="5395517"/>
            <a:ext cx="12188825" cy="1462483"/>
            <a:chOff x="0" y="4046638"/>
            <a:chExt cx="9144000" cy="1096862"/>
          </a:xfrm>
        </p:grpSpPr>
        <p:sp>
          <p:nvSpPr>
            <p:cNvPr id="16" name="Freeform 15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72"/>
            <p:cNvSpPr/>
            <p:nvPr/>
          </p:nvSpPr>
          <p:spPr bwMode="ltGray">
            <a:xfrm rot="5400000">
              <a:off x="4023569" y="23069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51060" y="1150514"/>
            <a:ext cx="1828324" cy="502168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8882" y="1150514"/>
            <a:ext cx="8227457" cy="5021685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9BD0D-E0B1-4CED-AC65-708AC79EB9CD}" type="datetime1">
              <a:rPr lang="en-US"/>
              <a:t>3/13/2022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1644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EA6D-DF0B-4D4B-B359-5F1D1D0E30A4}" type="datetime1">
              <a:rPr lang="en-US"/>
              <a:t>3/13/2022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3515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>
            <a:off x="0" y="3124415"/>
            <a:ext cx="1622332" cy="805061"/>
            <a:chOff x="0" y="2343311"/>
            <a:chExt cx="1217066" cy="603796"/>
          </a:xfrm>
        </p:grpSpPr>
        <p:sp>
          <p:nvSpPr>
            <p:cNvPr id="8" name="Rounded Rectangle 7"/>
            <p:cNvSpPr/>
            <p:nvPr/>
          </p:nvSpPr>
          <p:spPr>
            <a:xfrm>
              <a:off x="787514" y="2347123"/>
              <a:ext cx="429552" cy="599984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86370" y="2347123"/>
              <a:ext cx="429552" cy="599984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92604" y="2535915"/>
              <a:ext cx="599986" cy="214778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9" name="bottom graphic"/>
          <p:cNvGrpSpPr/>
          <p:nvPr/>
        </p:nvGrpSpPr>
        <p:grpSpPr>
          <a:xfrm>
            <a:off x="0" y="5409216"/>
            <a:ext cx="12188825" cy="1462483"/>
            <a:chOff x="0" y="4056912"/>
            <a:chExt cx="9144000" cy="1096862"/>
          </a:xfrm>
        </p:grpSpPr>
        <p:sp>
          <p:nvSpPr>
            <p:cNvPr id="20" name="Freeform 19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324" y="1932518"/>
            <a:ext cx="9141619" cy="2105367"/>
          </a:xfrm>
        </p:spPr>
        <p:txBody>
          <a:bodyPr anchor="b">
            <a:normAutofit/>
          </a:bodyPr>
          <a:lstStyle>
            <a:lvl1pPr algn="l">
              <a:defRPr sz="60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324" y="4084264"/>
            <a:ext cx="9141619" cy="933297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EDB99-15BC-4479-BAC5-1E502E66917A}" type="datetime1">
              <a:rPr lang="en-US"/>
              <a:t>3/13/2022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693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152400"/>
            <a:ext cx="975106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2" y="1600200"/>
            <a:ext cx="4875530" cy="4572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2" y="1600200"/>
            <a:ext cx="4875530" cy="4572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C2A3-CD19-48AB-9F64-ECCF75182EDD}" type="datetime1">
              <a:rPr lang="en-US"/>
              <a:t>3/13/2022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7796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152400"/>
            <a:ext cx="975106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1524000"/>
            <a:ext cx="4875530" cy="816429"/>
          </a:xfrm>
        </p:spPr>
        <p:txBody>
          <a:bodyPr anchor="ctr">
            <a:norm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2" y="2413000"/>
            <a:ext cx="4875530" cy="375919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412" y="1524000"/>
            <a:ext cx="4875530" cy="816429"/>
          </a:xfrm>
        </p:spPr>
        <p:txBody>
          <a:bodyPr anchor="ctr">
            <a:norm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412" y="2413000"/>
            <a:ext cx="4875530" cy="375919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E8C1-7C87-4705-AB97-8CD17D208E3F}" type="datetime1">
              <a:rPr lang="en-US"/>
              <a:t>3/13/2022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87039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C624E-DF92-4841-B9B9-DD11AA239B85}" type="datetime1">
              <a:rPr lang="en-US"/>
              <a:t>3/13/2022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903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bottom graphic"/>
          <p:cNvGrpSpPr/>
          <p:nvPr/>
        </p:nvGrpSpPr>
        <p:grpSpPr>
          <a:xfrm>
            <a:off x="0" y="5409216"/>
            <a:ext cx="12188825" cy="1462483"/>
            <a:chOff x="0" y="4056912"/>
            <a:chExt cx="9144000" cy="1096862"/>
          </a:xfrm>
        </p:grpSpPr>
        <p:sp>
          <p:nvSpPr>
            <p:cNvPr id="9" name="Freeform 8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3AE1-4360-4D5B-BDBC-656B872DD533}" type="datetime1">
              <a:rPr lang="en-US"/>
              <a:t>3/13/2022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539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5530" y="1600200"/>
            <a:ext cx="6094413" cy="4572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883" y="1600202"/>
            <a:ext cx="3453500" cy="4571999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90708-46A4-4851-883E-8DFB8939107E}" type="datetime1">
              <a:rPr lang="en-US"/>
              <a:t>3/13/2022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83960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218887" y="1600200"/>
            <a:ext cx="6703850" cy="3657600"/>
          </a:xfrm>
          <a:prstGeom prst="roundRect">
            <a:avLst>
              <a:gd name="adj" fmla="val 3098"/>
            </a:avLst>
          </a:prstGeom>
        </p:spPr>
        <p:txBody>
          <a:bodyPr>
            <a:normAutofit/>
          </a:bodyPr>
          <a:lstStyle>
            <a:lvl1pPr marL="0" indent="0">
              <a:buNone/>
              <a:defRPr sz="27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5883" y="1600200"/>
            <a:ext cx="2844059" cy="3759200"/>
          </a:xfrm>
        </p:spPr>
        <p:txBody>
          <a:bodyPr anchor="b">
            <a:normAutofit/>
          </a:bodyPr>
          <a:lstStyle>
            <a:lvl1pPr marL="0" indent="0">
              <a:buNone/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8EFFC-86AE-4294-A319-CAFC2651994B}" type="datetime1">
              <a:rPr lang="en-US"/>
              <a:t>3/13/2022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42985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bottom graphic"/>
          <p:cNvGrpSpPr/>
          <p:nvPr/>
        </p:nvGrpSpPr>
        <p:grpSpPr>
          <a:xfrm>
            <a:off x="0" y="5409216"/>
            <a:ext cx="12188825" cy="1462483"/>
            <a:chOff x="0" y="4056912"/>
            <a:chExt cx="9144000" cy="1096862"/>
          </a:xfrm>
        </p:grpSpPr>
        <p:sp>
          <p:nvSpPr>
            <p:cNvPr id="21" name="Freeform 20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grpSp>
        <p:nvGrpSpPr>
          <p:cNvPr id="7" name="squares"/>
          <p:cNvGrpSpPr/>
          <p:nvPr/>
        </p:nvGrpSpPr>
        <p:grpSpPr>
          <a:xfrm>
            <a:off x="1" y="800551"/>
            <a:ext cx="1063023" cy="524183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8883" y="152400"/>
            <a:ext cx="9751060" cy="1295400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1600200"/>
            <a:ext cx="9751060" cy="45720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8883" y="6448425"/>
            <a:ext cx="8288401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547913" y="6448425"/>
            <a:ext cx="1422030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29E8617-6EA8-4B97-A5E8-E18E98765EE2}" type="datetime1">
              <a:rPr lang="en-US"/>
              <a:pPr/>
              <a:t>3/13/2022</a:t>
            </a:fld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71516" y="6448425"/>
            <a:ext cx="812588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4C99D79-8A4B-4031-B1E0-AF26F8EDF2B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2682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55772" indent="-304747" algn="l" defTabSz="1218987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0679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57822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0884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59872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301089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61922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91294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rgscience.com/d1-human-nutrition-core.html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5400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Balanced Diet And Nutrition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BY : Pratibha Gupta</a:t>
            </a:r>
          </a:p>
        </p:txBody>
      </p:sp>
    </p:spTree>
    <p:extLst>
      <p:ext uri="{BB962C8B-B14F-4D97-AF65-F5344CB8AC3E}">
        <p14:creationId xmlns:p14="http://schemas.microsoft.com/office/powerpoint/2010/main" val="2801835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0AE93-6245-4BF8-83A3-B5665F469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152400"/>
            <a:ext cx="9751060" cy="972344"/>
          </a:xfrm>
        </p:spPr>
        <p:txBody>
          <a:bodyPr/>
          <a:lstStyle/>
          <a:p>
            <a:pPr algn="ctr"/>
            <a:r>
              <a:rPr lang="en-US" dirty="0"/>
              <a:t>FOOD PLAN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F72292-FBD2-49D9-A640-135F746B44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1412" y="1124745"/>
            <a:ext cx="4875530" cy="816430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latin typeface="Baguet Script" panose="00000500000000000000" pitchFamily="2" charset="0"/>
              </a:rPr>
              <a:t>EARLY MORNING</a:t>
            </a:r>
          </a:p>
          <a:p>
            <a:pPr algn="ctr"/>
            <a:r>
              <a:rPr lang="en-US" sz="2400" b="1" dirty="0">
                <a:latin typeface="Baguet Script" panose="00000500000000000000" pitchFamily="2" charset="0"/>
              </a:rPr>
              <a:t>(7:00a.m.-8:00a.m.)</a:t>
            </a:r>
            <a:endParaRPr lang="en-IN" sz="2400" b="1" dirty="0">
              <a:latin typeface="Baguet Script" panose="00000500000000000000" pitchFamily="2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E80FC2-E288-457D-B552-26BE8BA08C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41412" y="2132856"/>
            <a:ext cx="4875530" cy="4039343"/>
          </a:xfrm>
        </p:spPr>
        <p:txBody>
          <a:bodyPr/>
          <a:lstStyle/>
          <a:p>
            <a:r>
              <a:rPr lang="en-US" dirty="0"/>
              <a:t>1-2 glasses of lukewarm water.(MANDATORY)</a:t>
            </a:r>
          </a:p>
          <a:p>
            <a:r>
              <a:rPr lang="en-US" dirty="0"/>
              <a:t>Tea</a:t>
            </a:r>
            <a:r>
              <a:rPr lang="en-IN" dirty="0"/>
              <a:t>/glass of milk/coffee/fresh juices etc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C5C640-FC89-4B7D-832D-8F711D54A7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4412" y="1124745"/>
            <a:ext cx="4875530" cy="816430"/>
          </a:xfrm>
        </p:spPr>
        <p:txBody>
          <a:bodyPr>
            <a:noAutofit/>
          </a:bodyPr>
          <a:lstStyle/>
          <a:p>
            <a:pPr algn="ctr"/>
            <a:r>
              <a:rPr lang="en-US" sz="2400" dirty="0">
                <a:latin typeface="Baguet Script" panose="020B0604020202020204" pitchFamily="2" charset="0"/>
              </a:rPr>
              <a:t>BREAKFAST</a:t>
            </a:r>
          </a:p>
          <a:p>
            <a:pPr algn="ctr"/>
            <a:r>
              <a:rPr lang="en-US" sz="2400" dirty="0">
                <a:latin typeface="Baguet Script" panose="020B0604020202020204" pitchFamily="2" charset="0"/>
              </a:rPr>
              <a:t>(9:00a.m.-10:a.m.)</a:t>
            </a:r>
            <a:endParaRPr lang="en-IN" sz="2400" dirty="0">
              <a:latin typeface="Baguet Script" panose="020B0604020202020204" pitchFamily="2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FFF9C5-D063-49F4-B442-DB28C41F9B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4412" y="2132856"/>
            <a:ext cx="4875530" cy="4039343"/>
          </a:xfrm>
        </p:spPr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33004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NUTRITION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food that we eat and the way it effects our health.</a:t>
            </a:r>
          </a:p>
          <a:p>
            <a:r>
              <a:rPr lang="en-US" dirty="0"/>
              <a:t>Nutrition is a natural demand for every source of life on earth.</a:t>
            </a:r>
          </a:p>
          <a:p>
            <a:r>
              <a:rPr lang="en-US" dirty="0"/>
              <a:t>Being deprived of nutrition is as severe as being deprived of any other fundamental rights . Lack of nutrition can give rise to diseases.</a:t>
            </a:r>
          </a:p>
          <a:p>
            <a:r>
              <a:rPr lang="en-US" dirty="0"/>
              <a:t>It is important to have knowledge about classification of nutrients.</a:t>
            </a:r>
          </a:p>
        </p:txBody>
      </p:sp>
    </p:spTree>
    <p:extLst>
      <p:ext uri="{BB962C8B-B14F-4D97-AF65-F5344CB8AC3E}">
        <p14:creationId xmlns:p14="http://schemas.microsoft.com/office/powerpoint/2010/main" val="2041341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218883" y="152400"/>
            <a:ext cx="9751060" cy="900336"/>
          </a:xfrm>
        </p:spPr>
        <p:txBody>
          <a:bodyPr/>
          <a:lstStyle/>
          <a:p>
            <a:r>
              <a:rPr lang="en-US" dirty="0"/>
              <a:t>NUTRIENTS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158F6-37DD-4FD7-A710-5A4FB794E9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8883" y="1340768"/>
            <a:ext cx="9751060" cy="4831432"/>
          </a:xfrm>
        </p:spPr>
        <p:txBody>
          <a:bodyPr/>
          <a:lstStyle/>
          <a:p>
            <a:r>
              <a:rPr lang="en-US" dirty="0"/>
              <a:t>Nutrients are defined as the substances found in food .The food we eat is a source of nutrients .</a:t>
            </a:r>
          </a:p>
          <a:p>
            <a:r>
              <a:rPr lang="en-US" dirty="0"/>
              <a:t> WE NEED NUTRIENTS TO :</a:t>
            </a:r>
          </a:p>
          <a:p>
            <a:pPr marL="0" indent="0">
              <a:buNone/>
            </a:pPr>
            <a:r>
              <a:rPr lang="en-US" sz="2600" dirty="0"/>
              <a:t>Repair body cells and tissues</a:t>
            </a:r>
          </a:p>
          <a:p>
            <a:pPr marL="0" indent="0">
              <a:buNone/>
            </a:pPr>
            <a:r>
              <a:rPr lang="en-US" sz="2600" dirty="0"/>
              <a:t>To grow</a:t>
            </a:r>
          </a:p>
          <a:p>
            <a:pPr marL="0" indent="0">
              <a:buNone/>
            </a:pPr>
            <a:r>
              <a:rPr lang="en-US" sz="2600" dirty="0"/>
              <a:t>Fuel your energy </a:t>
            </a:r>
          </a:p>
          <a:p>
            <a:pPr marL="0" indent="0">
              <a:buNone/>
            </a:pPr>
            <a:r>
              <a:rPr lang="en-US" sz="2600" dirty="0"/>
              <a:t>Maintain daily task</a:t>
            </a:r>
          </a:p>
          <a:p>
            <a:endParaRPr lang="en-IN" dirty="0"/>
          </a:p>
        </p:txBody>
      </p:sp>
      <p:pic>
        <p:nvPicPr>
          <p:cNvPr id="6" name="Picture 5" descr="Text, company name&#10;&#10;Description automatically generated">
            <a:extLst>
              <a:ext uri="{FF2B5EF4-FFF2-40B4-BE49-F238E27FC236}">
                <a16:creationId xmlns:a16="http://schemas.microsoft.com/office/drawing/2014/main" id="{70A29A15-090D-441B-9C39-20E1CDB1B0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102524" y="2204864"/>
            <a:ext cx="4524930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41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6CA0CC5-F07D-49BE-BCD3-31EBE51EB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9876" y="152400"/>
            <a:ext cx="9700067" cy="684312"/>
          </a:xfrm>
        </p:spPr>
        <p:txBody>
          <a:bodyPr/>
          <a:lstStyle/>
          <a:p>
            <a:r>
              <a:rPr lang="en-US" dirty="0"/>
              <a:t>CLASSIFICATION OF NUTRIENTS</a:t>
            </a:r>
            <a:endParaRPr lang="en-IN" dirty="0"/>
          </a:p>
        </p:txBody>
      </p:sp>
      <p:pic>
        <p:nvPicPr>
          <p:cNvPr id="10" name="Picture 9" descr="Table&#10;&#10;Description automatically generated">
            <a:extLst>
              <a:ext uri="{FF2B5EF4-FFF2-40B4-BE49-F238E27FC236}">
                <a16:creationId xmlns:a16="http://schemas.microsoft.com/office/drawing/2014/main" id="{81BF44DC-F368-4ACE-959B-4A1A0DA93A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8574" y="1052736"/>
            <a:ext cx="9289032" cy="5112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0665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103239"/>
            <a:ext cx="9751060" cy="129540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Arial Rounded MT Bold" panose="020F0704030504030204" pitchFamily="34" charset="0"/>
              </a:rPr>
              <a:t>WHAT HAPPENS IF NUTRIENTS ARE IN EXCESS OR LOW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I</a:t>
            </a:r>
            <a:r>
              <a:rPr lang="en-US" b="1" u="sng" dirty="0"/>
              <a:t>F THEY ARE IN EXCESS</a:t>
            </a:r>
          </a:p>
          <a:p>
            <a:r>
              <a:rPr lang="en-US" dirty="0"/>
              <a:t>Weight gain</a:t>
            </a:r>
          </a:p>
          <a:p>
            <a:r>
              <a:rPr lang="en-US" dirty="0"/>
              <a:t>Diabetes</a:t>
            </a:r>
          </a:p>
          <a:p>
            <a:r>
              <a:rPr lang="en-US" dirty="0"/>
              <a:t>Heart diseases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364D69-8D0A-44F1-A61B-47B56980EE8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 dirty="0"/>
              <a:t>IF THEY ARE LACKING</a:t>
            </a:r>
          </a:p>
          <a:p>
            <a:r>
              <a:rPr lang="en-US" dirty="0"/>
              <a:t>Constipation</a:t>
            </a:r>
          </a:p>
          <a:p>
            <a:r>
              <a:rPr lang="en-US" dirty="0"/>
              <a:t>Low mental performance</a:t>
            </a:r>
          </a:p>
          <a:p>
            <a:r>
              <a:rPr lang="en-US" dirty="0"/>
              <a:t>Malnutrition</a:t>
            </a:r>
          </a:p>
          <a:p>
            <a:r>
              <a:rPr lang="en-US" dirty="0"/>
              <a:t>Anemia</a:t>
            </a:r>
          </a:p>
          <a:p>
            <a:r>
              <a:rPr lang="en-US" dirty="0"/>
              <a:t>Weakness or dizziness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90618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C0581-3654-49A1-9E36-70B946E38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8883" y="152400"/>
            <a:ext cx="9751060" cy="1295400"/>
          </a:xfrm>
        </p:spPr>
        <p:txBody>
          <a:bodyPr anchor="b">
            <a:normAutofit/>
          </a:bodyPr>
          <a:lstStyle/>
          <a:p>
            <a:r>
              <a:rPr lang="en-US" dirty="0"/>
              <a:t>BALANCED DIET</a:t>
            </a:r>
            <a:endParaRPr lang="en-IN" dirty="0"/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5EB68799-2F41-F61E-3DAD-09C15BFD2B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6529993"/>
              </p:ext>
            </p:extLst>
          </p:nvPr>
        </p:nvGraphicFramePr>
        <p:xfrm>
          <a:off x="1218883" y="1600200"/>
          <a:ext cx="975106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41839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44 Balanced diet chart ideas | balanced diet chart, diet chart, balanced  diet">
            <a:extLst>
              <a:ext uri="{FF2B5EF4-FFF2-40B4-BE49-F238E27FC236}">
                <a16:creationId xmlns:a16="http://schemas.microsoft.com/office/drawing/2014/main" id="{CCA80B69-6CC6-4575-AEF0-564B56D529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844" y="548680"/>
            <a:ext cx="4640783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F939DE73-5F20-43F1-AD8D-74B317C02E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6198" y="548680"/>
            <a:ext cx="4568773" cy="504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38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4A86E-A1C8-46EC-9F8F-DC8653F19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OF BALANCED DIET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8E62E-605F-44C5-9EAE-2DEA219CE7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helps us to live longer</a:t>
            </a:r>
          </a:p>
          <a:p>
            <a:r>
              <a:rPr lang="en-US" dirty="0"/>
              <a:t>Boosts immunity</a:t>
            </a:r>
          </a:p>
          <a:p>
            <a:r>
              <a:rPr lang="en-US" dirty="0"/>
              <a:t>Strengthens bones and muscles</a:t>
            </a:r>
          </a:p>
          <a:p>
            <a:r>
              <a:rPr lang="en-US" dirty="0"/>
              <a:t>Lower the risk of multiple diseases like – Heart diseases, Diabetes, Cancer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Supports healthy pregnancies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65508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B71E2-7612-47C0-B805-8B6691F04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5334" y="-315416"/>
            <a:ext cx="9751060" cy="1179984"/>
          </a:xfrm>
        </p:spPr>
        <p:txBody>
          <a:bodyPr>
            <a:normAutofit fontScale="90000"/>
          </a:bodyPr>
          <a:lstStyle/>
          <a:p>
            <a:r>
              <a:rPr lang="en-US" dirty="0"/>
              <a:t>HOW BALANCED DIET EFFECTS MENTAL HEALTH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2BDED6-27FB-445A-8330-2F1B30CD6F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5334" y="980728"/>
            <a:ext cx="9754609" cy="519147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 well balanced diet can help us think clearly and feel more alert.</a:t>
            </a:r>
          </a:p>
          <a:p>
            <a:r>
              <a:rPr lang="en-US" dirty="0"/>
              <a:t>It can also improve concentration.</a:t>
            </a:r>
          </a:p>
          <a:p>
            <a:r>
              <a:rPr lang="en-US" dirty="0"/>
              <a:t>An inadequate diet can lead to fatigue , impaired decision making and can slow down reaction time.</a:t>
            </a:r>
          </a:p>
          <a:p>
            <a:r>
              <a:rPr lang="en-US" dirty="0"/>
              <a:t>Sugar and processed food can lead to inflammation through out the body which may contribute to mood disorders , anxiety and depression.</a:t>
            </a:r>
          </a:p>
          <a:p>
            <a:r>
              <a:rPr lang="en-US" dirty="0"/>
              <a:t>People either eat too much or too little when they are depressed or under stress .Eating too much can cause weight gain and eat too little can cause malnutrition.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12841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ooking 16x9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esh food presentation (widescreen).potx" id="{63DD3034-9CB5-4B6F-BCA0-530A5E267AB2}" vid="{9783A5E3-1DF2-4F3C-8902-0C2EB8A188D6}"/>
    </a:ext>
  </a:extLst>
</a:theme>
</file>

<file path=ppt/theme/theme2.xml><?xml version="1.0" encoding="utf-8"?>
<a:theme xmlns:a="http://schemas.openxmlformats.org/drawingml/2006/main" name="Office Theme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308942AA-0721-4324-BC2C-A3CB43F24E7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14945D-DABB-422F-9B28-D299995C92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E700CCB-20BA-4760-AB9F-AC3B63ED32E0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40262f94-9f35-4ac3-9a90-690165a166b7"/>
    <ds:schemaRef ds:uri="a4f35948-e619-41b3-aa29-22878b09cfd2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Fresh food presentation (widescreen)</Template>
  <TotalTime>141</TotalTime>
  <Words>388</Words>
  <Application>Microsoft Office PowerPoint</Application>
  <PresentationFormat>Custom</PresentationFormat>
  <Paragraphs>50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Rounded MT Bold</vt:lpstr>
      <vt:lpstr>Baguet Script</vt:lpstr>
      <vt:lpstr>Constantia</vt:lpstr>
      <vt:lpstr>Cooking 16x9</vt:lpstr>
      <vt:lpstr>Balanced Diet And Nutrition</vt:lpstr>
      <vt:lpstr> NUTRITION</vt:lpstr>
      <vt:lpstr>NUTRIENTS</vt:lpstr>
      <vt:lpstr>CLASSIFICATION OF NUTRIENTS</vt:lpstr>
      <vt:lpstr>WHAT HAPPENS IF NUTRIENTS ARE IN EXCESS OR LOW ?</vt:lpstr>
      <vt:lpstr>BALANCED DIET</vt:lpstr>
      <vt:lpstr>PowerPoint Presentation</vt:lpstr>
      <vt:lpstr>ADVANTAGES OF BALANCED DIET</vt:lpstr>
      <vt:lpstr>HOW BALANCED DIET EFFECTS MENTAL HEALTH</vt:lpstr>
      <vt:lpstr>FOOD PLAN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Balanced Diet And Nutrition</dc:title>
  <dc:creator>shyam Gupta</dc:creator>
  <cp:lastModifiedBy>shyam Gupta</cp:lastModifiedBy>
  <cp:revision>3</cp:revision>
  <dcterms:created xsi:type="dcterms:W3CDTF">2022-03-13T13:19:53Z</dcterms:created>
  <dcterms:modified xsi:type="dcterms:W3CDTF">2022-03-13T15:46:10Z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