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Montserrat Light" charset="0"/>
      <p:regular r:id="rId31"/>
      <p:bold r:id="rId32"/>
      <p:italic r:id="rId33"/>
      <p:boldItalic r:id="rId34"/>
    </p:embeddedFont>
    <p:embeddedFont>
      <p:font typeface="Montserrat" charset="0"/>
      <p:regular r:id="rId35"/>
      <p:bold r:id="rId36"/>
      <p:italic r:id="rId37"/>
      <p:boldItalic r:id="rId38"/>
    </p:embeddedFont>
    <p:embeddedFont>
      <p:font typeface="Proxima Nova" charset="0"/>
      <p:regular r:id="rId39"/>
      <p:bold r:id="rId40"/>
      <p:italic r:id="rId41"/>
      <p:boldItalic r:id="rId42"/>
    </p:embeddedFont>
    <p:embeddedFont>
      <p:font typeface="Frank Ruhl Libre Light" charset="-79"/>
      <p:regular r:id="rId43"/>
      <p:bold r:id="rId44"/>
    </p:embeddedFont>
    <p:embeddedFont>
      <p:font typeface="Montserrat ExtraLight" charset="0"/>
      <p:regular r:id="rId45"/>
      <p:bold r:id="rId46"/>
      <p:italic r:id="rId47"/>
      <p:boldItalic r:id="rId48"/>
    </p:embeddedFont>
    <p:embeddedFont>
      <p:font typeface="Frank Ruhl Libre" charset="-79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f6d9b3b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f6d9b3b8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f6d9b3b8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f6d9b3b8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f6d9b3b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f6d9b3b8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f6d9b3b8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f6d9b3b8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f6d9b3b8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f6d9b3b8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f6d9b3b8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f6d9b3b8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f6d9b3b8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f6d9b3b8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f6d9b3b8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f6d9b3b8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f6d9b3b8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f6d9b3b8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6d9b3b8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f6d9b3b8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f6d9b3b8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f6d9b3b8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f6d9b3b8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f6d9b3b8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292563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2925635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29256355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29256355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f6d9b3b8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f6d9b3b8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29256355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29256355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2925635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29256355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f6d9b3b8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f6d9b3b8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f6d9b3b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f6d9b3b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48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tionoflife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emotionoflife.i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ehaninstitute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btselfhelp.com/" TargetMode="External"/><Relationship Id="rId4" Type="http://schemas.openxmlformats.org/officeDocument/2006/relationships/hyperlink" Target="https://www.therapistaid.com/therapy-worksheets/dbt/n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590800" y="1047750"/>
            <a:ext cx="3886200" cy="304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000" b="1" dirty="0"/>
              <a:t>Dialectical Behavior Therapy</a:t>
            </a:r>
            <a:endParaRPr sz="2000" b="1"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 b="1" dirty="0"/>
              <a:t>Resource Person:  </a:t>
            </a:r>
            <a:r>
              <a:rPr lang="en" sz="1200" b="1" dirty="0" smtClean="0"/>
              <a:t>Ms. Pratyasha </a:t>
            </a:r>
            <a:br>
              <a:rPr lang="en" sz="1200" b="1" dirty="0" smtClean="0"/>
            </a:br>
            <a:r>
              <a:rPr lang="en" sz="1200" b="1" dirty="0" smtClean="0"/>
              <a:t>Psychologist</a:t>
            </a:r>
            <a:r>
              <a:rPr lang="en" sz="1200" b="1" dirty="0"/>
              <a:t>, Emotion of </a:t>
            </a:r>
            <a:r>
              <a:rPr lang="en" sz="1200" b="1" dirty="0" smtClean="0"/>
              <a:t>Life, </a:t>
            </a:r>
            <a:br>
              <a:rPr lang="en" sz="1200" b="1" dirty="0" smtClean="0"/>
            </a:br>
            <a:r>
              <a:rPr lang="en" sz="1200" b="1" dirty="0" smtClean="0"/>
              <a:t>Online Platform for MentalHealth Services </a:t>
            </a:r>
            <a:br>
              <a:rPr lang="en" sz="1200" b="1" dirty="0" smtClean="0"/>
            </a:br>
            <a:r>
              <a:rPr lang="en" sz="1200" b="1" dirty="0" smtClean="0">
                <a:hlinkClick r:id="rId3"/>
              </a:rPr>
              <a:t>www.emotionoflife.in</a:t>
            </a:r>
            <a:r>
              <a:rPr lang="en" sz="1200" b="1" dirty="0" smtClean="0"/>
              <a:t> </a:t>
            </a:r>
            <a:br>
              <a:rPr lang="en" sz="1200" b="1" dirty="0" smtClean="0"/>
            </a:br>
            <a:r>
              <a:rPr lang="en" sz="1200" b="1" dirty="0" smtClean="0"/>
              <a:t> </a:t>
            </a:r>
            <a:r>
              <a:rPr lang="en" sz="1200" b="1" dirty="0" smtClean="0">
                <a:hlinkClick r:id="rId4"/>
              </a:rPr>
              <a:t>info@emotionoflife.in</a:t>
            </a:r>
            <a:r>
              <a:rPr lang="en" sz="1200" b="1" dirty="0" smtClean="0"/>
              <a:t/>
            </a:r>
            <a:br>
              <a:rPr lang="en" sz="1200" b="1" dirty="0" smtClean="0"/>
            </a:br>
            <a:r>
              <a:rPr lang="en" sz="1200" b="1" dirty="0" smtClean="0"/>
              <a:t>call: 9368503416  /  7678694626</a:t>
            </a:r>
            <a:endParaRPr sz="12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70617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 b="1"/>
              <a:t>Manage distress in a healthy way.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 b="1"/>
              <a:t>When you can’t control the situation but can manage your own response.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 b="1"/>
              <a:t>Distress is inevitable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 b="1"/>
              <a:t>Low distress tolerance = experience negative life events as unbearable and overwhelming.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 b="1"/>
              <a:t>Radical Acceptance: Accepting the reality without trying to fight it.</a:t>
            </a:r>
            <a:endParaRPr sz="1900" b="1"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2. Distress Tolerance</a:t>
            </a:r>
            <a:endParaRPr sz="3400"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041075" y="1249125"/>
            <a:ext cx="3531000" cy="31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People with low distress tolerance:</a:t>
            </a:r>
            <a:endParaRPr sz="1500"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Spend a considerable amount of their life thinking about past failures, mistakes and painful situations.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Get overly anxious thinking about future and the possibilities of mistakes and failures.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Isolation from people and situations to minimize distress.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Use of alcohol or drugs to soothe emotions.</a:t>
            </a:r>
            <a:endParaRPr sz="1500"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l="7129" r="16130"/>
          <a:stretch/>
        </p:blipFill>
        <p:spPr>
          <a:xfrm>
            <a:off x="4665129" y="1070173"/>
            <a:ext cx="3607747" cy="313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1041075" y="1102175"/>
            <a:ext cx="7061700" cy="306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skills that can be applied to increase distress tolerance:</a:t>
            </a:r>
            <a:endParaRPr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Distracting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Self-soothing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Improving the moment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Focusing on pros and cons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Distracting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300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Changing the focus from something negative to something more neutral or enjoyable.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ACCEPTS</a:t>
            </a:r>
            <a:endParaRPr sz="16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1600"/>
              <a:t>ctivities that are healthy and enjoyable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C</a:t>
            </a:r>
            <a:r>
              <a:rPr lang="en" sz="1600"/>
              <a:t>ontribution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C</a:t>
            </a:r>
            <a:r>
              <a:rPr lang="en" sz="1600"/>
              <a:t>omparing oneself to less fortunate (gratitude)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600"/>
              <a:t>motion (Acting in opposite)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P</a:t>
            </a:r>
            <a:r>
              <a:rPr lang="en" sz="1600"/>
              <a:t>ushing away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T</a:t>
            </a:r>
            <a:r>
              <a:rPr lang="en" sz="1600"/>
              <a:t>houghts (counting)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b="1">
                <a:latin typeface="Frank Ruhl Libre"/>
                <a:ea typeface="Frank Ruhl Libre"/>
                <a:cs typeface="Frank Ruhl Libre"/>
                <a:sym typeface="Frank Ruhl Libre"/>
              </a:rPr>
              <a:t>S</a:t>
            </a:r>
            <a:r>
              <a:rPr lang="en" sz="1600"/>
              <a:t>ensations</a:t>
            </a:r>
            <a:endParaRPr sz="1600"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Self Soothing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Taking care of oneself in a nurturing way.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5 senses</a:t>
            </a:r>
            <a:endParaRPr sz="19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Vision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Hearing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Smell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Taste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Touch</a:t>
            </a:r>
            <a:endParaRPr sz="1900"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Improving the Moment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IMPROVE</a:t>
            </a:r>
            <a:endParaRPr sz="17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I</a:t>
            </a:r>
            <a:r>
              <a:rPr lang="en" sz="1700"/>
              <a:t>magery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M</a:t>
            </a:r>
            <a:r>
              <a:rPr lang="en" sz="1700"/>
              <a:t>eaning or purpose from the pain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P</a:t>
            </a:r>
            <a:r>
              <a:rPr lang="en" sz="1700"/>
              <a:t>rayer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R</a:t>
            </a:r>
            <a:r>
              <a:rPr lang="en" sz="1700"/>
              <a:t>elaxation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O</a:t>
            </a:r>
            <a:r>
              <a:rPr lang="en" sz="1700"/>
              <a:t>ne activity in the moment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V</a:t>
            </a:r>
            <a:r>
              <a:rPr lang="en" sz="1700"/>
              <a:t>acation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▫"/>
            </a:pPr>
            <a:r>
              <a:rPr lang="en" sz="17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700"/>
              <a:t>ncouragement</a:t>
            </a:r>
            <a:endParaRPr sz="17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Focusing on pros and cons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Pros of tolerating the situation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It makes me more resilient to stress.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I’m learning to cope with stress.</a:t>
            </a:r>
            <a:endParaRPr sz="1800"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Cons of tolerating the situation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Ix will fail to withstand any further pressure.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I’m using alcohol or drugs to cope.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3. Emotion regulation</a:t>
            </a:r>
            <a:endParaRPr sz="3400"/>
          </a:p>
        </p:txBody>
      </p:sp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Understanding and experiencing the emotion, learning to be in control of the emotion and finding new responses to the situations that cause certain emotions.</a:t>
            </a: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Intense emotions can drive behavior</a:t>
            </a: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When applying emotion regulation, we look for:</a:t>
            </a:r>
            <a:endParaRPr sz="1500"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Situation that triggered certain emotions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Afterthought about the event and their reaction to it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Physical sensations during their immediate emotions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▫"/>
            </a:pPr>
            <a:r>
              <a:rPr lang="en" sz="1500"/>
              <a:t>Behavior afterwards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1041075" y="1018200"/>
            <a:ext cx="7061700" cy="31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/>
              <a:t>Emotion regulation skill includes 3 aspects:</a:t>
            </a:r>
            <a:endParaRPr sz="210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Understanding one’s emotions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Reducing emotional vulnerability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Decreasing emotional suffering</a:t>
            </a:r>
            <a:endParaRPr sz="2100"/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Understanding one’s emotions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31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/>
              <a:t>Learning to label emotions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/>
              <a:t>Primary vs secondary emotions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/>
              <a:t>Targeting primary emotions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/>
              <a:t>Secondary emotions lead to dysfunctional thinking and unhelpful behavior.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▫"/>
            </a:pPr>
            <a:r>
              <a:rPr lang="en" sz="1900"/>
              <a:t>Lastly, understanding that purpose of all emotions is to alert us about our environment and communicate effectively with others. </a:t>
            </a:r>
            <a:endParaRPr sz="1900"/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1041075" y="1191300"/>
            <a:ext cx="7061700" cy="31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1F20"/>
                </a:solidFill>
                <a:latin typeface="Proxima Nova"/>
                <a:ea typeface="Proxima Nova"/>
                <a:cs typeface="Proxima Nova"/>
                <a:sym typeface="Proxima Nova"/>
              </a:rPr>
              <a:t>The American Psychological Association (APA) define DBT as a flexible psychotherapy that comprises elements of behavior therapy, cognitive behavior therapy (CBT), and mindfulness.</a:t>
            </a:r>
            <a:endParaRPr sz="1400">
              <a:solidFill>
                <a:srgbClr val="231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1F20"/>
                </a:solidFill>
                <a:latin typeface="Proxima Nova"/>
                <a:ea typeface="Proxima Nova"/>
                <a:cs typeface="Proxima Nova"/>
                <a:sym typeface="Proxima Nova"/>
              </a:rPr>
              <a:t>The term “dialectical” refers to the combination of two opposing ideas.</a:t>
            </a:r>
            <a:endParaRPr sz="1400">
              <a:solidFill>
                <a:srgbClr val="231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Proxima Nova"/>
              <a:buChar char="-"/>
            </a:pPr>
            <a:r>
              <a:rPr lang="en" sz="1400">
                <a:solidFill>
                  <a:srgbClr val="231F20"/>
                </a:solidFill>
                <a:latin typeface="Proxima Nova"/>
                <a:ea typeface="Proxima Nova"/>
                <a:cs typeface="Proxima Nova"/>
                <a:sym typeface="Proxima Nova"/>
              </a:rPr>
              <a:t>The first of these ideas is the acceptance of the reality of a person’s life and behaviors.</a:t>
            </a:r>
            <a:endParaRPr sz="1400">
              <a:solidFill>
                <a:srgbClr val="231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Proxima Nova"/>
              <a:buChar char="-"/>
            </a:pPr>
            <a:r>
              <a:rPr lang="en" sz="1400">
                <a:solidFill>
                  <a:srgbClr val="231F20"/>
                </a:solidFill>
                <a:latin typeface="Proxima Nova"/>
                <a:ea typeface="Proxima Nova"/>
                <a:cs typeface="Proxima Nova"/>
                <a:sym typeface="Proxima Nova"/>
              </a:rPr>
              <a:t>The second opposing idea is the change of situations and dysfunctional behaviors.</a:t>
            </a:r>
            <a:endParaRPr sz="1400">
              <a:solidFill>
                <a:srgbClr val="231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1F20"/>
                </a:solidFill>
                <a:latin typeface="Proxima Nova"/>
                <a:ea typeface="Proxima Nova"/>
                <a:cs typeface="Proxima Nova"/>
                <a:sym typeface="Proxima Nova"/>
              </a:rPr>
              <a:t>DBT connects cognitive and behavioral therapies as a way of helping an individual learn and adapt healthier methods of coping with painful emotions, often through acceptance and change.</a:t>
            </a:r>
            <a:endParaRPr sz="1400">
              <a:solidFill>
                <a:srgbClr val="231F2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9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Reducing Emotional Vulnerability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31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Please Master</a:t>
            </a:r>
            <a:endParaRPr sz="19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PL: </a:t>
            </a:r>
            <a:r>
              <a:rPr lang="en" sz="1900"/>
              <a:t>Treating </a:t>
            </a: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p</a:t>
            </a:r>
            <a:r>
              <a:rPr lang="en" sz="1900"/>
              <a:t>ain or i</a:t>
            </a: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l</a:t>
            </a:r>
            <a:r>
              <a:rPr lang="en" sz="1900"/>
              <a:t>lness; physical and mental health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900"/>
              <a:t>ating a balanced diet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1900"/>
              <a:t>voiding any mood altering substances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S</a:t>
            </a:r>
            <a:r>
              <a:rPr lang="en" sz="1900"/>
              <a:t>leep regulation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E: </a:t>
            </a:r>
            <a:r>
              <a:rPr lang="en" sz="1900"/>
              <a:t>Getting regular </a:t>
            </a: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900"/>
              <a:t>xercise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▫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Master</a:t>
            </a:r>
            <a:r>
              <a:rPr lang="en" sz="1900"/>
              <a:t>y: Engaging into activities that help to build confidence and competency.</a:t>
            </a:r>
            <a:endParaRPr sz="1900"/>
          </a:p>
        </p:txBody>
      </p:sp>
      <p:sp>
        <p:nvSpPr>
          <p:cNvPr id="201" name="Google Shape;201;p3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Decreasing Emotional Suffering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Learning skills:</a:t>
            </a:r>
            <a:endParaRPr sz="1900"/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Letting go: </a:t>
            </a:r>
            <a:r>
              <a:rPr lang="en" sz="1900"/>
              <a:t>Being mindful of the emotion, and then letting it go without trying to suppress, alter or dwell on it.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Taking opposite action:</a:t>
            </a:r>
            <a:r>
              <a:rPr lang="en" sz="1900"/>
              <a:t> Using the opposite emotion or behaviour to what is naturally occurring.</a:t>
            </a:r>
            <a:endParaRPr sz="1900"/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900"/>
              <a:t>Counteract the suffering you might feel with a distressing emotion.</a:t>
            </a:r>
            <a:endParaRPr sz="19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4. Interpersonal Effectiveness</a:t>
            </a:r>
            <a:endParaRPr sz="3400"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Establish and maintain positive relationships with others.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Understanding how one’s behavior affects relationship with others and then make positive changes.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3 skills:</a:t>
            </a:r>
            <a:endParaRPr sz="1900"/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Objective effectiveness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Relationship effectiveness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Self Respect effectiveness</a:t>
            </a:r>
            <a:endParaRPr sz="1900"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Objective Effectiveness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1041150" y="1232925"/>
            <a:ext cx="7061700" cy="32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Clear understanding about what needs to be gained from a certain interaction with another person.</a:t>
            </a: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Dear Man</a:t>
            </a:r>
            <a:endParaRPr sz="15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D</a:t>
            </a:r>
            <a:r>
              <a:rPr lang="en" sz="1500"/>
              <a:t>escribe what is wanted in a clear and concise manner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500"/>
              <a:t>xpressing one's emotions and feelings to others clearly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1500"/>
              <a:t>ssertiveness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R</a:t>
            </a:r>
            <a:r>
              <a:rPr lang="en" sz="1500"/>
              <a:t>einforce desired behaviors (smiling, thank you)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M</a:t>
            </a:r>
            <a:r>
              <a:rPr lang="en" sz="1500"/>
              <a:t>indful during interactions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1500"/>
              <a:t>ppearing confident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>
                <a:latin typeface="Frank Ruhl Libre"/>
                <a:ea typeface="Frank Ruhl Libre"/>
                <a:cs typeface="Frank Ruhl Libre"/>
                <a:sym typeface="Frank Ruhl Libre"/>
              </a:rPr>
              <a:t>N</a:t>
            </a:r>
            <a:r>
              <a:rPr lang="en" sz="1500"/>
              <a:t>egotiations</a:t>
            </a:r>
            <a:endParaRPr sz="15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500"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Relationship Effectiveness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Conflict free and balanced relationship with others.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GIVE</a:t>
            </a:r>
            <a:endParaRPr sz="19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G</a:t>
            </a:r>
            <a:r>
              <a:rPr lang="en" sz="1900"/>
              <a:t>entle interaction (no judgements or attacks)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I</a:t>
            </a:r>
            <a:r>
              <a:rPr lang="en" sz="1900"/>
              <a:t>nterested in the interactions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V</a:t>
            </a:r>
            <a:r>
              <a:rPr lang="en" sz="1900"/>
              <a:t>alidation of feelings</a:t>
            </a:r>
            <a:endParaRPr sz="1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900" b="1">
                <a:latin typeface="Frank Ruhl Libre"/>
                <a:ea typeface="Frank Ruhl Libre"/>
                <a:cs typeface="Frank Ruhl Libre"/>
                <a:sym typeface="Frank Ruhl Libre"/>
              </a:rPr>
              <a:t>E</a:t>
            </a:r>
            <a:r>
              <a:rPr lang="en" sz="1900"/>
              <a:t>asy attitude (light hearted)</a:t>
            </a:r>
            <a:endParaRPr sz="1900"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Self Respect Effectiveness</a:t>
            </a:r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9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Remembering one’s own values and beliefs during interactions and thus, gaining self respect during the process.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FAST</a:t>
            </a:r>
            <a:endParaRPr sz="18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F</a:t>
            </a:r>
            <a:r>
              <a:rPr lang="en" sz="1800"/>
              <a:t>airness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A</a:t>
            </a:r>
            <a:r>
              <a:rPr lang="en" sz="1800"/>
              <a:t>pologies (only when it is appropriate)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S</a:t>
            </a:r>
            <a:r>
              <a:rPr lang="en" sz="1800"/>
              <a:t>tanding up for one’s own values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T</a:t>
            </a:r>
            <a:r>
              <a:rPr lang="en" sz="1800"/>
              <a:t>ruthful with others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31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DBT Life Skills:</a:t>
            </a:r>
            <a:endParaRPr sz="1900"/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Mindfulness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Distress Tolerance (Distracting, self soothing, improving the moment, pros and cons of tolerance)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Emotion Regulation (Understanding emotion, reducing emotional vulnerability, decreasing emotional suffering)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Interpersonal Effectiveness (Objective, Relationship and Self Respect)</a:t>
            </a:r>
            <a:endParaRPr sz="1900"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DBT for OCD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Distress Tolerance:</a:t>
            </a:r>
            <a:r>
              <a:rPr lang="en" sz="1800"/>
              <a:t> When faced with distress from intrusive thoughts.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Emotion Regulation:</a:t>
            </a:r>
            <a:r>
              <a:rPr lang="en" sz="1800"/>
              <a:t> Manage the anxiety caused from obsessions and emotions related to fear while trying to not give in to compulsions.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Interpersonal Effectiveness:</a:t>
            </a:r>
            <a:r>
              <a:rPr lang="en" sz="1800"/>
              <a:t> Manage their feelings related to interactions including the need to seek reassurance.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b="1">
                <a:latin typeface="Frank Ruhl Libre"/>
                <a:ea typeface="Frank Ruhl Libre"/>
                <a:cs typeface="Frank Ruhl Libre"/>
                <a:sym typeface="Frank Ruhl Libre"/>
              </a:rPr>
              <a:t>Mindfulness:</a:t>
            </a:r>
            <a:r>
              <a:rPr lang="en" sz="1800"/>
              <a:t> Redirection to present moment when intrusive thoughts occur as well as acceptance of intrusive thoughts.</a:t>
            </a:r>
            <a:endParaRPr sz="1800"/>
          </a:p>
        </p:txBody>
      </p:sp>
      <p:sp>
        <p:nvSpPr>
          <p:cNvPr id="250" name="Google Shape;250;p3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9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https://linehaninstitute.org/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https://www.therapistaid.com/therapy-worksheets/dbt/none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https://www.dbtselfhelp.com/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 i="1"/>
              <a:t>“Building a Life Worth Living: A Memoir</a:t>
            </a:r>
            <a:r>
              <a:rPr lang="en" sz="2000"/>
              <a:t> “ by Marsha M. Linehan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 i="1"/>
              <a:t>“DBT Skills Training Manual, Second Edition”</a:t>
            </a:r>
            <a:r>
              <a:rPr lang="en" sz="2000"/>
              <a:t> by Marsha M. Linehan, 2014.</a:t>
            </a:r>
            <a:endParaRPr sz="2000"/>
          </a:p>
        </p:txBody>
      </p:sp>
      <p:sp>
        <p:nvSpPr>
          <p:cNvPr id="257" name="Google Shape;257;p4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041113" y="1264600"/>
            <a:ext cx="35310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Dialectics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841650" y="1963600"/>
            <a:ext cx="3531000" cy="19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In a nutshell, dialectics means trying to balance opposite directions and look at how they go together.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It means to examine, discuss and reconcile opposite ideas. The idea is that change can only begin to happen when you accept things as they are. </a:t>
            </a:r>
            <a:endParaRPr sz="1600"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75" y="986725"/>
            <a:ext cx="3909750" cy="31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2828250" y="1522045"/>
            <a:ext cx="3487500" cy="472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collision of two truths?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828250" y="2109625"/>
            <a:ext cx="3487500" cy="16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DBT, there might be your truth, my truth but there is no search for absolute truth.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Instead, there will be a dialog about our contradictory positions in which both can find a new meaning.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1359900" y="2855599"/>
            <a:ext cx="6424200" cy="12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Marsha Linehan</a:t>
            </a:r>
            <a:endParaRPr b="1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Born: 5th May, 1943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American Psychologist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600" y="146950"/>
            <a:ext cx="1870800" cy="25656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philosophy of DBT is to create a life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‘worth living’.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1860750" y="2008400"/>
            <a:ext cx="54225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DBT Strategies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1860750" y="2642025"/>
            <a:ext cx="5422500" cy="6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Life Skills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Mindfulness</a:t>
            </a:r>
            <a:endParaRPr sz="34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041150" y="146877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Based on Eastern Zen philosophy.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Awareness of thoughts, feelings, behaviors and behavioral urges.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Absorbing information with all our senses and no thoughts in our mind.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63" y="779288"/>
            <a:ext cx="5379475" cy="358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1119</Words>
  <PresentationFormat>On-screen Show (16:9)</PresentationFormat>
  <Paragraphs>183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Montserrat Light</vt:lpstr>
      <vt:lpstr>Montserrat</vt:lpstr>
      <vt:lpstr>Proxima Nova</vt:lpstr>
      <vt:lpstr>Frank Ruhl Libre Light</vt:lpstr>
      <vt:lpstr>Montserrat ExtraLight</vt:lpstr>
      <vt:lpstr>Frank Ruhl Libre</vt:lpstr>
      <vt:lpstr>Montserrat;600</vt:lpstr>
      <vt:lpstr>Norfolk template</vt:lpstr>
      <vt:lpstr>Dialectical Behavior Therapy Resource Person:  Ms. Pratyasha  Psychologist, Emotion of Life,  Online Platform for MentalHealth Services  www.emotionoflife.in   info@emotionoflife.in call: 9368503416  /  7678694626</vt:lpstr>
      <vt:lpstr>Introduction</vt:lpstr>
      <vt:lpstr>Dialectics</vt:lpstr>
      <vt:lpstr>A collision of two truths?</vt:lpstr>
      <vt:lpstr>Slide 5</vt:lpstr>
      <vt:lpstr>Slide 6</vt:lpstr>
      <vt:lpstr>DBT Strategies</vt:lpstr>
      <vt:lpstr>Mindfulness</vt:lpstr>
      <vt:lpstr>Slide 9</vt:lpstr>
      <vt:lpstr>2. Distress Tolerance</vt:lpstr>
      <vt:lpstr>Slide 11</vt:lpstr>
      <vt:lpstr>Slide 12</vt:lpstr>
      <vt:lpstr>Distracting</vt:lpstr>
      <vt:lpstr>2. Self Soothing</vt:lpstr>
      <vt:lpstr>3. Improving the Moment</vt:lpstr>
      <vt:lpstr>4. Focusing on pros and cons</vt:lpstr>
      <vt:lpstr>3. Emotion regulation</vt:lpstr>
      <vt:lpstr>Slide 18</vt:lpstr>
      <vt:lpstr>Understanding one’s emotions</vt:lpstr>
      <vt:lpstr>2. Reducing Emotional Vulnerability</vt:lpstr>
      <vt:lpstr>3. Decreasing Emotional Suffering</vt:lpstr>
      <vt:lpstr>4. Interpersonal Effectiveness</vt:lpstr>
      <vt:lpstr>Objective Effectiveness</vt:lpstr>
      <vt:lpstr>2. Relationship Effectiveness</vt:lpstr>
      <vt:lpstr>3. Self Respect Effectiveness</vt:lpstr>
      <vt:lpstr>Conclusion</vt:lpstr>
      <vt:lpstr>DBT for OCD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Dialectical Behavior Therapy Resource Person:  Ms. Pratyasha Psychologist, Emotion of Life www.emotionoflife.in / info@emotionoflife.in call: 9368503416  /  7678694626</dc:title>
  <cp:lastModifiedBy>RCC</cp:lastModifiedBy>
  <cp:revision>2</cp:revision>
  <dcterms:modified xsi:type="dcterms:W3CDTF">2021-03-07T06:21:17Z</dcterms:modified>
</cp:coreProperties>
</file>