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8"/>
  </p:notesMasterIdLst>
  <p:sldIdLst>
    <p:sldId id="256" r:id="rId2"/>
    <p:sldId id="258" r:id="rId3"/>
    <p:sldId id="259" r:id="rId4"/>
    <p:sldId id="261" r:id="rId5"/>
    <p:sldId id="309" r:id="rId6"/>
    <p:sldId id="260" r:id="rId7"/>
    <p:sldId id="295" r:id="rId8"/>
    <p:sldId id="296" r:id="rId9"/>
    <p:sldId id="298" r:id="rId10"/>
    <p:sldId id="286" r:id="rId11"/>
    <p:sldId id="297" r:id="rId12"/>
    <p:sldId id="262" r:id="rId13"/>
    <p:sldId id="299" r:id="rId14"/>
    <p:sldId id="300" r:id="rId15"/>
    <p:sldId id="301" r:id="rId16"/>
    <p:sldId id="302" r:id="rId17"/>
    <p:sldId id="270" r:id="rId18"/>
    <p:sldId id="275" r:id="rId19"/>
    <p:sldId id="304" r:id="rId20"/>
    <p:sldId id="305" r:id="rId21"/>
    <p:sldId id="310" r:id="rId22"/>
    <p:sldId id="311" r:id="rId23"/>
    <p:sldId id="265" r:id="rId24"/>
    <p:sldId id="281" r:id="rId25"/>
    <p:sldId id="278" r:id="rId26"/>
    <p:sldId id="308" r:id="rId27"/>
  </p:sldIdLst>
  <p:sldSz cx="9144000" cy="5143500" type="screen16x9"/>
  <p:notesSz cx="6858000" cy="9144000"/>
  <p:embeddedFontLst>
    <p:embeddedFont>
      <p:font typeface="Segoe Print" pitchFamily="2" charset="0"/>
      <p:regular r:id="rId29"/>
      <p:bold r:id="rId30"/>
    </p:embeddedFont>
    <p:embeddedFont>
      <p:font typeface="Red Hat Display" charset="0"/>
      <p:regular r:id="rId31"/>
      <p:bold r:id="rId32"/>
      <p:italic r:id="rId33"/>
      <p:boldItalic r:id="rId34"/>
    </p:embeddedFont>
    <p:embeddedFont>
      <p:font typeface="Red Hat Text" charset="0"/>
      <p:regular r:id="rId35"/>
      <p:bold r:id="rId36"/>
      <p:italic r:id="rId37"/>
      <p:boldItalic r:id="rId38"/>
    </p:embeddedFont>
    <p:embeddedFont>
      <p:font typeface="Bahnschrift SemiBold" pitchFamily="34" charset="0"/>
      <p:bold r:id="rId39"/>
    </p:embeddedFont>
    <p:embeddedFont>
      <p:font typeface="montserrat" charset="0"/>
      <p:regular r:id="rId40"/>
      <p:bold r:id="rId41"/>
      <p:italic r:id="rId42"/>
      <p:boldItalic r:id="rId43"/>
    </p:embeddedFont>
    <p:embeddedFont>
      <p:font typeface="Microsoft YaHei UI" pitchFamily="34" charset="-122"/>
      <p:regular r:id="rId44"/>
      <p:bold r:id="rId45"/>
    </p:embeddedFont>
    <p:embeddedFont>
      <p:font typeface="Arial Narrow" pitchFamily="34" charset="0"/>
      <p:regular r:id="rId46"/>
      <p:bold r:id="rId47"/>
      <p:italic r:id="rId48"/>
      <p:boldItalic r:id="rId49"/>
    </p:embeddedFont>
    <p:embeddedFont>
      <p:font typeface="Microsoft JhengHei UI" pitchFamily="34" charset="-120"/>
      <p:regular r:id="rId50"/>
      <p:bold r:id="rId51"/>
    </p:embeddedFont>
    <p:embeddedFont>
      <p:font typeface="Arial Rounded MT Bold" pitchFamily="3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7F38A07-D7B8-4D88-859F-E63A7DEED6EB}">
  <a:tblStyle styleId="{67F38A07-D7B8-4D88-859F-E63A7DEED6E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50AF5C-1CCD-4E7A-9779-E25E6EAF9B9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3021" autoAdjust="0"/>
  </p:normalViewPr>
  <p:slideViewPr>
    <p:cSldViewPr snapToGrid="0">
      <p:cViewPr varScale="1">
        <p:scale>
          <a:sx n="98" d="100"/>
          <a:sy n="98" d="100"/>
        </p:scale>
        <p:origin x="-576" y="-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verywellmind.com/tips-for-finding-your-purpose-in-life-4164689" TargetMode="External"/><Relationship Id="rId7" Type="http://schemas.openxmlformats.org/officeDocument/2006/relationships/hyperlink" Target="https://www.verywellmind.com/what-is-positive-thinking-2794772"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verywellmind.com/how-does-self-disclosure-influence-relationships-4122387" TargetMode="External"/><Relationship Id="rId5" Type="http://schemas.openxmlformats.org/officeDocument/2006/relationships/hyperlink" Target="https://www.verywellmind.com/what-is-self-esteem-2795868" TargetMode="External"/><Relationship Id="rId4" Type="http://schemas.openxmlformats.org/officeDocument/2006/relationships/hyperlink" Target="https://www.verywellmind.com/what-is-a-crisis-279506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verywellmind.com/tips-for-finding-your-purpose-in-life-4164689" TargetMode="External"/><Relationship Id="rId7" Type="http://schemas.openxmlformats.org/officeDocument/2006/relationships/hyperlink" Target="https://www.verywellmind.com/what-is-positive-thinking-2794772"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verywellmind.com/how-does-self-disclosure-influence-relationships-4122387" TargetMode="External"/><Relationship Id="rId5" Type="http://schemas.openxmlformats.org/officeDocument/2006/relationships/hyperlink" Target="https://www.verywellmind.com/what-is-self-esteem-2795868" TargetMode="External"/><Relationship Id="rId4" Type="http://schemas.openxmlformats.org/officeDocument/2006/relationships/hyperlink" Target="https://www.verywellmind.com/what-is-a-crisis-279506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verywellmind.com/tips-for-finding-your-purpose-in-life-4164689" TargetMode="External"/><Relationship Id="rId7" Type="http://schemas.openxmlformats.org/officeDocument/2006/relationships/hyperlink" Target="https://www.verywellmind.com/what-is-positive-thinking-2794772"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verywellmind.com/how-does-self-disclosure-influence-relationships-4122387" TargetMode="External"/><Relationship Id="rId5" Type="http://schemas.openxmlformats.org/officeDocument/2006/relationships/hyperlink" Target="https://www.verywellmind.com/what-is-self-esteem-2795868" TargetMode="External"/><Relationship Id="rId4" Type="http://schemas.openxmlformats.org/officeDocument/2006/relationships/hyperlink" Target="https://www.verywellmind.com/what-is-a-crisis-2795061"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48558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018175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89648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15711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06656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fontAlgn="base"/>
            <a:r>
              <a:rPr lang="en-US" sz="1100" b="0" i="0" dirty="0">
                <a:solidFill>
                  <a:srgbClr val="212121"/>
                </a:solidFill>
                <a:effectLst/>
                <a:latin typeface="Bahnschrift SemiBold" panose="020B0502040204020203" pitchFamily="34" charset="0"/>
              </a:rPr>
              <a:t>1) After her 13-year-old daughter was killed by a drunk driver, Candace Lightner founded Mother's Against Drunk Driving (MADD). Lightner </a:t>
            </a:r>
            <a:r>
              <a:rPr lang="en-US" sz="1100" b="0" i="0" dirty="0" err="1">
                <a:solidFill>
                  <a:srgbClr val="212121"/>
                </a:solidFill>
                <a:effectLst/>
                <a:latin typeface="Bahnschrift SemiBold" panose="020B0502040204020203" pitchFamily="34" charset="0"/>
              </a:rPr>
              <a:t>focussed</a:t>
            </a:r>
            <a:r>
              <a:rPr lang="en-US" sz="1100" b="0" i="0" dirty="0">
                <a:solidFill>
                  <a:srgbClr val="212121"/>
                </a:solidFill>
                <a:effectLst/>
                <a:latin typeface="Bahnschrift SemiBold" panose="020B0502040204020203" pitchFamily="34" charset="0"/>
              </a:rPr>
              <a:t> her energy on creating awareness of the dangers of drunk driving. "I promised myself on the day of Cari's death that I would fight to make this needless homicide count for something positive in the years ahead," she later explained.</a:t>
            </a:r>
          </a:p>
          <a:p>
            <a:pPr algn="l" fontAlgn="base"/>
            <a:r>
              <a:rPr lang="en-US" sz="1100" b="0" i="0" dirty="0">
                <a:solidFill>
                  <a:srgbClr val="212121"/>
                </a:solidFill>
                <a:effectLst/>
                <a:latin typeface="Bahnschrift SemiBold" panose="020B0502040204020203" pitchFamily="34" charset="0"/>
              </a:rPr>
              <a:t>In the face of crisis or tragedy, </a:t>
            </a:r>
            <a:r>
              <a:rPr lang="en-US" sz="1100" b="0" i="0" u="sng" dirty="0">
                <a:solidFill>
                  <a:srgbClr val="1A55AD"/>
                </a:solidFill>
                <a:effectLst/>
                <a:latin typeface="Bahnschrift SemiBold" panose="020B0502040204020203" pitchFamily="34" charset="0"/>
                <a:hlinkClick r:id="rId3"/>
              </a:rPr>
              <a:t>finding a sense of purpose</a:t>
            </a:r>
            <a:r>
              <a:rPr lang="en-US" sz="1100" b="0" i="0" dirty="0">
                <a:solidFill>
                  <a:srgbClr val="212121"/>
                </a:solidFill>
                <a:effectLst/>
                <a:latin typeface="Bahnschrift SemiBold" panose="020B0502040204020203" pitchFamily="34" charset="0"/>
              </a:rPr>
              <a:t> can play an important role in your recovery. This might mean becoming involved in your community, cultivating your spirituality, or participating in activities that are meaningful to you.</a:t>
            </a:r>
          </a:p>
          <a:p>
            <a:pPr algn="l" fontAlgn="base"/>
            <a:r>
              <a:rPr lang="en-US" sz="1100" b="0" i="0" dirty="0">
                <a:solidFill>
                  <a:srgbClr val="212121"/>
                </a:solidFill>
                <a:effectLst/>
                <a:latin typeface="Bahnschrift SemiBold" panose="020B0502040204020203" pitchFamily="34" charset="0"/>
              </a:rPr>
              <a:t>2) Having confidence in your own ability to cope with the stresses of life can play an important part in resilience. Becoming more confident in your own abilities, including your ability to respond to and deal with a </a:t>
            </a:r>
            <a:r>
              <a:rPr lang="en-US" sz="1100" b="0" i="0" u="sng" dirty="0">
                <a:solidFill>
                  <a:srgbClr val="1A55AD"/>
                </a:solidFill>
                <a:effectLst/>
                <a:latin typeface="Bahnschrift SemiBold" panose="020B0502040204020203" pitchFamily="34" charset="0"/>
                <a:hlinkClick r:id="rId4"/>
              </a:rPr>
              <a:t>crisis</a:t>
            </a:r>
            <a:r>
              <a:rPr lang="en-US" sz="1100" b="0" i="0" dirty="0">
                <a:solidFill>
                  <a:srgbClr val="212121"/>
                </a:solidFill>
                <a:effectLst/>
                <a:latin typeface="Bahnschrift SemiBold" panose="020B0502040204020203" pitchFamily="34" charset="0"/>
              </a:rPr>
              <a:t>, is a great way to build resilience for the future.</a:t>
            </a:r>
          </a:p>
          <a:p>
            <a:pPr algn="l" fontAlgn="base"/>
            <a:r>
              <a:rPr lang="en-US" sz="1100" b="0" i="0" dirty="0">
                <a:solidFill>
                  <a:srgbClr val="212121"/>
                </a:solidFill>
                <a:effectLst/>
                <a:latin typeface="Bahnschrift SemiBold" panose="020B0502040204020203" pitchFamily="34" charset="0"/>
              </a:rPr>
              <a:t>Listen for negative comments in your head. When you hear them, practice immediately replacing them with positive ones, such as, "I can do this," "I'm a great friend/mother/partner," or "I'm good at my job."</a:t>
            </a:r>
          </a:p>
          <a:p>
            <a:pPr algn="l" fontAlgn="base"/>
            <a:r>
              <a:rPr lang="en-US" sz="1100" b="0" i="0" dirty="0">
                <a:solidFill>
                  <a:srgbClr val="212121"/>
                </a:solidFill>
                <a:effectLst/>
                <a:latin typeface="Bahnschrift SemiBold" panose="020B0502040204020203" pitchFamily="34" charset="0"/>
              </a:rPr>
              <a:t>Research has demonstrated that your </a:t>
            </a:r>
            <a:r>
              <a:rPr lang="en-US" sz="1100" b="0" i="0" u="sng" dirty="0">
                <a:solidFill>
                  <a:srgbClr val="1A55AD"/>
                </a:solidFill>
                <a:effectLst/>
                <a:latin typeface="Bahnschrift SemiBold" panose="020B0502040204020203" pitchFamily="34" charset="0"/>
                <a:hlinkClick r:id="rId5"/>
              </a:rPr>
              <a:t>self-esteem</a:t>
            </a:r>
            <a:r>
              <a:rPr lang="en-US" sz="1100" b="0" i="0" dirty="0">
                <a:solidFill>
                  <a:srgbClr val="212121"/>
                </a:solidFill>
                <a:effectLst/>
                <a:latin typeface="Bahnschrift SemiBold" panose="020B0502040204020203" pitchFamily="34" charset="0"/>
              </a:rPr>
              <a:t> plays an important role in coping with stress and recovering from difficult events. Remind yourself of your strengths and accomplishments.</a:t>
            </a:r>
          </a:p>
          <a:p>
            <a:pPr algn="l" fontAlgn="base"/>
            <a:r>
              <a:rPr lang="en-US" sz="1100" b="0" i="0" dirty="0">
                <a:solidFill>
                  <a:srgbClr val="212121"/>
                </a:solidFill>
                <a:effectLst/>
                <a:latin typeface="Bahnschrift SemiBold" panose="020B0502040204020203" pitchFamily="34" charset="0"/>
              </a:rPr>
              <a:t>3) It's important to have </a:t>
            </a:r>
            <a:r>
              <a:rPr lang="en-US" sz="1100" b="0" i="0" u="sng" dirty="0">
                <a:solidFill>
                  <a:srgbClr val="1A55AD"/>
                </a:solidFill>
                <a:effectLst/>
                <a:latin typeface="Bahnschrift SemiBold" panose="020B0502040204020203" pitchFamily="34" charset="0"/>
                <a:hlinkClick r:id="rId6"/>
              </a:rPr>
              <a:t>people you can confide in</a:t>
            </a:r>
            <a:r>
              <a:rPr lang="en-US" sz="1100" b="0" i="0" dirty="0">
                <a:solidFill>
                  <a:srgbClr val="212121"/>
                </a:solidFill>
                <a:effectLst/>
                <a:latin typeface="Bahnschrift SemiBold" panose="020B0502040204020203" pitchFamily="34" charset="0"/>
              </a:rPr>
              <a:t>. Having caring, supportive people around you acts as a protective factor during times of crisis. While simply talking about a situation with a friend or loved one won't make your troubles go away, it allows you to share your feelings, get support, receive positive feedback, and come up with possible solutions to your problems.</a:t>
            </a:r>
          </a:p>
          <a:p>
            <a:pPr algn="l" fontAlgn="base"/>
            <a:r>
              <a:rPr lang="en-US" sz="1100" b="0" i="0" dirty="0">
                <a:solidFill>
                  <a:srgbClr val="212121"/>
                </a:solidFill>
                <a:effectLst/>
                <a:latin typeface="Bahnschrift SemiBold" panose="020B0502040204020203" pitchFamily="34" charset="0"/>
              </a:rPr>
              <a:t>4) Flexibility is an essential part of resilience. By learning how to be more adaptable, you'll be better equipped to respond when faced with a life crisis. Resilient people often utilize these events as an opportunity to branch out in new directions. While some people may be crushed by abrupt changes, highly resilient individuals are able to adapt and thrive.</a:t>
            </a:r>
          </a:p>
          <a:p>
            <a:pPr algn="l" fontAlgn="base"/>
            <a:r>
              <a:rPr lang="en-US" sz="1100" b="0" i="0" dirty="0">
                <a:solidFill>
                  <a:srgbClr val="212121"/>
                </a:solidFill>
                <a:effectLst/>
                <a:latin typeface="Bahnschrift SemiBold" panose="020B0502040204020203" pitchFamily="34" charset="0"/>
              </a:rPr>
              <a:t>5) Staying optimistic during dark periods can be difficult, but maintaining a hopeful outlook is an important part of resiliency. What you are dealing with may be difficult, but it's important to remain hopeful and positive about a brighter future.</a:t>
            </a:r>
          </a:p>
          <a:p>
            <a:pPr algn="l" fontAlgn="base"/>
            <a:r>
              <a:rPr lang="en-US" sz="1100" b="0" i="0" u="sng" dirty="0">
                <a:solidFill>
                  <a:srgbClr val="1A55AD"/>
                </a:solidFill>
                <a:effectLst/>
                <a:latin typeface="Bahnschrift SemiBold" panose="020B0502040204020203" pitchFamily="34" charset="0"/>
                <a:hlinkClick r:id="rId7"/>
              </a:rPr>
              <a:t>Positive thinking</a:t>
            </a:r>
            <a:r>
              <a:rPr lang="en-US" sz="1100" b="0" i="0" dirty="0">
                <a:solidFill>
                  <a:srgbClr val="212121"/>
                </a:solidFill>
                <a:effectLst/>
                <a:latin typeface="Bahnschrift SemiBold" panose="020B0502040204020203" pitchFamily="34" charset="0"/>
              </a:rPr>
              <a:t> does not mean ignoring the problem in order to focus on positive outcomes. It means understanding that setbacks are temporary and that you have the skills and abilities to combat the challenges you face.</a:t>
            </a:r>
          </a:p>
          <a:p>
            <a:pPr algn="l" fontAlgn="base"/>
            <a:endParaRPr lang="en-US" sz="1100" b="0" i="0" dirty="0">
              <a:solidFill>
                <a:srgbClr val="212121"/>
              </a:solidFill>
              <a:effectLst/>
              <a:latin typeface="Bahnschrift SemiBold" panose="020B0502040204020203" pitchFamily="34" charset="0"/>
            </a:endParaRPr>
          </a:p>
          <a:p>
            <a:pPr algn="l" fontAlgn="base"/>
            <a:endParaRPr lang="en-US" sz="1100" b="0" i="0" dirty="0">
              <a:solidFill>
                <a:srgbClr val="212121"/>
              </a:solidFill>
              <a:effectLst/>
              <a:latin typeface="Bahnschrift SemiBold" panose="020B0502040204020203" pitchFamily="34" charset="0"/>
            </a:endParaRPr>
          </a:p>
          <a:p>
            <a:endParaRPr lang="en-IN" dirty="0"/>
          </a:p>
        </p:txBody>
      </p:sp>
    </p:spTree>
    <p:extLst>
      <p:ext uri="{BB962C8B-B14F-4D97-AF65-F5344CB8AC3E}">
        <p14:creationId xmlns="" xmlns:p14="http://schemas.microsoft.com/office/powerpoint/2010/main" val="2579827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fontAlgn="base"/>
            <a:r>
              <a:rPr lang="en-US" sz="1100" b="0" i="0" dirty="0">
                <a:solidFill>
                  <a:srgbClr val="212121"/>
                </a:solidFill>
                <a:effectLst/>
                <a:latin typeface="Bahnschrift SemiBold" panose="020B0502040204020203" pitchFamily="34" charset="0"/>
              </a:rPr>
              <a:t>1) After her 13-year-old daughter was killed by a drunk driver, Candace Lightner founded Mother's Against Drunk Driving (MADD). Lightner </a:t>
            </a:r>
            <a:r>
              <a:rPr lang="en-US" sz="1100" b="0" i="0" dirty="0" err="1">
                <a:solidFill>
                  <a:srgbClr val="212121"/>
                </a:solidFill>
                <a:effectLst/>
                <a:latin typeface="Bahnschrift SemiBold" panose="020B0502040204020203" pitchFamily="34" charset="0"/>
              </a:rPr>
              <a:t>focussed</a:t>
            </a:r>
            <a:r>
              <a:rPr lang="en-US" sz="1100" b="0" i="0" dirty="0">
                <a:solidFill>
                  <a:srgbClr val="212121"/>
                </a:solidFill>
                <a:effectLst/>
                <a:latin typeface="Bahnschrift SemiBold" panose="020B0502040204020203" pitchFamily="34" charset="0"/>
              </a:rPr>
              <a:t> her energy on creating awareness of the dangers of drunk driving. "I promised myself on the day of Cari's death that I would fight to make this needless homicide count for something positive in the years ahead," she later explained.</a:t>
            </a:r>
          </a:p>
          <a:p>
            <a:pPr algn="l" fontAlgn="base"/>
            <a:r>
              <a:rPr lang="en-US" sz="1100" b="0" i="0" dirty="0">
                <a:solidFill>
                  <a:srgbClr val="212121"/>
                </a:solidFill>
                <a:effectLst/>
                <a:latin typeface="Bahnschrift SemiBold" panose="020B0502040204020203" pitchFamily="34" charset="0"/>
              </a:rPr>
              <a:t>In the face of crisis or tragedy, </a:t>
            </a:r>
            <a:r>
              <a:rPr lang="en-US" sz="1100" b="0" i="0" u="sng" dirty="0">
                <a:solidFill>
                  <a:srgbClr val="1A55AD"/>
                </a:solidFill>
                <a:effectLst/>
                <a:latin typeface="Bahnschrift SemiBold" panose="020B0502040204020203" pitchFamily="34" charset="0"/>
                <a:hlinkClick r:id="rId3"/>
              </a:rPr>
              <a:t>finding a sense of purpose</a:t>
            </a:r>
            <a:r>
              <a:rPr lang="en-US" sz="1100" b="0" i="0" dirty="0">
                <a:solidFill>
                  <a:srgbClr val="212121"/>
                </a:solidFill>
                <a:effectLst/>
                <a:latin typeface="Bahnschrift SemiBold" panose="020B0502040204020203" pitchFamily="34" charset="0"/>
              </a:rPr>
              <a:t> can play an important role in your recovery. This might mean becoming involved in your community, cultivating your spirituality, or participating in activities that are meaningful to you.</a:t>
            </a:r>
          </a:p>
          <a:p>
            <a:pPr algn="l" fontAlgn="base"/>
            <a:r>
              <a:rPr lang="en-US" sz="1100" b="0" i="0" dirty="0">
                <a:solidFill>
                  <a:srgbClr val="212121"/>
                </a:solidFill>
                <a:effectLst/>
                <a:latin typeface="Bahnschrift SemiBold" panose="020B0502040204020203" pitchFamily="34" charset="0"/>
              </a:rPr>
              <a:t>2) Having confidence in your own ability to cope with the stresses of life can play an important part in resilience. Becoming more confident in your own abilities, including your ability to respond to and deal with a </a:t>
            </a:r>
            <a:r>
              <a:rPr lang="en-US" sz="1100" b="0" i="0" u="sng" dirty="0">
                <a:solidFill>
                  <a:srgbClr val="1A55AD"/>
                </a:solidFill>
                <a:effectLst/>
                <a:latin typeface="Bahnschrift SemiBold" panose="020B0502040204020203" pitchFamily="34" charset="0"/>
                <a:hlinkClick r:id="rId4"/>
              </a:rPr>
              <a:t>crisis</a:t>
            </a:r>
            <a:r>
              <a:rPr lang="en-US" sz="1100" b="0" i="0" dirty="0">
                <a:solidFill>
                  <a:srgbClr val="212121"/>
                </a:solidFill>
                <a:effectLst/>
                <a:latin typeface="Bahnschrift SemiBold" panose="020B0502040204020203" pitchFamily="34" charset="0"/>
              </a:rPr>
              <a:t>, is a great way to build resilience for the future.</a:t>
            </a:r>
          </a:p>
          <a:p>
            <a:pPr algn="l" fontAlgn="base"/>
            <a:r>
              <a:rPr lang="en-US" sz="1100" b="0" i="0" dirty="0">
                <a:solidFill>
                  <a:srgbClr val="212121"/>
                </a:solidFill>
                <a:effectLst/>
                <a:latin typeface="Bahnschrift SemiBold" panose="020B0502040204020203" pitchFamily="34" charset="0"/>
              </a:rPr>
              <a:t>Listen for negative comments in your head. When you hear them, practice immediately replacing them with positive ones, such as, "I can do this," "I'm a great friend/mother/partner," or "I'm good at my job."</a:t>
            </a:r>
          </a:p>
          <a:p>
            <a:pPr algn="l" fontAlgn="base"/>
            <a:r>
              <a:rPr lang="en-US" sz="1100" b="0" i="0" dirty="0">
                <a:solidFill>
                  <a:srgbClr val="212121"/>
                </a:solidFill>
                <a:effectLst/>
                <a:latin typeface="Bahnschrift SemiBold" panose="020B0502040204020203" pitchFamily="34" charset="0"/>
              </a:rPr>
              <a:t>Research has demonstrated that your </a:t>
            </a:r>
            <a:r>
              <a:rPr lang="en-US" sz="1100" b="0" i="0" u="sng" dirty="0">
                <a:solidFill>
                  <a:srgbClr val="1A55AD"/>
                </a:solidFill>
                <a:effectLst/>
                <a:latin typeface="Bahnschrift SemiBold" panose="020B0502040204020203" pitchFamily="34" charset="0"/>
                <a:hlinkClick r:id="rId5"/>
              </a:rPr>
              <a:t>self-esteem</a:t>
            </a:r>
            <a:r>
              <a:rPr lang="en-US" sz="1100" b="0" i="0" dirty="0">
                <a:solidFill>
                  <a:srgbClr val="212121"/>
                </a:solidFill>
                <a:effectLst/>
                <a:latin typeface="Bahnschrift SemiBold" panose="020B0502040204020203" pitchFamily="34" charset="0"/>
              </a:rPr>
              <a:t> plays an important role in coping with stress and recovering from difficult events. Remind yourself of your strengths and accomplishments.</a:t>
            </a:r>
          </a:p>
          <a:p>
            <a:pPr algn="l" fontAlgn="base"/>
            <a:r>
              <a:rPr lang="en-US" sz="1100" b="0" i="0" dirty="0">
                <a:solidFill>
                  <a:srgbClr val="212121"/>
                </a:solidFill>
                <a:effectLst/>
                <a:latin typeface="Bahnschrift SemiBold" panose="020B0502040204020203" pitchFamily="34" charset="0"/>
              </a:rPr>
              <a:t>3) It's important to have </a:t>
            </a:r>
            <a:r>
              <a:rPr lang="en-US" sz="1100" b="0" i="0" u="sng" dirty="0">
                <a:solidFill>
                  <a:srgbClr val="1A55AD"/>
                </a:solidFill>
                <a:effectLst/>
                <a:latin typeface="Bahnschrift SemiBold" panose="020B0502040204020203" pitchFamily="34" charset="0"/>
                <a:hlinkClick r:id="rId6"/>
              </a:rPr>
              <a:t>people you can confide in</a:t>
            </a:r>
            <a:r>
              <a:rPr lang="en-US" sz="1100" b="0" i="0" dirty="0">
                <a:solidFill>
                  <a:srgbClr val="212121"/>
                </a:solidFill>
                <a:effectLst/>
                <a:latin typeface="Bahnschrift SemiBold" panose="020B0502040204020203" pitchFamily="34" charset="0"/>
              </a:rPr>
              <a:t>. Having caring, supportive people around you acts as a protective factor during times of crisis. While simply talking about a situation with a friend or loved one won't make your troubles go away, it allows you to share your feelings, get support, receive positive feedback, and come up with possible solutions to your problems.</a:t>
            </a:r>
          </a:p>
          <a:p>
            <a:pPr algn="l" fontAlgn="base"/>
            <a:r>
              <a:rPr lang="en-US" sz="1100" b="0" i="0" dirty="0">
                <a:solidFill>
                  <a:srgbClr val="212121"/>
                </a:solidFill>
                <a:effectLst/>
                <a:latin typeface="Bahnschrift SemiBold" panose="020B0502040204020203" pitchFamily="34" charset="0"/>
              </a:rPr>
              <a:t>4) Flexibility is an essential part of resilience. By learning how to be more adaptable, you'll be better equipped to respond when faced with a life crisis. Resilient people often utilize these events as an opportunity to branch out in new directions. While some people may be crushed by abrupt changes, highly resilient individuals are able to adapt and thrive.</a:t>
            </a:r>
          </a:p>
          <a:p>
            <a:pPr algn="l" fontAlgn="base"/>
            <a:r>
              <a:rPr lang="en-US" sz="1100" b="0" i="0" dirty="0">
                <a:solidFill>
                  <a:srgbClr val="212121"/>
                </a:solidFill>
                <a:effectLst/>
                <a:latin typeface="Bahnschrift SemiBold" panose="020B0502040204020203" pitchFamily="34" charset="0"/>
              </a:rPr>
              <a:t>5) Staying optimistic during dark periods can be difficult, but maintaining a hopeful outlook is an important part of resiliency. What you are dealing with may be difficult, but it's important to remain hopeful and positive about a brighter future.</a:t>
            </a:r>
          </a:p>
          <a:p>
            <a:pPr algn="l" fontAlgn="base"/>
            <a:r>
              <a:rPr lang="en-US" sz="1100" b="0" i="0" u="sng" dirty="0">
                <a:solidFill>
                  <a:srgbClr val="1A55AD"/>
                </a:solidFill>
                <a:effectLst/>
                <a:latin typeface="Bahnschrift SemiBold" panose="020B0502040204020203" pitchFamily="34" charset="0"/>
                <a:hlinkClick r:id="rId7"/>
              </a:rPr>
              <a:t>Positive thinking</a:t>
            </a:r>
            <a:r>
              <a:rPr lang="en-US" sz="1100" b="0" i="0" dirty="0">
                <a:solidFill>
                  <a:srgbClr val="212121"/>
                </a:solidFill>
                <a:effectLst/>
                <a:latin typeface="Bahnschrift SemiBold" panose="020B0502040204020203" pitchFamily="34" charset="0"/>
              </a:rPr>
              <a:t> does not mean ignoring the problem in order to focus on positive outcomes. It means understanding that setbacks are temporary and that you have the skills and abilities to combat the challenges you face.</a:t>
            </a:r>
          </a:p>
          <a:p>
            <a:pPr algn="l" fontAlgn="base"/>
            <a:endParaRPr lang="en-US" sz="1100" b="0" i="0" dirty="0">
              <a:solidFill>
                <a:srgbClr val="212121"/>
              </a:solidFill>
              <a:effectLst/>
              <a:latin typeface="Bahnschrift SemiBold" panose="020B0502040204020203" pitchFamily="34" charset="0"/>
            </a:endParaRPr>
          </a:p>
          <a:p>
            <a:pPr algn="l" fontAlgn="base"/>
            <a:endParaRPr lang="en-US" sz="1100" b="0" i="0" dirty="0">
              <a:solidFill>
                <a:srgbClr val="212121"/>
              </a:solidFill>
              <a:effectLst/>
              <a:latin typeface="Bahnschrift SemiBold" panose="020B0502040204020203" pitchFamily="34" charset="0"/>
            </a:endParaRPr>
          </a:p>
          <a:p>
            <a:endParaRPr lang="en-IN" dirty="0"/>
          </a:p>
        </p:txBody>
      </p:sp>
    </p:spTree>
    <p:extLst>
      <p:ext uri="{BB962C8B-B14F-4D97-AF65-F5344CB8AC3E}">
        <p14:creationId xmlns="" xmlns:p14="http://schemas.microsoft.com/office/powerpoint/2010/main" val="257982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fontAlgn="base"/>
            <a:r>
              <a:rPr lang="en-US" sz="1100" b="0" i="0" dirty="0">
                <a:solidFill>
                  <a:srgbClr val="212121"/>
                </a:solidFill>
                <a:effectLst/>
                <a:latin typeface="Bahnschrift SemiBold" panose="020B0502040204020203" pitchFamily="34" charset="0"/>
              </a:rPr>
              <a:t>1) After her 13-year-old daughter was killed by a drunk driver, Candace Lightner founded Mother's Against Drunk Driving (MADD). Lightner </a:t>
            </a:r>
            <a:r>
              <a:rPr lang="en-US" sz="1100" b="0" i="0" dirty="0" err="1">
                <a:solidFill>
                  <a:srgbClr val="212121"/>
                </a:solidFill>
                <a:effectLst/>
                <a:latin typeface="Bahnschrift SemiBold" panose="020B0502040204020203" pitchFamily="34" charset="0"/>
              </a:rPr>
              <a:t>focussed</a:t>
            </a:r>
            <a:r>
              <a:rPr lang="en-US" sz="1100" b="0" i="0" dirty="0">
                <a:solidFill>
                  <a:srgbClr val="212121"/>
                </a:solidFill>
                <a:effectLst/>
                <a:latin typeface="Bahnschrift SemiBold" panose="020B0502040204020203" pitchFamily="34" charset="0"/>
              </a:rPr>
              <a:t> her energy on creating awareness of the dangers of drunk driving. "I promised myself on the day of Cari's death that I would fight to make this needless homicide count for something positive in the years ahead," she later explained.</a:t>
            </a:r>
          </a:p>
          <a:p>
            <a:pPr algn="l" fontAlgn="base"/>
            <a:r>
              <a:rPr lang="en-US" sz="1100" b="0" i="0" dirty="0">
                <a:solidFill>
                  <a:srgbClr val="212121"/>
                </a:solidFill>
                <a:effectLst/>
                <a:latin typeface="Bahnschrift SemiBold" panose="020B0502040204020203" pitchFamily="34" charset="0"/>
              </a:rPr>
              <a:t>In the face of crisis or tragedy, </a:t>
            </a:r>
            <a:r>
              <a:rPr lang="en-US" sz="1100" b="0" i="0" u="sng" dirty="0">
                <a:solidFill>
                  <a:srgbClr val="1A55AD"/>
                </a:solidFill>
                <a:effectLst/>
                <a:latin typeface="Bahnschrift SemiBold" panose="020B0502040204020203" pitchFamily="34" charset="0"/>
                <a:hlinkClick r:id="rId3"/>
              </a:rPr>
              <a:t>finding a sense of purpose</a:t>
            </a:r>
            <a:r>
              <a:rPr lang="en-US" sz="1100" b="0" i="0" dirty="0">
                <a:solidFill>
                  <a:srgbClr val="212121"/>
                </a:solidFill>
                <a:effectLst/>
                <a:latin typeface="Bahnschrift SemiBold" panose="020B0502040204020203" pitchFamily="34" charset="0"/>
              </a:rPr>
              <a:t> can play an important role in your recovery. This might mean becoming involved in your community, cultivating your spirituality, or participating in activities that are meaningful to you.</a:t>
            </a:r>
          </a:p>
          <a:p>
            <a:pPr algn="l" fontAlgn="base"/>
            <a:r>
              <a:rPr lang="en-US" sz="1100" b="0" i="0" dirty="0">
                <a:solidFill>
                  <a:srgbClr val="212121"/>
                </a:solidFill>
                <a:effectLst/>
                <a:latin typeface="Bahnschrift SemiBold" panose="020B0502040204020203" pitchFamily="34" charset="0"/>
              </a:rPr>
              <a:t>2) Having confidence in your own ability to cope with the stresses of life can play an important part in resilience. Becoming more confident in your own abilities, including your ability to respond to and deal with a </a:t>
            </a:r>
            <a:r>
              <a:rPr lang="en-US" sz="1100" b="0" i="0" u="sng" dirty="0">
                <a:solidFill>
                  <a:srgbClr val="1A55AD"/>
                </a:solidFill>
                <a:effectLst/>
                <a:latin typeface="Bahnschrift SemiBold" panose="020B0502040204020203" pitchFamily="34" charset="0"/>
                <a:hlinkClick r:id="rId4"/>
              </a:rPr>
              <a:t>crisis</a:t>
            </a:r>
            <a:r>
              <a:rPr lang="en-US" sz="1100" b="0" i="0" dirty="0">
                <a:solidFill>
                  <a:srgbClr val="212121"/>
                </a:solidFill>
                <a:effectLst/>
                <a:latin typeface="Bahnschrift SemiBold" panose="020B0502040204020203" pitchFamily="34" charset="0"/>
              </a:rPr>
              <a:t>, is a great way to build resilience for the future.</a:t>
            </a:r>
          </a:p>
          <a:p>
            <a:pPr algn="l" fontAlgn="base"/>
            <a:r>
              <a:rPr lang="en-US" sz="1100" b="0" i="0" dirty="0">
                <a:solidFill>
                  <a:srgbClr val="212121"/>
                </a:solidFill>
                <a:effectLst/>
                <a:latin typeface="Bahnschrift SemiBold" panose="020B0502040204020203" pitchFamily="34" charset="0"/>
              </a:rPr>
              <a:t>Listen for negative comments in your head. When you hear them, practice immediately replacing them with positive ones, such as, "I can do this," "I'm a great friend/mother/partner," or "I'm good at my job."</a:t>
            </a:r>
          </a:p>
          <a:p>
            <a:pPr algn="l" fontAlgn="base"/>
            <a:r>
              <a:rPr lang="en-US" sz="1100" b="0" i="0" dirty="0">
                <a:solidFill>
                  <a:srgbClr val="212121"/>
                </a:solidFill>
                <a:effectLst/>
                <a:latin typeface="Bahnschrift SemiBold" panose="020B0502040204020203" pitchFamily="34" charset="0"/>
              </a:rPr>
              <a:t>Research has demonstrated that your </a:t>
            </a:r>
            <a:r>
              <a:rPr lang="en-US" sz="1100" b="0" i="0" u="sng" dirty="0">
                <a:solidFill>
                  <a:srgbClr val="1A55AD"/>
                </a:solidFill>
                <a:effectLst/>
                <a:latin typeface="Bahnschrift SemiBold" panose="020B0502040204020203" pitchFamily="34" charset="0"/>
                <a:hlinkClick r:id="rId5"/>
              </a:rPr>
              <a:t>self-esteem</a:t>
            </a:r>
            <a:r>
              <a:rPr lang="en-US" sz="1100" b="0" i="0" dirty="0">
                <a:solidFill>
                  <a:srgbClr val="212121"/>
                </a:solidFill>
                <a:effectLst/>
                <a:latin typeface="Bahnschrift SemiBold" panose="020B0502040204020203" pitchFamily="34" charset="0"/>
              </a:rPr>
              <a:t> plays an important role in coping with stress and recovering from difficult events. Remind yourself of your strengths and accomplishments.</a:t>
            </a:r>
          </a:p>
          <a:p>
            <a:pPr algn="l" fontAlgn="base"/>
            <a:r>
              <a:rPr lang="en-US" sz="1100" b="0" i="0" dirty="0">
                <a:solidFill>
                  <a:srgbClr val="212121"/>
                </a:solidFill>
                <a:effectLst/>
                <a:latin typeface="Bahnschrift SemiBold" panose="020B0502040204020203" pitchFamily="34" charset="0"/>
              </a:rPr>
              <a:t>3) It's important to have </a:t>
            </a:r>
            <a:r>
              <a:rPr lang="en-US" sz="1100" b="0" i="0" u="sng" dirty="0">
                <a:solidFill>
                  <a:srgbClr val="1A55AD"/>
                </a:solidFill>
                <a:effectLst/>
                <a:latin typeface="Bahnschrift SemiBold" panose="020B0502040204020203" pitchFamily="34" charset="0"/>
                <a:hlinkClick r:id="rId6"/>
              </a:rPr>
              <a:t>people you can confide in</a:t>
            </a:r>
            <a:r>
              <a:rPr lang="en-US" sz="1100" b="0" i="0" dirty="0">
                <a:solidFill>
                  <a:srgbClr val="212121"/>
                </a:solidFill>
                <a:effectLst/>
                <a:latin typeface="Bahnschrift SemiBold" panose="020B0502040204020203" pitchFamily="34" charset="0"/>
              </a:rPr>
              <a:t>. Having caring, supportive people around you acts as a protective factor during times of crisis. While simply talking about a situation with a friend or loved one won't make your troubles go away, it allows you to share your feelings, get support, receive positive feedback, and come up with possible solutions to your problems.</a:t>
            </a:r>
          </a:p>
          <a:p>
            <a:pPr algn="l" fontAlgn="base"/>
            <a:r>
              <a:rPr lang="en-US" sz="1100" b="0" i="0" dirty="0">
                <a:solidFill>
                  <a:srgbClr val="212121"/>
                </a:solidFill>
                <a:effectLst/>
                <a:latin typeface="Bahnschrift SemiBold" panose="020B0502040204020203" pitchFamily="34" charset="0"/>
              </a:rPr>
              <a:t>4) Flexibility is an essential part of resilience. By learning how to be more adaptable, you'll be better equipped to respond when faced with a life crisis. Resilient people often utilize these events as an opportunity to branch out in new directions. While some people may be crushed by abrupt changes, highly resilient individuals are able to adapt and thrive.</a:t>
            </a:r>
          </a:p>
          <a:p>
            <a:pPr algn="l" fontAlgn="base"/>
            <a:r>
              <a:rPr lang="en-US" sz="1100" b="0" i="0" dirty="0">
                <a:solidFill>
                  <a:srgbClr val="212121"/>
                </a:solidFill>
                <a:effectLst/>
                <a:latin typeface="Bahnschrift SemiBold" panose="020B0502040204020203" pitchFamily="34" charset="0"/>
              </a:rPr>
              <a:t>5) Staying optimistic during dark periods can be difficult, but maintaining a hopeful outlook is an important part of resiliency. What you are dealing with may be difficult, but it's important to remain hopeful and positive about a brighter future.</a:t>
            </a:r>
          </a:p>
          <a:p>
            <a:pPr algn="l" fontAlgn="base"/>
            <a:r>
              <a:rPr lang="en-US" sz="1100" b="0" i="0" u="sng" dirty="0">
                <a:solidFill>
                  <a:srgbClr val="1A55AD"/>
                </a:solidFill>
                <a:effectLst/>
                <a:latin typeface="Bahnschrift SemiBold" panose="020B0502040204020203" pitchFamily="34" charset="0"/>
                <a:hlinkClick r:id="rId7"/>
              </a:rPr>
              <a:t>Positive thinking</a:t>
            </a:r>
            <a:r>
              <a:rPr lang="en-US" sz="1100" b="0" i="0" dirty="0">
                <a:solidFill>
                  <a:srgbClr val="212121"/>
                </a:solidFill>
                <a:effectLst/>
                <a:latin typeface="Bahnschrift SemiBold" panose="020B0502040204020203" pitchFamily="34" charset="0"/>
              </a:rPr>
              <a:t> does not mean ignoring the problem in order to focus on positive outcomes. It means understanding that setbacks are temporary and that you have the skills and abilities to combat the challenges you face.</a:t>
            </a:r>
          </a:p>
          <a:p>
            <a:pPr algn="l" fontAlgn="base"/>
            <a:endParaRPr lang="en-US" sz="1100" b="0" i="0" dirty="0">
              <a:solidFill>
                <a:srgbClr val="212121"/>
              </a:solidFill>
              <a:effectLst/>
              <a:latin typeface="Bahnschrift SemiBold" panose="020B0502040204020203" pitchFamily="34" charset="0"/>
            </a:endParaRPr>
          </a:p>
          <a:p>
            <a:pPr algn="l" fontAlgn="base"/>
            <a:endParaRPr lang="en-US" sz="1100" b="0" i="0" dirty="0">
              <a:solidFill>
                <a:srgbClr val="212121"/>
              </a:solidFill>
              <a:effectLst/>
              <a:latin typeface="Bahnschrift SemiBold" panose="020B0502040204020203" pitchFamily="34" charset="0"/>
            </a:endParaRPr>
          </a:p>
          <a:p>
            <a:endParaRPr lang="en-IN" dirty="0"/>
          </a:p>
        </p:txBody>
      </p:sp>
    </p:spTree>
    <p:extLst>
      <p:ext uri="{BB962C8B-B14F-4D97-AF65-F5344CB8AC3E}">
        <p14:creationId xmlns="" xmlns:p14="http://schemas.microsoft.com/office/powerpoint/2010/main" val="257982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c80e81739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c80e817397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54734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3556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05045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b2f7c811ed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b2f7c811ed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5"/>
            </a:gs>
            <a:gs pos="100000">
              <a:schemeClr val="accent4"/>
            </a:gs>
          </a:gsLst>
          <a:lin ang="18900044" scaled="0"/>
        </a:gradFill>
        <a:effectLst/>
      </p:bgPr>
    </p:bg>
    <p:spTree>
      <p:nvGrpSpPr>
        <p:cNvPr id="1" name="Shape 9"/>
        <p:cNvGrpSpPr/>
        <p:nvPr/>
      </p:nvGrpSpPr>
      <p:grpSpPr>
        <a:xfrm>
          <a:off x="0" y="0"/>
          <a:ext cx="0" cy="0"/>
          <a:chOff x="0" y="0"/>
          <a:chExt cx="0" cy="0"/>
        </a:xfrm>
      </p:grpSpPr>
      <p:sp>
        <p:nvSpPr>
          <p:cNvPr id="10" name="Google Shape;10;p2"/>
          <p:cNvSpPr/>
          <p:nvPr/>
        </p:nvSpPr>
        <p:spPr>
          <a:xfrm rot="5400000">
            <a:off x="254825" y="626250"/>
            <a:ext cx="3366900" cy="38910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4207975" y="1510600"/>
            <a:ext cx="4047900" cy="21222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18900044" scaled="0"/>
        </a:gradFill>
        <a:effectLst/>
      </p:bgPr>
    </p:bg>
    <p:spTree>
      <p:nvGrpSpPr>
        <p:cNvPr id="1" name="Shape 13"/>
        <p:cNvGrpSpPr/>
        <p:nvPr/>
      </p:nvGrpSpPr>
      <p:grpSpPr>
        <a:xfrm>
          <a:off x="0" y="0"/>
          <a:ext cx="0" cy="0"/>
          <a:chOff x="0" y="0"/>
          <a:chExt cx="0" cy="0"/>
        </a:xfrm>
      </p:grpSpPr>
      <p:sp>
        <p:nvSpPr>
          <p:cNvPr id="14" name="Google Shape;14;p3"/>
          <p:cNvSpPr/>
          <p:nvPr/>
        </p:nvSpPr>
        <p:spPr>
          <a:xfrm rot="5400000">
            <a:off x="260250" y="1428700"/>
            <a:ext cx="1750800" cy="2286000"/>
          </a:xfrm>
          <a:prstGeom prst="round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6" name="Google Shape;16;p3"/>
          <p:cNvSpPr txBox="1">
            <a:spLocks noGrp="1"/>
          </p:cNvSpPr>
          <p:nvPr>
            <p:ph type="ctrTitle"/>
          </p:nvPr>
        </p:nvSpPr>
        <p:spPr>
          <a:xfrm>
            <a:off x="2475275" y="2003875"/>
            <a:ext cx="5813400" cy="668100"/>
          </a:xfrm>
          <a:prstGeom prst="rect">
            <a:avLst/>
          </a:prstGeom>
        </p:spPr>
        <p:txBody>
          <a:bodyPr spcFirstLastPara="1" wrap="square" lIns="0" tIns="0" rIns="0" bIns="0" anchor="b" anchorCtr="0">
            <a:noAutofit/>
          </a:bodyPr>
          <a:lstStyle>
            <a:lvl1pPr lvl="0" rtl="0">
              <a:spcBef>
                <a:spcPts val="0"/>
              </a:spcBef>
              <a:spcAft>
                <a:spcPts val="0"/>
              </a:spcAft>
              <a:buClr>
                <a:schemeClr val="accent5"/>
              </a:buClr>
              <a:buSzPts val="4400"/>
              <a:buNone/>
              <a:defRPr sz="4400">
                <a:solidFill>
                  <a:schemeClr val="accent5"/>
                </a:solidFill>
              </a:defRPr>
            </a:lvl1pPr>
            <a:lvl2pPr lvl="1" rtl="0">
              <a:spcBef>
                <a:spcPts val="0"/>
              </a:spcBef>
              <a:spcAft>
                <a:spcPts val="0"/>
              </a:spcAft>
              <a:buClr>
                <a:schemeClr val="accent5"/>
              </a:buClr>
              <a:buSzPts val="4400"/>
              <a:buNone/>
              <a:defRPr sz="4400">
                <a:solidFill>
                  <a:schemeClr val="accent5"/>
                </a:solidFill>
              </a:defRPr>
            </a:lvl2pPr>
            <a:lvl3pPr lvl="2" rtl="0">
              <a:spcBef>
                <a:spcPts val="0"/>
              </a:spcBef>
              <a:spcAft>
                <a:spcPts val="0"/>
              </a:spcAft>
              <a:buClr>
                <a:schemeClr val="accent5"/>
              </a:buClr>
              <a:buSzPts val="4400"/>
              <a:buNone/>
              <a:defRPr sz="4400">
                <a:solidFill>
                  <a:schemeClr val="accent5"/>
                </a:solidFill>
              </a:defRPr>
            </a:lvl3pPr>
            <a:lvl4pPr lvl="3" rtl="0">
              <a:spcBef>
                <a:spcPts val="0"/>
              </a:spcBef>
              <a:spcAft>
                <a:spcPts val="0"/>
              </a:spcAft>
              <a:buClr>
                <a:schemeClr val="accent5"/>
              </a:buClr>
              <a:buSzPts val="4400"/>
              <a:buNone/>
              <a:defRPr sz="4400">
                <a:solidFill>
                  <a:schemeClr val="accent5"/>
                </a:solidFill>
              </a:defRPr>
            </a:lvl4pPr>
            <a:lvl5pPr lvl="4" rtl="0">
              <a:spcBef>
                <a:spcPts val="0"/>
              </a:spcBef>
              <a:spcAft>
                <a:spcPts val="0"/>
              </a:spcAft>
              <a:buClr>
                <a:schemeClr val="accent5"/>
              </a:buClr>
              <a:buSzPts val="4400"/>
              <a:buNone/>
              <a:defRPr sz="4400">
                <a:solidFill>
                  <a:schemeClr val="accent5"/>
                </a:solidFill>
              </a:defRPr>
            </a:lvl5pPr>
            <a:lvl6pPr lvl="5" rtl="0">
              <a:spcBef>
                <a:spcPts val="0"/>
              </a:spcBef>
              <a:spcAft>
                <a:spcPts val="0"/>
              </a:spcAft>
              <a:buClr>
                <a:schemeClr val="accent5"/>
              </a:buClr>
              <a:buSzPts val="4400"/>
              <a:buNone/>
              <a:defRPr sz="4400">
                <a:solidFill>
                  <a:schemeClr val="accent5"/>
                </a:solidFill>
              </a:defRPr>
            </a:lvl6pPr>
            <a:lvl7pPr lvl="6" rtl="0">
              <a:spcBef>
                <a:spcPts val="0"/>
              </a:spcBef>
              <a:spcAft>
                <a:spcPts val="0"/>
              </a:spcAft>
              <a:buClr>
                <a:schemeClr val="accent5"/>
              </a:buClr>
              <a:buSzPts val="4400"/>
              <a:buNone/>
              <a:defRPr sz="4400">
                <a:solidFill>
                  <a:schemeClr val="accent5"/>
                </a:solidFill>
              </a:defRPr>
            </a:lvl7pPr>
            <a:lvl8pPr lvl="7" rtl="0">
              <a:spcBef>
                <a:spcPts val="0"/>
              </a:spcBef>
              <a:spcAft>
                <a:spcPts val="0"/>
              </a:spcAft>
              <a:buClr>
                <a:schemeClr val="accent5"/>
              </a:buClr>
              <a:buSzPts val="4400"/>
              <a:buNone/>
              <a:defRPr sz="4400">
                <a:solidFill>
                  <a:schemeClr val="accent5"/>
                </a:solidFill>
              </a:defRPr>
            </a:lvl8pPr>
            <a:lvl9pPr lvl="8" rtl="0">
              <a:spcBef>
                <a:spcPts val="0"/>
              </a:spcBef>
              <a:spcAft>
                <a:spcPts val="0"/>
              </a:spcAft>
              <a:buClr>
                <a:schemeClr val="accent5"/>
              </a:buClr>
              <a:buSzPts val="4400"/>
              <a:buNone/>
              <a:defRPr sz="4400">
                <a:solidFill>
                  <a:schemeClr val="accent5"/>
                </a:solidFill>
              </a:defRPr>
            </a:lvl9pPr>
          </a:lstStyle>
          <a:p>
            <a:endParaRPr/>
          </a:p>
        </p:txBody>
      </p:sp>
      <p:sp>
        <p:nvSpPr>
          <p:cNvPr id="17" name="Google Shape;17;p3"/>
          <p:cNvSpPr txBox="1">
            <a:spLocks noGrp="1"/>
          </p:cNvSpPr>
          <p:nvPr>
            <p:ph type="subTitle" idx="1"/>
          </p:nvPr>
        </p:nvSpPr>
        <p:spPr>
          <a:xfrm>
            <a:off x="2475275" y="2769050"/>
            <a:ext cx="5813400" cy="3705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
        <p:cNvGrpSpPr/>
        <p:nvPr/>
      </p:nvGrpSpPr>
      <p:grpSpPr>
        <a:xfrm>
          <a:off x="0" y="0"/>
          <a:ext cx="0" cy="0"/>
          <a:chOff x="0" y="0"/>
          <a:chExt cx="0" cy="0"/>
        </a:xfrm>
      </p:grpSpPr>
      <p:sp>
        <p:nvSpPr>
          <p:cNvPr id="19" name="Google Shape;19;p4"/>
          <p:cNvSpPr/>
          <p:nvPr/>
        </p:nvSpPr>
        <p:spPr>
          <a:xfrm>
            <a:off x="4091600" y="3948600"/>
            <a:ext cx="960900" cy="1194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rot="10800000">
            <a:off x="4091600" y="0"/>
            <a:ext cx="960900" cy="1194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 name="Google Shape;22;p4"/>
          <p:cNvSpPr txBox="1">
            <a:spLocks noGrp="1"/>
          </p:cNvSpPr>
          <p:nvPr>
            <p:ph type="body" idx="1"/>
          </p:nvPr>
        </p:nvSpPr>
        <p:spPr>
          <a:xfrm>
            <a:off x="1441500" y="1194900"/>
            <a:ext cx="6261300" cy="2753700"/>
          </a:xfrm>
          <a:prstGeom prst="rect">
            <a:avLst/>
          </a:prstGeom>
        </p:spPr>
        <p:txBody>
          <a:bodyPr spcFirstLastPara="1" wrap="square" lIns="0" tIns="0" rIns="0" bIns="0" anchor="ctr" anchorCtr="0">
            <a:noAutofit/>
          </a:bodyPr>
          <a:lstStyle>
            <a:lvl1pPr marL="457200" lvl="0" indent="-419100" algn="ctr" rtl="0">
              <a:spcBef>
                <a:spcPts val="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1pPr>
            <a:lvl2pPr marL="914400" lvl="1"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2pPr>
            <a:lvl3pPr marL="1371600" lvl="2"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3pPr>
            <a:lvl4pPr marL="1828800" lvl="3"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4pPr>
            <a:lvl5pPr marL="2286000" lvl="4"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5pPr>
            <a:lvl6pPr marL="2743200" lvl="5"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6pPr>
            <a:lvl7pPr marL="3200400" lvl="6"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7pPr>
            <a:lvl8pPr marL="3657600" lvl="7"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8pPr>
            <a:lvl9pPr marL="4114800" lvl="8" indent="-419100" algn="ctr" rtl="0">
              <a:spcBef>
                <a:spcPts val="800"/>
              </a:spcBef>
              <a:spcAft>
                <a:spcPts val="80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9pPr>
          </a:lstStyle>
          <a:p>
            <a:endParaRPr/>
          </a:p>
        </p:txBody>
      </p:sp>
      <p:sp>
        <p:nvSpPr>
          <p:cNvPr id="23" name="Google Shape;23;p4"/>
          <p:cNvSpPr txBox="1"/>
          <p:nvPr/>
        </p:nvSpPr>
        <p:spPr>
          <a:xfrm>
            <a:off x="3593400" y="405206"/>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4"/>
                </a:solidFill>
              </a:rPr>
              <a:t>“</a:t>
            </a:r>
            <a:endParaRPr sz="9600">
              <a:solidFill>
                <a:schemeClr val="accent4"/>
              </a:solidFill>
            </a:endParaRPr>
          </a:p>
        </p:txBody>
      </p:sp>
      <p:sp>
        <p:nvSpPr>
          <p:cNvPr id="24" name="Google Shape;24;p4"/>
          <p:cNvSpPr txBox="1">
            <a:spLocks noGrp="1"/>
          </p:cNvSpPr>
          <p:nvPr>
            <p:ph type="sldNum" idx="12"/>
          </p:nvPr>
        </p:nvSpPr>
        <p:spPr>
          <a:xfrm>
            <a:off x="4091600" y="4717600"/>
            <a:ext cx="960900" cy="4260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25" name="Google Shape;25;p4"/>
          <p:cNvSpPr txBox="1"/>
          <p:nvPr/>
        </p:nvSpPr>
        <p:spPr>
          <a:xfrm>
            <a:off x="3593400" y="3900356"/>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4"/>
                </a:solidFill>
              </a:rPr>
              <a:t>”</a:t>
            </a:r>
            <a:endParaRPr sz="9600">
              <a:solidFill>
                <a:schemeClr val="accent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27" name="Google Shape;27;p5"/>
          <p:cNvSpPr/>
          <p:nvPr/>
        </p:nvSpPr>
        <p:spPr>
          <a:xfrm rot="5400000">
            <a:off x="163900" y="578775"/>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28;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 name="Google Shape;29;p5"/>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1044475" y="1468375"/>
            <a:ext cx="7207500" cy="27576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1" name="Google Shape;31;p5"/>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Light background" type="blank">
  <p:cSld name="BLANK">
    <p:spTree>
      <p:nvGrpSpPr>
        <p:cNvPr id="1" name="Shape 57"/>
        <p:cNvGrpSpPr/>
        <p:nvPr/>
      </p:nvGrpSpPr>
      <p:grpSpPr>
        <a:xfrm>
          <a:off x="0" y="0"/>
          <a:ext cx="0" cy="0"/>
          <a:chOff x="0" y="0"/>
          <a:chExt cx="0" cy="0"/>
        </a:xfrm>
      </p:grpSpPr>
      <p:sp>
        <p:nvSpPr>
          <p:cNvPr id="58" name="Google Shape;58;p10"/>
          <p:cNvSpPr/>
          <p:nvPr/>
        </p:nvSpPr>
        <p:spPr>
          <a:xfrm rot="5400000">
            <a:off x="163900" y="2091300"/>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0" name="Google Shape;60;p10"/>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Dark background">
  <p:cSld name="BLANK_1">
    <p:bg>
      <p:bgPr>
        <a:gradFill>
          <a:gsLst>
            <a:gs pos="0">
              <a:schemeClr val="accent5"/>
            </a:gs>
            <a:gs pos="100000">
              <a:schemeClr val="accent4"/>
            </a:gs>
          </a:gsLst>
          <a:lin ang="18900044" scaled="0"/>
        </a:gradFill>
        <a:effectLst/>
      </p:bgPr>
    </p:bg>
    <p:spTree>
      <p:nvGrpSpPr>
        <p:cNvPr id="1" name="Shape 61"/>
        <p:cNvGrpSpPr/>
        <p:nvPr/>
      </p:nvGrpSpPr>
      <p:grpSpPr>
        <a:xfrm>
          <a:off x="0" y="0"/>
          <a:ext cx="0" cy="0"/>
          <a:chOff x="0" y="0"/>
          <a:chExt cx="0" cy="0"/>
        </a:xfrm>
      </p:grpSpPr>
      <p:sp>
        <p:nvSpPr>
          <p:cNvPr id="62" name="Google Shape;62;p11"/>
          <p:cNvSpPr/>
          <p:nvPr/>
        </p:nvSpPr>
        <p:spPr>
          <a:xfrm rot="5400000">
            <a:off x="163900" y="2091300"/>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63;p1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4" name="Google Shape;64;p11"/>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4475" y="742575"/>
            <a:ext cx="7207500" cy="633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1pPr>
            <a:lvl2pPr lvl="1"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2pPr>
            <a:lvl3pPr lvl="2"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3pPr>
            <a:lvl4pPr lvl="3"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4pPr>
            <a:lvl5pPr lvl="4"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5pPr>
            <a:lvl6pPr lvl="5"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6pPr>
            <a:lvl7pPr lvl="6"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7pPr>
            <a:lvl8pPr lvl="7"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8pPr>
            <a:lvl9pPr lvl="8"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9pPr>
          </a:lstStyle>
          <a:p>
            <a:endParaRPr/>
          </a:p>
        </p:txBody>
      </p:sp>
      <p:sp>
        <p:nvSpPr>
          <p:cNvPr id="7" name="Google Shape;7;p1"/>
          <p:cNvSpPr txBox="1">
            <a:spLocks noGrp="1"/>
          </p:cNvSpPr>
          <p:nvPr>
            <p:ph type="body" idx="1"/>
          </p:nvPr>
        </p:nvSpPr>
        <p:spPr>
          <a:xfrm>
            <a:off x="1044475" y="1468375"/>
            <a:ext cx="7207500" cy="2757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1pPr>
            <a:lvl2pPr marL="914400" lvl="1" indent="-381000" rtl="0">
              <a:lnSpc>
                <a:spcPct val="115000"/>
              </a:lnSpc>
              <a:spcBef>
                <a:spcPts val="80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2pPr>
            <a:lvl3pPr marL="1371600" lvl="2" indent="-381000" rtl="0">
              <a:lnSpc>
                <a:spcPct val="115000"/>
              </a:lnSpc>
              <a:spcBef>
                <a:spcPts val="80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3pPr>
            <a:lvl4pPr marL="1828800" lvl="3"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4pPr>
            <a:lvl5pPr marL="2286000" lvl="4"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5pPr>
            <a:lvl6pPr marL="2743200" lvl="5"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6pPr>
            <a:lvl7pPr marL="3200400" lvl="6"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7pPr>
            <a:lvl8pPr marL="3657600" lvl="7"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8pPr>
            <a:lvl9pPr marL="4114800" lvl="8" indent="-381000" rtl="0">
              <a:lnSpc>
                <a:spcPct val="115000"/>
              </a:lnSpc>
              <a:spcBef>
                <a:spcPts val="800"/>
              </a:spcBef>
              <a:spcAft>
                <a:spcPts val="800"/>
              </a:spcAft>
              <a:buClr>
                <a:schemeClr val="dk1"/>
              </a:buClr>
              <a:buSzPts val="2400"/>
              <a:buFont typeface="Red Hat Text"/>
              <a:buChar char="■"/>
              <a:defRPr sz="24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8619825" y="4630250"/>
            <a:ext cx="524100" cy="513300"/>
          </a:xfrm>
          <a:prstGeom prst="rect">
            <a:avLst/>
          </a:prstGeom>
          <a:noFill/>
          <a:ln>
            <a:noFill/>
          </a:ln>
        </p:spPr>
        <p:txBody>
          <a:bodyPr spcFirstLastPara="1" wrap="square" lIns="0" tIns="0" rIns="0" bIns="0" anchor="ctr" anchorCtr="0">
            <a:noAutofit/>
          </a:bodyPr>
          <a:lstStyle>
            <a:lvl1pPr lvl="0" algn="ctr" rtl="0">
              <a:buNone/>
              <a:defRPr sz="1300" b="1">
                <a:solidFill>
                  <a:schemeClr val="dk2"/>
                </a:solidFill>
                <a:latin typeface="Red Hat Display"/>
                <a:ea typeface="Red Hat Display"/>
                <a:cs typeface="Red Hat Display"/>
                <a:sym typeface="Red Hat Display"/>
              </a:defRPr>
            </a:lvl1pPr>
            <a:lvl2pPr lvl="1" algn="ctr" rtl="0">
              <a:buNone/>
              <a:defRPr sz="1300" b="1">
                <a:solidFill>
                  <a:schemeClr val="dk2"/>
                </a:solidFill>
                <a:latin typeface="Red Hat Display"/>
                <a:ea typeface="Red Hat Display"/>
                <a:cs typeface="Red Hat Display"/>
                <a:sym typeface="Red Hat Display"/>
              </a:defRPr>
            </a:lvl2pPr>
            <a:lvl3pPr lvl="2" algn="ctr" rtl="0">
              <a:buNone/>
              <a:defRPr sz="1300" b="1">
                <a:solidFill>
                  <a:schemeClr val="dk2"/>
                </a:solidFill>
                <a:latin typeface="Red Hat Display"/>
                <a:ea typeface="Red Hat Display"/>
                <a:cs typeface="Red Hat Display"/>
                <a:sym typeface="Red Hat Display"/>
              </a:defRPr>
            </a:lvl3pPr>
            <a:lvl4pPr lvl="3" algn="ctr" rtl="0">
              <a:buNone/>
              <a:defRPr sz="1300" b="1">
                <a:solidFill>
                  <a:schemeClr val="dk2"/>
                </a:solidFill>
                <a:latin typeface="Red Hat Display"/>
                <a:ea typeface="Red Hat Display"/>
                <a:cs typeface="Red Hat Display"/>
                <a:sym typeface="Red Hat Display"/>
              </a:defRPr>
            </a:lvl4pPr>
            <a:lvl5pPr lvl="4" algn="ctr" rtl="0">
              <a:buNone/>
              <a:defRPr sz="1300" b="1">
                <a:solidFill>
                  <a:schemeClr val="dk2"/>
                </a:solidFill>
                <a:latin typeface="Red Hat Display"/>
                <a:ea typeface="Red Hat Display"/>
                <a:cs typeface="Red Hat Display"/>
                <a:sym typeface="Red Hat Display"/>
              </a:defRPr>
            </a:lvl5pPr>
            <a:lvl6pPr lvl="5" algn="ctr" rtl="0">
              <a:buNone/>
              <a:defRPr sz="1300" b="1">
                <a:solidFill>
                  <a:schemeClr val="dk2"/>
                </a:solidFill>
                <a:latin typeface="Red Hat Display"/>
                <a:ea typeface="Red Hat Display"/>
                <a:cs typeface="Red Hat Display"/>
                <a:sym typeface="Red Hat Display"/>
              </a:defRPr>
            </a:lvl6pPr>
            <a:lvl7pPr lvl="6" algn="ctr" rtl="0">
              <a:buNone/>
              <a:defRPr sz="1300" b="1">
                <a:solidFill>
                  <a:schemeClr val="dk2"/>
                </a:solidFill>
                <a:latin typeface="Red Hat Display"/>
                <a:ea typeface="Red Hat Display"/>
                <a:cs typeface="Red Hat Display"/>
                <a:sym typeface="Red Hat Display"/>
              </a:defRPr>
            </a:lvl7pPr>
            <a:lvl8pPr lvl="7" algn="ctr" rtl="0">
              <a:buNone/>
              <a:defRPr sz="1300" b="1">
                <a:solidFill>
                  <a:schemeClr val="dk2"/>
                </a:solidFill>
                <a:latin typeface="Red Hat Display"/>
                <a:ea typeface="Red Hat Display"/>
                <a:cs typeface="Red Hat Display"/>
                <a:sym typeface="Red Hat Display"/>
              </a:defRPr>
            </a:lvl8pPr>
            <a:lvl9pPr lvl="8" algn="ctr" rtl="0">
              <a:buNone/>
              <a:defRPr sz="1300" b="1">
                <a:solidFill>
                  <a:schemeClr val="dk2"/>
                </a:solidFill>
                <a:latin typeface="Red Hat Display"/>
                <a:ea typeface="Red Hat Display"/>
                <a:cs typeface="Red Hat Display"/>
                <a:sym typeface="Red Hat Display"/>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Negative_emotion"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Psychology"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tress_(biology)"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ctrTitle"/>
          </p:nvPr>
        </p:nvSpPr>
        <p:spPr>
          <a:xfrm>
            <a:off x="4195275" y="990600"/>
            <a:ext cx="4047900" cy="1333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u="sng" dirty="0">
                <a:latin typeface="Segoe Print" pitchFamily="2" charset="0"/>
              </a:rPr>
              <a:t>RESILIENCE</a:t>
            </a:r>
            <a:endParaRPr u="sng" dirty="0">
              <a:latin typeface="Segoe Print" pitchFamily="2" charset="0"/>
            </a:endParaRPr>
          </a:p>
        </p:txBody>
      </p:sp>
      <p:grpSp>
        <p:nvGrpSpPr>
          <p:cNvPr id="70" name="Google Shape;70;p12"/>
          <p:cNvGrpSpPr/>
          <p:nvPr/>
        </p:nvGrpSpPr>
        <p:grpSpPr>
          <a:xfrm>
            <a:off x="847749" y="1886025"/>
            <a:ext cx="2480267" cy="1371342"/>
            <a:chOff x="1183947" y="2091916"/>
            <a:chExt cx="2950943" cy="1631579"/>
          </a:xfrm>
        </p:grpSpPr>
        <p:sp>
          <p:nvSpPr>
            <p:cNvPr id="71" name="Google Shape;71;p12"/>
            <p:cNvSpPr/>
            <p:nvPr/>
          </p:nvSpPr>
          <p:spPr>
            <a:xfrm>
              <a:off x="1746983" y="2125896"/>
              <a:ext cx="1516263" cy="1034563"/>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solidFill>
              <a:schemeClr val="lt1"/>
            </a:solidFill>
            <a:ln w="762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2"/>
            <p:cNvSpPr/>
            <p:nvPr/>
          </p:nvSpPr>
          <p:spPr>
            <a:xfrm>
              <a:off x="3157983" y="2091916"/>
              <a:ext cx="413881" cy="1068542"/>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solidFill>
              <a:schemeClr val="lt1"/>
            </a:solidFill>
            <a:ln w="762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2"/>
            <p:cNvSpPr/>
            <p:nvPr/>
          </p:nvSpPr>
          <p:spPr>
            <a:xfrm>
              <a:off x="1183947" y="2597299"/>
              <a:ext cx="1126196" cy="1126196"/>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solidFill>
              <a:schemeClr val="lt1"/>
            </a:solidFill>
            <a:ln w="762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p:nvPr/>
          </p:nvSpPr>
          <p:spPr>
            <a:xfrm>
              <a:off x="3008694" y="2597299"/>
              <a:ext cx="1126196" cy="1126196"/>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solidFill>
              <a:schemeClr val="lt1"/>
            </a:solidFill>
            <a:ln w="762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1987766" y="2091916"/>
              <a:ext cx="481840" cy="40803"/>
            </a:xfrm>
            <a:custGeom>
              <a:avLst/>
              <a:gdLst/>
              <a:ahLst/>
              <a:cxnLst/>
              <a:rect l="l" t="t" r="r" b="b"/>
              <a:pathLst>
                <a:path w="3460" h="293" fill="none" extrusionOk="0">
                  <a:moveTo>
                    <a:pt x="1" y="1"/>
                  </a:moveTo>
                  <a:lnTo>
                    <a:pt x="3459" y="293"/>
                  </a:lnTo>
                </a:path>
              </a:pathLst>
            </a:custGeom>
            <a:solidFill>
              <a:schemeClr val="lt1"/>
            </a:solidFill>
            <a:ln w="762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p:nvPr/>
          </p:nvSpPr>
          <p:spPr>
            <a:xfrm>
              <a:off x="3466587" y="3055194"/>
              <a:ext cx="207080" cy="207080"/>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solidFill>
              <a:schemeClr val="lt1"/>
            </a:solidFill>
            <a:ln w="762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1645182" y="3055194"/>
              <a:ext cx="207080" cy="207080"/>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solidFill>
              <a:schemeClr val="lt1"/>
            </a:solidFill>
            <a:ln w="762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7"/>
          <p:cNvSpPr txBox="1"/>
          <p:nvPr/>
        </p:nvSpPr>
        <p:spPr>
          <a:xfrm>
            <a:off x="4385800" y="3578086"/>
            <a:ext cx="4135347" cy="954107"/>
          </a:xfrm>
          <a:prstGeom prst="rect">
            <a:avLst/>
          </a:prstGeom>
        </p:spPr>
        <p:txBody>
          <a:bodyPr wrap="square" lIns="0" tIns="0" rIns="0" bIns="0" rtlCol="0" anchor="t">
            <a:spAutoFit/>
          </a:bodyPr>
          <a:lstStyle/>
          <a:p>
            <a:pPr algn="r"/>
            <a:r>
              <a:rPr lang="en-US" sz="1000" dirty="0">
                <a:solidFill>
                  <a:srgbClr val="F4F4F4"/>
                </a:solidFill>
                <a:latin typeface="Abhaya Libre Regular Bold"/>
              </a:rPr>
              <a:t>EMOTION OF LIFE</a:t>
            </a:r>
          </a:p>
          <a:p>
            <a:pPr algn="r"/>
            <a:r>
              <a:rPr lang="en-US" sz="1000" dirty="0" smtClean="0">
                <a:solidFill>
                  <a:srgbClr val="F4F4F4"/>
                </a:solidFill>
                <a:latin typeface="Abhaya Libre Regular Bold"/>
              </a:rPr>
              <a:t>Online </a:t>
            </a:r>
            <a:r>
              <a:rPr lang="en-US" sz="1000" dirty="0">
                <a:solidFill>
                  <a:srgbClr val="F4F4F4"/>
                </a:solidFill>
                <a:latin typeface="Abhaya Libre Regular Bold"/>
              </a:rPr>
              <a:t>Platform For Mental Health Services</a:t>
            </a:r>
          </a:p>
          <a:p>
            <a:pPr algn="r"/>
            <a:r>
              <a:rPr lang="en-US" sz="1000" dirty="0" smtClean="0">
                <a:solidFill>
                  <a:srgbClr val="F4F4F4"/>
                </a:solidFill>
                <a:latin typeface="Abhaya Libre Regular Bold"/>
              </a:rPr>
              <a:t>Specialized </a:t>
            </a:r>
            <a:r>
              <a:rPr lang="en-US" sz="1000" dirty="0">
                <a:solidFill>
                  <a:srgbClr val="F4F4F4"/>
                </a:solidFill>
                <a:latin typeface="Abhaya Libre Regular Bold"/>
              </a:rPr>
              <a:t>in OCD RECOVERY &amp; CURE PROGRAM</a:t>
            </a:r>
          </a:p>
          <a:p>
            <a:pPr algn="r"/>
            <a:r>
              <a:rPr lang="en-US" sz="1000" dirty="0">
                <a:solidFill>
                  <a:srgbClr val="F4F4F4"/>
                </a:solidFill>
                <a:latin typeface="Abhaya Libre Regular Bold"/>
              </a:rPr>
              <a:t>Visit: www.emotionoflife.in</a:t>
            </a:r>
          </a:p>
          <a:p>
            <a:pPr algn="r"/>
            <a:r>
              <a:rPr lang="en-US" sz="1000" dirty="0">
                <a:solidFill>
                  <a:srgbClr val="F4F4F4"/>
                </a:solidFill>
                <a:latin typeface="Abhaya Libre Regular Bold"/>
              </a:rPr>
              <a:t>Email: info@emotionoflife.in</a:t>
            </a:r>
          </a:p>
          <a:p>
            <a:pPr algn="r"/>
            <a:r>
              <a:rPr lang="en-US" sz="1000" dirty="0">
                <a:solidFill>
                  <a:srgbClr val="F4F4F4"/>
                </a:solidFill>
                <a:latin typeface="Abhaya Libre Regular Bold"/>
              </a:rPr>
              <a:t>Call: 9304716064</a:t>
            </a:r>
          </a:p>
          <a:p>
            <a:endParaRPr sz="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2" name="Google Shape;592;p42"/>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10</a:t>
            </a:fld>
            <a:endParaRPr>
              <a:solidFill>
                <a:schemeClr val="lt1"/>
              </a:solidFill>
            </a:endParaRPr>
          </a:p>
        </p:txBody>
      </p:sp>
      <p:pic>
        <p:nvPicPr>
          <p:cNvPr id="9220" name="Picture 4" descr="Image result for Why Is It Important to Be Resilient">
            <a:extLst>
              <a:ext uri="{FF2B5EF4-FFF2-40B4-BE49-F238E27FC236}">
                <a16:creationId xmlns="" xmlns:a16="http://schemas.microsoft.com/office/drawing/2014/main" id="{1CB47031-F567-4171-8F1F-24C829AC033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32115" y="543939"/>
            <a:ext cx="4450169" cy="385607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2475275" y="2003875"/>
            <a:ext cx="5813400" cy="668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PROCESS</a:t>
            </a:r>
            <a:endParaRPr dirty="0"/>
          </a:p>
        </p:txBody>
      </p:sp>
      <p:sp>
        <p:nvSpPr>
          <p:cNvPr id="107" name="Google Shape;107;p15"/>
          <p:cNvSpPr txBox="1"/>
          <p:nvPr/>
        </p:nvSpPr>
        <p:spPr>
          <a:xfrm>
            <a:off x="507275" y="1703925"/>
            <a:ext cx="1580400" cy="1743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9600" b="1" dirty="0">
                <a:solidFill>
                  <a:schemeClr val="accent4"/>
                </a:solidFill>
                <a:latin typeface="Red Hat Display"/>
                <a:ea typeface="Red Hat Display"/>
                <a:cs typeface="Red Hat Display"/>
                <a:sym typeface="Red Hat Display"/>
              </a:rPr>
              <a:t>3</a:t>
            </a:r>
            <a:endParaRPr sz="9600" b="1" dirty="0">
              <a:solidFill>
                <a:schemeClr val="accent4"/>
              </a:solidFill>
              <a:latin typeface="Red Hat Display"/>
              <a:ea typeface="Red Hat Display"/>
              <a:cs typeface="Red Hat Display"/>
              <a:sym typeface="Red Hat Display"/>
            </a:endParaRPr>
          </a:p>
        </p:txBody>
      </p:sp>
      <p:sp>
        <p:nvSpPr>
          <p:cNvPr id="3" name="Subtitle 2">
            <a:extLst>
              <a:ext uri="{FF2B5EF4-FFF2-40B4-BE49-F238E27FC236}">
                <a16:creationId xmlns="" xmlns:a16="http://schemas.microsoft.com/office/drawing/2014/main" id="{4ECBA91C-2A83-4967-A9E1-7ED4A117B611}"/>
              </a:ext>
            </a:extLst>
          </p:cNvPr>
          <p:cNvSpPr>
            <a:spLocks noGrp="1"/>
          </p:cNvSpPr>
          <p:nvPr>
            <p:ph type="subTitle" idx="1"/>
          </p:nvPr>
        </p:nvSpPr>
        <p:spPr>
          <a:xfrm>
            <a:off x="2475275" y="2769049"/>
            <a:ext cx="5813400" cy="902727"/>
          </a:xfrm>
        </p:spPr>
        <p:txBody>
          <a:bodyPr/>
          <a:lstStyle/>
          <a:p>
            <a:r>
              <a:rPr lang="en-US" sz="3200" dirty="0"/>
              <a:t>OF RESILIENCE!</a:t>
            </a:r>
            <a:endParaRPr lang="en-IN" sz="3200" dirty="0"/>
          </a:p>
        </p:txBody>
      </p:sp>
      <p:pic>
        <p:nvPicPr>
          <p:cNvPr id="5122" name="Picture 2" descr="See the source image">
            <a:extLst>
              <a:ext uri="{FF2B5EF4-FFF2-40B4-BE49-F238E27FC236}">
                <a16:creationId xmlns="" xmlns:a16="http://schemas.microsoft.com/office/drawing/2014/main" id="{FEAA62CE-AD4D-4839-BE04-89E9495604D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28705" y="1633870"/>
            <a:ext cx="2596190" cy="17597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7191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ctrTitle" idx="4294967295"/>
          </p:nvPr>
        </p:nvSpPr>
        <p:spPr>
          <a:xfrm>
            <a:off x="595647" y="581247"/>
            <a:ext cx="5327541" cy="79364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100" dirty="0">
                <a:solidFill>
                  <a:schemeClr val="accent1"/>
                </a:solidFill>
              </a:rPr>
              <a:t>PROCESS OF RESILIENCE</a:t>
            </a:r>
            <a:endParaRPr sz="3100" dirty="0">
              <a:solidFill>
                <a:schemeClr val="accent1"/>
              </a:solidFill>
            </a:endParaRPr>
          </a:p>
        </p:txBody>
      </p:sp>
      <p:sp>
        <p:nvSpPr>
          <p:cNvPr id="135" name="Google Shape;135;p18"/>
          <p:cNvSpPr txBox="1">
            <a:spLocks noGrp="1"/>
          </p:cNvSpPr>
          <p:nvPr>
            <p:ph type="subTitle" idx="4294967295"/>
          </p:nvPr>
        </p:nvSpPr>
        <p:spPr>
          <a:xfrm>
            <a:off x="564131" y="1354111"/>
            <a:ext cx="5419363" cy="3259452"/>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sz="1600" dirty="0">
                <a:solidFill>
                  <a:srgbClr val="202122"/>
                </a:solidFill>
                <a:latin typeface="Arial" panose="020B0604020202020204" pitchFamily="34" charset="0"/>
              </a:rPr>
              <a:t>R</a:t>
            </a:r>
            <a:r>
              <a:rPr lang="en-US" sz="1600" b="0" i="0" dirty="0">
                <a:solidFill>
                  <a:srgbClr val="202122"/>
                </a:solidFill>
                <a:effectLst/>
                <a:latin typeface="Arial" panose="020B0604020202020204" pitchFamily="34" charset="0"/>
              </a:rPr>
              <a:t>esilience is best understood as a process.</a:t>
            </a:r>
          </a:p>
          <a:p>
            <a:pPr algn="l"/>
            <a:r>
              <a:rPr lang="en-US" sz="1300" dirty="0">
                <a:solidFill>
                  <a:srgbClr val="202122"/>
                </a:solidFill>
                <a:latin typeface="Bahnschrift SemiBold" panose="020B0502040204020203" pitchFamily="34" charset="0"/>
              </a:rPr>
              <a:t>R</a:t>
            </a:r>
            <a:r>
              <a:rPr lang="en-US" sz="1300" b="0" i="0" dirty="0" smtClean="0">
                <a:solidFill>
                  <a:srgbClr val="202122"/>
                </a:solidFill>
                <a:effectLst/>
                <a:latin typeface="Bahnschrift SemiBold" panose="020B0502040204020203" pitchFamily="34" charset="0"/>
              </a:rPr>
              <a:t>esilience </a:t>
            </a:r>
            <a:r>
              <a:rPr lang="en-US" sz="1300" b="0" i="0" dirty="0">
                <a:solidFill>
                  <a:srgbClr val="202122"/>
                </a:solidFill>
                <a:effectLst/>
                <a:latin typeface="Bahnschrift SemiBold" panose="020B0502040204020203" pitchFamily="34" charset="0"/>
              </a:rPr>
              <a:t>is the result </a:t>
            </a:r>
            <a:r>
              <a:rPr lang="en-US" sz="1300" dirty="0" smtClean="0">
                <a:solidFill>
                  <a:srgbClr val="202122"/>
                </a:solidFill>
                <a:latin typeface="Bahnschrift SemiBold" panose="020B0502040204020203" pitchFamily="34" charset="0"/>
              </a:rPr>
              <a:t>when</a:t>
            </a:r>
            <a:r>
              <a:rPr lang="en-US" sz="1300" b="0" i="0" dirty="0" smtClean="0">
                <a:solidFill>
                  <a:srgbClr val="202122"/>
                </a:solidFill>
                <a:effectLst/>
                <a:latin typeface="Bahnschrift SemiBold" panose="020B0502040204020203" pitchFamily="34" charset="0"/>
              </a:rPr>
              <a:t> </a:t>
            </a:r>
            <a:r>
              <a:rPr lang="en-US" sz="1300" b="0" i="0" dirty="0">
                <a:solidFill>
                  <a:srgbClr val="202122"/>
                </a:solidFill>
                <a:effectLst/>
                <a:latin typeface="Bahnschrift SemiBold" panose="020B0502040204020203" pitchFamily="34" charset="0"/>
              </a:rPr>
              <a:t>individuals </a:t>
            </a:r>
            <a:r>
              <a:rPr lang="en-US" sz="1300" b="0" i="0" dirty="0" smtClean="0">
                <a:solidFill>
                  <a:srgbClr val="202122"/>
                </a:solidFill>
                <a:effectLst/>
                <a:latin typeface="Bahnschrift SemiBold" panose="020B0502040204020203" pitchFamily="34" charset="0"/>
              </a:rPr>
              <a:t>interact </a:t>
            </a:r>
            <a:r>
              <a:rPr lang="en-US" sz="1300" b="0" i="0" dirty="0">
                <a:solidFill>
                  <a:srgbClr val="202122"/>
                </a:solidFill>
                <a:effectLst/>
                <a:latin typeface="Bahnschrift SemiBold" panose="020B0502040204020203" pitchFamily="34" charset="0"/>
              </a:rPr>
              <a:t>with their environments and the processes that </a:t>
            </a:r>
            <a:r>
              <a:rPr lang="en-US" sz="1300" b="0" i="0" dirty="0" smtClean="0">
                <a:solidFill>
                  <a:srgbClr val="202122"/>
                </a:solidFill>
                <a:effectLst/>
                <a:latin typeface="Bahnschrift SemiBold" panose="020B0502040204020203" pitchFamily="34" charset="0"/>
              </a:rPr>
              <a:t>help in either  promoting their well-being </a:t>
            </a:r>
            <a:r>
              <a:rPr lang="en-US" sz="1300" b="0" i="0" dirty="0">
                <a:solidFill>
                  <a:srgbClr val="202122"/>
                </a:solidFill>
                <a:effectLst/>
                <a:latin typeface="Bahnschrift SemiBold" panose="020B0502040204020203" pitchFamily="34" charset="0"/>
              </a:rPr>
              <a:t>or </a:t>
            </a:r>
            <a:r>
              <a:rPr lang="en-US" sz="1300" b="0" i="0" dirty="0" smtClean="0">
                <a:solidFill>
                  <a:srgbClr val="202122"/>
                </a:solidFill>
                <a:effectLst/>
                <a:latin typeface="Bahnschrift SemiBold" panose="020B0502040204020203" pitchFamily="34" charset="0"/>
              </a:rPr>
              <a:t>protecting </a:t>
            </a:r>
            <a:r>
              <a:rPr lang="en-US" sz="1300" b="0" i="0" dirty="0">
                <a:solidFill>
                  <a:srgbClr val="202122"/>
                </a:solidFill>
                <a:effectLst/>
                <a:latin typeface="Bahnschrift SemiBold" panose="020B0502040204020203" pitchFamily="34" charset="0"/>
              </a:rPr>
              <a:t>them against the overwhelming influence of risk </a:t>
            </a:r>
            <a:r>
              <a:rPr lang="en-US" sz="1300" b="0" i="0" dirty="0" smtClean="0">
                <a:solidFill>
                  <a:srgbClr val="202122"/>
                </a:solidFill>
                <a:effectLst/>
                <a:latin typeface="Bahnschrift SemiBold" panose="020B0502040204020203" pitchFamily="34" charset="0"/>
              </a:rPr>
              <a:t>factors/ stressful events. </a:t>
            </a:r>
          </a:p>
          <a:p>
            <a:pPr algn="l">
              <a:buNone/>
            </a:pPr>
            <a:endParaRPr lang="en-US" sz="1300" b="0" i="0" dirty="0">
              <a:solidFill>
                <a:srgbClr val="202122"/>
              </a:solidFill>
              <a:effectLst/>
              <a:latin typeface="Bahnschrift SemiBold" panose="020B0502040204020203" pitchFamily="34" charset="0"/>
            </a:endParaRPr>
          </a:p>
          <a:p>
            <a:pPr algn="l"/>
            <a:r>
              <a:rPr lang="en-US" sz="1300" b="0" i="0" dirty="0">
                <a:solidFill>
                  <a:srgbClr val="202122"/>
                </a:solidFill>
                <a:effectLst/>
                <a:latin typeface="Bahnschrift SemiBold" panose="020B0502040204020203" pitchFamily="34" charset="0"/>
              </a:rPr>
              <a:t>It is essential to understand the process or this cycle of resiliency. When people are faced with an adverse condition, there are three ways in which they may approach the following situations:</a:t>
            </a:r>
          </a:p>
          <a:p>
            <a:pPr marL="788987" indent="-342900">
              <a:buNone/>
            </a:pPr>
            <a:r>
              <a:rPr lang="en-US" sz="1400" b="0" i="0" dirty="0" smtClean="0">
                <a:solidFill>
                  <a:schemeClr val="accent1">
                    <a:lumMod val="60000"/>
                    <a:lumOff val="40000"/>
                  </a:schemeClr>
                </a:solidFill>
                <a:effectLst/>
                <a:latin typeface="Bahnschrift SemiBold" panose="020B0502040204020203" pitchFamily="34" charset="0"/>
              </a:rPr>
              <a:t>a. </a:t>
            </a:r>
            <a:r>
              <a:rPr lang="en-US" sz="1400" b="0" i="0" dirty="0" smtClean="0">
                <a:solidFill>
                  <a:srgbClr val="202122"/>
                </a:solidFill>
                <a:effectLst/>
                <a:latin typeface="Bahnschrift SemiBold" panose="020B0502040204020203" pitchFamily="34" charset="0"/>
              </a:rPr>
              <a:t>Erupt </a:t>
            </a:r>
            <a:r>
              <a:rPr lang="en-US" sz="1400" b="0" i="0" dirty="0">
                <a:solidFill>
                  <a:srgbClr val="202122"/>
                </a:solidFill>
                <a:effectLst/>
                <a:latin typeface="Bahnschrift SemiBold" panose="020B0502040204020203" pitchFamily="34" charset="0"/>
              </a:rPr>
              <a:t>with </a:t>
            </a:r>
            <a:r>
              <a:rPr lang="en-US" sz="1400" b="0" i="0" dirty="0" smtClean="0">
                <a:solidFill>
                  <a:srgbClr val="202122"/>
                </a:solidFill>
                <a:effectLst/>
                <a:latin typeface="Bahnschrift SemiBold" panose="020B0502040204020203" pitchFamily="34" charset="0"/>
              </a:rPr>
              <a:t>anger</a:t>
            </a:r>
          </a:p>
          <a:p>
            <a:pPr marL="788987" indent="-342900">
              <a:buNone/>
            </a:pPr>
            <a:r>
              <a:rPr lang="en-US" sz="1400" b="0" i="0" dirty="0" smtClean="0">
                <a:solidFill>
                  <a:schemeClr val="accent1">
                    <a:lumMod val="60000"/>
                    <a:lumOff val="40000"/>
                  </a:schemeClr>
                </a:solidFill>
                <a:effectLst/>
                <a:latin typeface="Bahnschrift SemiBold" panose="020B0502040204020203" pitchFamily="34" charset="0"/>
              </a:rPr>
              <a:t>b. </a:t>
            </a:r>
            <a:r>
              <a:rPr lang="en-US" sz="1400" b="0" i="0" dirty="0" smtClean="0">
                <a:solidFill>
                  <a:srgbClr val="202122"/>
                </a:solidFill>
                <a:effectLst/>
                <a:latin typeface="Bahnschrift SemiBold" panose="020B0502040204020203" pitchFamily="34" charset="0"/>
              </a:rPr>
              <a:t>Implode </a:t>
            </a:r>
            <a:r>
              <a:rPr lang="en-US" sz="1400" b="0" i="0" dirty="0">
                <a:solidFill>
                  <a:srgbClr val="202122"/>
                </a:solidFill>
                <a:effectLst/>
                <a:latin typeface="Bahnschrift SemiBold" panose="020B0502040204020203" pitchFamily="34" charset="0"/>
              </a:rPr>
              <a:t>with overwhelming negative </a:t>
            </a:r>
            <a:r>
              <a:rPr lang="en-US" sz="1400" b="0" i="0" dirty="0" smtClean="0">
                <a:solidFill>
                  <a:srgbClr val="202122"/>
                </a:solidFill>
                <a:effectLst/>
                <a:latin typeface="Bahnschrift SemiBold" panose="020B0502040204020203" pitchFamily="34" charset="0"/>
              </a:rPr>
              <a:t>emotions like </a:t>
            </a:r>
            <a:r>
              <a:rPr lang="en-US" sz="1400" b="0" i="0" dirty="0">
                <a:solidFill>
                  <a:srgbClr val="202122"/>
                </a:solidFill>
                <a:effectLst/>
                <a:latin typeface="Bahnschrift SemiBold" panose="020B0502040204020203" pitchFamily="34" charset="0"/>
              </a:rPr>
              <a:t>go </a:t>
            </a:r>
            <a:r>
              <a:rPr lang="en-US" sz="1400" b="0" i="0" dirty="0" smtClean="0">
                <a:solidFill>
                  <a:srgbClr val="202122"/>
                </a:solidFill>
                <a:effectLst/>
                <a:latin typeface="Bahnschrift SemiBold" panose="020B0502040204020203" pitchFamily="34" charset="0"/>
              </a:rPr>
              <a:t>numb </a:t>
            </a:r>
            <a:r>
              <a:rPr lang="en-US" sz="1400" b="0" i="0" dirty="0">
                <a:solidFill>
                  <a:srgbClr val="202122"/>
                </a:solidFill>
                <a:effectLst/>
                <a:latin typeface="Bahnschrift SemiBold" panose="020B0502040204020203" pitchFamily="34" charset="0"/>
              </a:rPr>
              <a:t>and </a:t>
            </a:r>
            <a:r>
              <a:rPr lang="en-US" sz="1400" b="0" i="0" dirty="0" smtClean="0">
                <a:solidFill>
                  <a:srgbClr val="202122"/>
                </a:solidFill>
                <a:effectLst/>
                <a:latin typeface="Bahnschrift SemiBold" panose="020B0502040204020203" pitchFamily="34" charset="0"/>
              </a:rPr>
              <a:t>becoming </a:t>
            </a:r>
            <a:r>
              <a:rPr lang="en-US" sz="1400" b="0" i="0" dirty="0">
                <a:solidFill>
                  <a:srgbClr val="202122"/>
                </a:solidFill>
                <a:effectLst/>
                <a:latin typeface="Bahnschrift SemiBold" panose="020B0502040204020203" pitchFamily="34" charset="0"/>
              </a:rPr>
              <a:t>unable to </a:t>
            </a:r>
            <a:r>
              <a:rPr lang="en-US" sz="1400" b="0" i="0" dirty="0" smtClean="0">
                <a:solidFill>
                  <a:srgbClr val="202122"/>
                </a:solidFill>
                <a:effectLst/>
                <a:latin typeface="Bahnschrift SemiBold" panose="020B0502040204020203" pitchFamily="34" charset="0"/>
              </a:rPr>
              <a:t>react.</a:t>
            </a:r>
            <a:endParaRPr lang="en-US" sz="1400" b="0" i="0" dirty="0">
              <a:solidFill>
                <a:srgbClr val="202122"/>
              </a:solidFill>
              <a:effectLst/>
              <a:latin typeface="Bahnschrift SemiBold" panose="020B0502040204020203" pitchFamily="34" charset="0"/>
            </a:endParaRPr>
          </a:p>
          <a:p>
            <a:pPr marL="788987" indent="-342900">
              <a:buNone/>
            </a:pPr>
            <a:r>
              <a:rPr lang="en-US" sz="1400" b="0" i="0" dirty="0" smtClean="0">
                <a:solidFill>
                  <a:schemeClr val="accent1">
                    <a:lumMod val="60000"/>
                    <a:lumOff val="40000"/>
                  </a:schemeClr>
                </a:solidFill>
                <a:effectLst/>
                <a:latin typeface="Bahnschrift SemiBold" panose="020B0502040204020203" pitchFamily="34" charset="0"/>
              </a:rPr>
              <a:t>c. </a:t>
            </a:r>
            <a:r>
              <a:rPr lang="en-US" sz="1400" b="0" i="0" dirty="0" smtClean="0">
                <a:solidFill>
                  <a:srgbClr val="202122"/>
                </a:solidFill>
                <a:effectLst/>
                <a:latin typeface="Bahnschrift SemiBold" panose="020B0502040204020203" pitchFamily="34" charset="0"/>
              </a:rPr>
              <a:t>Simply becoming </a:t>
            </a:r>
            <a:r>
              <a:rPr lang="en-US" sz="1400" b="0" i="0" dirty="0">
                <a:solidFill>
                  <a:srgbClr val="202122"/>
                </a:solidFill>
                <a:effectLst/>
                <a:latin typeface="Bahnschrift SemiBold" panose="020B0502040204020203" pitchFamily="34" charset="0"/>
              </a:rPr>
              <a:t>upset about the disruptive change</a:t>
            </a:r>
          </a:p>
          <a:p>
            <a:pPr marL="0" lvl="0" indent="0" algn="l" rtl="0">
              <a:spcBef>
                <a:spcPts val="0"/>
              </a:spcBef>
              <a:spcAft>
                <a:spcPts val="800"/>
              </a:spcAft>
              <a:buNone/>
            </a:pPr>
            <a:endParaRPr sz="2000" dirty="0">
              <a:solidFill>
                <a:schemeClr val="lt1"/>
              </a:solidFill>
            </a:endParaRPr>
          </a:p>
        </p:txBody>
      </p:sp>
      <p:sp>
        <p:nvSpPr>
          <p:cNvPr id="144" name="Google Shape;144;p18"/>
          <p:cNvSpPr/>
          <p:nvPr/>
        </p:nvSpPr>
        <p:spPr>
          <a:xfrm>
            <a:off x="6182030" y="363683"/>
            <a:ext cx="324860" cy="38425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rot="2697395">
            <a:off x="8133018" y="4330044"/>
            <a:ext cx="493111" cy="47084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8671685" y="213201"/>
            <a:ext cx="197521" cy="1886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rot="1279896">
            <a:off x="494199" y="382677"/>
            <a:ext cx="197498" cy="18867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12</a:t>
            </a:fld>
            <a:endParaRPr>
              <a:solidFill>
                <a:schemeClr val="lt1"/>
              </a:solidFill>
            </a:endParaRPr>
          </a:p>
        </p:txBody>
      </p:sp>
      <p:grpSp>
        <p:nvGrpSpPr>
          <p:cNvPr id="149" name="Google Shape;149;p18"/>
          <p:cNvGrpSpPr/>
          <p:nvPr/>
        </p:nvGrpSpPr>
        <p:grpSpPr>
          <a:xfrm>
            <a:off x="595647" y="2445424"/>
            <a:ext cx="252657" cy="252657"/>
            <a:chOff x="884004" y="2757472"/>
            <a:chExt cx="300603" cy="300604"/>
          </a:xfrm>
        </p:grpSpPr>
        <p:sp>
          <p:nvSpPr>
            <p:cNvPr id="150" name="Google Shape;150;p18"/>
            <p:cNvSpPr/>
            <p:nvPr/>
          </p:nvSpPr>
          <p:spPr>
            <a:xfrm>
              <a:off x="884004" y="2929419"/>
              <a:ext cx="128674" cy="128657"/>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1064276" y="2757472"/>
              <a:ext cx="120332" cy="120349"/>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931046" y="2803676"/>
              <a:ext cx="207362" cy="207362"/>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1025968" y="2832001"/>
              <a:ext cx="34156" cy="34156"/>
            </a:xfrm>
            <a:custGeom>
              <a:avLst/>
              <a:gdLst/>
              <a:ahLst/>
              <a:cxnLst/>
              <a:rect l="l" t="t" r="r" b="b"/>
              <a:pathLst>
                <a:path w="1998" h="1998" fill="none" extrusionOk="0">
                  <a:moveTo>
                    <a:pt x="1" y="1997"/>
                  </a:moveTo>
                  <a:lnTo>
                    <a:pt x="1998" y="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1" descr="GettyImages-1174870662.jpg"/>
          <p:cNvPicPr>
            <a:picLocks noChangeAspect="1"/>
          </p:cNvPicPr>
          <p:nvPr/>
        </p:nvPicPr>
        <p:blipFill>
          <a:blip r:embed="rId3"/>
          <a:srcRect l="303"/>
          <a:stretch>
            <a:fillRect/>
          </a:stretch>
        </p:blipFill>
        <p:spPr>
          <a:xfrm>
            <a:off x="6130636" y="1040540"/>
            <a:ext cx="3013364" cy="325235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ctrTitle" idx="4294967295"/>
          </p:nvPr>
        </p:nvSpPr>
        <p:spPr>
          <a:xfrm>
            <a:off x="595647" y="581247"/>
            <a:ext cx="5327541" cy="79364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100" dirty="0">
                <a:solidFill>
                  <a:schemeClr val="accent1"/>
                </a:solidFill>
              </a:rPr>
              <a:t>PROCESS OF RESILIENCE</a:t>
            </a:r>
            <a:endParaRPr sz="3100" dirty="0">
              <a:solidFill>
                <a:schemeClr val="accent1"/>
              </a:solidFill>
            </a:endParaRPr>
          </a:p>
        </p:txBody>
      </p:sp>
      <p:sp>
        <p:nvSpPr>
          <p:cNvPr id="135" name="Google Shape;135;p18"/>
          <p:cNvSpPr txBox="1">
            <a:spLocks noGrp="1"/>
          </p:cNvSpPr>
          <p:nvPr>
            <p:ph type="subTitle" idx="4294967295"/>
          </p:nvPr>
        </p:nvSpPr>
        <p:spPr>
          <a:xfrm>
            <a:off x="958985" y="1374893"/>
            <a:ext cx="5419363" cy="3187360"/>
          </a:xfrm>
          <a:prstGeom prst="rect">
            <a:avLst/>
          </a:prstGeom>
        </p:spPr>
        <p:txBody>
          <a:bodyPr spcFirstLastPara="1" wrap="square" lIns="0" tIns="0" rIns="0" bIns="0" anchor="t" anchorCtr="0">
            <a:noAutofit/>
          </a:bodyPr>
          <a:lstStyle/>
          <a:p>
            <a:pPr marL="171450" lvl="0" indent="-171450" algn="l" rtl="0">
              <a:spcBef>
                <a:spcPts val="0"/>
              </a:spcBef>
              <a:spcAft>
                <a:spcPts val="800"/>
              </a:spcAft>
              <a:buFont typeface="Arial" panose="020B0604020202020204" pitchFamily="34" charset="0"/>
              <a:buChar char="•"/>
            </a:pPr>
            <a:r>
              <a:rPr lang="en-US" sz="1400" b="0" i="0" dirty="0">
                <a:solidFill>
                  <a:schemeClr val="bg1"/>
                </a:solidFill>
                <a:effectLst/>
                <a:latin typeface="Bahnschrift SemiBold" panose="020B0502040204020203" pitchFamily="34" charset="0"/>
              </a:rPr>
              <a:t>Only the third approach promotes well-being. It is employed by resilient people, who become upset about the disruptive state and thus change their current pattern to cope with the issue. </a:t>
            </a:r>
          </a:p>
          <a:p>
            <a:pPr marL="171450" lvl="0" indent="-171450" algn="l" rtl="0">
              <a:spcBef>
                <a:spcPts val="0"/>
              </a:spcBef>
              <a:spcAft>
                <a:spcPts val="800"/>
              </a:spcAft>
              <a:buFont typeface="Arial" panose="020B0604020202020204" pitchFamily="34" charset="0"/>
              <a:buChar char="•"/>
            </a:pPr>
            <a:r>
              <a:rPr lang="en-US" sz="1400" b="0" i="0" dirty="0">
                <a:solidFill>
                  <a:schemeClr val="bg1"/>
                </a:solidFill>
                <a:effectLst/>
                <a:latin typeface="Bahnschrift SemiBold" panose="020B0502040204020203" pitchFamily="34" charset="0"/>
              </a:rPr>
              <a:t>The first and second approaches lead people to adopt the victim role by </a:t>
            </a:r>
            <a:r>
              <a:rPr lang="en-US" sz="1400" b="0" i="0" u="none" strike="noStrike" dirty="0">
                <a:solidFill>
                  <a:schemeClr val="bg1"/>
                </a:solidFill>
                <a:effectLst/>
                <a:latin typeface="Bahnschrift SemiBold" panose="020B0502040204020203" pitchFamily="34" charset="0"/>
              </a:rPr>
              <a:t>blaming others</a:t>
            </a:r>
            <a:r>
              <a:rPr lang="en-US" sz="1400" b="0" i="0" dirty="0">
                <a:solidFill>
                  <a:schemeClr val="bg1"/>
                </a:solidFill>
                <a:effectLst/>
                <a:latin typeface="Bahnschrift SemiBold" panose="020B0502040204020203" pitchFamily="34" charset="0"/>
              </a:rPr>
              <a:t> and rejecting any coping methods even after the crisis is over. These people prefer to instinctively react, rather than respond to the situation. </a:t>
            </a:r>
          </a:p>
          <a:p>
            <a:pPr marL="171450" lvl="0" indent="-171450" algn="l" rtl="0">
              <a:spcBef>
                <a:spcPts val="0"/>
              </a:spcBef>
              <a:spcAft>
                <a:spcPts val="800"/>
              </a:spcAft>
              <a:buFont typeface="Arial" panose="020B0604020202020204" pitchFamily="34" charset="0"/>
              <a:buChar char="•"/>
            </a:pPr>
            <a:r>
              <a:rPr lang="en-US" sz="1400" b="0" i="0" dirty="0">
                <a:solidFill>
                  <a:schemeClr val="bg1"/>
                </a:solidFill>
                <a:effectLst/>
                <a:latin typeface="Bahnschrift SemiBold" panose="020B0502040204020203" pitchFamily="34" charset="0"/>
              </a:rPr>
              <a:t>Those who respond to the adverse conditions by adapting tend to cope, spring back, and halt the crisis. Negative emotions involve fear, anger, anxiety, distress, helplessness, and hopelessness which decrease a person's ability to solve the problems they face and weaken a person's resiliency.</a:t>
            </a:r>
            <a:endParaRPr dirty="0">
              <a:solidFill>
                <a:schemeClr val="bg1"/>
              </a:solidFill>
              <a:latin typeface="Bahnschrift SemiBold" panose="020B0502040204020203" pitchFamily="34" charset="0"/>
            </a:endParaRPr>
          </a:p>
        </p:txBody>
      </p:sp>
      <p:sp>
        <p:nvSpPr>
          <p:cNvPr id="144" name="Google Shape;144;p18"/>
          <p:cNvSpPr/>
          <p:nvPr/>
        </p:nvSpPr>
        <p:spPr>
          <a:xfrm>
            <a:off x="6389848" y="978070"/>
            <a:ext cx="324860" cy="31018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rot="2697395">
            <a:off x="8184973" y="4205353"/>
            <a:ext cx="493111" cy="47084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8734031" y="192419"/>
            <a:ext cx="197521" cy="1886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rot="1279896">
            <a:off x="8536037" y="325890"/>
            <a:ext cx="197498" cy="18867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13</a:t>
            </a:fld>
            <a:endParaRPr>
              <a:solidFill>
                <a:schemeClr val="lt1"/>
              </a:solidFill>
            </a:endParaRPr>
          </a:p>
        </p:txBody>
      </p:sp>
      <p:grpSp>
        <p:nvGrpSpPr>
          <p:cNvPr id="149" name="Google Shape;149;p18"/>
          <p:cNvGrpSpPr/>
          <p:nvPr/>
        </p:nvGrpSpPr>
        <p:grpSpPr>
          <a:xfrm>
            <a:off x="595647" y="2445424"/>
            <a:ext cx="252657" cy="252657"/>
            <a:chOff x="884004" y="2757472"/>
            <a:chExt cx="300603" cy="300604"/>
          </a:xfrm>
        </p:grpSpPr>
        <p:sp>
          <p:nvSpPr>
            <p:cNvPr id="150" name="Google Shape;150;p18"/>
            <p:cNvSpPr/>
            <p:nvPr/>
          </p:nvSpPr>
          <p:spPr>
            <a:xfrm>
              <a:off x="884004" y="2929419"/>
              <a:ext cx="128674" cy="128657"/>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1064276" y="2757472"/>
              <a:ext cx="120332" cy="120349"/>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931046" y="2803676"/>
              <a:ext cx="207362" cy="207362"/>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1025968" y="2832001"/>
              <a:ext cx="34156" cy="34156"/>
            </a:xfrm>
            <a:custGeom>
              <a:avLst/>
              <a:gdLst/>
              <a:ahLst/>
              <a:cxnLst/>
              <a:rect l="l" t="t" r="r" b="b"/>
              <a:pathLst>
                <a:path w="1998" h="1998" fill="none" extrusionOk="0">
                  <a:moveTo>
                    <a:pt x="1" y="1997"/>
                  </a:moveTo>
                  <a:lnTo>
                    <a:pt x="1998" y="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descr="660-5.jpg"/>
          <p:cNvPicPr>
            <a:picLocks noChangeAspect="1"/>
          </p:cNvPicPr>
          <p:nvPr/>
        </p:nvPicPr>
        <p:blipFill>
          <a:blip r:embed="rId3"/>
          <a:srcRect l="27190" t="4545" r="30826" b="19422"/>
          <a:stretch>
            <a:fillRect/>
          </a:stretch>
        </p:blipFill>
        <p:spPr>
          <a:xfrm>
            <a:off x="6504709" y="1361209"/>
            <a:ext cx="2639291" cy="2389909"/>
          </a:xfrm>
          <a:prstGeom prst="rect">
            <a:avLst/>
          </a:prstGeom>
        </p:spPr>
      </p:pic>
    </p:spTree>
    <p:extLst>
      <p:ext uri="{BB962C8B-B14F-4D97-AF65-F5344CB8AC3E}">
        <p14:creationId xmlns="" xmlns:p14="http://schemas.microsoft.com/office/powerpoint/2010/main" val="3561778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5"/>
          <p:cNvSpPr txBox="1"/>
          <p:nvPr/>
        </p:nvSpPr>
        <p:spPr>
          <a:xfrm>
            <a:off x="507275" y="1703925"/>
            <a:ext cx="1580400" cy="1743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9600" b="1" dirty="0">
                <a:solidFill>
                  <a:schemeClr val="accent4"/>
                </a:solidFill>
                <a:latin typeface="Red Hat Display"/>
                <a:ea typeface="Red Hat Display"/>
                <a:cs typeface="Red Hat Display"/>
                <a:sym typeface="Red Hat Display"/>
              </a:rPr>
              <a:t>4</a:t>
            </a:r>
            <a:endParaRPr sz="9600" b="1" dirty="0">
              <a:solidFill>
                <a:schemeClr val="accent4"/>
              </a:solidFill>
              <a:latin typeface="Red Hat Display"/>
              <a:ea typeface="Red Hat Display"/>
              <a:cs typeface="Red Hat Display"/>
              <a:sym typeface="Red Hat Display"/>
            </a:endParaRPr>
          </a:p>
        </p:txBody>
      </p:sp>
      <p:sp>
        <p:nvSpPr>
          <p:cNvPr id="3" name="Subtitle 2">
            <a:extLst>
              <a:ext uri="{FF2B5EF4-FFF2-40B4-BE49-F238E27FC236}">
                <a16:creationId xmlns="" xmlns:a16="http://schemas.microsoft.com/office/drawing/2014/main" id="{4ECBA91C-2A83-4967-A9E1-7ED4A117B611}"/>
              </a:ext>
            </a:extLst>
          </p:cNvPr>
          <p:cNvSpPr>
            <a:spLocks noGrp="1"/>
          </p:cNvSpPr>
          <p:nvPr>
            <p:ph type="subTitle" idx="1"/>
          </p:nvPr>
        </p:nvSpPr>
        <p:spPr>
          <a:xfrm>
            <a:off x="2475275" y="2769049"/>
            <a:ext cx="5813400" cy="902727"/>
          </a:xfrm>
        </p:spPr>
        <p:txBody>
          <a:bodyPr/>
          <a:lstStyle/>
          <a:p>
            <a:r>
              <a:rPr lang="en-US" sz="3200" dirty="0"/>
              <a:t>OF RESILIENCE!</a:t>
            </a:r>
            <a:endParaRPr lang="en-IN" sz="3200" dirty="0"/>
          </a:p>
        </p:txBody>
      </p:sp>
      <p:sp>
        <p:nvSpPr>
          <p:cNvPr id="4" name="Title 3">
            <a:extLst>
              <a:ext uri="{FF2B5EF4-FFF2-40B4-BE49-F238E27FC236}">
                <a16:creationId xmlns="" xmlns:a16="http://schemas.microsoft.com/office/drawing/2014/main" id="{B91908C8-3B76-4DA1-91A9-F596D2F58E8C}"/>
              </a:ext>
            </a:extLst>
          </p:cNvPr>
          <p:cNvSpPr>
            <a:spLocks noGrp="1"/>
          </p:cNvSpPr>
          <p:nvPr>
            <p:ph type="ctrTitle"/>
          </p:nvPr>
        </p:nvSpPr>
        <p:spPr/>
        <p:txBody>
          <a:bodyPr/>
          <a:lstStyle/>
          <a:p>
            <a:r>
              <a:rPr lang="en-US" dirty="0"/>
              <a:t>RELATED FACTORS</a:t>
            </a:r>
            <a:endParaRPr lang="en-IN" dirty="0"/>
          </a:p>
        </p:txBody>
      </p:sp>
    </p:spTree>
    <p:extLst>
      <p:ext uri="{BB962C8B-B14F-4D97-AF65-F5344CB8AC3E}">
        <p14:creationId xmlns="" xmlns:p14="http://schemas.microsoft.com/office/powerpoint/2010/main" val="3937172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4B46DC-897A-4C87-8235-3EFF839BD96A}"/>
              </a:ext>
            </a:extLst>
          </p:cNvPr>
          <p:cNvSpPr>
            <a:spLocks noGrp="1"/>
          </p:cNvSpPr>
          <p:nvPr>
            <p:ph type="title"/>
          </p:nvPr>
        </p:nvSpPr>
        <p:spPr>
          <a:xfrm>
            <a:off x="978195" y="510363"/>
            <a:ext cx="6974958" cy="493375"/>
          </a:xfrm>
        </p:spPr>
        <p:txBody>
          <a:bodyPr/>
          <a:lstStyle/>
          <a:p>
            <a:r>
              <a:rPr lang="en-US" dirty="0"/>
              <a:t>RELATED FACTORS</a:t>
            </a:r>
            <a:endParaRPr lang="en-IN" dirty="0"/>
          </a:p>
        </p:txBody>
      </p:sp>
      <p:sp>
        <p:nvSpPr>
          <p:cNvPr id="3" name="Text Placeholder 2">
            <a:extLst>
              <a:ext uri="{FF2B5EF4-FFF2-40B4-BE49-F238E27FC236}">
                <a16:creationId xmlns="" xmlns:a16="http://schemas.microsoft.com/office/drawing/2014/main" id="{A9D6295A-E17A-4F34-B6EB-E8D7DE6F8134}"/>
              </a:ext>
            </a:extLst>
          </p:cNvPr>
          <p:cNvSpPr>
            <a:spLocks noGrp="1"/>
          </p:cNvSpPr>
          <p:nvPr>
            <p:ph type="body" idx="1"/>
          </p:nvPr>
        </p:nvSpPr>
        <p:spPr>
          <a:xfrm>
            <a:off x="978195" y="1003738"/>
            <a:ext cx="7121330" cy="3136024"/>
          </a:xfrm>
        </p:spPr>
        <p:txBody>
          <a:bodyPr/>
          <a:lstStyle/>
          <a:p>
            <a:pPr algn="l"/>
            <a:r>
              <a:rPr lang="en-US" sz="1600" dirty="0">
                <a:solidFill>
                  <a:srgbClr val="202122"/>
                </a:solidFill>
                <a:latin typeface="Bahnschrift SemiBold" panose="020B0502040204020203" pitchFamily="34" charset="0"/>
              </a:rPr>
              <a:t>T</a:t>
            </a:r>
            <a:r>
              <a:rPr lang="en-US" sz="1600" b="0" i="0" dirty="0" smtClean="0">
                <a:solidFill>
                  <a:srgbClr val="202122"/>
                </a:solidFill>
                <a:effectLst/>
                <a:latin typeface="Bahnschrift SemiBold" panose="020B0502040204020203" pitchFamily="34" charset="0"/>
              </a:rPr>
              <a:t>here </a:t>
            </a:r>
            <a:r>
              <a:rPr lang="en-US" sz="1600" b="0" i="0" dirty="0">
                <a:solidFill>
                  <a:srgbClr val="202122"/>
                </a:solidFill>
                <a:effectLst/>
                <a:latin typeface="Bahnschrift SemiBold" panose="020B0502040204020203" pitchFamily="34" charset="0"/>
              </a:rPr>
              <a:t>are several factors which develop and sustain a person's resilience: </a:t>
            </a:r>
          </a:p>
          <a:p>
            <a:pPr marL="811213" algn="l">
              <a:buNone/>
            </a:pPr>
            <a:r>
              <a:rPr lang="en-US" sz="1600" b="0" i="0" dirty="0" smtClean="0">
                <a:solidFill>
                  <a:srgbClr val="202122"/>
                </a:solidFill>
                <a:effectLst/>
                <a:latin typeface="Bahnschrift SemiBold" panose="020B0502040204020203" pitchFamily="34" charset="0"/>
              </a:rPr>
              <a:t>a) The </a:t>
            </a:r>
            <a:r>
              <a:rPr lang="en-US" sz="1600" b="0" i="0" dirty="0">
                <a:solidFill>
                  <a:srgbClr val="202122"/>
                </a:solidFill>
                <a:effectLst/>
                <a:latin typeface="Bahnschrift SemiBold" panose="020B0502040204020203" pitchFamily="34" charset="0"/>
              </a:rPr>
              <a:t>ability to make realistic plans and being capable of taking the </a:t>
            </a:r>
            <a:r>
              <a:rPr lang="en-US" sz="1600" b="0" i="0" dirty="0" smtClean="0">
                <a:solidFill>
                  <a:srgbClr val="202122"/>
                </a:solidFill>
                <a:effectLst/>
                <a:latin typeface="Bahnschrift SemiBold" panose="020B0502040204020203" pitchFamily="34" charset="0"/>
              </a:rPr>
              <a:t>steps necessary </a:t>
            </a:r>
            <a:r>
              <a:rPr lang="en-US" sz="1600" b="0" i="0" dirty="0">
                <a:solidFill>
                  <a:srgbClr val="202122"/>
                </a:solidFill>
                <a:effectLst/>
                <a:latin typeface="Bahnschrift SemiBold" panose="020B0502040204020203" pitchFamily="34" charset="0"/>
              </a:rPr>
              <a:t>to follow through with them</a:t>
            </a:r>
          </a:p>
          <a:p>
            <a:pPr marL="811213" algn="l">
              <a:buNone/>
            </a:pPr>
            <a:r>
              <a:rPr lang="en-US" sz="1600" b="0" i="0" dirty="0" smtClean="0">
                <a:solidFill>
                  <a:srgbClr val="202122"/>
                </a:solidFill>
                <a:effectLst/>
                <a:latin typeface="Bahnschrift SemiBold" panose="020B0502040204020203" pitchFamily="34" charset="0"/>
              </a:rPr>
              <a:t>b) Confidence </a:t>
            </a:r>
            <a:r>
              <a:rPr lang="en-US" sz="1600" b="0" i="0" dirty="0">
                <a:solidFill>
                  <a:srgbClr val="202122"/>
                </a:solidFill>
                <a:effectLst/>
                <a:latin typeface="Bahnschrift SemiBold" panose="020B0502040204020203" pitchFamily="34" charset="0"/>
              </a:rPr>
              <a:t>in one's strengths and abilities</a:t>
            </a:r>
          </a:p>
          <a:p>
            <a:pPr marL="811213" algn="l">
              <a:buNone/>
            </a:pPr>
            <a:r>
              <a:rPr lang="en-US" sz="1600" b="0" i="0" dirty="0" smtClean="0">
                <a:solidFill>
                  <a:srgbClr val="202122"/>
                </a:solidFill>
                <a:effectLst/>
                <a:latin typeface="Bahnschrift SemiBold" panose="020B0502040204020203" pitchFamily="34" charset="0"/>
              </a:rPr>
              <a:t>c) Communication </a:t>
            </a:r>
            <a:r>
              <a:rPr lang="en-US" sz="1600" b="0" i="0" dirty="0">
                <a:solidFill>
                  <a:srgbClr val="202122"/>
                </a:solidFill>
                <a:effectLst/>
                <a:latin typeface="Bahnschrift SemiBold" panose="020B0502040204020203" pitchFamily="34" charset="0"/>
              </a:rPr>
              <a:t>and problem-solving skills</a:t>
            </a:r>
          </a:p>
          <a:p>
            <a:pPr marL="811213" algn="l">
              <a:buNone/>
            </a:pPr>
            <a:r>
              <a:rPr lang="en-US" sz="1600" b="0" i="0" dirty="0" smtClean="0">
                <a:solidFill>
                  <a:srgbClr val="202122"/>
                </a:solidFill>
                <a:effectLst/>
                <a:latin typeface="Bahnschrift SemiBold" panose="020B0502040204020203" pitchFamily="34" charset="0"/>
              </a:rPr>
              <a:t>d) The </a:t>
            </a:r>
            <a:r>
              <a:rPr lang="en-US" sz="1600" b="0" i="0" dirty="0">
                <a:solidFill>
                  <a:srgbClr val="202122"/>
                </a:solidFill>
                <a:effectLst/>
                <a:latin typeface="Bahnschrift SemiBold" panose="020B0502040204020203" pitchFamily="34" charset="0"/>
              </a:rPr>
              <a:t>ability to manage strong impulses and feelings</a:t>
            </a:r>
          </a:p>
          <a:p>
            <a:endParaRPr lang="en-IN" dirty="0"/>
          </a:p>
        </p:txBody>
      </p:sp>
      <p:sp>
        <p:nvSpPr>
          <p:cNvPr id="4" name="Slide Number Placeholder 3">
            <a:extLst>
              <a:ext uri="{FF2B5EF4-FFF2-40B4-BE49-F238E27FC236}">
                <a16:creationId xmlns="" xmlns:a16="http://schemas.microsoft.com/office/drawing/2014/main" id="{7CD5773B-69DD-4E56-8CED-EDE6ABA7694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15</a:t>
            </a:fld>
            <a:endParaRPr lang="en"/>
          </a:p>
        </p:txBody>
      </p:sp>
      <p:pic>
        <p:nvPicPr>
          <p:cNvPr id="7170" name="Picture 2" descr="Image result for Strength and Resilience">
            <a:extLst>
              <a:ext uri="{FF2B5EF4-FFF2-40B4-BE49-F238E27FC236}">
                <a16:creationId xmlns="" xmlns:a16="http://schemas.microsoft.com/office/drawing/2014/main" id="{DA132521-59B9-487C-AF11-8BEED79382D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0" y="2991292"/>
            <a:ext cx="3990754" cy="16389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72726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5"/>
          <p:cNvSpPr txBox="1"/>
          <p:nvPr/>
        </p:nvSpPr>
        <p:spPr>
          <a:xfrm>
            <a:off x="507275" y="1703925"/>
            <a:ext cx="1580400" cy="1743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9600" b="1" dirty="0">
                <a:solidFill>
                  <a:schemeClr val="accent4"/>
                </a:solidFill>
                <a:latin typeface="Red Hat Display"/>
                <a:ea typeface="Red Hat Display"/>
                <a:cs typeface="Red Hat Display"/>
                <a:sym typeface="Red Hat Display"/>
              </a:rPr>
              <a:t>5</a:t>
            </a:r>
            <a:endParaRPr sz="9600" b="1" dirty="0">
              <a:solidFill>
                <a:schemeClr val="accent4"/>
              </a:solidFill>
              <a:latin typeface="Red Hat Display"/>
              <a:ea typeface="Red Hat Display"/>
              <a:cs typeface="Red Hat Display"/>
              <a:sym typeface="Red Hat Display"/>
            </a:endParaRPr>
          </a:p>
        </p:txBody>
      </p:sp>
      <p:sp>
        <p:nvSpPr>
          <p:cNvPr id="3" name="Subtitle 2">
            <a:extLst>
              <a:ext uri="{FF2B5EF4-FFF2-40B4-BE49-F238E27FC236}">
                <a16:creationId xmlns="" xmlns:a16="http://schemas.microsoft.com/office/drawing/2014/main" id="{4ECBA91C-2A83-4967-A9E1-7ED4A117B611}"/>
              </a:ext>
            </a:extLst>
          </p:cNvPr>
          <p:cNvSpPr>
            <a:spLocks noGrp="1"/>
          </p:cNvSpPr>
          <p:nvPr>
            <p:ph type="subTitle" idx="1"/>
          </p:nvPr>
        </p:nvSpPr>
        <p:spPr>
          <a:xfrm>
            <a:off x="2475275" y="2769049"/>
            <a:ext cx="5813400" cy="902727"/>
          </a:xfrm>
        </p:spPr>
        <p:txBody>
          <a:bodyPr/>
          <a:lstStyle/>
          <a:p>
            <a:r>
              <a:rPr lang="en-US" sz="3200" dirty="0"/>
              <a:t>AND POSITIVE EMOTIONS</a:t>
            </a:r>
            <a:endParaRPr lang="en-IN" sz="3200" dirty="0"/>
          </a:p>
        </p:txBody>
      </p:sp>
      <p:sp>
        <p:nvSpPr>
          <p:cNvPr id="4" name="Title 3">
            <a:extLst>
              <a:ext uri="{FF2B5EF4-FFF2-40B4-BE49-F238E27FC236}">
                <a16:creationId xmlns="" xmlns:a16="http://schemas.microsoft.com/office/drawing/2014/main" id="{B91908C8-3B76-4DA1-91A9-F596D2F58E8C}"/>
              </a:ext>
            </a:extLst>
          </p:cNvPr>
          <p:cNvSpPr>
            <a:spLocks noGrp="1"/>
          </p:cNvSpPr>
          <p:nvPr>
            <p:ph type="ctrTitle"/>
          </p:nvPr>
        </p:nvSpPr>
        <p:spPr/>
        <p:txBody>
          <a:bodyPr/>
          <a:lstStyle/>
          <a:p>
            <a:r>
              <a:rPr lang="en-US" dirty="0"/>
              <a:t>RESILIENCE</a:t>
            </a:r>
            <a:endParaRPr lang="en-IN" dirty="0"/>
          </a:p>
        </p:txBody>
      </p:sp>
    </p:spTree>
    <p:extLst>
      <p:ext uri="{BB962C8B-B14F-4D97-AF65-F5344CB8AC3E}">
        <p14:creationId xmlns="" xmlns:p14="http://schemas.microsoft.com/office/powerpoint/2010/main" val="1696761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6"/>
          <p:cNvSpPr txBox="1">
            <a:spLocks noGrp="1"/>
          </p:cNvSpPr>
          <p:nvPr>
            <p:ph type="ctrTitle" idx="4294967295"/>
          </p:nvPr>
        </p:nvSpPr>
        <p:spPr>
          <a:xfrm>
            <a:off x="783791" y="680483"/>
            <a:ext cx="4972774" cy="3829171"/>
          </a:xfrm>
          <a:prstGeom prst="rect">
            <a:avLst/>
          </a:prstGeom>
        </p:spPr>
        <p:txBody>
          <a:bodyPr spcFirstLastPara="1" wrap="square" lIns="0" tIns="0" rIns="0" bIns="0" anchor="ctr" anchorCtr="0">
            <a:noAutofit/>
          </a:bodyPr>
          <a:lstStyle/>
          <a:p>
            <a:pPr marL="171450" lvl="0" indent="-171450" algn="l" rtl="0">
              <a:lnSpc>
                <a:spcPct val="100000"/>
              </a:lnSpc>
              <a:spcBef>
                <a:spcPts val="0"/>
              </a:spcBef>
              <a:spcAft>
                <a:spcPts val="0"/>
              </a:spcAft>
              <a:buFont typeface="Arial" panose="020B0604020202020204" pitchFamily="34" charset="0"/>
              <a:buChar char="•"/>
            </a:pPr>
            <a:r>
              <a:rPr lang="en-US" sz="1600" b="0" i="0" dirty="0">
                <a:solidFill>
                  <a:srgbClr val="202122"/>
                </a:solidFill>
                <a:effectLst/>
                <a:latin typeface="Bahnschrift SemiBold" panose="020B0502040204020203" pitchFamily="34" charset="0"/>
              </a:rPr>
              <a:t> </a:t>
            </a:r>
            <a:r>
              <a:rPr lang="en-US" sz="1800" b="0" dirty="0" smtClean="0">
                <a:solidFill>
                  <a:srgbClr val="202122"/>
                </a:solidFill>
                <a:latin typeface="Bahnschrift SemiBold" panose="020B0502040204020203" pitchFamily="34" charset="0"/>
              </a:rPr>
              <a:t>M</a:t>
            </a:r>
            <a:r>
              <a:rPr lang="en-US" sz="1800" b="0" i="0" dirty="0" smtClean="0">
                <a:solidFill>
                  <a:srgbClr val="202122"/>
                </a:solidFill>
                <a:effectLst/>
                <a:latin typeface="Bahnschrift SemiBold" panose="020B0502040204020203" pitchFamily="34" charset="0"/>
              </a:rPr>
              <a:t>aintaining Positive </a:t>
            </a:r>
            <a:r>
              <a:rPr lang="en-US" sz="1800" b="0" dirty="0">
                <a:solidFill>
                  <a:srgbClr val="202122"/>
                </a:solidFill>
                <a:latin typeface="Bahnschrift SemiBold" panose="020B0502040204020203" pitchFamily="34" charset="0"/>
              </a:rPr>
              <a:t>E</a:t>
            </a:r>
            <a:r>
              <a:rPr lang="en-US" sz="1800" b="0" i="0" dirty="0" smtClean="0">
                <a:solidFill>
                  <a:srgbClr val="202122"/>
                </a:solidFill>
                <a:effectLst/>
                <a:latin typeface="Bahnschrift SemiBold" panose="020B0502040204020203" pitchFamily="34" charset="0"/>
              </a:rPr>
              <a:t>motions while </a:t>
            </a:r>
            <a:r>
              <a:rPr lang="en-US" sz="1800" b="0" i="0" dirty="0">
                <a:solidFill>
                  <a:srgbClr val="202122"/>
                </a:solidFill>
                <a:effectLst/>
                <a:latin typeface="Bahnschrift SemiBold" panose="020B0502040204020203" pitchFamily="34" charset="0"/>
              </a:rPr>
              <a:t>facing adversity </a:t>
            </a:r>
            <a:r>
              <a:rPr lang="en-US" sz="1800" b="0" i="0" dirty="0" smtClean="0">
                <a:solidFill>
                  <a:srgbClr val="202122"/>
                </a:solidFill>
                <a:effectLst/>
                <a:latin typeface="Bahnschrift SemiBold" panose="020B0502040204020203" pitchFamily="34" charset="0"/>
              </a:rPr>
              <a:t>promotes </a:t>
            </a:r>
            <a:r>
              <a:rPr lang="en-US" sz="1800" b="0" i="0" dirty="0">
                <a:solidFill>
                  <a:srgbClr val="202122"/>
                </a:solidFill>
                <a:effectLst/>
                <a:latin typeface="Bahnschrift SemiBold" panose="020B0502040204020203" pitchFamily="34" charset="0"/>
              </a:rPr>
              <a:t>flexibility in thinking and problem solving</a:t>
            </a:r>
            <a:r>
              <a:rPr lang="en-US" sz="1800" b="0" i="0" dirty="0" smtClean="0">
                <a:solidFill>
                  <a:srgbClr val="202122"/>
                </a:solidFill>
                <a:effectLst/>
                <a:latin typeface="Bahnschrift SemiBold" panose="020B0502040204020203" pitchFamily="34" charset="0"/>
              </a:rPr>
              <a:t>.</a:t>
            </a:r>
            <a:br>
              <a:rPr lang="en-US" sz="1800" b="0" i="0" dirty="0" smtClean="0">
                <a:solidFill>
                  <a:srgbClr val="202122"/>
                </a:solidFill>
                <a:effectLst/>
                <a:latin typeface="Bahnschrift SemiBold" panose="020B0502040204020203" pitchFamily="34" charset="0"/>
              </a:rPr>
            </a:br>
            <a:r>
              <a:rPr lang="en-US" sz="1800" b="0" i="0" dirty="0">
                <a:solidFill>
                  <a:srgbClr val="202122"/>
                </a:solidFill>
                <a:effectLst/>
                <a:latin typeface="Bahnschrift SemiBold" panose="020B0502040204020203" pitchFamily="34" charset="0"/>
              </a:rPr>
              <a:t/>
            </a:r>
            <a:br>
              <a:rPr lang="en-US" sz="1800" b="0" i="0" dirty="0">
                <a:solidFill>
                  <a:srgbClr val="202122"/>
                </a:solidFill>
                <a:effectLst/>
                <a:latin typeface="Bahnschrift SemiBold" panose="020B0502040204020203" pitchFamily="34" charset="0"/>
              </a:rPr>
            </a:br>
            <a:r>
              <a:rPr lang="en-US" sz="1800" b="0" i="0" dirty="0" smtClean="0">
                <a:solidFill>
                  <a:srgbClr val="202122"/>
                </a:solidFill>
                <a:effectLst/>
                <a:latin typeface="Bahnschrift SemiBold" panose="020B0502040204020203" pitchFamily="34" charset="0"/>
              </a:rPr>
              <a:t>Positive </a:t>
            </a:r>
            <a:r>
              <a:rPr lang="en-US" sz="1800" b="0" i="0" dirty="0">
                <a:solidFill>
                  <a:srgbClr val="202122"/>
                </a:solidFill>
                <a:effectLst/>
                <a:latin typeface="Bahnschrift SemiBold" panose="020B0502040204020203" pitchFamily="34" charset="0"/>
              </a:rPr>
              <a:t>emotions serve an important function in their ability to help an individual recover from stressful experiences and encounters. </a:t>
            </a:r>
            <a:br>
              <a:rPr lang="en-US" sz="1800" b="0" i="0" dirty="0">
                <a:solidFill>
                  <a:srgbClr val="202122"/>
                </a:solidFill>
                <a:effectLst/>
                <a:latin typeface="Bahnschrift SemiBold" panose="020B0502040204020203" pitchFamily="34" charset="0"/>
              </a:rPr>
            </a:br>
            <a:r>
              <a:rPr lang="en-US" sz="1800" b="0" dirty="0" smtClean="0">
                <a:solidFill>
                  <a:srgbClr val="202122"/>
                </a:solidFill>
                <a:latin typeface="Bahnschrift SemiBold" panose="020B0502040204020203" pitchFamily="34" charset="0"/>
              </a:rPr>
              <a:t>M</a:t>
            </a:r>
            <a:r>
              <a:rPr lang="en-US" sz="1800" b="0" i="0" dirty="0" smtClean="0">
                <a:solidFill>
                  <a:srgbClr val="202122"/>
                </a:solidFill>
                <a:effectLst/>
                <a:latin typeface="Bahnschrift SemiBold" panose="020B0502040204020203" pitchFamily="34" charset="0"/>
              </a:rPr>
              <a:t>aintaining </a:t>
            </a:r>
            <a:r>
              <a:rPr lang="en-US" sz="1800" b="0" i="0" dirty="0">
                <a:solidFill>
                  <a:srgbClr val="202122"/>
                </a:solidFill>
                <a:effectLst/>
                <a:latin typeface="Bahnschrift SemiBold" panose="020B0502040204020203" pitchFamily="34" charset="0"/>
              </a:rPr>
              <a:t>a positive </a:t>
            </a:r>
            <a:r>
              <a:rPr lang="en-US" sz="1800" b="0" i="0" dirty="0" smtClean="0">
                <a:solidFill>
                  <a:srgbClr val="202122"/>
                </a:solidFill>
                <a:effectLst/>
                <a:latin typeface="Bahnschrift SemiBold" panose="020B0502040204020203" pitchFamily="34" charset="0"/>
              </a:rPr>
              <a:t>emotions counteracts </a:t>
            </a:r>
            <a:r>
              <a:rPr lang="en-US" sz="1800" b="0" i="0" dirty="0">
                <a:solidFill>
                  <a:srgbClr val="202122"/>
                </a:solidFill>
                <a:effectLst/>
                <a:latin typeface="Bahnschrift SemiBold" panose="020B0502040204020203" pitchFamily="34" charset="0"/>
              </a:rPr>
              <a:t>the physiological effects of </a:t>
            </a:r>
            <a:r>
              <a:rPr lang="en-US" sz="1800" b="0" i="0" u="none" strike="noStrike" dirty="0">
                <a:solidFill>
                  <a:srgbClr val="0645AD"/>
                </a:solidFill>
                <a:effectLst/>
                <a:latin typeface="Bahnschrift SemiBold" panose="020B0502040204020203" pitchFamily="34" charset="0"/>
                <a:hlinkClick r:id="rId3" tooltip="Negative emotion"/>
              </a:rPr>
              <a:t>negative emotions</a:t>
            </a:r>
            <a:r>
              <a:rPr lang="en-US" sz="1800" b="0" i="0" dirty="0">
                <a:solidFill>
                  <a:srgbClr val="202122"/>
                </a:solidFill>
                <a:effectLst/>
                <a:latin typeface="Bahnschrift SemiBold" panose="020B0502040204020203" pitchFamily="34" charset="0"/>
              </a:rPr>
              <a:t>. </a:t>
            </a:r>
            <a:br>
              <a:rPr lang="en-US" sz="1800" b="0" i="0" dirty="0">
                <a:solidFill>
                  <a:srgbClr val="202122"/>
                </a:solidFill>
                <a:effectLst/>
                <a:latin typeface="Bahnschrift SemiBold" panose="020B0502040204020203" pitchFamily="34" charset="0"/>
              </a:rPr>
            </a:br>
            <a:r>
              <a:rPr lang="en-US" sz="1800" b="0" i="0" dirty="0" smtClean="0">
                <a:solidFill>
                  <a:srgbClr val="202122"/>
                </a:solidFill>
                <a:effectLst/>
                <a:latin typeface="Bahnschrift SemiBold" panose="020B0502040204020203" pitchFamily="34" charset="0"/>
              </a:rPr>
              <a:t/>
            </a:r>
            <a:br>
              <a:rPr lang="en-US" sz="1800" b="0" i="0" dirty="0" smtClean="0">
                <a:solidFill>
                  <a:srgbClr val="202122"/>
                </a:solidFill>
                <a:effectLst/>
                <a:latin typeface="Bahnschrift SemiBold" panose="020B0502040204020203" pitchFamily="34" charset="0"/>
              </a:rPr>
            </a:br>
            <a:r>
              <a:rPr lang="en-US" sz="1800" b="0" i="0" dirty="0" smtClean="0">
                <a:solidFill>
                  <a:srgbClr val="202122"/>
                </a:solidFill>
                <a:effectLst/>
                <a:latin typeface="Bahnschrift SemiBold" panose="020B0502040204020203" pitchFamily="34" charset="0"/>
              </a:rPr>
              <a:t>It </a:t>
            </a:r>
            <a:r>
              <a:rPr lang="en-US" sz="1800" b="0" i="0" dirty="0">
                <a:solidFill>
                  <a:srgbClr val="202122"/>
                </a:solidFill>
                <a:effectLst/>
                <a:latin typeface="Bahnschrift SemiBold" panose="020B0502040204020203" pitchFamily="34" charset="0"/>
              </a:rPr>
              <a:t>also facilitates adaptive </a:t>
            </a:r>
            <a:r>
              <a:rPr lang="en-US" sz="1800" b="0" i="0" dirty="0" smtClean="0">
                <a:solidFill>
                  <a:srgbClr val="202122"/>
                </a:solidFill>
                <a:effectLst/>
                <a:latin typeface="Bahnschrift SemiBold" panose="020B0502040204020203" pitchFamily="34" charset="0"/>
              </a:rPr>
              <a:t>coping skills, </a:t>
            </a:r>
            <a:r>
              <a:rPr lang="en-US" sz="1800" b="0" i="0" dirty="0">
                <a:solidFill>
                  <a:srgbClr val="202122"/>
                </a:solidFill>
                <a:effectLst/>
                <a:latin typeface="Bahnschrift SemiBold" panose="020B0502040204020203" pitchFamily="34" charset="0"/>
              </a:rPr>
              <a:t>builds enduring social </a:t>
            </a:r>
            <a:r>
              <a:rPr lang="en-US" sz="1800" b="0" i="0" dirty="0" smtClean="0">
                <a:solidFill>
                  <a:srgbClr val="202122"/>
                </a:solidFill>
                <a:effectLst/>
                <a:latin typeface="Bahnschrift SemiBold" panose="020B0502040204020203" pitchFamily="34" charset="0"/>
              </a:rPr>
              <a:t>resources </a:t>
            </a:r>
            <a:r>
              <a:rPr lang="en-US" sz="1800" b="0" i="0" dirty="0">
                <a:solidFill>
                  <a:srgbClr val="202122"/>
                </a:solidFill>
                <a:effectLst/>
                <a:latin typeface="Bahnschrift SemiBold" panose="020B0502040204020203" pitchFamily="34" charset="0"/>
              </a:rPr>
              <a:t>and increases personal well-being.</a:t>
            </a:r>
            <a:endParaRPr sz="1600" dirty="0">
              <a:latin typeface="Bahnschrift SemiBold" panose="020B0502040204020203" pitchFamily="34" charset="0"/>
            </a:endParaRPr>
          </a:p>
        </p:txBody>
      </p:sp>
      <p:sp>
        <p:nvSpPr>
          <p:cNvPr id="287" name="Google Shape;287;p26"/>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pic>
        <p:nvPicPr>
          <p:cNvPr id="8194" name="Picture 2" descr="Image result for POSITIVE EMOTIONS IMAGES">
            <a:extLst>
              <a:ext uri="{FF2B5EF4-FFF2-40B4-BE49-F238E27FC236}">
                <a16:creationId xmlns="" xmlns:a16="http://schemas.microsoft.com/office/drawing/2014/main" id="{BDE2A891-9047-43E5-AD6F-25B09AEEDD7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93530" y="1439566"/>
            <a:ext cx="2714625" cy="21431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chemeClr val="accent3"/>
            </a:gs>
          </a:gsLst>
          <a:lin ang="18900044" scaled="0"/>
        </a:gradFill>
        <a:effectLst/>
      </p:bgPr>
    </p:bg>
    <p:spTree>
      <p:nvGrpSpPr>
        <p:cNvPr id="1" name="Shape 400"/>
        <p:cNvGrpSpPr/>
        <p:nvPr/>
      </p:nvGrpSpPr>
      <p:grpSpPr>
        <a:xfrm>
          <a:off x="0" y="0"/>
          <a:ext cx="0" cy="0"/>
          <a:chOff x="0" y="0"/>
          <a:chExt cx="0" cy="0"/>
        </a:xfrm>
      </p:grpSpPr>
      <p:sp>
        <p:nvSpPr>
          <p:cNvPr id="401" name="Google Shape;401;p31"/>
          <p:cNvSpPr txBox="1">
            <a:spLocks noGrp="1"/>
          </p:cNvSpPr>
          <p:nvPr>
            <p:ph type="body" idx="4294967295"/>
          </p:nvPr>
        </p:nvSpPr>
        <p:spPr>
          <a:xfrm>
            <a:off x="1150249" y="768927"/>
            <a:ext cx="7313267" cy="3682898"/>
          </a:xfrm>
          <a:prstGeom prst="rect">
            <a:avLst/>
          </a:prstGeom>
        </p:spPr>
        <p:txBody>
          <a:bodyPr spcFirstLastPara="1" wrap="square" lIns="0" tIns="0" rIns="0" bIns="0" anchor="ctr" anchorCtr="0">
            <a:noAutofit/>
          </a:bodyPr>
          <a:lstStyle/>
          <a:p>
            <a:pPr marL="285750" indent="-285750"/>
            <a:r>
              <a:rPr lang="en-US" sz="1800" b="0" i="0" dirty="0">
                <a:solidFill>
                  <a:srgbClr val="202122"/>
                </a:solidFill>
                <a:effectLst/>
                <a:latin typeface="Bahnschrift SemiBold" panose="020B0502040204020203" pitchFamily="34" charset="0"/>
              </a:rPr>
              <a:t>The formation of conscious perception and the monitoring of one's own </a:t>
            </a:r>
            <a:r>
              <a:rPr lang="en-US" sz="1800" b="0" i="0" dirty="0" smtClean="0">
                <a:solidFill>
                  <a:srgbClr val="202122"/>
                </a:solidFill>
                <a:effectLst/>
                <a:latin typeface="Bahnschrift SemiBold" panose="020B0502040204020203" pitchFamily="34" charset="0"/>
              </a:rPr>
              <a:t>socio-emotional </a:t>
            </a:r>
            <a:r>
              <a:rPr lang="en-US" sz="1800" b="0" i="0" dirty="0">
                <a:solidFill>
                  <a:srgbClr val="202122"/>
                </a:solidFill>
                <a:effectLst/>
                <a:latin typeface="Bahnschrift SemiBold" panose="020B0502040204020203" pitchFamily="34" charset="0"/>
              </a:rPr>
              <a:t>factors is considered a stabile aspect of positive emotions</a:t>
            </a:r>
            <a:r>
              <a:rPr lang="en-US" sz="1800" b="0" i="0" dirty="0" smtClean="0">
                <a:solidFill>
                  <a:srgbClr val="202122"/>
                </a:solidFill>
                <a:effectLst/>
                <a:latin typeface="Bahnschrift SemiBold" panose="020B0502040204020203" pitchFamily="34" charset="0"/>
              </a:rPr>
              <a:t>.</a:t>
            </a:r>
          </a:p>
          <a:p>
            <a:pPr marL="285750" indent="-285750">
              <a:buNone/>
            </a:pPr>
            <a:endParaRPr lang="en-US" sz="1800" b="0" i="0" dirty="0">
              <a:solidFill>
                <a:srgbClr val="202122"/>
              </a:solidFill>
              <a:effectLst/>
              <a:latin typeface="Bahnschrift SemiBold" panose="020B0502040204020203" pitchFamily="34" charset="0"/>
            </a:endParaRPr>
          </a:p>
          <a:p>
            <a:pPr marL="285750" indent="-285750"/>
            <a:r>
              <a:rPr lang="en-US" sz="1800" dirty="0">
                <a:solidFill>
                  <a:srgbClr val="202122"/>
                </a:solidFill>
                <a:latin typeface="Bahnschrift SemiBold" panose="020B0502040204020203" pitchFamily="34" charset="0"/>
              </a:rPr>
              <a:t>R</a:t>
            </a:r>
            <a:r>
              <a:rPr lang="en-US" sz="1800" b="0" i="0" dirty="0">
                <a:solidFill>
                  <a:srgbClr val="202122"/>
                </a:solidFill>
                <a:effectLst/>
                <a:latin typeface="Bahnschrift SemiBold" panose="020B0502040204020203" pitchFamily="34" charset="0"/>
              </a:rPr>
              <a:t>esilient individuals who have a propensity for coping strategies that concretely elicit positive emotions, such as benefit-finding and cognitive </a:t>
            </a:r>
            <a:r>
              <a:rPr lang="en-US" sz="1800" b="0" i="0" dirty="0" smtClean="0">
                <a:solidFill>
                  <a:srgbClr val="202122"/>
                </a:solidFill>
                <a:effectLst/>
                <a:latin typeface="Bahnschrift SemiBold" panose="020B0502040204020203" pitchFamily="34" charset="0"/>
              </a:rPr>
              <a:t>re-appraisal</a:t>
            </a:r>
            <a:r>
              <a:rPr lang="en-US" sz="1800" b="0" i="0" dirty="0">
                <a:solidFill>
                  <a:srgbClr val="202122"/>
                </a:solidFill>
                <a:effectLst/>
                <a:latin typeface="Bahnschrift SemiBold" panose="020B0502040204020203" pitchFamily="34" charset="0"/>
              </a:rPr>
              <a:t>, humor, optimism, and goal-directed problem-focused coping. </a:t>
            </a:r>
            <a:endParaRPr lang="en-US" sz="1800" b="0" i="0" dirty="0" smtClean="0">
              <a:solidFill>
                <a:srgbClr val="202122"/>
              </a:solidFill>
              <a:effectLst/>
              <a:latin typeface="Bahnschrift SemiBold" panose="020B0502040204020203" pitchFamily="34" charset="0"/>
            </a:endParaRPr>
          </a:p>
          <a:p>
            <a:pPr marL="285750" indent="-285750">
              <a:buNone/>
            </a:pPr>
            <a:endParaRPr lang="en-US" sz="1800" b="0" i="0" dirty="0">
              <a:solidFill>
                <a:srgbClr val="202122"/>
              </a:solidFill>
              <a:effectLst/>
              <a:latin typeface="Bahnschrift SemiBold" panose="020B0502040204020203" pitchFamily="34" charset="0"/>
            </a:endParaRPr>
          </a:p>
          <a:p>
            <a:pPr marL="285750" indent="-285750"/>
            <a:r>
              <a:rPr lang="en-US" sz="1800" b="0" i="0" dirty="0">
                <a:solidFill>
                  <a:srgbClr val="202122"/>
                </a:solidFill>
                <a:effectLst/>
                <a:latin typeface="Bahnschrift SemiBold" panose="020B0502040204020203" pitchFamily="34" charset="0"/>
              </a:rPr>
              <a:t>Individuals who tend to approach problems with these methods of coping may strengthen their resistance to stress by allocating more access to these positive emotional resources.</a:t>
            </a:r>
            <a:endParaRPr lang="en-US" sz="1800" b="0" i="0" baseline="30000" dirty="0">
              <a:solidFill>
                <a:srgbClr val="0645AD"/>
              </a:solidFill>
              <a:effectLst/>
              <a:latin typeface="Bahnschrift SemiBold" panose="020B0502040204020203" pitchFamily="34" charset="0"/>
            </a:endParaRPr>
          </a:p>
          <a:p>
            <a:pPr marL="0" indent="0">
              <a:buNone/>
            </a:pPr>
            <a:endParaRPr lang="en-US" sz="1800" dirty="0">
              <a:solidFill>
                <a:schemeClr val="lt1"/>
              </a:solidFill>
              <a:latin typeface="Bahnschrift SemiBold" panose="020B0502040204020203" pitchFamily="34" charset="0"/>
            </a:endParaRPr>
          </a:p>
        </p:txBody>
      </p:sp>
      <p:sp>
        <p:nvSpPr>
          <p:cNvPr id="402" name="Google Shape;402;p31"/>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18</a:t>
            </a:fld>
            <a:endParaRPr dirty="0">
              <a:solidFill>
                <a:schemeClr val="l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5"/>
          <p:cNvSpPr txBox="1"/>
          <p:nvPr/>
        </p:nvSpPr>
        <p:spPr>
          <a:xfrm>
            <a:off x="507275" y="1703925"/>
            <a:ext cx="1580400" cy="1743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9600" b="1" dirty="0">
                <a:solidFill>
                  <a:schemeClr val="accent4"/>
                </a:solidFill>
                <a:latin typeface="Red Hat Display"/>
                <a:ea typeface="Red Hat Display"/>
                <a:cs typeface="Red Hat Display"/>
                <a:sym typeface="Red Hat Display"/>
              </a:rPr>
              <a:t>6</a:t>
            </a:r>
            <a:endParaRPr sz="9600" b="1" dirty="0">
              <a:solidFill>
                <a:schemeClr val="accent4"/>
              </a:solidFill>
              <a:latin typeface="Red Hat Display"/>
              <a:ea typeface="Red Hat Display"/>
              <a:cs typeface="Red Hat Display"/>
              <a:sym typeface="Red Hat Display"/>
            </a:endParaRPr>
          </a:p>
        </p:txBody>
      </p:sp>
      <p:sp>
        <p:nvSpPr>
          <p:cNvPr id="3" name="Subtitle 2">
            <a:extLst>
              <a:ext uri="{FF2B5EF4-FFF2-40B4-BE49-F238E27FC236}">
                <a16:creationId xmlns="" xmlns:a16="http://schemas.microsoft.com/office/drawing/2014/main" id="{4ECBA91C-2A83-4967-A9E1-7ED4A117B611}"/>
              </a:ext>
            </a:extLst>
          </p:cNvPr>
          <p:cNvSpPr>
            <a:spLocks noGrp="1"/>
          </p:cNvSpPr>
          <p:nvPr>
            <p:ph type="subTitle" idx="1"/>
          </p:nvPr>
        </p:nvSpPr>
        <p:spPr>
          <a:xfrm>
            <a:off x="2475275" y="2769049"/>
            <a:ext cx="5813400" cy="902727"/>
          </a:xfrm>
        </p:spPr>
        <p:txBody>
          <a:bodyPr/>
          <a:lstStyle/>
          <a:p>
            <a:r>
              <a:rPr lang="en-US" sz="4000" b="1" dirty="0"/>
              <a:t>RESILIENCE</a:t>
            </a:r>
            <a:endParaRPr lang="en-IN" sz="4000" b="1" dirty="0"/>
          </a:p>
        </p:txBody>
      </p:sp>
      <p:sp>
        <p:nvSpPr>
          <p:cNvPr id="4" name="Title 3">
            <a:extLst>
              <a:ext uri="{FF2B5EF4-FFF2-40B4-BE49-F238E27FC236}">
                <a16:creationId xmlns="" xmlns:a16="http://schemas.microsoft.com/office/drawing/2014/main" id="{B91908C8-3B76-4DA1-91A9-F596D2F58E8C}"/>
              </a:ext>
            </a:extLst>
          </p:cNvPr>
          <p:cNvSpPr>
            <a:spLocks noGrp="1"/>
          </p:cNvSpPr>
          <p:nvPr>
            <p:ph type="ctrTitle"/>
          </p:nvPr>
        </p:nvSpPr>
        <p:spPr/>
        <p:txBody>
          <a:bodyPr/>
          <a:lstStyle/>
          <a:p>
            <a:r>
              <a:rPr lang="en-US" dirty="0"/>
              <a:t>WAY TO ENHANCE</a:t>
            </a:r>
            <a:endParaRPr lang="en-IN" dirty="0"/>
          </a:p>
        </p:txBody>
      </p:sp>
    </p:spTree>
    <p:extLst>
      <p:ext uri="{BB962C8B-B14F-4D97-AF65-F5344CB8AC3E}">
        <p14:creationId xmlns="" xmlns:p14="http://schemas.microsoft.com/office/powerpoint/2010/main" val="584655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idx="4294967295"/>
          </p:nvPr>
        </p:nvSpPr>
        <p:spPr>
          <a:xfrm>
            <a:off x="1193500" y="1207088"/>
            <a:ext cx="41850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9600" dirty="0"/>
              <a:t>Hello!</a:t>
            </a:r>
            <a:endParaRPr sz="9600" dirty="0"/>
          </a:p>
        </p:txBody>
      </p:sp>
      <p:sp>
        <p:nvSpPr>
          <p:cNvPr id="97" name="Google Shape;97;p14"/>
          <p:cNvSpPr txBox="1">
            <a:spLocks noGrp="1"/>
          </p:cNvSpPr>
          <p:nvPr>
            <p:ph type="subTitle" idx="4294967295"/>
          </p:nvPr>
        </p:nvSpPr>
        <p:spPr>
          <a:xfrm>
            <a:off x="1193500" y="2406712"/>
            <a:ext cx="4377960" cy="1529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b="1" dirty="0"/>
              <a:t>CREATOR: POOJAA. </a:t>
            </a:r>
            <a:r>
              <a:rPr lang="en" sz="1800" b="1" dirty="0" smtClean="0"/>
              <a:t>N</a:t>
            </a:r>
          </a:p>
          <a:p>
            <a:pPr marL="0" lvl="0" indent="0" algn="l" rtl="0">
              <a:spcBef>
                <a:spcPts val="0"/>
              </a:spcBef>
              <a:spcAft>
                <a:spcPts val="0"/>
              </a:spcAft>
              <a:buNone/>
            </a:pPr>
            <a:r>
              <a:rPr lang="en" sz="1800" b="1" dirty="0" smtClean="0">
                <a:solidFill>
                  <a:srgbClr val="FF0000"/>
                </a:solidFill>
              </a:rPr>
              <a:t>INTERN </a:t>
            </a:r>
            <a:r>
              <a:rPr lang="en" sz="1800" b="1" dirty="0">
                <a:solidFill>
                  <a:srgbClr val="FF0000"/>
                </a:solidFill>
              </a:rPr>
              <a:t>– EMOTION OF LIFE</a:t>
            </a:r>
          </a:p>
          <a:p>
            <a:pPr marL="0" lvl="0" indent="0" algn="l" rtl="0">
              <a:spcBef>
                <a:spcPts val="0"/>
              </a:spcBef>
              <a:spcAft>
                <a:spcPts val="0"/>
              </a:spcAft>
              <a:buNone/>
            </a:pPr>
            <a:r>
              <a:rPr lang="en" sz="1800" b="1" dirty="0"/>
              <a:t>SUBMITTED TO: Mr. SHYAM GUPTA</a:t>
            </a:r>
            <a:endParaRPr sz="1800" b="1" dirty="0"/>
          </a:p>
          <a:p>
            <a:pPr marL="0" lvl="0" indent="0" algn="l" rtl="0">
              <a:spcBef>
                <a:spcPts val="800"/>
              </a:spcBef>
              <a:spcAft>
                <a:spcPts val="0"/>
              </a:spcAft>
              <a:buClr>
                <a:schemeClr val="dk1"/>
              </a:buClr>
              <a:buSzPts val="1100"/>
              <a:buFont typeface="Arial"/>
              <a:buNone/>
            </a:pPr>
            <a:endParaRPr sz="1800" dirty="0"/>
          </a:p>
        </p:txBody>
      </p:sp>
      <p:sp>
        <p:nvSpPr>
          <p:cNvPr id="99" name="Google Shape;99;p14"/>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
        <p:nvSpPr>
          <p:cNvPr id="100" name="Google Shape;100;p14"/>
          <p:cNvSpPr/>
          <p:nvPr/>
        </p:nvSpPr>
        <p:spPr>
          <a:xfrm>
            <a:off x="621973" y="2470113"/>
            <a:ext cx="223470" cy="203269"/>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6" name="Picture 2" descr="See the source image">
            <a:extLst>
              <a:ext uri="{FF2B5EF4-FFF2-40B4-BE49-F238E27FC236}">
                <a16:creationId xmlns="" xmlns:a16="http://schemas.microsoft.com/office/drawing/2014/main" id="{54692611-E91C-4B05-8D55-2DA35DBB781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26641" y="553841"/>
            <a:ext cx="2695385" cy="407641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BA1172F-55E3-4758-9665-32EE15AF91D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20</a:t>
            </a:fld>
            <a:endParaRPr lang="en"/>
          </a:p>
        </p:txBody>
      </p:sp>
      <p:sp>
        <p:nvSpPr>
          <p:cNvPr id="3" name="TextBox 2">
            <a:extLst>
              <a:ext uri="{FF2B5EF4-FFF2-40B4-BE49-F238E27FC236}">
                <a16:creationId xmlns="" xmlns:a16="http://schemas.microsoft.com/office/drawing/2014/main" id="{4836F9E3-D796-47EC-B622-530ED454DBA2}"/>
              </a:ext>
            </a:extLst>
          </p:cNvPr>
          <p:cNvSpPr txBox="1"/>
          <p:nvPr/>
        </p:nvSpPr>
        <p:spPr>
          <a:xfrm>
            <a:off x="820882" y="737676"/>
            <a:ext cx="5496791" cy="5324535"/>
          </a:xfrm>
          <a:prstGeom prst="rect">
            <a:avLst/>
          </a:prstGeom>
          <a:noFill/>
        </p:spPr>
        <p:txBody>
          <a:bodyPr wrap="square" rtlCol="0">
            <a:spAutoFit/>
          </a:bodyPr>
          <a:lstStyle/>
          <a:p>
            <a:pPr marL="342900" indent="-342900" algn="l" fontAlgn="base"/>
            <a:r>
              <a:rPr lang="en-US" sz="2000" b="1" dirty="0">
                <a:solidFill>
                  <a:schemeClr val="bg1"/>
                </a:solidFill>
                <a:effectLst/>
                <a:latin typeface="Bahnschrift SemiBold" panose="020B0502040204020203" pitchFamily="34" charset="0"/>
              </a:rPr>
              <a:t>Find a Sense of </a:t>
            </a:r>
            <a:r>
              <a:rPr lang="en-US" sz="2000" b="1" dirty="0" smtClean="0">
                <a:solidFill>
                  <a:schemeClr val="bg1"/>
                </a:solidFill>
                <a:effectLst/>
                <a:latin typeface="Bahnschrift SemiBold" panose="020B0502040204020203" pitchFamily="34" charset="0"/>
              </a:rPr>
              <a:t>Purpose</a:t>
            </a:r>
          </a:p>
          <a:p>
            <a:pPr marL="342900" indent="20638" algn="l" fontAlgn="base"/>
            <a:r>
              <a:rPr lang="en-IN" b="1" dirty="0" smtClean="0">
                <a:solidFill>
                  <a:srgbClr val="212121"/>
                </a:solidFill>
                <a:latin typeface="Bahnschrift SemiBold" panose="020B0502040204020203" pitchFamily="34" charset="0"/>
              </a:rPr>
              <a:t>When one has or develops a purpose to live then motivation, ability &amp; desire to move forward increases. </a:t>
            </a:r>
          </a:p>
          <a:p>
            <a:pPr marL="342900" indent="20638" algn="l" fontAlgn="base"/>
            <a:r>
              <a:rPr lang="en-IN" b="1" dirty="0" smtClean="0">
                <a:solidFill>
                  <a:srgbClr val="212121"/>
                </a:solidFill>
                <a:latin typeface="Bahnschrift SemiBold" panose="020B0502040204020203" pitchFamily="34" charset="0"/>
              </a:rPr>
              <a:t> </a:t>
            </a:r>
            <a:endParaRPr lang="en-US" b="1" dirty="0">
              <a:solidFill>
                <a:schemeClr val="bg1"/>
              </a:solidFill>
              <a:effectLst/>
              <a:latin typeface="Bahnschrift SemiBold" panose="020B0502040204020203" pitchFamily="34" charset="0"/>
            </a:endParaRPr>
          </a:p>
          <a:p>
            <a:pPr marL="342900" indent="-342900" algn="l" fontAlgn="base"/>
            <a:r>
              <a:rPr lang="en-IN" sz="2000" b="1" dirty="0">
                <a:solidFill>
                  <a:schemeClr val="bg1"/>
                </a:solidFill>
                <a:effectLst/>
                <a:latin typeface="Bahnschrift SemiBold" panose="020B0502040204020203" pitchFamily="34" charset="0"/>
              </a:rPr>
              <a:t>Believe in Your </a:t>
            </a:r>
            <a:r>
              <a:rPr lang="en-IN" sz="2000" b="1" dirty="0" smtClean="0">
                <a:solidFill>
                  <a:schemeClr val="bg1"/>
                </a:solidFill>
                <a:effectLst/>
                <a:latin typeface="Bahnschrift SemiBold" panose="020B0502040204020203" pitchFamily="34" charset="0"/>
              </a:rPr>
              <a:t>Abilities</a:t>
            </a:r>
          </a:p>
          <a:p>
            <a:pPr marL="342900" indent="20638" algn="l" fontAlgn="base"/>
            <a:r>
              <a:rPr lang="en-IN" b="1" dirty="0" smtClean="0">
                <a:solidFill>
                  <a:srgbClr val="212121"/>
                </a:solidFill>
                <a:latin typeface="Bahnschrift SemiBold" panose="020B0502040204020203" pitchFamily="34" charset="0"/>
              </a:rPr>
              <a:t>Confidence in one’s ability plays a very important part in resilience. It helps to respond and to deal with a crisis situation. </a:t>
            </a:r>
          </a:p>
          <a:p>
            <a:pPr marL="342900" indent="20638" algn="l" fontAlgn="base"/>
            <a:endParaRPr lang="en-US" b="1" dirty="0">
              <a:solidFill>
                <a:srgbClr val="212121"/>
              </a:solidFill>
              <a:latin typeface="Bahnschrift SemiBold" panose="020B0502040204020203" pitchFamily="34" charset="0"/>
            </a:endParaRPr>
          </a:p>
          <a:p>
            <a:pPr marL="342900" indent="-342900" algn="l" fontAlgn="base"/>
            <a:r>
              <a:rPr lang="en-US" sz="2000" b="1" dirty="0">
                <a:solidFill>
                  <a:schemeClr val="bg1"/>
                </a:solidFill>
                <a:effectLst/>
                <a:latin typeface="Bahnschrift SemiBold" panose="020B0502040204020203" pitchFamily="34" charset="0"/>
              </a:rPr>
              <a:t>Develop a Strong Social </a:t>
            </a:r>
            <a:r>
              <a:rPr lang="en-US" sz="2000" b="1" dirty="0" smtClean="0">
                <a:solidFill>
                  <a:schemeClr val="bg1"/>
                </a:solidFill>
                <a:effectLst/>
                <a:latin typeface="Bahnschrift SemiBold" panose="020B0502040204020203" pitchFamily="34" charset="0"/>
              </a:rPr>
              <a:t>Network</a:t>
            </a:r>
          </a:p>
          <a:p>
            <a:pPr marL="342900" indent="20638" algn="l" fontAlgn="base"/>
            <a:r>
              <a:rPr lang="en-IN" b="1" dirty="0" smtClean="0">
                <a:solidFill>
                  <a:srgbClr val="212121"/>
                </a:solidFill>
                <a:effectLst/>
                <a:latin typeface="Bahnschrift SemiBold" panose="020B0502040204020203" pitchFamily="34" charset="0"/>
              </a:rPr>
              <a:t>When a person has people around him/her who are caring and supporting them. This acts as a protective factor at the time of crisis and also when individuals shares their problems with their loved ones then this helps a lot in relieving stress &amp; coming up with some positive solution.  </a:t>
            </a:r>
            <a:endParaRPr lang="en-US" b="1" dirty="0">
              <a:solidFill>
                <a:srgbClr val="212121"/>
              </a:solidFill>
              <a:effectLst/>
              <a:latin typeface="Bahnschrift SemiBold" panose="020B0502040204020203" pitchFamily="34" charset="0"/>
            </a:endParaRPr>
          </a:p>
          <a:p>
            <a:r>
              <a:rPr lang="en-IN" b="0" dirty="0">
                <a:effectLst/>
              </a:rPr>
              <a:t/>
            </a:r>
            <a:br>
              <a:rPr lang="en-IN" b="0" dirty="0">
                <a:effectLst/>
              </a:rPr>
            </a:br>
            <a:endParaRPr lang="en-IN" b="0" i="0" dirty="0">
              <a:solidFill>
                <a:srgbClr val="212121"/>
              </a:solidFill>
              <a:effectLst/>
              <a:latin typeface="Arial Narrow" panose="020B0606020202030204" pitchFamily="34" charset="0"/>
            </a:endParaRPr>
          </a:p>
          <a:p>
            <a:r>
              <a:rPr lang="en-IN" b="0" dirty="0">
                <a:effectLst/>
              </a:rPr>
              <a:t/>
            </a:r>
            <a:br>
              <a:rPr lang="en-IN" b="0" dirty="0">
                <a:effectLst/>
              </a:rPr>
            </a:br>
            <a:endParaRPr lang="en-IN" b="0" i="0" dirty="0">
              <a:solidFill>
                <a:srgbClr val="212121"/>
              </a:solidFill>
              <a:effectLst/>
              <a:latin typeface="Arial Narrow" panose="020B0606020202030204" pitchFamily="34" charset="0"/>
            </a:endParaRPr>
          </a:p>
          <a:p>
            <a:r>
              <a:rPr lang="en-IN" b="0" dirty="0">
                <a:effectLst/>
              </a:rPr>
              <a:t/>
            </a:r>
            <a:br>
              <a:rPr lang="en-IN" b="0" dirty="0">
                <a:effectLst/>
              </a:rPr>
            </a:br>
            <a:endParaRPr lang="en-US" b="0" i="0" dirty="0">
              <a:solidFill>
                <a:srgbClr val="212121"/>
              </a:solidFill>
              <a:effectLst/>
              <a:latin typeface="Arial Narrow" panose="020B0606020202030204" pitchFamily="34" charset="0"/>
            </a:endParaRPr>
          </a:p>
          <a:p>
            <a:r>
              <a:rPr lang="en-US" b="0" dirty="0">
                <a:effectLst/>
              </a:rPr>
              <a:t/>
            </a:r>
            <a:br>
              <a:rPr lang="en-US" b="0" dirty="0">
                <a:effectLst/>
              </a:rPr>
            </a:br>
            <a:endParaRPr lang="en-IN" dirty="0"/>
          </a:p>
        </p:txBody>
      </p:sp>
      <p:pic>
        <p:nvPicPr>
          <p:cNvPr id="4" name="Picture 3" descr="walking-arrow_istock.jpg"/>
          <p:cNvPicPr>
            <a:picLocks noChangeAspect="1"/>
          </p:cNvPicPr>
          <p:nvPr/>
        </p:nvPicPr>
        <p:blipFill>
          <a:blip r:embed="rId3"/>
          <a:stretch>
            <a:fillRect/>
          </a:stretch>
        </p:blipFill>
        <p:spPr>
          <a:xfrm>
            <a:off x="6582063" y="572862"/>
            <a:ext cx="1720273" cy="1117391"/>
          </a:xfrm>
          <a:prstGeom prst="rect">
            <a:avLst/>
          </a:prstGeom>
        </p:spPr>
      </p:pic>
      <p:pic>
        <p:nvPicPr>
          <p:cNvPr id="5" name="Picture 4" descr="0_KIKnUvzdIkp5zcDJ.jpg"/>
          <p:cNvPicPr>
            <a:picLocks noChangeAspect="1"/>
          </p:cNvPicPr>
          <p:nvPr/>
        </p:nvPicPr>
        <p:blipFill>
          <a:blip r:embed="rId4"/>
          <a:stretch>
            <a:fillRect/>
          </a:stretch>
        </p:blipFill>
        <p:spPr>
          <a:xfrm>
            <a:off x="6598226" y="3245586"/>
            <a:ext cx="1724892" cy="1232896"/>
          </a:xfrm>
          <a:prstGeom prst="rect">
            <a:avLst/>
          </a:prstGeom>
        </p:spPr>
      </p:pic>
      <p:pic>
        <p:nvPicPr>
          <p:cNvPr id="6" name="Picture 5" descr="getty_492484370_2000133320009280397_125383.jpg"/>
          <p:cNvPicPr>
            <a:picLocks noChangeAspect="1"/>
          </p:cNvPicPr>
          <p:nvPr/>
        </p:nvPicPr>
        <p:blipFill>
          <a:blip r:embed="rId5"/>
          <a:srcRect l="26919"/>
          <a:stretch>
            <a:fillRect/>
          </a:stretch>
        </p:blipFill>
        <p:spPr>
          <a:xfrm>
            <a:off x="6587837" y="1797627"/>
            <a:ext cx="1714500" cy="1319645"/>
          </a:xfrm>
          <a:prstGeom prst="rect">
            <a:avLst/>
          </a:prstGeom>
        </p:spPr>
      </p:pic>
    </p:spTree>
    <p:extLst>
      <p:ext uri="{BB962C8B-B14F-4D97-AF65-F5344CB8AC3E}">
        <p14:creationId xmlns="" xmlns:p14="http://schemas.microsoft.com/office/powerpoint/2010/main" val="1351601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BA1172F-55E3-4758-9665-32EE15AF91D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21</a:t>
            </a:fld>
            <a:endParaRPr lang="en"/>
          </a:p>
        </p:txBody>
      </p:sp>
      <p:sp>
        <p:nvSpPr>
          <p:cNvPr id="3" name="TextBox 2">
            <a:extLst>
              <a:ext uri="{FF2B5EF4-FFF2-40B4-BE49-F238E27FC236}">
                <a16:creationId xmlns="" xmlns:a16="http://schemas.microsoft.com/office/drawing/2014/main" id="{4836F9E3-D796-47EC-B622-530ED454DBA2}"/>
              </a:ext>
            </a:extLst>
          </p:cNvPr>
          <p:cNvSpPr txBox="1"/>
          <p:nvPr/>
        </p:nvSpPr>
        <p:spPr>
          <a:xfrm>
            <a:off x="914399" y="758456"/>
            <a:ext cx="5507183" cy="5293757"/>
          </a:xfrm>
          <a:prstGeom prst="rect">
            <a:avLst/>
          </a:prstGeom>
          <a:noFill/>
        </p:spPr>
        <p:txBody>
          <a:bodyPr wrap="square" rtlCol="0">
            <a:spAutoFit/>
          </a:bodyPr>
          <a:lstStyle/>
          <a:p>
            <a:pPr marL="342900" indent="-342900" algn="l" fontAlgn="base"/>
            <a:r>
              <a:rPr lang="en-US" sz="2000" b="1" dirty="0" smtClean="0">
                <a:solidFill>
                  <a:schemeClr val="bg1"/>
                </a:solidFill>
                <a:effectLst/>
                <a:latin typeface="Bahnschrift SemiBold" panose="020B0502040204020203" pitchFamily="34" charset="0"/>
              </a:rPr>
              <a:t>Embrace Change</a:t>
            </a:r>
          </a:p>
          <a:p>
            <a:pPr marL="342900" indent="20638" algn="l" fontAlgn="base"/>
            <a:r>
              <a:rPr lang="en-IN" b="1" dirty="0" smtClean="0">
                <a:solidFill>
                  <a:srgbClr val="212121"/>
                </a:solidFill>
                <a:latin typeface="Bahnschrift SemiBold" panose="020B0502040204020203" pitchFamily="34" charset="0"/>
              </a:rPr>
              <a:t>A person who is flexible is better equipped to respond when in a crisis situation. </a:t>
            </a:r>
          </a:p>
          <a:p>
            <a:pPr marL="342900" indent="20638" algn="l" fontAlgn="base"/>
            <a:r>
              <a:rPr lang="en-IN" b="1" dirty="0" smtClean="0">
                <a:solidFill>
                  <a:srgbClr val="212121"/>
                </a:solidFill>
                <a:latin typeface="Bahnschrift SemiBold" panose="020B0502040204020203" pitchFamily="34" charset="0"/>
              </a:rPr>
              <a:t> </a:t>
            </a:r>
            <a:endParaRPr lang="en-US" b="1" dirty="0">
              <a:solidFill>
                <a:schemeClr val="bg1"/>
              </a:solidFill>
              <a:effectLst/>
              <a:latin typeface="Bahnschrift SemiBold" panose="020B0502040204020203" pitchFamily="34" charset="0"/>
            </a:endParaRPr>
          </a:p>
          <a:p>
            <a:pPr marL="342900" indent="-342900" algn="l" fontAlgn="base"/>
            <a:r>
              <a:rPr lang="en-IN" sz="2000" b="1" dirty="0" smtClean="0">
                <a:solidFill>
                  <a:schemeClr val="bg1"/>
                </a:solidFill>
                <a:effectLst/>
                <a:latin typeface="Bahnschrift SemiBold" panose="020B0502040204020203" pitchFamily="34" charset="0"/>
              </a:rPr>
              <a:t>Be Optimistic</a:t>
            </a:r>
          </a:p>
          <a:p>
            <a:pPr marL="342900" indent="20638" algn="l" fontAlgn="base"/>
            <a:r>
              <a:rPr lang="en-IN" b="1" dirty="0" smtClean="0">
                <a:solidFill>
                  <a:srgbClr val="212121"/>
                </a:solidFill>
                <a:latin typeface="Bahnschrift SemiBold" panose="020B0502040204020203" pitchFamily="34" charset="0"/>
              </a:rPr>
              <a:t>Thinking positive does not mean to ignore the negatives. It means to understand the setbacks and find a positive solution to it and move forward. </a:t>
            </a:r>
          </a:p>
          <a:p>
            <a:pPr marL="342900" indent="20638" algn="l" fontAlgn="base"/>
            <a:endParaRPr lang="en-US" sz="1200" b="1" dirty="0">
              <a:solidFill>
                <a:srgbClr val="212121"/>
              </a:solidFill>
              <a:latin typeface="Bahnschrift SemiBold" panose="020B0502040204020203" pitchFamily="34" charset="0"/>
            </a:endParaRPr>
          </a:p>
          <a:p>
            <a:pPr marL="342900" indent="-342900" algn="l" fontAlgn="base"/>
            <a:r>
              <a:rPr lang="en-US" sz="2000" b="1" dirty="0" smtClean="0">
                <a:solidFill>
                  <a:schemeClr val="bg1"/>
                </a:solidFill>
                <a:effectLst/>
                <a:latin typeface="Bahnschrift SemiBold" panose="020B0502040204020203" pitchFamily="34" charset="0"/>
              </a:rPr>
              <a:t>Develop Problem-Solving Skills</a:t>
            </a:r>
          </a:p>
          <a:p>
            <a:pPr marL="342900" indent="20638" algn="l" fontAlgn="base"/>
            <a:r>
              <a:rPr lang="en-IN" b="1" dirty="0" smtClean="0">
                <a:solidFill>
                  <a:srgbClr val="212121"/>
                </a:solidFill>
                <a:effectLst/>
                <a:latin typeface="Bahnschrift SemiBold" panose="020B0502040204020203" pitchFamily="34" charset="0"/>
              </a:rPr>
              <a:t>Whenever faced with a challenging situation one need to make a list or think of all possible ways to cope with it </a:t>
            </a:r>
            <a:r>
              <a:rPr lang="en-IN" b="1" dirty="0" smtClean="0">
                <a:solidFill>
                  <a:srgbClr val="212121"/>
                </a:solidFill>
                <a:latin typeface="Bahnschrift SemiBold" panose="020B0502040204020203" pitchFamily="34" charset="0"/>
              </a:rPr>
              <a:t>an</a:t>
            </a:r>
            <a:r>
              <a:rPr lang="en-IN" b="1" dirty="0" smtClean="0">
                <a:solidFill>
                  <a:srgbClr val="212121"/>
                </a:solidFill>
                <a:effectLst/>
                <a:latin typeface="Bahnschrift SemiBold" panose="020B0502040204020203" pitchFamily="34" charset="0"/>
              </a:rPr>
              <a:t>d following the best way out of it. </a:t>
            </a:r>
          </a:p>
          <a:p>
            <a:pPr marL="342900" indent="20638" algn="l" fontAlgn="base"/>
            <a:r>
              <a:rPr lang="en-IN" b="1" dirty="0" smtClean="0">
                <a:solidFill>
                  <a:srgbClr val="212121"/>
                </a:solidFill>
                <a:latin typeface="Bahnschrift SemiBold" panose="020B0502040204020203" pitchFamily="34" charset="0"/>
              </a:rPr>
              <a:t>Practising this on a regular basis one becomes better prepared to handle if a more serious problem emerges.</a:t>
            </a:r>
            <a:endParaRPr lang="en-US" b="1" dirty="0">
              <a:solidFill>
                <a:srgbClr val="212121"/>
              </a:solidFill>
              <a:effectLst/>
              <a:latin typeface="Bahnschrift SemiBold" panose="020B0502040204020203" pitchFamily="34" charset="0"/>
            </a:endParaRPr>
          </a:p>
          <a:p>
            <a:r>
              <a:rPr lang="en-IN" b="0" dirty="0">
                <a:effectLst/>
              </a:rPr>
              <a:t/>
            </a:r>
            <a:br>
              <a:rPr lang="en-IN" b="0" dirty="0">
                <a:effectLst/>
              </a:rPr>
            </a:br>
            <a:endParaRPr lang="en-IN" b="0" i="0" dirty="0">
              <a:solidFill>
                <a:srgbClr val="212121"/>
              </a:solidFill>
              <a:effectLst/>
              <a:latin typeface="Arial Narrow" panose="020B0606020202030204" pitchFamily="34" charset="0"/>
            </a:endParaRPr>
          </a:p>
          <a:p>
            <a:r>
              <a:rPr lang="en-IN" b="0" dirty="0">
                <a:effectLst/>
              </a:rPr>
              <a:t/>
            </a:r>
            <a:br>
              <a:rPr lang="en-IN" b="0" dirty="0">
                <a:effectLst/>
              </a:rPr>
            </a:br>
            <a:endParaRPr lang="en-IN" b="0" i="0" dirty="0">
              <a:solidFill>
                <a:srgbClr val="212121"/>
              </a:solidFill>
              <a:effectLst/>
              <a:latin typeface="Arial Narrow" panose="020B0606020202030204" pitchFamily="34" charset="0"/>
            </a:endParaRPr>
          </a:p>
          <a:p>
            <a:r>
              <a:rPr lang="en-IN" b="0" dirty="0">
                <a:effectLst/>
              </a:rPr>
              <a:t/>
            </a:r>
            <a:br>
              <a:rPr lang="en-IN" b="0" dirty="0">
                <a:effectLst/>
              </a:rPr>
            </a:br>
            <a:endParaRPr lang="en-US" b="0" i="0" dirty="0">
              <a:solidFill>
                <a:srgbClr val="212121"/>
              </a:solidFill>
              <a:effectLst/>
              <a:latin typeface="Arial Narrow" panose="020B0606020202030204" pitchFamily="34" charset="0"/>
            </a:endParaRPr>
          </a:p>
          <a:p>
            <a:r>
              <a:rPr lang="en-US" b="0" dirty="0">
                <a:effectLst/>
              </a:rPr>
              <a:t/>
            </a:r>
            <a:br>
              <a:rPr lang="en-US" b="0" dirty="0">
                <a:effectLst/>
              </a:rPr>
            </a:br>
            <a:endParaRPr lang="en-IN" dirty="0"/>
          </a:p>
        </p:txBody>
      </p:sp>
      <p:pic>
        <p:nvPicPr>
          <p:cNvPr id="4" name="Picture 3" descr="how_churches_can_and_should_enbrace_change_661529104.jpg"/>
          <p:cNvPicPr>
            <a:picLocks noChangeAspect="1"/>
          </p:cNvPicPr>
          <p:nvPr/>
        </p:nvPicPr>
        <p:blipFill>
          <a:blip r:embed="rId3"/>
          <a:stretch>
            <a:fillRect/>
          </a:stretch>
        </p:blipFill>
        <p:spPr>
          <a:xfrm>
            <a:off x="6704887" y="613063"/>
            <a:ext cx="1677545" cy="1120053"/>
          </a:xfrm>
          <a:prstGeom prst="rect">
            <a:avLst/>
          </a:prstGeom>
        </p:spPr>
      </p:pic>
      <p:pic>
        <p:nvPicPr>
          <p:cNvPr id="5" name="Picture 4" descr="3-Helpful-Reminders-to-Be-Proud-of-Yourself.jpg"/>
          <p:cNvPicPr>
            <a:picLocks noChangeAspect="1"/>
          </p:cNvPicPr>
          <p:nvPr/>
        </p:nvPicPr>
        <p:blipFill>
          <a:blip r:embed="rId4"/>
          <a:stretch>
            <a:fillRect/>
          </a:stretch>
        </p:blipFill>
        <p:spPr>
          <a:xfrm>
            <a:off x="6702137" y="1934440"/>
            <a:ext cx="1693718" cy="1129145"/>
          </a:xfrm>
          <a:prstGeom prst="rect">
            <a:avLst/>
          </a:prstGeom>
        </p:spPr>
      </p:pic>
      <p:pic>
        <p:nvPicPr>
          <p:cNvPr id="6" name="Picture 5" descr="bta-1200x630-1.jpg"/>
          <p:cNvPicPr>
            <a:picLocks noChangeAspect="1"/>
          </p:cNvPicPr>
          <p:nvPr/>
        </p:nvPicPr>
        <p:blipFill>
          <a:blip r:embed="rId5"/>
          <a:srcRect l="14773" t="7499" r="19318" b="7500"/>
          <a:stretch>
            <a:fillRect/>
          </a:stretch>
        </p:blipFill>
        <p:spPr>
          <a:xfrm>
            <a:off x="6694151" y="3273136"/>
            <a:ext cx="1732875" cy="1174173"/>
          </a:xfrm>
          <a:prstGeom prst="rect">
            <a:avLst/>
          </a:prstGeom>
        </p:spPr>
      </p:pic>
    </p:spTree>
    <p:extLst>
      <p:ext uri="{BB962C8B-B14F-4D97-AF65-F5344CB8AC3E}">
        <p14:creationId xmlns="" xmlns:p14="http://schemas.microsoft.com/office/powerpoint/2010/main" val="135160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BA1172F-55E3-4758-9665-32EE15AF91D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22</a:t>
            </a:fld>
            <a:endParaRPr lang="en"/>
          </a:p>
        </p:txBody>
      </p:sp>
      <p:sp>
        <p:nvSpPr>
          <p:cNvPr id="3" name="TextBox 2">
            <a:extLst>
              <a:ext uri="{FF2B5EF4-FFF2-40B4-BE49-F238E27FC236}">
                <a16:creationId xmlns="" xmlns:a16="http://schemas.microsoft.com/office/drawing/2014/main" id="{4836F9E3-D796-47EC-B622-530ED454DBA2}"/>
              </a:ext>
            </a:extLst>
          </p:cNvPr>
          <p:cNvSpPr txBox="1"/>
          <p:nvPr/>
        </p:nvSpPr>
        <p:spPr>
          <a:xfrm>
            <a:off x="914400" y="841583"/>
            <a:ext cx="5569528" cy="4893647"/>
          </a:xfrm>
          <a:prstGeom prst="rect">
            <a:avLst/>
          </a:prstGeom>
          <a:noFill/>
        </p:spPr>
        <p:txBody>
          <a:bodyPr wrap="square" rtlCol="0">
            <a:spAutoFit/>
          </a:bodyPr>
          <a:lstStyle/>
          <a:p>
            <a:pPr marL="342900" indent="-342900" algn="l" fontAlgn="base"/>
            <a:r>
              <a:rPr lang="en-US" sz="2000" b="1" dirty="0" smtClean="0">
                <a:solidFill>
                  <a:schemeClr val="bg1"/>
                </a:solidFill>
                <a:effectLst/>
                <a:latin typeface="Bahnschrift SemiBold" panose="020B0502040204020203" pitchFamily="34" charset="0"/>
              </a:rPr>
              <a:t>Establish Goals</a:t>
            </a:r>
          </a:p>
          <a:p>
            <a:pPr marL="342900" indent="20638" algn="l" fontAlgn="base"/>
            <a:r>
              <a:rPr lang="en-IN" b="1" dirty="0" smtClean="0">
                <a:solidFill>
                  <a:srgbClr val="212121"/>
                </a:solidFill>
                <a:latin typeface="Bahnschrift SemiBold" panose="020B0502040204020203" pitchFamily="34" charset="0"/>
              </a:rPr>
              <a:t>A resilient person is able to see their problems in a more realistic way and set goals to come out or cope with it.</a:t>
            </a:r>
          </a:p>
          <a:p>
            <a:pPr marL="342900" indent="20638" algn="l" fontAlgn="base"/>
            <a:r>
              <a:rPr lang="en-IN" b="1" dirty="0" smtClean="0">
                <a:solidFill>
                  <a:srgbClr val="212121"/>
                </a:solidFill>
                <a:latin typeface="Bahnschrift SemiBold" panose="020B0502040204020203" pitchFamily="34" charset="0"/>
              </a:rPr>
              <a:t> </a:t>
            </a:r>
            <a:endParaRPr lang="en-US" b="1" dirty="0">
              <a:solidFill>
                <a:schemeClr val="bg1"/>
              </a:solidFill>
              <a:effectLst/>
              <a:latin typeface="Bahnschrift SemiBold" panose="020B0502040204020203" pitchFamily="34" charset="0"/>
            </a:endParaRPr>
          </a:p>
          <a:p>
            <a:pPr marL="342900" indent="-342900" algn="l" fontAlgn="base"/>
            <a:r>
              <a:rPr lang="en-IN" sz="2000" b="1" dirty="0" smtClean="0">
                <a:solidFill>
                  <a:schemeClr val="bg1"/>
                </a:solidFill>
                <a:effectLst/>
                <a:latin typeface="Bahnschrift SemiBold" panose="020B0502040204020203" pitchFamily="34" charset="0"/>
              </a:rPr>
              <a:t>Take Action</a:t>
            </a:r>
          </a:p>
          <a:p>
            <a:pPr marL="342900" indent="20638" algn="l" fontAlgn="base"/>
            <a:r>
              <a:rPr lang="en-IN" b="1" dirty="0" smtClean="0">
                <a:solidFill>
                  <a:srgbClr val="212121"/>
                </a:solidFill>
                <a:latin typeface="Bahnschrift SemiBold" panose="020B0502040204020203" pitchFamily="34" charset="0"/>
              </a:rPr>
              <a:t>Wait and watch approach only prolongs the crisis. One needs to take steps towards resolving issues. </a:t>
            </a:r>
          </a:p>
          <a:p>
            <a:pPr marL="342900" indent="20638" algn="l" fontAlgn="base"/>
            <a:endParaRPr lang="en-US" b="1" dirty="0">
              <a:solidFill>
                <a:srgbClr val="212121"/>
              </a:solidFill>
              <a:latin typeface="Bahnschrift SemiBold" panose="020B0502040204020203" pitchFamily="34" charset="0"/>
            </a:endParaRPr>
          </a:p>
          <a:p>
            <a:pPr marL="342900" indent="-342900" algn="l" fontAlgn="base"/>
            <a:r>
              <a:rPr lang="en-US" sz="2000" b="1" dirty="0" smtClean="0">
                <a:solidFill>
                  <a:schemeClr val="bg1"/>
                </a:solidFill>
                <a:effectLst/>
                <a:latin typeface="Bahnschrift SemiBold" panose="020B0502040204020203" pitchFamily="34" charset="0"/>
              </a:rPr>
              <a:t>Keep Working on Skills</a:t>
            </a:r>
          </a:p>
          <a:p>
            <a:pPr marL="342900" indent="20638" algn="l" fontAlgn="base"/>
            <a:r>
              <a:rPr lang="en-IN" b="1" dirty="0" smtClean="0">
                <a:solidFill>
                  <a:srgbClr val="212121"/>
                </a:solidFill>
                <a:effectLst/>
                <a:latin typeface="Bahnschrift SemiBold" panose="020B0502040204020203" pitchFamily="34" charset="0"/>
              </a:rPr>
              <a:t>Struggling to cope with problematic situations in the beginning is nothing to be discouraged about. Every one needs their own time. Individuals should just make sure to keep working on them. </a:t>
            </a:r>
            <a:endParaRPr lang="en-US" b="1" dirty="0" smtClean="0">
              <a:solidFill>
                <a:srgbClr val="212121"/>
              </a:solidFill>
              <a:effectLst/>
              <a:latin typeface="Bahnschrift SemiBold" panose="020B0502040204020203" pitchFamily="34" charset="0"/>
            </a:endParaRPr>
          </a:p>
          <a:p>
            <a:r>
              <a:rPr lang="en-IN" b="0" dirty="0">
                <a:effectLst/>
              </a:rPr>
              <a:t/>
            </a:r>
            <a:br>
              <a:rPr lang="en-IN" b="0" dirty="0">
                <a:effectLst/>
              </a:rPr>
            </a:br>
            <a:endParaRPr lang="en-IN" b="0" i="0" dirty="0">
              <a:solidFill>
                <a:srgbClr val="212121"/>
              </a:solidFill>
              <a:effectLst/>
              <a:latin typeface="Arial Narrow" panose="020B0606020202030204" pitchFamily="34" charset="0"/>
            </a:endParaRPr>
          </a:p>
          <a:p>
            <a:r>
              <a:rPr lang="en-IN" b="0" dirty="0">
                <a:effectLst/>
              </a:rPr>
              <a:t/>
            </a:r>
            <a:br>
              <a:rPr lang="en-IN" b="0" dirty="0">
                <a:effectLst/>
              </a:rPr>
            </a:br>
            <a:endParaRPr lang="en-IN" b="0" i="0" dirty="0">
              <a:solidFill>
                <a:srgbClr val="212121"/>
              </a:solidFill>
              <a:effectLst/>
              <a:latin typeface="Arial Narrow" panose="020B0606020202030204" pitchFamily="34" charset="0"/>
            </a:endParaRPr>
          </a:p>
          <a:p>
            <a:r>
              <a:rPr lang="en-IN" b="0" dirty="0">
                <a:effectLst/>
              </a:rPr>
              <a:t/>
            </a:r>
            <a:br>
              <a:rPr lang="en-IN" b="0" dirty="0">
                <a:effectLst/>
              </a:rPr>
            </a:br>
            <a:endParaRPr lang="en-US" b="0" i="0" dirty="0">
              <a:solidFill>
                <a:srgbClr val="212121"/>
              </a:solidFill>
              <a:effectLst/>
              <a:latin typeface="Arial Narrow" panose="020B0606020202030204" pitchFamily="34" charset="0"/>
            </a:endParaRPr>
          </a:p>
          <a:p>
            <a:r>
              <a:rPr lang="en-US" b="0" dirty="0">
                <a:effectLst/>
              </a:rPr>
              <a:t/>
            </a:r>
            <a:br>
              <a:rPr lang="en-US" b="0" dirty="0">
                <a:effectLst/>
              </a:rPr>
            </a:br>
            <a:endParaRPr lang="en-IN" dirty="0"/>
          </a:p>
        </p:txBody>
      </p:sp>
      <p:pic>
        <p:nvPicPr>
          <p:cNvPr id="4" name="Picture 3" descr="GoalSettingImage.jpg"/>
          <p:cNvPicPr>
            <a:picLocks noChangeAspect="1"/>
          </p:cNvPicPr>
          <p:nvPr/>
        </p:nvPicPr>
        <p:blipFill>
          <a:blip r:embed="rId3"/>
          <a:srcRect l="10280" r="6173"/>
          <a:stretch>
            <a:fillRect/>
          </a:stretch>
        </p:blipFill>
        <p:spPr>
          <a:xfrm>
            <a:off x="6702137" y="622238"/>
            <a:ext cx="1808017" cy="1177260"/>
          </a:xfrm>
          <a:prstGeom prst="rect">
            <a:avLst/>
          </a:prstGeom>
        </p:spPr>
      </p:pic>
      <p:pic>
        <p:nvPicPr>
          <p:cNvPr id="5" name="Picture 4" descr="maxresdefault.jpg"/>
          <p:cNvPicPr>
            <a:picLocks noChangeAspect="1"/>
          </p:cNvPicPr>
          <p:nvPr/>
        </p:nvPicPr>
        <p:blipFill>
          <a:blip r:embed="rId4"/>
          <a:srcRect l="34318" t="17980" r="13295" b="23232"/>
          <a:stretch>
            <a:fillRect/>
          </a:stretch>
        </p:blipFill>
        <p:spPr>
          <a:xfrm>
            <a:off x="6712529" y="1870364"/>
            <a:ext cx="1827192" cy="1153390"/>
          </a:xfrm>
          <a:prstGeom prst="rect">
            <a:avLst/>
          </a:prstGeom>
        </p:spPr>
      </p:pic>
      <p:pic>
        <p:nvPicPr>
          <p:cNvPr id="6" name="Picture 5" descr="pngtree-girl-exam-question-answer-scene-illustration-questions-png-image_4026142.jpg"/>
          <p:cNvPicPr>
            <a:picLocks noChangeAspect="1"/>
          </p:cNvPicPr>
          <p:nvPr/>
        </p:nvPicPr>
        <p:blipFill>
          <a:blip r:embed="rId5"/>
          <a:stretch>
            <a:fillRect/>
          </a:stretch>
        </p:blipFill>
        <p:spPr>
          <a:xfrm>
            <a:off x="6930736" y="3132858"/>
            <a:ext cx="1439141" cy="1439141"/>
          </a:xfrm>
          <a:prstGeom prst="rect">
            <a:avLst/>
          </a:prstGeom>
        </p:spPr>
      </p:pic>
    </p:spTree>
    <p:extLst>
      <p:ext uri="{BB962C8B-B14F-4D97-AF65-F5344CB8AC3E}">
        <p14:creationId xmlns="" xmlns:p14="http://schemas.microsoft.com/office/powerpoint/2010/main" val="1351601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1044475" y="742575"/>
            <a:ext cx="4288500" cy="3801072"/>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000" i="0" dirty="0">
                <a:solidFill>
                  <a:schemeClr val="accent5">
                    <a:lumMod val="60000"/>
                    <a:lumOff val="40000"/>
                  </a:schemeClr>
                </a:solidFill>
                <a:effectLst/>
                <a:latin typeface="Red Hat Display" panose="020B0604020202020204" charset="0"/>
              </a:rPr>
              <a:t>Resilience is the ability to withstand adversity and bounce back from difficult life events.</a:t>
            </a:r>
            <a:endParaRPr sz="4000" dirty="0">
              <a:solidFill>
                <a:schemeClr val="accent5">
                  <a:lumMod val="60000"/>
                  <a:lumOff val="40000"/>
                </a:schemeClr>
              </a:solidFill>
              <a:latin typeface="Red Hat Display" panose="020B0604020202020204" charset="0"/>
            </a:endParaRPr>
          </a:p>
        </p:txBody>
      </p:sp>
      <p:sp>
        <p:nvSpPr>
          <p:cNvPr id="195" name="Google Shape;195;p21"/>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23</a:t>
            </a:fld>
            <a:endParaRPr dirty="0"/>
          </a:p>
        </p:txBody>
      </p:sp>
      <p:grpSp>
        <p:nvGrpSpPr>
          <p:cNvPr id="197" name="Google Shape;197;p21"/>
          <p:cNvGrpSpPr/>
          <p:nvPr/>
        </p:nvGrpSpPr>
        <p:grpSpPr>
          <a:xfrm>
            <a:off x="593243" y="954261"/>
            <a:ext cx="252209" cy="209937"/>
            <a:chOff x="881143" y="983334"/>
            <a:chExt cx="300070" cy="249776"/>
          </a:xfrm>
        </p:grpSpPr>
        <p:sp>
          <p:nvSpPr>
            <p:cNvPr id="198" name="Google Shape;198;p21"/>
            <p:cNvSpPr/>
            <p:nvPr/>
          </p:nvSpPr>
          <p:spPr>
            <a:xfrm>
              <a:off x="881143" y="983334"/>
              <a:ext cx="300070" cy="249776"/>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
            <p:cNvSpPr/>
            <p:nvPr/>
          </p:nvSpPr>
          <p:spPr>
            <a:xfrm>
              <a:off x="982954" y="1026607"/>
              <a:ext cx="96458" cy="17"/>
            </a:xfrm>
            <a:custGeom>
              <a:avLst/>
              <a:gdLst/>
              <a:ahLst/>
              <a:cxnLst/>
              <a:rect l="l" t="t" r="r" b="b"/>
              <a:pathLst>
                <a:path w="5700" h="1" fill="none" extrusionOk="0">
                  <a:moveTo>
                    <a:pt x="5700" y="1"/>
                  </a:move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1"/>
            <p:cNvSpPr/>
            <p:nvPr/>
          </p:nvSpPr>
          <p:spPr>
            <a:xfrm>
              <a:off x="964000" y="1069474"/>
              <a:ext cx="134365" cy="133959"/>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1"/>
            <p:cNvSpPr/>
            <p:nvPr/>
          </p:nvSpPr>
          <p:spPr>
            <a:xfrm>
              <a:off x="986254" y="1091728"/>
              <a:ext cx="89858" cy="89452"/>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1"/>
            <p:cNvSpPr/>
            <p:nvPr/>
          </p:nvSpPr>
          <p:spPr>
            <a:xfrm>
              <a:off x="1111960" y="1059591"/>
              <a:ext cx="44946" cy="29682"/>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266" name="Picture 2" descr="See the source image">
            <a:extLst>
              <a:ext uri="{FF2B5EF4-FFF2-40B4-BE49-F238E27FC236}">
                <a16:creationId xmlns="" xmlns:a16="http://schemas.microsoft.com/office/drawing/2014/main" id="{F1F11772-4D52-48E1-8ED8-2B271CD9359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40030" y="545821"/>
            <a:ext cx="2279795" cy="405185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 name="TextBox 3">
            <a:extLst>
              <a:ext uri="{FF2B5EF4-FFF2-40B4-BE49-F238E27FC236}">
                <a16:creationId xmlns="" xmlns:a16="http://schemas.microsoft.com/office/drawing/2014/main" id="{D7B48D26-71FC-40F6-B251-ECF48D9CFD18}"/>
              </a:ext>
            </a:extLst>
          </p:cNvPr>
          <p:cNvSpPr txBox="1"/>
          <p:nvPr/>
        </p:nvSpPr>
        <p:spPr>
          <a:xfrm>
            <a:off x="3002973" y="581247"/>
            <a:ext cx="4727863" cy="3785652"/>
          </a:xfrm>
          <a:prstGeom prst="rect">
            <a:avLst/>
          </a:prstGeom>
          <a:noFill/>
        </p:spPr>
        <p:txBody>
          <a:bodyPr wrap="square" rtlCol="0">
            <a:spAutoFit/>
          </a:bodyPr>
          <a:lstStyle/>
          <a:p>
            <a:pPr algn="ctr"/>
            <a:r>
              <a:rPr lang="en-US" sz="3600" b="0" i="0" dirty="0">
                <a:solidFill>
                  <a:srgbClr val="000000"/>
                </a:solidFill>
                <a:effectLst/>
                <a:latin typeface="montserrat" panose="020B0604020202020204" charset="0"/>
              </a:rPr>
              <a:t> </a:t>
            </a:r>
            <a:r>
              <a:rPr lang="en-US" sz="3800" b="0" i="0" dirty="0">
                <a:solidFill>
                  <a:srgbClr val="000000"/>
                </a:solidFill>
                <a:effectLst/>
                <a:latin typeface="Microsoft JhengHei UI" panose="020B0604030504040204" pitchFamily="34" charset="-120"/>
                <a:ea typeface="Microsoft JhengHei UI" panose="020B0604030504040204" pitchFamily="34" charset="-120"/>
              </a:rPr>
              <a:t>“</a:t>
            </a:r>
            <a:r>
              <a:rPr lang="en-US" sz="2800" b="0" i="0" dirty="0">
                <a:solidFill>
                  <a:srgbClr val="000000"/>
                </a:solidFill>
                <a:effectLst/>
                <a:latin typeface="Microsoft JhengHei UI" panose="020B0604030504040204" pitchFamily="34" charset="-120"/>
                <a:ea typeface="Microsoft JhengHei UI" panose="020B0604030504040204" pitchFamily="34" charset="-120"/>
              </a:rPr>
              <a:t>Resilience is very different than being numb. Resilience means you experience, you feel, you fail, you hurt. You fall. But, you keep going</a:t>
            </a:r>
            <a:r>
              <a:rPr lang="en-US" sz="2800" b="0" i="0" dirty="0" smtClean="0">
                <a:solidFill>
                  <a:srgbClr val="000000"/>
                </a:solidFill>
                <a:effectLst/>
                <a:latin typeface="Microsoft JhengHei UI" panose="020B0604030504040204" pitchFamily="34" charset="-120"/>
                <a:ea typeface="Microsoft JhengHei UI" panose="020B0604030504040204" pitchFamily="34" charset="-120"/>
              </a:rPr>
              <a:t>.”</a:t>
            </a:r>
          </a:p>
          <a:p>
            <a:pPr algn="ctr"/>
            <a:endParaRPr lang="en-US" sz="2400" b="0" i="0" dirty="0" smtClean="0">
              <a:solidFill>
                <a:srgbClr val="000000"/>
              </a:solidFill>
              <a:effectLst/>
              <a:latin typeface="Microsoft JhengHei UI" panose="020B0604030504040204" pitchFamily="34" charset="-120"/>
              <a:ea typeface="Microsoft JhengHei UI" panose="020B0604030504040204" pitchFamily="34" charset="-120"/>
            </a:endParaRPr>
          </a:p>
          <a:p>
            <a:pPr algn="ctr"/>
            <a:r>
              <a:rPr lang="en-US" sz="3800" b="1" i="0" dirty="0" err="1" smtClean="0">
                <a:solidFill>
                  <a:srgbClr val="000000"/>
                </a:solidFill>
                <a:effectLst/>
                <a:latin typeface="Microsoft JhengHei UI" panose="020B0604030504040204" pitchFamily="34" charset="-120"/>
                <a:ea typeface="Microsoft JhengHei UI" panose="020B0604030504040204" pitchFamily="34" charset="-120"/>
              </a:rPr>
              <a:t>Yasmin</a:t>
            </a:r>
            <a:r>
              <a:rPr lang="en-US" sz="3800" b="1" i="0" dirty="0" smtClean="0">
                <a:solidFill>
                  <a:srgbClr val="000000"/>
                </a:solidFill>
                <a:effectLst/>
                <a:latin typeface="Microsoft JhengHei UI" panose="020B0604030504040204" pitchFamily="34" charset="-120"/>
                <a:ea typeface="Microsoft JhengHei UI" panose="020B0604030504040204" pitchFamily="34" charset="-120"/>
              </a:rPr>
              <a:t> </a:t>
            </a:r>
            <a:r>
              <a:rPr lang="en-US" sz="3800" b="1" i="0" dirty="0">
                <a:solidFill>
                  <a:srgbClr val="000000"/>
                </a:solidFill>
                <a:effectLst/>
                <a:latin typeface="Microsoft JhengHei UI" panose="020B0604030504040204" pitchFamily="34" charset="-120"/>
                <a:ea typeface="Microsoft JhengHei UI" panose="020B0604030504040204" pitchFamily="34" charset="-120"/>
              </a:rPr>
              <a:t>Mogahed</a:t>
            </a:r>
            <a:endParaRPr lang="en-IN" sz="3800" dirty="0">
              <a:latin typeface="Microsoft JhengHei UI" panose="020B0604030504040204" pitchFamily="34" charset="-120"/>
              <a:ea typeface="Microsoft JhengHei UI" panose="020B0604030504040204" pitchFamily="34"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4"/>
          <p:cNvSpPr txBox="1">
            <a:spLocks noGrp="1"/>
          </p:cNvSpPr>
          <p:nvPr>
            <p:ph type="ctrTitle" idx="4294967295"/>
          </p:nvPr>
        </p:nvSpPr>
        <p:spPr>
          <a:xfrm>
            <a:off x="1026695" y="1034716"/>
            <a:ext cx="4293792" cy="299185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5800" dirty="0"/>
              <a:t>Thank You !!</a:t>
            </a:r>
            <a:br>
              <a:rPr lang="en" sz="5800" dirty="0"/>
            </a:br>
            <a:r>
              <a:rPr lang="en" sz="5800" dirty="0"/>
              <a:t>For The Valuable Time</a:t>
            </a:r>
            <a:endParaRPr sz="5800" dirty="0"/>
          </a:p>
        </p:txBody>
      </p:sp>
      <p:sp>
        <p:nvSpPr>
          <p:cNvPr id="445" name="Google Shape;445;p34"/>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25</a:t>
            </a:fld>
            <a:endParaRPr dirty="0"/>
          </a:p>
        </p:txBody>
      </p:sp>
      <p:sp>
        <p:nvSpPr>
          <p:cNvPr id="446" name="Google Shape;446;p34"/>
          <p:cNvSpPr/>
          <p:nvPr/>
        </p:nvSpPr>
        <p:spPr>
          <a:xfrm>
            <a:off x="620179" y="2485433"/>
            <a:ext cx="192298" cy="172618"/>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42" name="Picture 2" descr="Image result for POSITIVE AFFIRMATIONS">
            <a:extLst>
              <a:ext uri="{FF2B5EF4-FFF2-40B4-BE49-F238E27FC236}">
                <a16:creationId xmlns="" xmlns:a16="http://schemas.microsoft.com/office/drawing/2014/main" id="{AC374CB7-8B53-45CC-8DE9-90169797E95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12661" y="472426"/>
            <a:ext cx="3107164" cy="402601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539B31-2C34-485F-A0A9-DBA66BFCF855}"/>
              </a:ext>
            </a:extLst>
          </p:cNvPr>
          <p:cNvSpPr>
            <a:spLocks noGrp="1"/>
          </p:cNvSpPr>
          <p:nvPr>
            <p:ph type="ctrTitle"/>
          </p:nvPr>
        </p:nvSpPr>
        <p:spPr>
          <a:xfrm>
            <a:off x="3814943" y="593557"/>
            <a:ext cx="4047900" cy="1723789"/>
          </a:xfrm>
        </p:spPr>
        <p:txBody>
          <a:bodyPr/>
          <a:lstStyle/>
          <a:p>
            <a:r>
              <a:rPr lang="en-US" dirty="0"/>
              <a:t>Questions Are Welcome</a:t>
            </a:r>
            <a:endParaRPr lang="en-IN" dirty="0"/>
          </a:p>
        </p:txBody>
      </p:sp>
      <p:sp>
        <p:nvSpPr>
          <p:cNvPr id="3" name="TextBox 2">
            <a:extLst>
              <a:ext uri="{FF2B5EF4-FFF2-40B4-BE49-F238E27FC236}">
                <a16:creationId xmlns="" xmlns:a16="http://schemas.microsoft.com/office/drawing/2014/main" id="{D1EFDF36-81D5-4765-8E5F-ED84AE0C4E1A}"/>
              </a:ext>
            </a:extLst>
          </p:cNvPr>
          <p:cNvSpPr txBox="1"/>
          <p:nvPr/>
        </p:nvSpPr>
        <p:spPr>
          <a:xfrm>
            <a:off x="3994484" y="2317346"/>
            <a:ext cx="3641558" cy="1938992"/>
          </a:xfrm>
          <a:prstGeom prst="rect">
            <a:avLst/>
          </a:prstGeom>
          <a:noFill/>
        </p:spPr>
        <p:txBody>
          <a:bodyPr wrap="square" rtlCol="0">
            <a:spAutoFit/>
          </a:bodyPr>
          <a:lstStyle/>
          <a:p>
            <a:r>
              <a:rPr lang="en-US" sz="2400" dirty="0">
                <a:latin typeface="Arial Rounded MT Bold" panose="020F0704030504030204" pitchFamily="34" charset="0"/>
              </a:rPr>
              <a:t>Contact us on:</a:t>
            </a:r>
          </a:p>
          <a:p>
            <a:r>
              <a:rPr lang="en-US" sz="2400" dirty="0">
                <a:latin typeface="Arial Rounded MT Bold" panose="020F0704030504030204" pitchFamily="34" charset="0"/>
              </a:rPr>
              <a:t>www.emotionoflife.in</a:t>
            </a:r>
          </a:p>
          <a:p>
            <a:r>
              <a:rPr lang="en-US" sz="2400" dirty="0">
                <a:latin typeface="Arial Rounded MT Bold" panose="020F0704030504030204" pitchFamily="34" charset="0"/>
              </a:rPr>
              <a:t>info@emotionoflife.in</a:t>
            </a:r>
          </a:p>
          <a:p>
            <a:endParaRPr lang="en-US" sz="2400" dirty="0">
              <a:latin typeface="Arial Rounded MT Bold" panose="020F0704030504030204" pitchFamily="34" charset="0"/>
            </a:endParaRPr>
          </a:p>
          <a:p>
            <a:r>
              <a:rPr lang="en-US" sz="2400" dirty="0">
                <a:latin typeface="Arial Rounded MT Bold" panose="020F0704030504030204" pitchFamily="34" charset="0"/>
              </a:rPr>
              <a:t>Call us: 9368503416</a:t>
            </a:r>
            <a:endParaRPr lang="en-IN" sz="2400" dirty="0">
              <a:latin typeface="Arial Rounded MT Bold" panose="020F0704030504030204" pitchFamily="34" charset="0"/>
            </a:endParaRPr>
          </a:p>
        </p:txBody>
      </p:sp>
    </p:spTree>
    <p:extLst>
      <p:ext uri="{BB962C8B-B14F-4D97-AF65-F5344CB8AC3E}">
        <p14:creationId xmlns="" xmlns:p14="http://schemas.microsoft.com/office/powerpoint/2010/main" val="1182941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4900975" y="517975"/>
            <a:ext cx="5813400" cy="668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DEFINITION</a:t>
            </a:r>
            <a:endParaRPr dirty="0"/>
          </a:p>
        </p:txBody>
      </p:sp>
      <p:sp>
        <p:nvSpPr>
          <p:cNvPr id="107" name="Google Shape;107;p15"/>
          <p:cNvSpPr txBox="1"/>
          <p:nvPr/>
        </p:nvSpPr>
        <p:spPr>
          <a:xfrm>
            <a:off x="507275" y="1703925"/>
            <a:ext cx="1580400" cy="1743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9600" b="1" dirty="0">
                <a:solidFill>
                  <a:schemeClr val="accent4"/>
                </a:solidFill>
                <a:latin typeface="Red Hat Display"/>
                <a:ea typeface="Red Hat Display"/>
                <a:cs typeface="Red Hat Display"/>
                <a:sym typeface="Red Hat Display"/>
              </a:rPr>
              <a:t>1</a:t>
            </a:r>
            <a:endParaRPr sz="9600" b="1" dirty="0">
              <a:solidFill>
                <a:schemeClr val="accent4"/>
              </a:solidFill>
              <a:latin typeface="Red Hat Display"/>
              <a:ea typeface="Red Hat Display"/>
              <a:cs typeface="Red Hat Display"/>
              <a:sym typeface="Red Hat Display"/>
            </a:endParaRPr>
          </a:p>
        </p:txBody>
      </p:sp>
      <p:sp>
        <p:nvSpPr>
          <p:cNvPr id="3" name="Subtitle 2">
            <a:extLst>
              <a:ext uri="{FF2B5EF4-FFF2-40B4-BE49-F238E27FC236}">
                <a16:creationId xmlns="" xmlns:a16="http://schemas.microsoft.com/office/drawing/2014/main" id="{4ECBA91C-2A83-4967-A9E1-7ED4A117B611}"/>
              </a:ext>
            </a:extLst>
          </p:cNvPr>
          <p:cNvSpPr>
            <a:spLocks noGrp="1"/>
          </p:cNvSpPr>
          <p:nvPr>
            <p:ph type="subTitle" idx="1"/>
          </p:nvPr>
        </p:nvSpPr>
        <p:spPr>
          <a:xfrm>
            <a:off x="4850175" y="1118050"/>
            <a:ext cx="5813400" cy="370500"/>
          </a:xfrm>
        </p:spPr>
        <p:txBody>
          <a:bodyPr/>
          <a:lstStyle/>
          <a:p>
            <a:r>
              <a:rPr lang="en-US" dirty="0"/>
              <a:t>WHAT IS RESILIENCE?</a:t>
            </a:r>
            <a:endParaRPr lang="en-IN" dirty="0"/>
          </a:p>
        </p:txBody>
      </p:sp>
      <p:pic>
        <p:nvPicPr>
          <p:cNvPr id="6" name="Picture 5" descr="what-is-resilience-rm-722x406.jpg"/>
          <p:cNvPicPr>
            <a:picLocks noChangeAspect="1"/>
          </p:cNvPicPr>
          <p:nvPr/>
        </p:nvPicPr>
        <p:blipFill>
          <a:blip r:embed="rId3"/>
          <a:stretch>
            <a:fillRect/>
          </a:stretch>
        </p:blipFill>
        <p:spPr>
          <a:xfrm>
            <a:off x="3416300" y="1694147"/>
            <a:ext cx="5089525" cy="28619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044475" y="728572"/>
            <a:ext cx="5987190" cy="40716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RESILIENCE</a:t>
            </a:r>
            <a:endParaRPr dirty="0"/>
          </a:p>
        </p:txBody>
      </p:sp>
      <p:sp>
        <p:nvSpPr>
          <p:cNvPr id="119" name="Google Shape;119;p17"/>
          <p:cNvSpPr txBox="1">
            <a:spLocks noGrp="1"/>
          </p:cNvSpPr>
          <p:nvPr>
            <p:ph type="body" idx="1"/>
          </p:nvPr>
        </p:nvSpPr>
        <p:spPr>
          <a:xfrm>
            <a:off x="524930" y="1298037"/>
            <a:ext cx="5242026" cy="3404173"/>
          </a:xfrm>
          <a:prstGeom prst="rect">
            <a:avLst/>
          </a:prstGeom>
        </p:spPr>
        <p:txBody>
          <a:bodyPr spcFirstLastPara="1" wrap="square" lIns="0" tIns="0" rIns="0" bIns="0" anchor="t" anchorCtr="0">
            <a:noAutofit/>
          </a:bodyPr>
          <a:lstStyle/>
          <a:p>
            <a:pPr algn="l"/>
            <a:r>
              <a:rPr lang="en-US" sz="1800" b="1" i="0" dirty="0">
                <a:solidFill>
                  <a:srgbClr val="202122"/>
                </a:solidFill>
                <a:effectLst/>
                <a:latin typeface="Bahnschrift SemiBold" panose="020B0502040204020203" pitchFamily="34" charset="0"/>
              </a:rPr>
              <a:t>Psychological resilience</a:t>
            </a:r>
            <a:r>
              <a:rPr lang="en-US" sz="1800" b="0" i="0" dirty="0">
                <a:solidFill>
                  <a:srgbClr val="202122"/>
                </a:solidFill>
                <a:effectLst/>
                <a:latin typeface="Bahnschrift SemiBold" panose="020B0502040204020203" pitchFamily="34" charset="0"/>
              </a:rPr>
              <a:t> is the ability to mentally or emotionally cope with a crisis or to return to pre-crisis status quickly. </a:t>
            </a:r>
            <a:endParaRPr lang="en-US" sz="1800" b="0" i="0" dirty="0" smtClean="0">
              <a:solidFill>
                <a:srgbClr val="202122"/>
              </a:solidFill>
              <a:effectLst/>
              <a:latin typeface="Bahnschrift SemiBold" panose="020B0502040204020203" pitchFamily="34" charset="0"/>
            </a:endParaRPr>
          </a:p>
          <a:p>
            <a:pPr algn="l">
              <a:buNone/>
            </a:pPr>
            <a:endParaRPr lang="en-US" sz="1800" b="0" i="0" dirty="0" smtClean="0">
              <a:solidFill>
                <a:srgbClr val="202122"/>
              </a:solidFill>
              <a:effectLst/>
              <a:latin typeface="Bahnschrift SemiBold" panose="020B0502040204020203" pitchFamily="34" charset="0"/>
            </a:endParaRPr>
          </a:p>
          <a:p>
            <a:pPr algn="l"/>
            <a:r>
              <a:rPr lang="en-IN" sz="1800" dirty="0" smtClean="0">
                <a:solidFill>
                  <a:srgbClr val="202122"/>
                </a:solidFill>
                <a:latin typeface="Bahnschrift SemiBold" panose="020B0502040204020203" pitchFamily="34" charset="0"/>
              </a:rPr>
              <a:t>In layman/general terms resilience means that a person is able to withstand or recover from difficult situations of life. Resilience can help deal with heartbreaks, failures, and life stressors. </a:t>
            </a:r>
          </a:p>
          <a:p>
            <a:pPr algn="l">
              <a:buNone/>
            </a:pPr>
            <a:endParaRPr lang="en-US" sz="1800" b="0" i="0" dirty="0" smtClean="0">
              <a:solidFill>
                <a:srgbClr val="202122"/>
              </a:solidFill>
              <a:effectLst/>
              <a:latin typeface="Bahnschrift SemiBold" panose="020B0502040204020203" pitchFamily="34" charset="0"/>
            </a:endParaRPr>
          </a:p>
        </p:txBody>
      </p:sp>
      <p:sp>
        <p:nvSpPr>
          <p:cNvPr id="120" name="Google Shape;120;p17"/>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grpSp>
        <p:nvGrpSpPr>
          <p:cNvPr id="121" name="Google Shape;121;p17"/>
          <p:cNvGrpSpPr/>
          <p:nvPr/>
        </p:nvGrpSpPr>
        <p:grpSpPr>
          <a:xfrm>
            <a:off x="619314" y="902741"/>
            <a:ext cx="210524" cy="333750"/>
            <a:chOff x="899801" y="909674"/>
            <a:chExt cx="250475" cy="397085"/>
          </a:xfrm>
        </p:grpSpPr>
        <p:sp>
          <p:nvSpPr>
            <p:cNvPr id="122" name="Google Shape;122;p17"/>
            <p:cNvSpPr/>
            <p:nvPr/>
          </p:nvSpPr>
          <p:spPr>
            <a:xfrm>
              <a:off x="975178" y="1255681"/>
              <a:ext cx="99722" cy="21982"/>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975178" y="1233140"/>
              <a:ext cx="99722" cy="21982"/>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975178" y="1277637"/>
              <a:ext cx="99722" cy="29122"/>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964479" y="1046771"/>
              <a:ext cx="34459" cy="162670"/>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99801" y="909674"/>
              <a:ext cx="250475" cy="29977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051139" y="1046771"/>
              <a:ext cx="34459" cy="162670"/>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981100" y="1040849"/>
              <a:ext cx="87878" cy="19009"/>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975178" y="1211769"/>
              <a:ext cx="99722" cy="24"/>
            </a:xfrm>
            <a:custGeom>
              <a:avLst/>
              <a:gdLst/>
              <a:ahLst/>
              <a:cxnLst/>
              <a:rect l="l" t="t" r="r" b="b"/>
              <a:pathLst>
                <a:path w="4092" h="1" fill="none" extrusionOk="0">
                  <a:moveTo>
                    <a:pt x="0" y="1"/>
                  </a:moveTo>
                  <a:lnTo>
                    <a:pt x="4092"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descr="1598495183.jpg"/>
          <p:cNvPicPr>
            <a:picLocks noChangeAspect="1"/>
          </p:cNvPicPr>
          <p:nvPr/>
        </p:nvPicPr>
        <p:blipFill>
          <a:blip r:embed="rId3"/>
          <a:srcRect l="20455" r="18531"/>
          <a:stretch>
            <a:fillRect/>
          </a:stretch>
        </p:blipFill>
        <p:spPr>
          <a:xfrm>
            <a:off x="5694893" y="1433945"/>
            <a:ext cx="2877607" cy="25496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44475" y="706582"/>
            <a:ext cx="7207500" cy="3688773"/>
          </a:xfrm>
        </p:spPr>
        <p:txBody>
          <a:bodyPr/>
          <a:lstStyle/>
          <a:p>
            <a:r>
              <a:rPr lang="en-US" sz="1600" dirty="0" smtClean="0">
                <a:solidFill>
                  <a:srgbClr val="202122"/>
                </a:solidFill>
                <a:latin typeface="Bahnschrift SemiBold" panose="020B0502040204020203" pitchFamily="34" charset="0"/>
              </a:rPr>
              <a:t>Resilience exists when the person uses "mental processes and behaviors in promoting personal assets and protecting self from the potential negative effects of stressors".</a:t>
            </a:r>
            <a:endParaRPr lang="en-US" sz="1600" baseline="30000" dirty="0" smtClean="0">
              <a:solidFill>
                <a:srgbClr val="0645AD"/>
              </a:solidFill>
              <a:latin typeface="Bahnschrift SemiBold" panose="020B0502040204020203" pitchFamily="34" charset="0"/>
            </a:endParaRPr>
          </a:p>
          <a:p>
            <a:pPr>
              <a:buNone/>
            </a:pPr>
            <a:endParaRPr lang="en-US" sz="1600" dirty="0" smtClean="0">
              <a:solidFill>
                <a:srgbClr val="202122"/>
              </a:solidFill>
              <a:latin typeface="Bahnschrift SemiBold" panose="020B0502040204020203" pitchFamily="34" charset="0"/>
            </a:endParaRPr>
          </a:p>
          <a:p>
            <a:r>
              <a:rPr lang="en-US" sz="1600" dirty="0" smtClean="0">
                <a:solidFill>
                  <a:srgbClr val="202122"/>
                </a:solidFill>
                <a:latin typeface="Bahnschrift SemiBold" panose="020B0502040204020203" pitchFamily="34" charset="0"/>
              </a:rPr>
              <a:t>In simpler terms, when we build </a:t>
            </a:r>
            <a:r>
              <a:rPr lang="en-US" sz="1600" dirty="0" smtClean="0">
                <a:solidFill>
                  <a:srgbClr val="0645AD"/>
                </a:solidFill>
                <a:latin typeface="Bahnschrift SemiBold" panose="020B0502040204020203" pitchFamily="34" charset="0"/>
                <a:hlinkClick r:id="rId2" tooltip="Psychology"/>
              </a:rPr>
              <a:t>psychological</a:t>
            </a:r>
            <a:r>
              <a:rPr lang="en-US" sz="1600" dirty="0" smtClean="0">
                <a:solidFill>
                  <a:srgbClr val="202122"/>
                </a:solidFill>
                <a:latin typeface="Bahnschrift SemiBold" panose="020B0502040204020203" pitchFamily="34" charset="0"/>
              </a:rPr>
              <a:t> resilience we are able to recover from hardships and setbacks in a more healthy way. It is very similar to the time when our body suffers from a virus and the body gets weak. But in no time the energy and strength returns because our system is designed to be resilient. </a:t>
            </a:r>
          </a:p>
          <a:p>
            <a:pPr>
              <a:buNone/>
            </a:pPr>
            <a:endParaRPr lang="en-US" sz="1600" dirty="0" smtClean="0">
              <a:solidFill>
                <a:srgbClr val="202122"/>
              </a:solidFill>
              <a:latin typeface="Bahnschrift SemiBold" panose="020B0502040204020203" pitchFamily="34" charset="0"/>
            </a:endParaRPr>
          </a:p>
          <a:p>
            <a:r>
              <a:rPr lang="en-US" sz="1600" dirty="0" smtClean="0">
                <a:solidFill>
                  <a:srgbClr val="202122"/>
                </a:solidFill>
                <a:latin typeface="Bahnschrift SemiBold" panose="020B0502040204020203" pitchFamily="34" charset="0"/>
              </a:rPr>
              <a:t>In popular accounts, psychological resilience is some what like a "psychological immune system". Our emotions needs to be as strong as it’s a vital element in human perseverance. </a:t>
            </a:r>
          </a:p>
          <a:p>
            <a:endParaRPr lang="en-US" sz="11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a:t>
            </a:fld>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body" idx="1"/>
          </p:nvPr>
        </p:nvSpPr>
        <p:spPr>
          <a:xfrm>
            <a:off x="1441500" y="1194900"/>
            <a:ext cx="6261300" cy="2753700"/>
          </a:xfrm>
          <a:prstGeom prst="rect">
            <a:avLst/>
          </a:prstGeom>
        </p:spPr>
        <p:txBody>
          <a:bodyPr spcFirstLastPara="1" wrap="square" lIns="0" tIns="0" rIns="0" bIns="0" anchor="ctr" anchorCtr="0">
            <a:noAutofit/>
          </a:bodyPr>
          <a:lstStyle/>
          <a:p>
            <a:pPr marL="0" lvl="0" indent="0" rtl="0">
              <a:spcBef>
                <a:spcPts val="0"/>
              </a:spcBef>
              <a:spcAft>
                <a:spcPts val="800"/>
              </a:spcAft>
              <a:buNone/>
            </a:pPr>
            <a:r>
              <a:rPr lang="en-US" b="0" i="0" dirty="0">
                <a:solidFill>
                  <a:srgbClr val="000000"/>
                </a:solidFill>
                <a:effectLst/>
                <a:latin typeface="montserrat" panose="020B0604020202020204" charset="0"/>
              </a:rPr>
              <a:t>“</a:t>
            </a:r>
            <a:r>
              <a:rPr lang="en-US" b="0" i="0" dirty="0">
                <a:solidFill>
                  <a:srgbClr val="000000"/>
                </a:solidFill>
                <a:effectLst/>
                <a:latin typeface="Microsoft YaHei UI" panose="020B0503020204020204" pitchFamily="34" charset="-122"/>
                <a:ea typeface="Microsoft YaHei UI" panose="020B0503020204020204" pitchFamily="34" charset="-122"/>
              </a:rPr>
              <a:t>Resilience is knowing that you are the only one that has the power and the responsibility to pick yourself up.” </a:t>
            </a:r>
            <a:endParaRPr lang="en-US" b="0" dirty="0" smtClean="0">
              <a:solidFill>
                <a:srgbClr val="000000"/>
              </a:solidFill>
              <a:latin typeface="Microsoft YaHei UI" panose="020B0503020204020204" pitchFamily="34" charset="-122"/>
              <a:ea typeface="Microsoft YaHei UI" panose="020B0503020204020204" pitchFamily="34" charset="-122"/>
            </a:endParaRPr>
          </a:p>
          <a:p>
            <a:pPr marL="0" lvl="0" indent="0" rtl="0">
              <a:spcBef>
                <a:spcPts val="0"/>
              </a:spcBef>
              <a:spcAft>
                <a:spcPts val="800"/>
              </a:spcAft>
              <a:buNone/>
            </a:pPr>
            <a:r>
              <a:rPr lang="en-US" b="1" i="0" dirty="0" smtClean="0">
                <a:solidFill>
                  <a:srgbClr val="000000"/>
                </a:solidFill>
                <a:effectLst/>
                <a:latin typeface="Microsoft YaHei UI" panose="020B0503020204020204" pitchFamily="34" charset="-122"/>
                <a:ea typeface="Microsoft YaHei UI" panose="020B0503020204020204" pitchFamily="34" charset="-122"/>
              </a:rPr>
              <a:t>Mary </a:t>
            </a:r>
            <a:r>
              <a:rPr lang="en-US" b="1" i="0" dirty="0">
                <a:solidFill>
                  <a:srgbClr val="000000"/>
                </a:solidFill>
                <a:effectLst/>
                <a:latin typeface="Microsoft YaHei UI" panose="020B0503020204020204" pitchFamily="34" charset="-122"/>
                <a:ea typeface="Microsoft YaHei UI" panose="020B0503020204020204" pitchFamily="34" charset="-122"/>
              </a:rPr>
              <a:t>Holloway</a:t>
            </a:r>
            <a:endParaRPr dirty="0">
              <a:latin typeface="Microsoft YaHei UI" panose="020B0503020204020204" pitchFamily="34" charset="-122"/>
              <a:ea typeface="Microsoft YaHei UI" panose="020B0503020204020204" pitchFamily="34" charset="-122"/>
            </a:endParaRPr>
          </a:p>
        </p:txBody>
      </p:sp>
      <p:sp>
        <p:nvSpPr>
          <p:cNvPr id="113" name="Google Shape;113;p16"/>
          <p:cNvSpPr txBox="1">
            <a:spLocks noGrp="1"/>
          </p:cNvSpPr>
          <p:nvPr>
            <p:ph type="sldNum" idx="12"/>
          </p:nvPr>
        </p:nvSpPr>
        <p:spPr>
          <a:xfrm>
            <a:off x="4091600" y="4717600"/>
            <a:ext cx="960900" cy="426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2475275" y="2003875"/>
            <a:ext cx="5813400" cy="668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IMPORTANCE</a:t>
            </a:r>
            <a:endParaRPr dirty="0"/>
          </a:p>
        </p:txBody>
      </p:sp>
      <p:sp>
        <p:nvSpPr>
          <p:cNvPr id="107" name="Google Shape;107;p15"/>
          <p:cNvSpPr txBox="1"/>
          <p:nvPr/>
        </p:nvSpPr>
        <p:spPr>
          <a:xfrm>
            <a:off x="507275" y="1703925"/>
            <a:ext cx="1580400" cy="1743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9600" b="1">
                <a:solidFill>
                  <a:schemeClr val="accent4"/>
                </a:solidFill>
                <a:latin typeface="Red Hat Display"/>
                <a:ea typeface="Red Hat Display"/>
                <a:cs typeface="Red Hat Display"/>
                <a:sym typeface="Red Hat Display"/>
              </a:rPr>
              <a:t>2</a:t>
            </a:r>
            <a:endParaRPr sz="9600" b="1" dirty="0">
              <a:solidFill>
                <a:schemeClr val="accent4"/>
              </a:solidFill>
              <a:latin typeface="Red Hat Display"/>
              <a:ea typeface="Red Hat Display"/>
              <a:cs typeface="Red Hat Display"/>
              <a:sym typeface="Red Hat Display"/>
            </a:endParaRPr>
          </a:p>
        </p:txBody>
      </p:sp>
      <p:sp>
        <p:nvSpPr>
          <p:cNvPr id="3" name="Subtitle 2">
            <a:extLst>
              <a:ext uri="{FF2B5EF4-FFF2-40B4-BE49-F238E27FC236}">
                <a16:creationId xmlns="" xmlns:a16="http://schemas.microsoft.com/office/drawing/2014/main" id="{4ECBA91C-2A83-4967-A9E1-7ED4A117B611}"/>
              </a:ext>
            </a:extLst>
          </p:cNvPr>
          <p:cNvSpPr>
            <a:spLocks noGrp="1"/>
          </p:cNvSpPr>
          <p:nvPr>
            <p:ph type="subTitle" idx="1"/>
          </p:nvPr>
        </p:nvSpPr>
        <p:spPr>
          <a:xfrm>
            <a:off x="2475275" y="2769049"/>
            <a:ext cx="5813400" cy="902727"/>
          </a:xfrm>
        </p:spPr>
        <p:txBody>
          <a:bodyPr/>
          <a:lstStyle/>
          <a:p>
            <a:r>
              <a:rPr lang="en-US" sz="3200" dirty="0"/>
              <a:t>OF RESILIENCE!</a:t>
            </a:r>
            <a:endParaRPr lang="en-IN" sz="3200" dirty="0"/>
          </a:p>
        </p:txBody>
      </p:sp>
      <p:pic>
        <p:nvPicPr>
          <p:cNvPr id="2050" name="Picture 2" descr="See the source image">
            <a:extLst>
              <a:ext uri="{FF2B5EF4-FFF2-40B4-BE49-F238E27FC236}">
                <a16:creationId xmlns="" xmlns:a16="http://schemas.microsoft.com/office/drawing/2014/main" id="{2ED06819-2465-4D71-9DC6-14468619D7F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92753" y="1703925"/>
            <a:ext cx="1703925" cy="17039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37052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044475" y="510363"/>
            <a:ext cx="5987190" cy="40716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IMPORTANCE</a:t>
            </a:r>
            <a:endParaRPr dirty="0"/>
          </a:p>
        </p:txBody>
      </p:sp>
      <p:sp>
        <p:nvSpPr>
          <p:cNvPr id="119" name="Google Shape;119;p17"/>
          <p:cNvSpPr txBox="1">
            <a:spLocks noGrp="1"/>
          </p:cNvSpPr>
          <p:nvPr>
            <p:ph type="body" idx="1"/>
          </p:nvPr>
        </p:nvSpPr>
        <p:spPr>
          <a:xfrm>
            <a:off x="974152" y="958600"/>
            <a:ext cx="7238219" cy="3181654"/>
          </a:xfrm>
          <a:prstGeom prst="rect">
            <a:avLst/>
          </a:prstGeom>
        </p:spPr>
        <p:txBody>
          <a:bodyPr spcFirstLastPara="1" wrap="square" lIns="0" tIns="0" rIns="0" bIns="0" anchor="t" anchorCtr="0">
            <a:noAutofit/>
          </a:bodyPr>
          <a:lstStyle/>
          <a:p>
            <a:pPr algn="l"/>
            <a:endParaRPr lang="en-US" sz="1500" i="0" dirty="0">
              <a:solidFill>
                <a:schemeClr val="tx1"/>
              </a:solidFill>
              <a:effectLst/>
              <a:latin typeface="Bahnschrift SemiBold" panose="020B0502040204020203" pitchFamily="34" charset="0"/>
            </a:endParaRPr>
          </a:p>
          <a:p>
            <a:pPr algn="l"/>
            <a:r>
              <a:rPr lang="en-US" sz="1500" i="0" dirty="0">
                <a:solidFill>
                  <a:schemeClr val="tx1"/>
                </a:solidFill>
                <a:effectLst/>
                <a:latin typeface="Bahnschrift SemiBold" panose="020B0502040204020203" pitchFamily="34" charset="0"/>
              </a:rPr>
              <a:t>Resilience is generally thought of as a "positive adaptation" after a stressful or adverse situation.</a:t>
            </a:r>
            <a:endParaRPr lang="en-US" sz="1500" i="0" baseline="30000" dirty="0">
              <a:solidFill>
                <a:schemeClr val="tx1"/>
              </a:solidFill>
              <a:effectLst/>
              <a:latin typeface="Bahnschrift SemiBold" panose="020B0502040204020203" pitchFamily="34" charset="0"/>
            </a:endParaRPr>
          </a:p>
          <a:p>
            <a:pPr algn="l"/>
            <a:r>
              <a:rPr lang="en-US" sz="1500" i="0" dirty="0">
                <a:solidFill>
                  <a:schemeClr val="tx1"/>
                </a:solidFill>
                <a:effectLst/>
                <a:latin typeface="Bahnschrift SemiBold" panose="020B0502040204020203" pitchFamily="34" charset="0"/>
              </a:rPr>
              <a:t>When a person is "bombarded by daily </a:t>
            </a:r>
            <a:r>
              <a:rPr lang="en-US" sz="1500" i="0" strike="noStrike" dirty="0">
                <a:solidFill>
                  <a:schemeClr val="tx1"/>
                </a:solidFill>
                <a:effectLst/>
                <a:latin typeface="Bahnschrift SemiBold" panose="020B0502040204020203" pitchFamily="34" charset="0"/>
                <a:hlinkClick r:id="rId3" tooltip="Stress (biology)">
                  <a:extLst>
                    <a:ext uri="{A12FA001-AC4F-418D-AE19-62706E023703}">
                      <ahyp:hlinkClr xmlns="" xmlns:ahyp="http://schemas.microsoft.com/office/drawing/2018/hyperlinkcolor" val="tx"/>
                    </a:ext>
                  </a:extLst>
                </a:hlinkClick>
              </a:rPr>
              <a:t>stress</a:t>
            </a:r>
            <a:r>
              <a:rPr lang="en-US" sz="1500" i="0" dirty="0">
                <a:solidFill>
                  <a:schemeClr val="tx1"/>
                </a:solidFill>
                <a:effectLst/>
                <a:latin typeface="Bahnschrift SemiBold" panose="020B0502040204020203" pitchFamily="34" charset="0"/>
              </a:rPr>
              <a:t>, it disrupts their internal and external sense of balance, presenting challenges as well as opportunities.“</a:t>
            </a:r>
          </a:p>
          <a:p>
            <a:pPr algn="l"/>
            <a:r>
              <a:rPr lang="en-US" sz="1500" i="0" dirty="0" smtClean="0">
                <a:solidFill>
                  <a:schemeClr val="tx1"/>
                </a:solidFill>
                <a:effectLst/>
                <a:latin typeface="Bahnschrift SemiBold" panose="020B0502040204020203" pitchFamily="34" charset="0"/>
              </a:rPr>
              <a:t>However</a:t>
            </a:r>
            <a:r>
              <a:rPr lang="en-US" sz="1500" i="0" dirty="0">
                <a:solidFill>
                  <a:schemeClr val="tx1"/>
                </a:solidFill>
                <a:effectLst/>
                <a:latin typeface="Bahnschrift SemiBold" panose="020B0502040204020203" pitchFamily="34" charset="0"/>
              </a:rPr>
              <a:t>, the routine stressors of daily life can have positive impacts which promote resilience.</a:t>
            </a:r>
          </a:p>
          <a:p>
            <a:pPr marL="76200" indent="0" algn="l">
              <a:buNone/>
            </a:pPr>
            <a:endParaRPr lang="en-US" sz="1500" i="0" dirty="0">
              <a:solidFill>
                <a:schemeClr val="tx1"/>
              </a:solidFill>
              <a:effectLst/>
              <a:latin typeface="Bahnschrift SemiBold" panose="020B0502040204020203" pitchFamily="34" charset="0"/>
            </a:endParaRPr>
          </a:p>
          <a:p>
            <a:pPr marL="76200" indent="0" algn="l">
              <a:buNone/>
            </a:pPr>
            <a:endParaRPr lang="en-US" sz="1500" i="0" dirty="0">
              <a:solidFill>
                <a:schemeClr val="tx1"/>
              </a:solidFill>
              <a:effectLst/>
              <a:latin typeface="Bahnschrift SemiBold" panose="020B0502040204020203" pitchFamily="34" charset="0"/>
            </a:endParaRPr>
          </a:p>
        </p:txBody>
      </p:sp>
      <p:sp>
        <p:nvSpPr>
          <p:cNvPr id="120" name="Google Shape;120;p17"/>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8</a:t>
            </a:fld>
            <a:endParaRPr/>
          </a:p>
        </p:txBody>
      </p:sp>
      <p:grpSp>
        <p:nvGrpSpPr>
          <p:cNvPr id="121" name="Google Shape;121;p17"/>
          <p:cNvGrpSpPr/>
          <p:nvPr/>
        </p:nvGrpSpPr>
        <p:grpSpPr>
          <a:xfrm>
            <a:off x="608924" y="892350"/>
            <a:ext cx="210524" cy="333750"/>
            <a:chOff x="899801" y="909674"/>
            <a:chExt cx="250475" cy="397085"/>
          </a:xfrm>
        </p:grpSpPr>
        <p:sp>
          <p:nvSpPr>
            <p:cNvPr id="122" name="Google Shape;122;p17"/>
            <p:cNvSpPr/>
            <p:nvPr/>
          </p:nvSpPr>
          <p:spPr>
            <a:xfrm>
              <a:off x="975178" y="1255681"/>
              <a:ext cx="99722" cy="21982"/>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975178" y="1233140"/>
              <a:ext cx="99722" cy="21982"/>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975178" y="1277637"/>
              <a:ext cx="99722" cy="29122"/>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964479" y="1046771"/>
              <a:ext cx="34459" cy="162670"/>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99801" y="909674"/>
              <a:ext cx="250475" cy="29977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051139" y="1046771"/>
              <a:ext cx="34459" cy="162670"/>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981100" y="1040849"/>
              <a:ext cx="87878" cy="19009"/>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975178" y="1211769"/>
              <a:ext cx="99722" cy="24"/>
            </a:xfrm>
            <a:custGeom>
              <a:avLst/>
              <a:gdLst/>
              <a:ahLst/>
              <a:cxnLst/>
              <a:rect l="l" t="t" r="r" b="b"/>
              <a:pathLst>
                <a:path w="4092" h="1" fill="none" extrusionOk="0">
                  <a:moveTo>
                    <a:pt x="0" y="1"/>
                  </a:moveTo>
                  <a:lnTo>
                    <a:pt x="4092"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2" descr="See the source image">
            <a:extLst>
              <a:ext uri="{FF2B5EF4-FFF2-40B4-BE49-F238E27FC236}">
                <a16:creationId xmlns="" xmlns:a16="http://schemas.microsoft.com/office/drawing/2014/main" id="{BFA47C6E-95A9-485F-B9FD-E01ECD393A16}"/>
              </a:ext>
            </a:extLst>
          </p:cNvPr>
          <p:cNvSpPr>
            <a:spLocks noChangeAspect="1" noChangeArrowheads="1"/>
          </p:cNvSpPr>
          <p:nvPr/>
        </p:nvSpPr>
        <p:spPr bwMode="auto">
          <a:xfrm>
            <a:off x="4349278" y="22669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076" name="Picture 4" descr="See the source image">
            <a:extLst>
              <a:ext uri="{FF2B5EF4-FFF2-40B4-BE49-F238E27FC236}">
                <a16:creationId xmlns="" xmlns:a16="http://schemas.microsoft.com/office/drawing/2014/main" id="{C6A7D6FD-B14B-4D30-92DA-DC25436BAE9D}"/>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84564" y="2857227"/>
            <a:ext cx="7200900" cy="188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41507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034085" y="531144"/>
            <a:ext cx="5987190" cy="40716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IMPORTANCE</a:t>
            </a:r>
            <a:endParaRPr dirty="0"/>
          </a:p>
        </p:txBody>
      </p:sp>
      <p:sp>
        <p:nvSpPr>
          <p:cNvPr id="119" name="Google Shape;119;p17"/>
          <p:cNvSpPr txBox="1">
            <a:spLocks noGrp="1"/>
          </p:cNvSpPr>
          <p:nvPr>
            <p:ph type="body" idx="1"/>
          </p:nvPr>
        </p:nvSpPr>
        <p:spPr>
          <a:xfrm>
            <a:off x="550718" y="1080655"/>
            <a:ext cx="8104909" cy="3647209"/>
          </a:xfrm>
          <a:prstGeom prst="rect">
            <a:avLst/>
          </a:prstGeom>
        </p:spPr>
        <p:txBody>
          <a:bodyPr spcFirstLastPara="1" wrap="square" lIns="0" tIns="0" rIns="0" bIns="0" anchor="t" anchorCtr="0">
            <a:noAutofit/>
          </a:bodyPr>
          <a:lstStyle/>
          <a:p>
            <a:pPr marL="419100" indent="-342900">
              <a:lnSpc>
                <a:spcPct val="100000"/>
              </a:lnSpc>
            </a:pPr>
            <a:r>
              <a:rPr lang="en-IN" sz="1400" dirty="0" smtClean="0">
                <a:solidFill>
                  <a:srgbClr val="C00000"/>
                </a:solidFill>
                <a:latin typeface="Bahnschrift SemiBold" panose="020B0502040204020203" pitchFamily="34" charset="0"/>
              </a:rPr>
              <a:t>IT HELPS WITH CONFIDENCE</a:t>
            </a:r>
          </a:p>
          <a:p>
            <a:pPr marL="419100" indent="26988">
              <a:lnSpc>
                <a:spcPct val="100000"/>
              </a:lnSpc>
              <a:buNone/>
            </a:pPr>
            <a:r>
              <a:rPr lang="en-IN" sz="1400" dirty="0" smtClean="0">
                <a:solidFill>
                  <a:schemeClr val="tx1"/>
                </a:solidFill>
                <a:latin typeface="Bahnschrift SemiBold" panose="020B0502040204020203" pitchFamily="34" charset="0"/>
              </a:rPr>
              <a:t>The more and more a person is challenged and have to go through a difficult times/ situation, the more confidence one has after surviving it and one knows that they can survive even worse. </a:t>
            </a:r>
          </a:p>
          <a:p>
            <a:pPr marL="419100" indent="26988">
              <a:lnSpc>
                <a:spcPct val="100000"/>
              </a:lnSpc>
              <a:buNone/>
            </a:pPr>
            <a:r>
              <a:rPr lang="en-IN" sz="1400" dirty="0" smtClean="0">
                <a:solidFill>
                  <a:schemeClr val="tx1"/>
                </a:solidFill>
                <a:latin typeface="Bahnschrift SemiBold" panose="020B0502040204020203" pitchFamily="34" charset="0"/>
              </a:rPr>
              <a:t>The more it happens, the stronger one becomes to be able to handle it. </a:t>
            </a:r>
          </a:p>
          <a:p>
            <a:pPr marL="419100" indent="26988">
              <a:lnSpc>
                <a:spcPct val="100000"/>
              </a:lnSpc>
              <a:buNone/>
            </a:pPr>
            <a:endParaRPr lang="en-IN" sz="1400" dirty="0" smtClean="0">
              <a:solidFill>
                <a:schemeClr val="tx1"/>
              </a:solidFill>
              <a:latin typeface="Bahnschrift SemiBold" panose="020B0502040204020203" pitchFamily="34" charset="0"/>
            </a:endParaRPr>
          </a:p>
          <a:p>
            <a:pPr marL="419100" indent="-325438">
              <a:lnSpc>
                <a:spcPct val="100000"/>
              </a:lnSpc>
            </a:pPr>
            <a:r>
              <a:rPr lang="en-IN" sz="1400" dirty="0" smtClean="0">
                <a:solidFill>
                  <a:schemeClr val="accent6">
                    <a:lumMod val="50000"/>
                  </a:schemeClr>
                </a:solidFill>
                <a:latin typeface="Bahnschrift SemiBold" panose="020B0502040204020203" pitchFamily="34" charset="0"/>
              </a:rPr>
              <a:t>IT MAKES ONE A BETTER PROBLEM SOLVER</a:t>
            </a:r>
          </a:p>
          <a:p>
            <a:pPr marL="419100" indent="26988">
              <a:lnSpc>
                <a:spcPct val="100000"/>
              </a:lnSpc>
              <a:buNone/>
            </a:pPr>
            <a:r>
              <a:rPr lang="en-IN" sz="1400" dirty="0" smtClean="0">
                <a:solidFill>
                  <a:schemeClr val="tx1"/>
                </a:solidFill>
                <a:latin typeface="Bahnschrift SemiBold" panose="020B0502040204020203" pitchFamily="34" charset="0"/>
              </a:rPr>
              <a:t>Being able to figure out what strategy was used before for moving forward will make problem solving in other areas of life much easier. </a:t>
            </a:r>
          </a:p>
          <a:p>
            <a:pPr marL="419100" indent="26988">
              <a:lnSpc>
                <a:spcPct val="100000"/>
              </a:lnSpc>
              <a:buNone/>
            </a:pPr>
            <a:endParaRPr lang="en-IN" sz="1400" dirty="0" smtClean="0">
              <a:solidFill>
                <a:schemeClr val="tx1"/>
              </a:solidFill>
              <a:latin typeface="Bahnschrift SemiBold" panose="020B0502040204020203" pitchFamily="34" charset="0"/>
            </a:endParaRPr>
          </a:p>
          <a:p>
            <a:pPr marL="419100" indent="-325438">
              <a:lnSpc>
                <a:spcPct val="100000"/>
              </a:lnSpc>
            </a:pPr>
            <a:r>
              <a:rPr lang="en-IN" sz="1400" dirty="0" smtClean="0">
                <a:solidFill>
                  <a:schemeClr val="accent6">
                    <a:lumMod val="50000"/>
                  </a:schemeClr>
                </a:solidFill>
                <a:latin typeface="Bahnschrift SemiBold" panose="020B0502040204020203" pitchFamily="34" charset="0"/>
              </a:rPr>
              <a:t>IT INCREASES EMOTIONAL INTELLIGENCE</a:t>
            </a:r>
          </a:p>
          <a:p>
            <a:pPr marL="419100" indent="26988">
              <a:lnSpc>
                <a:spcPct val="100000"/>
              </a:lnSpc>
              <a:buNone/>
            </a:pPr>
            <a:r>
              <a:rPr lang="en-IN" sz="1400" dirty="0" smtClean="0">
                <a:solidFill>
                  <a:schemeClr val="tx1"/>
                </a:solidFill>
                <a:latin typeface="Bahnschrift SemiBold" panose="020B0502040204020203" pitchFamily="34" charset="0"/>
              </a:rPr>
              <a:t>It helps individuals become more aware to exactly how are they going to feel in those situations in order to be able to get through them </a:t>
            </a:r>
          </a:p>
          <a:p>
            <a:pPr marL="419100" indent="26988">
              <a:lnSpc>
                <a:spcPct val="100000"/>
              </a:lnSpc>
              <a:buNone/>
            </a:pPr>
            <a:endParaRPr lang="en-IN" sz="1400" dirty="0" smtClean="0">
              <a:solidFill>
                <a:schemeClr val="tx1"/>
              </a:solidFill>
              <a:latin typeface="Bahnschrift SemiBold" panose="020B0502040204020203" pitchFamily="34" charset="0"/>
            </a:endParaRPr>
          </a:p>
          <a:p>
            <a:pPr marL="419100" indent="-325438">
              <a:lnSpc>
                <a:spcPct val="100000"/>
              </a:lnSpc>
            </a:pPr>
            <a:r>
              <a:rPr lang="en-IN" sz="1400" dirty="0" smtClean="0">
                <a:solidFill>
                  <a:schemeClr val="accent6">
                    <a:lumMod val="50000"/>
                  </a:schemeClr>
                </a:solidFill>
                <a:latin typeface="Bahnschrift SemiBold" panose="020B0502040204020203" pitchFamily="34" charset="0"/>
              </a:rPr>
              <a:t>IT HELPS TO SEE THINGS POSITIVELY</a:t>
            </a:r>
          </a:p>
          <a:p>
            <a:pPr marL="419100" indent="26988">
              <a:lnSpc>
                <a:spcPct val="100000"/>
              </a:lnSpc>
              <a:buNone/>
            </a:pPr>
            <a:r>
              <a:rPr lang="en-IN" sz="1400" dirty="0" smtClean="0">
                <a:solidFill>
                  <a:schemeClr val="tx1"/>
                </a:solidFill>
                <a:latin typeface="Bahnschrift SemiBold" panose="020B0502040204020203" pitchFamily="34" charset="0"/>
              </a:rPr>
              <a:t>Once a person overcomes a thing, they know that looking things in positive way has helped in it. </a:t>
            </a:r>
          </a:p>
          <a:p>
            <a:pPr marL="419100" indent="26988">
              <a:lnSpc>
                <a:spcPct val="100000"/>
              </a:lnSpc>
              <a:buNone/>
            </a:pPr>
            <a:r>
              <a:rPr lang="en-IN" sz="1400" dirty="0" smtClean="0">
                <a:solidFill>
                  <a:schemeClr val="tx1"/>
                </a:solidFill>
                <a:latin typeface="Bahnschrift SemiBold" panose="020B0502040204020203" pitchFamily="34" charset="0"/>
              </a:rPr>
              <a:t>From then on they start to see things in a positive manner. </a:t>
            </a:r>
          </a:p>
          <a:p>
            <a:pPr marL="419100" indent="26988">
              <a:buNone/>
            </a:pPr>
            <a:endParaRPr lang="en-IN" sz="1800" dirty="0" smtClean="0">
              <a:solidFill>
                <a:srgbClr val="C00000"/>
              </a:solidFill>
              <a:latin typeface="Bahnschrift SemiBold" panose="020B0502040204020203" pitchFamily="34" charset="0"/>
            </a:endParaRPr>
          </a:p>
          <a:p>
            <a:pPr marL="419100" indent="26988">
              <a:buNone/>
            </a:pPr>
            <a:endParaRPr lang="en-IN" sz="1800" dirty="0" smtClean="0">
              <a:solidFill>
                <a:schemeClr val="accent6">
                  <a:lumMod val="50000"/>
                </a:schemeClr>
              </a:solidFill>
              <a:latin typeface="Bahnschrift SemiBold" panose="020B0502040204020203" pitchFamily="34" charset="0"/>
            </a:endParaRPr>
          </a:p>
          <a:p>
            <a:pPr marL="419100" indent="-325438"/>
            <a:endParaRPr lang="en-IN" sz="1800" dirty="0" smtClean="0">
              <a:solidFill>
                <a:schemeClr val="accent6">
                  <a:lumMod val="50000"/>
                </a:schemeClr>
              </a:solidFill>
              <a:latin typeface="Bahnschrift SemiBold" panose="020B0502040204020203" pitchFamily="34" charset="0"/>
            </a:endParaRPr>
          </a:p>
          <a:p>
            <a:pPr marL="449263" indent="26988">
              <a:buNone/>
              <a:tabLst>
                <a:tab pos="446088" algn="l"/>
              </a:tabLst>
            </a:pPr>
            <a:endParaRPr lang="en-US" sz="1600" i="0" dirty="0">
              <a:solidFill>
                <a:srgbClr val="C00000"/>
              </a:solidFill>
              <a:effectLst/>
              <a:latin typeface="Bahnschrift SemiBold" panose="020B0502040204020203" pitchFamily="34" charset="0"/>
            </a:endParaRPr>
          </a:p>
        </p:txBody>
      </p:sp>
      <p:sp>
        <p:nvSpPr>
          <p:cNvPr id="120" name="Google Shape;120;p17"/>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grpSp>
        <p:nvGrpSpPr>
          <p:cNvPr id="121" name="Google Shape;121;p17"/>
          <p:cNvGrpSpPr/>
          <p:nvPr/>
        </p:nvGrpSpPr>
        <p:grpSpPr>
          <a:xfrm>
            <a:off x="608924" y="892350"/>
            <a:ext cx="210524" cy="333750"/>
            <a:chOff x="899801" y="909674"/>
            <a:chExt cx="250475" cy="397085"/>
          </a:xfrm>
        </p:grpSpPr>
        <p:sp>
          <p:nvSpPr>
            <p:cNvPr id="122" name="Google Shape;122;p17"/>
            <p:cNvSpPr/>
            <p:nvPr/>
          </p:nvSpPr>
          <p:spPr>
            <a:xfrm>
              <a:off x="975178" y="1255681"/>
              <a:ext cx="99722" cy="21982"/>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975178" y="1233140"/>
              <a:ext cx="99722" cy="21982"/>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975178" y="1277637"/>
              <a:ext cx="99722" cy="29122"/>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964479" y="1046771"/>
              <a:ext cx="34459" cy="162670"/>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99801" y="909674"/>
              <a:ext cx="250475" cy="29977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051139" y="1046771"/>
              <a:ext cx="34459" cy="162670"/>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981100" y="1040849"/>
              <a:ext cx="87878" cy="19009"/>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975178" y="1211769"/>
              <a:ext cx="99722" cy="24"/>
            </a:xfrm>
            <a:custGeom>
              <a:avLst/>
              <a:gdLst/>
              <a:ahLst/>
              <a:cxnLst/>
              <a:rect l="l" t="t" r="r" b="b"/>
              <a:pathLst>
                <a:path w="4092" h="1" fill="none" extrusionOk="0">
                  <a:moveTo>
                    <a:pt x="0" y="1"/>
                  </a:moveTo>
                  <a:lnTo>
                    <a:pt x="4092"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descr="resilience-1-.jpg"/>
          <p:cNvPicPr>
            <a:picLocks noChangeAspect="1"/>
          </p:cNvPicPr>
          <p:nvPr/>
        </p:nvPicPr>
        <p:blipFill>
          <a:blip r:embed="rId3"/>
          <a:srcRect l="49318" t="42578"/>
          <a:stretch>
            <a:fillRect/>
          </a:stretch>
        </p:blipFill>
        <p:spPr>
          <a:xfrm>
            <a:off x="7599218" y="0"/>
            <a:ext cx="1544782" cy="1165652"/>
          </a:xfrm>
          <a:prstGeom prst="rect">
            <a:avLst/>
          </a:prstGeom>
        </p:spPr>
      </p:pic>
    </p:spTree>
    <p:extLst>
      <p:ext uri="{BB962C8B-B14F-4D97-AF65-F5344CB8AC3E}">
        <p14:creationId xmlns="" xmlns:p14="http://schemas.microsoft.com/office/powerpoint/2010/main" val="3798108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imandra template">
  <a:themeElements>
    <a:clrScheme name="Custom 347">
      <a:dk1>
        <a:srgbClr val="24283B"/>
      </a:dk1>
      <a:lt1>
        <a:srgbClr val="FFFFFF"/>
      </a:lt1>
      <a:dk2>
        <a:srgbClr val="80828B"/>
      </a:dk2>
      <a:lt2>
        <a:srgbClr val="EAECF0"/>
      </a:lt2>
      <a:accent1>
        <a:srgbClr val="FFCE00"/>
      </a:accent1>
      <a:accent2>
        <a:srgbClr val="FFF14C"/>
      </a:accent2>
      <a:accent3>
        <a:srgbClr val="9FE2D0"/>
      </a:accent3>
      <a:accent4>
        <a:srgbClr val="1AB6D1"/>
      </a:accent4>
      <a:accent5>
        <a:srgbClr val="0784B1"/>
      </a:accent5>
      <a:accent6>
        <a:srgbClr val="EE7673"/>
      </a:accent6>
      <a:hlink>
        <a:srgbClr val="3180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1134</Words>
  <Application>Microsoft Office PowerPoint</Application>
  <PresentationFormat>On-screen Show (16:9)</PresentationFormat>
  <Paragraphs>180</Paragraphs>
  <Slides>26</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Segoe Print</vt:lpstr>
      <vt:lpstr>Red Hat Display</vt:lpstr>
      <vt:lpstr>Abhaya Libre Regular Bold</vt:lpstr>
      <vt:lpstr>Red Hat Text</vt:lpstr>
      <vt:lpstr>Bahnschrift SemiBold</vt:lpstr>
      <vt:lpstr>montserrat</vt:lpstr>
      <vt:lpstr>Microsoft YaHei UI</vt:lpstr>
      <vt:lpstr>Arial Narrow</vt:lpstr>
      <vt:lpstr>Microsoft JhengHei UI</vt:lpstr>
      <vt:lpstr>Arial Rounded MT Bold</vt:lpstr>
      <vt:lpstr>Timandra template</vt:lpstr>
      <vt:lpstr>RESILIENCE</vt:lpstr>
      <vt:lpstr>Hello!</vt:lpstr>
      <vt:lpstr>DEFINITION</vt:lpstr>
      <vt:lpstr>RESILIENCE</vt:lpstr>
      <vt:lpstr>Slide 5</vt:lpstr>
      <vt:lpstr>Slide 6</vt:lpstr>
      <vt:lpstr>IMPORTANCE</vt:lpstr>
      <vt:lpstr>IMPORTANCE</vt:lpstr>
      <vt:lpstr>IMPORTANCE</vt:lpstr>
      <vt:lpstr>Slide 10</vt:lpstr>
      <vt:lpstr>PROCESS</vt:lpstr>
      <vt:lpstr>PROCESS OF RESILIENCE</vt:lpstr>
      <vt:lpstr>PROCESS OF RESILIENCE</vt:lpstr>
      <vt:lpstr>RELATED FACTORS</vt:lpstr>
      <vt:lpstr>RELATED FACTORS</vt:lpstr>
      <vt:lpstr>RESILIENCE</vt:lpstr>
      <vt:lpstr> Maintaining Positive Emotions while facing adversity promotes flexibility in thinking and problem solving.  Positive emotions serve an important function in their ability to help an individual recover from stressful experiences and encounters.  Maintaining a positive emotions counteracts the physiological effects of negative emotions.   It also facilitates adaptive coping skills, builds enduring social resources and increases personal well-being.</vt:lpstr>
      <vt:lpstr>Slide 18</vt:lpstr>
      <vt:lpstr>WAY TO ENHANCE</vt:lpstr>
      <vt:lpstr>Slide 20</vt:lpstr>
      <vt:lpstr>Slide 21</vt:lpstr>
      <vt:lpstr>Slide 22</vt:lpstr>
      <vt:lpstr>Resilience is the ability to withstand adversity and bounce back from difficult life events.</vt:lpstr>
      <vt:lpstr>Slide 24</vt:lpstr>
      <vt:lpstr>Thank You !! For The Valuable Time</vt:lpstr>
      <vt:lpstr>Questions Are Welcome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dc:title>
  <dc:creator>DELL</dc:creator>
  <cp:lastModifiedBy>RCC</cp:lastModifiedBy>
  <cp:revision>13</cp:revision>
  <dcterms:modified xsi:type="dcterms:W3CDTF">2021-07-16T05:01:40Z</dcterms:modified>
</cp:coreProperties>
</file>