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3"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8"/>
    <p:restoredTop sz="9461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8" name="Slide Number Placeholder 7"/>
          <p:cNvSpPr>
            <a:spLocks noGrp="1"/>
          </p:cNvSpPr>
          <p:nvPr>
            <p:ph type="sldNum" sz="quarter" idx="11"/>
          </p:nvPr>
        </p:nvSpPr>
        <p:spPr/>
        <p:txBody>
          <a:bodyPr/>
          <a:lstStyle/>
          <a:p>
            <a:fld id="{0F16789D-2FC8-4B84-94E6-3C2B179EAFCC}" type="slidenum">
              <a:rPr lang="en-IN" smtClean="0"/>
              <a:pPr/>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16789D-2FC8-4B84-94E6-3C2B179EAFC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16789D-2FC8-4B84-94E6-3C2B179EAFC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16789D-2FC8-4B84-94E6-3C2B179EAFC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16789D-2FC8-4B84-94E6-3C2B179EAFC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16789D-2FC8-4B84-94E6-3C2B179EAFCC}" type="slidenum">
              <a:rPr lang="en-IN" smtClean="0"/>
              <a:pPr/>
              <a:t>‹#›</a:t>
            </a:fld>
            <a:endParaRPr lang="en-IN"/>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F16789D-2FC8-4B84-94E6-3C2B179EAFCC}" type="slidenum">
              <a:rPr lang="en-IN" smtClean="0"/>
              <a:pPr/>
              <a:t>‹#›</a:t>
            </a:fld>
            <a:endParaRPr lang="en-IN"/>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F16789D-2FC8-4B84-94E6-3C2B179EAFC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F16789D-2FC8-4B84-94E6-3C2B179EAFC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16789D-2FC8-4B84-94E6-3C2B179EAFC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B190A3-D2CE-482F-BE0C-335C6BFB0729}" type="datetimeFigureOut">
              <a:rPr lang="en-IN" smtClean="0"/>
              <a:pPr/>
              <a:t>07-09-2020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16789D-2FC8-4B84-94E6-3C2B179EAFC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E7B190A3-D2CE-482F-BE0C-335C6BFB0729}" type="datetimeFigureOut">
              <a:rPr lang="en-IN" smtClean="0"/>
              <a:pPr/>
              <a:t>07-09-2020</a:t>
            </a:fld>
            <a:endParaRPr lang="en-IN"/>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0F16789D-2FC8-4B84-94E6-3C2B179EAFCC}" type="slidenum">
              <a:rPr lang="en-IN" smtClean="0"/>
              <a:pPr/>
              <a:t>‹#›</a:t>
            </a:fld>
            <a:endParaRPr lang="en-IN"/>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panose="05000000000000000000" pitchFamily="2"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panose="05000000000000000000" pitchFamily="2"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panose="05000000000000000000" pitchFamily="2"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panose="05000000000000000000" pitchFamily="2"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panose="05000000000000000000" pitchFamily="2"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anose="05000000000000000000"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anose="05000000000000000000"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anose="05000000000000000000"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anose="05000000000000000000"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3212976"/>
            <a:ext cx="4449688" cy="1682649"/>
          </a:xfrm>
        </p:spPr>
        <p:txBody>
          <a:bodyPr>
            <a:normAutofit/>
          </a:bodyPr>
          <a:lstStyle/>
          <a:p>
            <a:r>
              <a:rPr lang="en-IN" sz="8800" u="sng" dirty="0">
                <a:latin typeface="Times New Roman" panose="02020603050405020304" pitchFamily="18" charset="0"/>
                <a:cs typeface="Times New Roman" panose="02020603050405020304" pitchFamily="18" charset="0"/>
              </a:rPr>
              <a:t>Gratitude </a:t>
            </a:r>
          </a:p>
        </p:txBody>
      </p:sp>
      <p:sp>
        <p:nvSpPr>
          <p:cNvPr id="3" name="Subtitle 2"/>
          <p:cNvSpPr>
            <a:spLocks noGrp="1"/>
          </p:cNvSpPr>
          <p:nvPr>
            <p:ph type="subTitle" idx="1"/>
          </p:nvPr>
        </p:nvSpPr>
        <p:spPr>
          <a:xfrm>
            <a:off x="838200" y="5373216"/>
            <a:ext cx="7315200" cy="1256184"/>
          </a:xfrm>
        </p:spPr>
        <p:txBody>
          <a:bodyPr>
            <a:noAutofit/>
          </a:bodyPr>
          <a:lstStyle/>
          <a:p>
            <a:pPr algn="ctr"/>
            <a:r>
              <a:rPr lang="en-IN" sz="1600" dirty="0">
                <a:solidFill>
                  <a:schemeClr val="tx2"/>
                </a:solidFill>
                <a:latin typeface="Times New Roman" panose="02020603050405020304" pitchFamily="18" charset="0"/>
                <a:cs typeface="Times New Roman" panose="02020603050405020304" pitchFamily="18" charset="0"/>
              </a:rPr>
              <a:t>Presented by: </a:t>
            </a:r>
            <a:r>
              <a:rPr lang="en-IN" sz="1600" dirty="0" err="1">
                <a:solidFill>
                  <a:schemeClr val="tx2"/>
                </a:solidFill>
                <a:latin typeface="Times New Roman" panose="02020603050405020304" pitchFamily="18" charset="0"/>
                <a:cs typeface="Times New Roman" panose="02020603050405020304" pitchFamily="18" charset="0"/>
              </a:rPr>
              <a:t>Shweta</a:t>
            </a:r>
            <a:endParaRPr lang="en-IN" sz="1600" dirty="0">
              <a:solidFill>
                <a:schemeClr val="tx2"/>
              </a:solidFill>
              <a:latin typeface="Times New Roman" panose="02020603050405020304" pitchFamily="18" charset="0"/>
              <a:cs typeface="Times New Roman" panose="02020603050405020304" pitchFamily="18" charset="0"/>
            </a:endParaRPr>
          </a:p>
          <a:p>
            <a:pPr algn="ctr"/>
            <a:r>
              <a:rPr lang="en-IN" sz="1600" dirty="0">
                <a:solidFill>
                  <a:schemeClr val="tx2"/>
                </a:solidFill>
                <a:latin typeface="Times New Roman" panose="02020603050405020304" pitchFamily="18" charset="0"/>
                <a:cs typeface="Times New Roman" panose="02020603050405020304" pitchFamily="18" charset="0"/>
              </a:rPr>
              <a:t>Mentor: </a:t>
            </a:r>
            <a:r>
              <a:rPr lang="en-IN" sz="1600" dirty="0" err="1">
                <a:solidFill>
                  <a:schemeClr val="tx2"/>
                </a:solidFill>
                <a:latin typeface="Times New Roman" panose="02020603050405020304" pitchFamily="18" charset="0"/>
                <a:cs typeface="Times New Roman" panose="02020603050405020304" pitchFamily="18" charset="0"/>
              </a:rPr>
              <a:t>Mr.</a:t>
            </a:r>
            <a:r>
              <a:rPr lang="en-IN" sz="1600" dirty="0">
                <a:solidFill>
                  <a:schemeClr val="tx2"/>
                </a:solidFill>
                <a:latin typeface="Times New Roman" panose="02020603050405020304" pitchFamily="18" charset="0"/>
                <a:cs typeface="Times New Roman" panose="02020603050405020304" pitchFamily="18" charset="0"/>
              </a:rPr>
              <a:t> Shyam Gupta</a:t>
            </a:r>
            <a:r>
              <a:rPr lang="en-IN" sz="1600" dirty="0" smtClean="0">
                <a:solidFill>
                  <a:schemeClr val="tx2"/>
                </a:solidFill>
                <a:latin typeface="Times New Roman" panose="02020603050405020304" pitchFamily="18" charset="0"/>
                <a:cs typeface="Times New Roman" panose="02020603050405020304" pitchFamily="18" charset="0"/>
              </a:rPr>
              <a:t>, Clinical </a:t>
            </a:r>
            <a:r>
              <a:rPr lang="en-IN" sz="1600" dirty="0">
                <a:solidFill>
                  <a:schemeClr val="tx2"/>
                </a:solidFill>
                <a:latin typeface="Times New Roman" panose="02020603050405020304" pitchFamily="18" charset="0"/>
                <a:cs typeface="Times New Roman" panose="02020603050405020304" pitchFamily="18" charset="0"/>
              </a:rPr>
              <a:t>Psychologist, </a:t>
            </a:r>
            <a:r>
              <a:rPr lang="en-IN" sz="1600" dirty="0" smtClean="0">
                <a:solidFill>
                  <a:schemeClr val="tx2"/>
                </a:solidFill>
                <a:latin typeface="Times New Roman" panose="02020603050405020304" pitchFamily="18" charset="0"/>
                <a:cs typeface="Times New Roman" panose="02020603050405020304" pitchFamily="18" charset="0"/>
              </a:rPr>
              <a:t>Therapist</a:t>
            </a:r>
          </a:p>
          <a:p>
            <a:pPr lvl="0" algn="ctr"/>
            <a:r>
              <a:rPr lang="en-IN" sz="1600" b="1" dirty="0" smtClean="0">
                <a:ln>
                  <a:solidFill>
                    <a:schemeClr val="bg2"/>
                  </a:solidFill>
                </a:ln>
                <a:solidFill>
                  <a:schemeClr val="tx2"/>
                </a:solidFill>
              </a:rPr>
              <a:t>Ms. </a:t>
            </a:r>
            <a:r>
              <a:rPr lang="en-IN" sz="1600" b="1" dirty="0" err="1" smtClean="0">
                <a:ln>
                  <a:solidFill>
                    <a:schemeClr val="bg2"/>
                  </a:solidFill>
                </a:ln>
                <a:solidFill>
                  <a:schemeClr val="tx2"/>
                </a:solidFill>
              </a:rPr>
              <a:t>Mehek</a:t>
            </a:r>
            <a:r>
              <a:rPr lang="en-IN" sz="1600" b="1" dirty="0" smtClean="0">
                <a:ln>
                  <a:solidFill>
                    <a:schemeClr val="bg2"/>
                  </a:solidFill>
                </a:ln>
                <a:solidFill>
                  <a:schemeClr val="tx2"/>
                </a:solidFill>
              </a:rPr>
              <a:t> </a:t>
            </a:r>
            <a:r>
              <a:rPr lang="en-IN" sz="1600" b="1" dirty="0" err="1" smtClean="0">
                <a:ln>
                  <a:solidFill>
                    <a:schemeClr val="bg2"/>
                  </a:solidFill>
                </a:ln>
                <a:solidFill>
                  <a:schemeClr val="tx2"/>
                </a:solidFill>
              </a:rPr>
              <a:t>Rohira</a:t>
            </a:r>
            <a:r>
              <a:rPr lang="en-IN" sz="1600" b="1" dirty="0" smtClean="0">
                <a:ln>
                  <a:solidFill>
                    <a:schemeClr val="bg2"/>
                  </a:solidFill>
                </a:ln>
                <a:solidFill>
                  <a:schemeClr val="tx2"/>
                </a:solidFill>
              </a:rPr>
              <a:t>, Psychologist, Mumbai </a:t>
            </a:r>
            <a:endParaRPr lang="en-IN" sz="2400" dirty="0" smtClean="0">
              <a:ln>
                <a:solidFill>
                  <a:schemeClr val="bg2"/>
                </a:solidFill>
              </a:ln>
              <a:solidFill>
                <a:schemeClr val="tx2"/>
              </a:solidFill>
            </a:endParaRPr>
          </a:p>
          <a:p>
            <a:pPr algn="ctr"/>
            <a:r>
              <a:rPr lang="en-IN" sz="1600" dirty="0" smtClean="0">
                <a:solidFill>
                  <a:schemeClr val="tx2"/>
                </a:solidFill>
                <a:latin typeface="Times New Roman" panose="02020603050405020304" pitchFamily="18" charset="0"/>
                <a:cs typeface="Times New Roman" panose="02020603050405020304" pitchFamily="18" charset="0"/>
              </a:rPr>
              <a:t>t   </a:t>
            </a:r>
            <a:endParaRPr lang="en-IN" sz="1600" dirty="0">
              <a:solidFill>
                <a:schemeClr val="tx2"/>
              </a:solidFill>
              <a:latin typeface="Times New Roman" panose="02020603050405020304" pitchFamily="18" charset="0"/>
              <a:cs typeface="Times New Roman" panose="02020603050405020304"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07704" y="548680"/>
            <a:ext cx="5472608" cy="29701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48680"/>
            <a:ext cx="7315200" cy="1154097"/>
          </a:xfrm>
        </p:spPr>
        <p:txBody>
          <a:bodyPr>
            <a:normAutofit fontScale="90000"/>
          </a:bodyPr>
          <a:lstStyle/>
          <a:p>
            <a:pPr algn="ctr"/>
            <a:r>
              <a:rPr lang="en-IN" b="1" u="sng" dirty="0"/>
              <a:t>MODERN PSYCHOLOGICAL PERSPECTIVE</a:t>
            </a:r>
          </a:p>
        </p:txBody>
      </p:sp>
      <p:sp>
        <p:nvSpPr>
          <p:cNvPr id="3" name="Content Placeholder 2"/>
          <p:cNvSpPr>
            <a:spLocks noGrp="1"/>
          </p:cNvSpPr>
          <p:nvPr>
            <p:ph idx="1"/>
          </p:nvPr>
        </p:nvSpPr>
        <p:spPr>
          <a:xfrm>
            <a:off x="899592" y="2132856"/>
            <a:ext cx="7315200" cy="3539527"/>
          </a:xfrm>
        </p:spPr>
        <p:txBody>
          <a:bodyPr>
            <a:noAutofit/>
          </a:bodyPr>
          <a:lstStyle/>
          <a:p>
            <a:r>
              <a:rPr lang="en-IN" sz="2400" dirty="0">
                <a:latin typeface="Times New Roman" panose="02020603050405020304" pitchFamily="18" charset="0"/>
                <a:cs typeface="Times New Roman" panose="02020603050405020304" pitchFamily="18" charset="0"/>
              </a:rPr>
              <a:t>Enhanced Well-being</a:t>
            </a:r>
          </a:p>
          <a:p>
            <a:r>
              <a:rPr lang="en-IN" sz="2400" dirty="0">
                <a:latin typeface="Times New Roman" panose="02020603050405020304" pitchFamily="18" charset="0"/>
                <a:cs typeface="Times New Roman" panose="02020603050405020304" pitchFamily="18" charset="0"/>
              </a:rPr>
              <a:t>Deeper Relationships</a:t>
            </a:r>
          </a:p>
          <a:p>
            <a:r>
              <a:rPr lang="en-IN" sz="2400" dirty="0">
                <a:latin typeface="Times New Roman" panose="02020603050405020304" pitchFamily="18" charset="0"/>
                <a:cs typeface="Times New Roman" panose="02020603050405020304" pitchFamily="18" charset="0"/>
              </a:rPr>
              <a:t>Improved Optimism</a:t>
            </a:r>
          </a:p>
          <a:p>
            <a:r>
              <a:rPr lang="en-IN" sz="2400" dirty="0">
                <a:latin typeface="Times New Roman" panose="02020603050405020304" pitchFamily="18" charset="0"/>
                <a:cs typeface="Times New Roman" panose="02020603050405020304" pitchFamily="18" charset="0"/>
              </a:rPr>
              <a:t>Increased Happiness</a:t>
            </a:r>
          </a:p>
          <a:p>
            <a:r>
              <a:rPr lang="en-IN" sz="2400" dirty="0">
                <a:latin typeface="Times New Roman" panose="02020603050405020304" pitchFamily="18" charset="0"/>
                <a:cs typeface="Times New Roman" panose="02020603050405020304" pitchFamily="18" charset="0"/>
              </a:rPr>
              <a:t>Stronger Self-Control</a:t>
            </a:r>
          </a:p>
          <a:p>
            <a:r>
              <a:rPr lang="en-IN" sz="2400" dirty="0">
                <a:latin typeface="Times New Roman" panose="02020603050405020304" pitchFamily="18" charset="0"/>
                <a:cs typeface="Times New Roman" panose="02020603050405020304" pitchFamily="18" charset="0"/>
              </a:rPr>
              <a:t>Better Physical and Mental Health</a:t>
            </a:r>
          </a:p>
          <a:p>
            <a:r>
              <a:rPr lang="en-IN" sz="2400" dirty="0">
                <a:latin typeface="Times New Roman" panose="02020603050405020304" pitchFamily="18" charset="0"/>
                <a:cs typeface="Times New Roman" panose="02020603050405020304" pitchFamily="18" charset="0"/>
              </a:rPr>
              <a:t>An Overall  Better Life</a:t>
            </a:r>
          </a:p>
          <a:p>
            <a:r>
              <a:rPr lang="en-IN" sz="2400" dirty="0">
                <a:latin typeface="Times New Roman" panose="02020603050405020304" pitchFamily="18" charset="0"/>
                <a:cs typeface="Times New Roman" panose="02020603050405020304" pitchFamily="18" charset="0"/>
              </a:rPr>
              <a:t>Stronger Athleticism</a:t>
            </a:r>
          </a:p>
          <a:p>
            <a:r>
              <a:rPr lang="en-IN" sz="2400" dirty="0">
                <a:latin typeface="Times New Roman" panose="02020603050405020304" pitchFamily="18" charset="0"/>
                <a:cs typeface="Times New Roman" panose="02020603050405020304" pitchFamily="18" charset="0"/>
              </a:rPr>
              <a:t>Stronger Neurologically-Based Morality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04664"/>
            <a:ext cx="6609928" cy="853988"/>
          </a:xfrm>
        </p:spPr>
        <p:txBody>
          <a:bodyPr/>
          <a:lstStyle/>
          <a:p>
            <a:r>
              <a:rPr lang="en-IN" b="1" u="sng" dirty="0"/>
              <a:t>ENHANCED WELL-BEING</a:t>
            </a:r>
          </a:p>
        </p:txBody>
      </p:sp>
      <p:sp>
        <p:nvSpPr>
          <p:cNvPr id="3" name="Content Placeholder 2"/>
          <p:cNvSpPr>
            <a:spLocks noGrp="1"/>
          </p:cNvSpPr>
          <p:nvPr>
            <p:ph idx="1"/>
          </p:nvPr>
        </p:nvSpPr>
        <p:spPr>
          <a:xfrm>
            <a:off x="683568" y="1844824"/>
            <a:ext cx="7315200" cy="1451255"/>
          </a:xfrm>
        </p:spPr>
        <p:txBody>
          <a:bodyPr>
            <a:normAutofit fontScale="62500" lnSpcReduction="20000"/>
          </a:bodyPr>
          <a:lstStyle/>
          <a:p>
            <a:r>
              <a:rPr lang="en-IN" sz="3900" dirty="0">
                <a:latin typeface="Times New Roman" panose="02020603050405020304" pitchFamily="18" charset="0"/>
                <a:cs typeface="Times New Roman" panose="02020603050405020304" pitchFamily="18" charset="0"/>
              </a:rPr>
              <a:t>Grateful people are more agreeable, more open, and less neurotic</a:t>
            </a:r>
          </a:p>
          <a:p>
            <a:r>
              <a:rPr lang="en-IN" sz="3900" dirty="0">
                <a:latin typeface="Times New Roman" panose="02020603050405020304" pitchFamily="18" charset="0"/>
                <a:cs typeface="Times New Roman" panose="02020603050405020304" pitchFamily="18" charset="0"/>
              </a:rPr>
              <a:t> Gratitude is related inversely to depression, and positively to life satisfaction</a:t>
            </a:r>
          </a:p>
          <a:p>
            <a:endParaRPr lang="en-IN" dirty="0"/>
          </a:p>
        </p:txBody>
      </p:sp>
      <p:sp>
        <p:nvSpPr>
          <p:cNvPr id="4" name="TextBox 3"/>
          <p:cNvSpPr txBox="1"/>
          <p:nvPr/>
        </p:nvSpPr>
        <p:spPr>
          <a:xfrm>
            <a:off x="755576" y="3429000"/>
            <a:ext cx="7344816" cy="3416320"/>
          </a:xfrm>
          <a:prstGeom prst="rect">
            <a:avLst/>
          </a:prstGeom>
          <a:noFill/>
        </p:spPr>
        <p:txBody>
          <a:bodyPr wrap="square" rtlCol="0">
            <a:spAutoFit/>
          </a:bodyPr>
          <a:lstStyle/>
          <a:p>
            <a:pPr algn="ctr"/>
            <a:r>
              <a:rPr lang="en-IN" sz="3600" b="1" u="sng" dirty="0">
                <a:solidFill>
                  <a:srgbClr val="FF9933"/>
                </a:solidFill>
              </a:rPr>
              <a:t>DEEPER RELATIONSHIPS</a:t>
            </a:r>
          </a:p>
          <a:p>
            <a:endParaRPr lang="en-IN" dirty="0"/>
          </a:p>
          <a:p>
            <a:pPr marL="342900" indent="-342900">
              <a:buClr>
                <a:srgbClr val="FF9933"/>
              </a:buClr>
              <a:buFont typeface="Wingdings" pitchFamily="2" charset="2"/>
              <a:buChar char="§"/>
            </a:pPr>
            <a:r>
              <a:rPr lang="en-IN" sz="2400" dirty="0">
                <a:latin typeface="Times New Roman" panose="02020603050405020304" pitchFamily="18" charset="0"/>
                <a:cs typeface="Times New Roman" panose="02020603050405020304" pitchFamily="18" charset="0"/>
              </a:rPr>
              <a:t>People who express their gratitude for each other tend to be more willing to forgive others and are less narcissistic </a:t>
            </a:r>
          </a:p>
          <a:p>
            <a:pPr marL="342900" indent="-342900">
              <a:buClr>
                <a:srgbClr val="FF9933"/>
              </a:buClr>
              <a:buFont typeface="Wingdings" pitchFamily="2" charset="2"/>
              <a:buChar char="§"/>
            </a:pPr>
            <a:r>
              <a:rPr lang="en-IN" sz="2400" dirty="0">
                <a:latin typeface="Times New Roman" panose="02020603050405020304" pitchFamily="18" charset="0"/>
                <a:cs typeface="Times New Roman" panose="02020603050405020304" pitchFamily="18" charset="0"/>
              </a:rPr>
              <a:t>Giving thanks to those who have helped you strengthens your relationships and promotes relationship formation and maintenance.</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548680"/>
            <a:ext cx="5961856" cy="709972"/>
          </a:xfrm>
        </p:spPr>
        <p:txBody>
          <a:bodyPr/>
          <a:lstStyle/>
          <a:p>
            <a:r>
              <a:rPr lang="en-IN" b="1" u="sng" dirty="0"/>
              <a:t>IMPROVED OPTIMISM</a:t>
            </a:r>
          </a:p>
        </p:txBody>
      </p:sp>
      <p:sp>
        <p:nvSpPr>
          <p:cNvPr id="3" name="Content Placeholder 2"/>
          <p:cNvSpPr>
            <a:spLocks noGrp="1"/>
          </p:cNvSpPr>
          <p:nvPr>
            <p:ph idx="1"/>
          </p:nvPr>
        </p:nvSpPr>
        <p:spPr>
          <a:xfrm>
            <a:off x="785192" y="1484784"/>
            <a:ext cx="7315200" cy="1379247"/>
          </a:xfrm>
        </p:spPr>
        <p:txBody>
          <a:bodyPr>
            <a:normAutofit/>
          </a:bodyPr>
          <a:lstStyle/>
          <a:p>
            <a:pPr algn="just"/>
            <a:r>
              <a:rPr lang="en-IN" sz="2200" dirty="0">
                <a:latin typeface="Times New Roman" panose="02020603050405020304" pitchFamily="18" charset="0"/>
                <a:cs typeface="Times New Roman" panose="02020603050405020304" pitchFamily="18" charset="0"/>
              </a:rPr>
              <a:t>People who are focused on gratitude show more optimism in many areas of their lives, including health and exercise</a:t>
            </a:r>
          </a:p>
          <a:p>
            <a:pPr algn="just"/>
            <a:r>
              <a:rPr lang="en-IN" sz="2200" dirty="0">
                <a:latin typeface="Times New Roman" panose="02020603050405020304" pitchFamily="18" charset="0"/>
                <a:cs typeface="Times New Roman" panose="02020603050405020304" pitchFamily="18" charset="0"/>
              </a:rPr>
              <a:t>More likely to act in ways that support a healthy lifestyle</a:t>
            </a:r>
          </a:p>
        </p:txBody>
      </p:sp>
      <p:sp>
        <p:nvSpPr>
          <p:cNvPr id="5" name="TextBox 4"/>
          <p:cNvSpPr txBox="1"/>
          <p:nvPr/>
        </p:nvSpPr>
        <p:spPr>
          <a:xfrm>
            <a:off x="683568" y="3212976"/>
            <a:ext cx="7056784" cy="2954655"/>
          </a:xfrm>
          <a:prstGeom prst="rect">
            <a:avLst/>
          </a:prstGeom>
          <a:noFill/>
        </p:spPr>
        <p:txBody>
          <a:bodyPr wrap="square" rtlCol="0">
            <a:spAutoFit/>
          </a:bodyPr>
          <a:lstStyle/>
          <a:p>
            <a:pPr algn="ctr"/>
            <a:r>
              <a:rPr lang="en-IN" sz="3600" b="1" u="sng" dirty="0">
                <a:solidFill>
                  <a:srgbClr val="FF9933"/>
                </a:solidFill>
              </a:rPr>
              <a:t>INCREASED HAPPINESS</a:t>
            </a:r>
          </a:p>
          <a:p>
            <a:endParaRPr lang="en-IN" sz="2200" dirty="0">
              <a:latin typeface="Times New Roman" panose="02020603050405020304" pitchFamily="18" charset="0"/>
              <a:cs typeface="Times New Roman" panose="02020603050405020304" pitchFamily="18" charset="0"/>
            </a:endParaRPr>
          </a:p>
          <a:p>
            <a:pPr marL="342900" indent="-342900" algn="just">
              <a:buClr>
                <a:srgbClr val="FF9933"/>
              </a:buClr>
              <a:buFont typeface="Wingdings" pitchFamily="2" charset="2"/>
              <a:buChar char="§"/>
            </a:pPr>
            <a:r>
              <a:rPr lang="en-IN" sz="2200" dirty="0">
                <a:latin typeface="Times New Roman" panose="02020603050405020304" pitchFamily="18" charset="0"/>
                <a:cs typeface="Times New Roman" panose="02020603050405020304" pitchFamily="18" charset="0"/>
              </a:rPr>
              <a:t>Gratitude offers a long-lasting effect in a positive-feedback loop</a:t>
            </a:r>
          </a:p>
          <a:p>
            <a:pPr marL="342900" indent="-342900" algn="just">
              <a:buClr>
                <a:srgbClr val="FF9933"/>
              </a:buClr>
              <a:buFont typeface="Wingdings" pitchFamily="2" charset="2"/>
              <a:buChar char="§"/>
            </a:pPr>
            <a:r>
              <a:rPr lang="en-IN" sz="2200" dirty="0">
                <a:latin typeface="Times New Roman" panose="02020603050405020304" pitchFamily="18" charset="0"/>
                <a:cs typeface="Times New Roman" panose="02020603050405020304" pitchFamily="18" charset="0"/>
              </a:rPr>
              <a:t>The more gratitude we experience and express, the more situations and people we may find to express gratitude towards.</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315200" cy="925996"/>
          </a:xfrm>
        </p:spPr>
        <p:txBody>
          <a:bodyPr/>
          <a:lstStyle/>
          <a:p>
            <a:r>
              <a:rPr lang="en-IN" b="1" u="sng" dirty="0"/>
              <a:t>STRONGER SELF-CONTROL</a:t>
            </a:r>
          </a:p>
        </p:txBody>
      </p:sp>
      <p:sp>
        <p:nvSpPr>
          <p:cNvPr id="3" name="Content Placeholder 2"/>
          <p:cNvSpPr>
            <a:spLocks noGrp="1"/>
          </p:cNvSpPr>
          <p:nvPr>
            <p:ph idx="1"/>
          </p:nvPr>
        </p:nvSpPr>
        <p:spPr>
          <a:xfrm>
            <a:off x="827584" y="1628800"/>
            <a:ext cx="7315200" cy="1739287"/>
          </a:xfrm>
        </p:spPr>
        <p:txBody>
          <a:bodyPr>
            <a:normAutofit lnSpcReduction="10000"/>
          </a:bodyPr>
          <a:lstStyle/>
          <a:p>
            <a:r>
              <a:rPr lang="en-IN" sz="2400" dirty="0">
                <a:latin typeface="Times New Roman" panose="02020603050405020304" pitchFamily="18" charset="0"/>
                <a:cs typeface="Times New Roman" panose="02020603050405020304" pitchFamily="18" charset="0"/>
              </a:rPr>
              <a:t> Emotions can foster self-control, and discovering a way to reduce impatience with a simple gratitude exercise opens up tremendous possibilities for reducing a wide range of societal ills from impulse buying and insufficient saving to obesity and smoking.</a:t>
            </a:r>
          </a:p>
          <a:p>
            <a:endParaRPr lang="en-IN" dirty="0"/>
          </a:p>
        </p:txBody>
      </p:sp>
      <p:sp>
        <p:nvSpPr>
          <p:cNvPr id="4" name="TextBox 3"/>
          <p:cNvSpPr txBox="1"/>
          <p:nvPr/>
        </p:nvSpPr>
        <p:spPr>
          <a:xfrm>
            <a:off x="827584" y="3714998"/>
            <a:ext cx="7416824" cy="2954655"/>
          </a:xfrm>
          <a:prstGeom prst="rect">
            <a:avLst/>
          </a:prstGeom>
          <a:noFill/>
        </p:spPr>
        <p:txBody>
          <a:bodyPr wrap="square" rtlCol="0">
            <a:spAutoFit/>
          </a:bodyPr>
          <a:lstStyle/>
          <a:p>
            <a:pPr algn="ctr"/>
            <a:r>
              <a:rPr lang="en-IN" sz="3600" b="1" u="sng" dirty="0">
                <a:solidFill>
                  <a:srgbClr val="FF9933"/>
                </a:solidFill>
              </a:rPr>
              <a:t>BETTER PHYSICAL AND MENTAL HEALTH</a:t>
            </a:r>
          </a:p>
          <a:p>
            <a:endParaRPr lang="en-IN" dirty="0"/>
          </a:p>
          <a:p>
            <a:pPr marL="342900" indent="-342900">
              <a:buClr>
                <a:srgbClr val="FF9933"/>
              </a:buClr>
              <a:buFont typeface="Wingdings" pitchFamily="2" charset="2"/>
              <a:buChar char="§"/>
            </a:pPr>
            <a:r>
              <a:rPr lang="en-IN" sz="2400" dirty="0">
                <a:latin typeface="Times New Roman" panose="02020603050405020304" pitchFamily="18" charset="0"/>
                <a:cs typeface="Times New Roman" panose="02020603050405020304" pitchFamily="18" charset="0"/>
              </a:rPr>
              <a:t>Reduced inflammation, improved sleep, and better moods</a:t>
            </a:r>
          </a:p>
          <a:p>
            <a:pPr marL="342900" indent="-342900">
              <a:buClr>
                <a:srgbClr val="FF9933"/>
              </a:buClr>
              <a:buFont typeface="Wingdings" pitchFamily="2" charset="2"/>
              <a:buChar char="§"/>
            </a:pPr>
            <a:r>
              <a:rPr lang="en-IN" sz="2400" dirty="0">
                <a:latin typeface="Times New Roman" panose="02020603050405020304" pitchFamily="18" charset="0"/>
                <a:cs typeface="Times New Roman" panose="02020603050405020304" pitchFamily="18" charset="0"/>
              </a:rPr>
              <a:t>Reduced symptoms of heart failure after only 8 weeks.</a:t>
            </a:r>
          </a:p>
          <a:p>
            <a:pPr marL="342900" indent="-342900">
              <a:buClr>
                <a:srgbClr val="FF9933"/>
              </a:buClr>
              <a:buFont typeface="Wingdings" pitchFamily="2" charset="2"/>
              <a:buChar char="§"/>
            </a:pPr>
            <a:r>
              <a:rPr lang="en-IN" sz="2400" dirty="0">
                <a:latin typeface="Times New Roman" panose="02020603050405020304" pitchFamily="18" charset="0"/>
                <a:cs typeface="Times New Roman" panose="02020603050405020304" pitchFamily="18" charset="0"/>
              </a:rPr>
              <a:t>Healthier minds, and with that healthier bodies.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88640"/>
            <a:ext cx="7315200" cy="1154097"/>
          </a:xfrm>
        </p:spPr>
        <p:txBody>
          <a:bodyPr/>
          <a:lstStyle/>
          <a:p>
            <a:r>
              <a:rPr lang="en-IN" b="1" u="sng" dirty="0"/>
              <a:t>AN OVERALL BETTER LIFE</a:t>
            </a:r>
          </a:p>
        </p:txBody>
      </p:sp>
      <p:sp>
        <p:nvSpPr>
          <p:cNvPr id="3" name="Content Placeholder 2"/>
          <p:cNvSpPr>
            <a:spLocks noGrp="1"/>
          </p:cNvSpPr>
          <p:nvPr>
            <p:ph idx="1"/>
          </p:nvPr>
        </p:nvSpPr>
        <p:spPr>
          <a:xfrm>
            <a:off x="899592" y="2276872"/>
            <a:ext cx="7315200" cy="2387359"/>
          </a:xfrm>
        </p:spPr>
        <p:txBody>
          <a:bodyPr>
            <a:noAutofit/>
          </a:bodyPr>
          <a:lstStyle/>
          <a:p>
            <a:r>
              <a:rPr lang="en-IN" sz="2400" dirty="0">
                <a:latin typeface="Times New Roman" panose="02020603050405020304" pitchFamily="18" charset="0"/>
                <a:cs typeface="Times New Roman" panose="02020603050405020304" pitchFamily="18" charset="0"/>
              </a:rPr>
              <a:t>More energy</a:t>
            </a:r>
          </a:p>
          <a:p>
            <a:r>
              <a:rPr lang="en-IN" sz="2400" dirty="0">
                <a:latin typeface="Times New Roman" panose="02020603050405020304" pitchFamily="18" charset="0"/>
                <a:cs typeface="Times New Roman" panose="02020603050405020304" pitchFamily="18" charset="0"/>
              </a:rPr>
              <a:t> More optimism</a:t>
            </a:r>
          </a:p>
          <a:p>
            <a:r>
              <a:rPr lang="en-IN" sz="2400" dirty="0">
                <a:latin typeface="Times New Roman" panose="02020603050405020304" pitchFamily="18" charset="0"/>
                <a:cs typeface="Times New Roman" panose="02020603050405020304" pitchFamily="18" charset="0"/>
              </a:rPr>
              <a:t>More social connections</a:t>
            </a:r>
          </a:p>
          <a:p>
            <a:r>
              <a:rPr lang="en-IN" sz="2400" dirty="0">
                <a:latin typeface="Times New Roman" panose="02020603050405020304" pitchFamily="18" charset="0"/>
                <a:cs typeface="Times New Roman" panose="02020603050405020304" pitchFamily="18" charset="0"/>
              </a:rPr>
              <a:t>More happiness</a:t>
            </a:r>
          </a:p>
          <a:p>
            <a:r>
              <a:rPr lang="en-IN" sz="2400" dirty="0">
                <a:latin typeface="Times New Roman" panose="02020603050405020304" pitchFamily="18" charset="0"/>
                <a:cs typeface="Times New Roman" panose="02020603050405020304" pitchFamily="18" charset="0"/>
              </a:rPr>
              <a:t>Reduce levels of stress</a:t>
            </a:r>
          </a:p>
          <a:p>
            <a:r>
              <a:rPr lang="en-IN" sz="2400" dirty="0">
                <a:latin typeface="Times New Roman" panose="02020603050405020304" pitchFamily="18" charset="0"/>
                <a:cs typeface="Times New Roman" panose="02020603050405020304" pitchFamily="18" charset="0"/>
              </a:rPr>
              <a:t>Decrease levels of depression and anxiety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6897960" cy="781980"/>
          </a:xfrm>
        </p:spPr>
        <p:txBody>
          <a:bodyPr/>
          <a:lstStyle/>
          <a:p>
            <a:r>
              <a:rPr lang="en-IN" b="1" u="sng" dirty="0"/>
              <a:t>STRONGER ATHLETICISM</a:t>
            </a:r>
          </a:p>
        </p:txBody>
      </p:sp>
      <p:sp>
        <p:nvSpPr>
          <p:cNvPr id="3" name="Content Placeholder 2"/>
          <p:cNvSpPr>
            <a:spLocks noGrp="1"/>
          </p:cNvSpPr>
          <p:nvPr>
            <p:ph idx="1"/>
          </p:nvPr>
        </p:nvSpPr>
        <p:spPr>
          <a:xfrm>
            <a:off x="899592" y="1844824"/>
            <a:ext cx="7315200" cy="3539527"/>
          </a:xfrm>
        </p:spPr>
        <p:txBody>
          <a:bodyPr/>
          <a:lstStyle/>
          <a:p>
            <a:r>
              <a:rPr lang="en-IN" sz="2400" dirty="0">
                <a:latin typeface="Times New Roman" panose="02020603050405020304" pitchFamily="18" charset="0"/>
                <a:cs typeface="Times New Roman" panose="02020603050405020304" pitchFamily="18" charset="0"/>
              </a:rPr>
              <a:t>Athlete’s level of gratitude for their success can influence their levels of well-being</a:t>
            </a:r>
          </a:p>
          <a:p>
            <a:r>
              <a:rPr lang="en-IN" sz="2400" dirty="0">
                <a:latin typeface="Times New Roman" panose="02020603050405020304" pitchFamily="18" charset="0"/>
                <a:cs typeface="Times New Roman" panose="02020603050405020304" pitchFamily="18" charset="0"/>
              </a:rPr>
              <a:t>More satisfied and tend to have higher levels of self-esteem.</a:t>
            </a:r>
          </a:p>
          <a:p>
            <a:r>
              <a:rPr lang="en-IN" sz="2400" dirty="0">
                <a:latin typeface="Times New Roman" panose="02020603050405020304" pitchFamily="18" charset="0"/>
                <a:cs typeface="Times New Roman" panose="02020603050405020304" pitchFamily="18" charset="0"/>
              </a:rPr>
              <a:t>Stronger fan support and pride can influence the performance and pride of the team itself for representing a greater team.</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315200" cy="1154097"/>
          </a:xfrm>
        </p:spPr>
        <p:txBody>
          <a:bodyPr>
            <a:normAutofit fontScale="90000"/>
          </a:bodyPr>
          <a:lstStyle/>
          <a:p>
            <a:pPr algn="ctr"/>
            <a:r>
              <a:rPr lang="en-IN" b="1" u="sng" dirty="0"/>
              <a:t>STRONGER NEUROLOGICALLY –BASED MORALITY</a:t>
            </a:r>
          </a:p>
        </p:txBody>
      </p:sp>
      <p:sp>
        <p:nvSpPr>
          <p:cNvPr id="3" name="Content Placeholder 2"/>
          <p:cNvSpPr>
            <a:spLocks noGrp="1"/>
          </p:cNvSpPr>
          <p:nvPr>
            <p:ph idx="1"/>
          </p:nvPr>
        </p:nvSpPr>
        <p:spPr>
          <a:xfrm>
            <a:off x="899592" y="2276873"/>
            <a:ext cx="7315200" cy="1008112"/>
          </a:xfrm>
        </p:spPr>
        <p:txBody>
          <a:bodyPr/>
          <a:lstStyle/>
          <a:p>
            <a:r>
              <a:rPr lang="en-IN" sz="2800" dirty="0">
                <a:latin typeface="Times New Roman" panose="02020603050405020304" pitchFamily="18" charset="0"/>
                <a:cs typeface="Times New Roman" panose="02020603050405020304" pitchFamily="18" charset="0"/>
              </a:rPr>
              <a:t>Gratitude increases activity in areas of the brain that deal with morality, reward, and judgment.</a:t>
            </a:r>
          </a:p>
          <a:p>
            <a:endParaRPr lang="en-I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85706" y="3356992"/>
            <a:ext cx="6252939" cy="30726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96753"/>
            <a:ext cx="7315200" cy="5112608"/>
          </a:xfrm>
        </p:spPr>
        <p:txBody>
          <a:bodyPr>
            <a:normAutofit/>
          </a:bodyPr>
          <a:lstStyle/>
          <a:p>
            <a:r>
              <a:rPr lang="en-IN" sz="2800" dirty="0">
                <a:latin typeface="Times New Roman" panose="02020603050405020304" pitchFamily="18" charset="0"/>
                <a:cs typeface="Times New Roman" panose="02020603050405020304" pitchFamily="18" charset="0"/>
              </a:rPr>
              <a:t>Expressing gratitude not only helps people appreciate what they’ve received in life, but it also helps people feel like they have given something back to those who helped them.</a:t>
            </a:r>
          </a:p>
          <a:p>
            <a:pPr marL="45720" indent="0">
              <a:buNone/>
            </a:pPr>
            <a:endParaRPr lang="en-IN" sz="2800" dirty="0">
              <a:latin typeface="Times New Roman" panose="02020603050405020304" pitchFamily="18" charset="0"/>
              <a:cs typeface="Times New Roman" panose="02020603050405020304" pitchFamily="18" charset="0"/>
            </a:endParaRPr>
          </a:p>
          <a:p>
            <a:r>
              <a:rPr lang="en-IN" sz="2800" dirty="0">
                <a:latin typeface="Times New Roman" panose="02020603050405020304" pitchFamily="18" charset="0"/>
                <a:cs typeface="Times New Roman" panose="02020603050405020304" pitchFamily="18" charset="0"/>
              </a:rPr>
              <a:t>Effectively, gratitude can create social networks and help individuals work towards goals and challenges, and overall, simply have stronger coping skills for life’s hardships.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0"/>
            <a:ext cx="7315200" cy="722049"/>
          </a:xfrm>
        </p:spPr>
        <p:txBody>
          <a:bodyPr/>
          <a:lstStyle/>
          <a:p>
            <a:pPr algn="ctr"/>
            <a:r>
              <a:rPr lang="en-IN" b="1" u="sng" dirty="0"/>
              <a:t>APPLY IT TO YOUR LIFE!</a:t>
            </a:r>
          </a:p>
        </p:txBody>
      </p:sp>
      <p:sp>
        <p:nvSpPr>
          <p:cNvPr id="3" name="Content Placeholder 2"/>
          <p:cNvSpPr>
            <a:spLocks noGrp="1"/>
          </p:cNvSpPr>
          <p:nvPr>
            <p:ph idx="1"/>
          </p:nvPr>
        </p:nvSpPr>
        <p:spPr>
          <a:xfrm>
            <a:off x="914400" y="1700809"/>
            <a:ext cx="7315200" cy="4608552"/>
          </a:xfrm>
        </p:spPr>
        <p:txBody>
          <a:bodyPr>
            <a:normAutofit/>
          </a:bodyPr>
          <a:lstStyle/>
          <a:p>
            <a:pPr algn="just"/>
            <a:r>
              <a:rPr lang="en-IN" sz="2400" dirty="0">
                <a:latin typeface="Times New Roman" panose="02020603050405020304" pitchFamily="18" charset="0"/>
                <a:cs typeface="Times New Roman" panose="02020603050405020304" pitchFamily="18" charset="0"/>
              </a:rPr>
              <a:t>This very evening, before you go to sleep, think of the positive things that happened during the day.</a:t>
            </a:r>
          </a:p>
          <a:p>
            <a:pPr algn="just"/>
            <a:r>
              <a:rPr lang="en-IN" sz="2400" dirty="0">
                <a:latin typeface="Times New Roman" panose="02020603050405020304" pitchFamily="18" charset="0"/>
                <a:cs typeface="Times New Roman" panose="02020603050405020304" pitchFamily="18" charset="0"/>
              </a:rPr>
              <a:t> Consider a gratitude journal as well.</a:t>
            </a:r>
          </a:p>
          <a:p>
            <a:pPr algn="just"/>
            <a:r>
              <a:rPr lang="en-IN" sz="2400" dirty="0">
                <a:latin typeface="Times New Roman" panose="02020603050405020304" pitchFamily="18" charset="0"/>
                <a:cs typeface="Times New Roman" panose="02020603050405020304" pitchFamily="18" charset="0"/>
              </a:rPr>
              <a:t>Before getting out of bed, consider three things—however small—that you are grateful for.</a:t>
            </a:r>
          </a:p>
          <a:p>
            <a:pPr algn="just"/>
            <a:r>
              <a:rPr lang="en-IN" sz="2400" dirty="0">
                <a:latin typeface="Times New Roman" panose="02020603050405020304" pitchFamily="18" charset="0"/>
                <a:cs typeface="Times New Roman" panose="02020603050405020304" pitchFamily="18" charset="0"/>
              </a:rPr>
              <a:t>Share what you’re grateful for and set examples</a:t>
            </a:r>
          </a:p>
          <a:p>
            <a:pPr algn="just"/>
            <a:r>
              <a:rPr lang="en-IN" sz="2400" dirty="0">
                <a:latin typeface="Times New Roman" panose="02020603050405020304" pitchFamily="18" charset="0"/>
                <a:cs typeface="Times New Roman" panose="02020603050405020304" pitchFamily="18" charset="0"/>
              </a:rPr>
              <a:t>If you feel that you have neglected to thank someone in your life, maybe write them a letter explaining your gratitude.</a:t>
            </a:r>
          </a:p>
          <a:p>
            <a:pPr algn="just"/>
            <a:r>
              <a:rPr lang="en-IN" sz="2400" dirty="0">
                <a:latin typeface="Times New Roman" panose="02020603050405020304" pitchFamily="18" charset="0"/>
                <a:cs typeface="Times New Roman" panose="02020603050405020304" pitchFamily="18" charset="0"/>
              </a:rPr>
              <a:t>Acting kindly towards a stranger because someone did that for you.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548680"/>
            <a:ext cx="6537920" cy="709972"/>
          </a:xfrm>
        </p:spPr>
        <p:txBody>
          <a:bodyPr/>
          <a:lstStyle/>
          <a:p>
            <a:r>
              <a:rPr lang="en-IN" b="1" u="sng" dirty="0"/>
              <a:t>A TAKE-HOME MESSAGE</a:t>
            </a:r>
          </a:p>
        </p:txBody>
      </p:sp>
      <p:sp>
        <p:nvSpPr>
          <p:cNvPr id="3" name="Content Placeholder 2"/>
          <p:cNvSpPr>
            <a:spLocks noGrp="1"/>
          </p:cNvSpPr>
          <p:nvPr>
            <p:ph idx="1"/>
          </p:nvPr>
        </p:nvSpPr>
        <p:spPr>
          <a:xfrm>
            <a:off x="899592" y="1844824"/>
            <a:ext cx="7315200" cy="3539527"/>
          </a:xfrm>
        </p:spPr>
        <p:txBody>
          <a:bodyPr/>
          <a:lstStyle/>
          <a:p>
            <a:r>
              <a:rPr lang="en-IN" sz="2800" dirty="0">
                <a:latin typeface="Times New Roman" panose="02020603050405020304" pitchFamily="18" charset="0"/>
                <a:cs typeface="Times New Roman" panose="02020603050405020304" pitchFamily="18" charset="0"/>
              </a:rPr>
              <a:t>Gratitude is an important social emotion</a:t>
            </a:r>
          </a:p>
          <a:p>
            <a:r>
              <a:rPr lang="en-IN" sz="2800" dirty="0">
                <a:latin typeface="Times New Roman" panose="02020603050405020304" pitchFamily="18" charset="0"/>
                <a:cs typeface="Times New Roman" panose="02020603050405020304" pitchFamily="18" charset="0"/>
              </a:rPr>
              <a:t>Gratitude is a tool for increasing well-being. </a:t>
            </a:r>
          </a:p>
          <a:p>
            <a:r>
              <a:rPr lang="en-IN" sz="2800" dirty="0">
                <a:latin typeface="Times New Roman" panose="02020603050405020304" pitchFamily="18" charset="0"/>
                <a:cs typeface="Times New Roman" panose="02020603050405020304" pitchFamily="18" charset="0"/>
              </a:rPr>
              <a:t>Gratitude is related to a desire to build people and societies that are healthy and thriving.</a:t>
            </a:r>
          </a:p>
          <a:p>
            <a:r>
              <a:rPr lang="en-IN" sz="2800" dirty="0">
                <a:latin typeface="Times New Roman" panose="02020603050405020304" pitchFamily="18" charset="0"/>
                <a:cs typeface="Times New Roman" panose="02020603050405020304" pitchFamily="18" charset="0"/>
              </a:rPr>
              <a:t>There are so many ways to practice gratitude.</a:t>
            </a:r>
          </a:p>
          <a:p>
            <a:endParaRPr lang="en-IN" dirty="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9860" y="2708920"/>
            <a:ext cx="7315200" cy="3539527"/>
          </a:xfrm>
        </p:spPr>
        <p:txBody>
          <a:bodyPr>
            <a:normAutofit/>
          </a:bodyPr>
          <a:lstStyle/>
          <a:p>
            <a:r>
              <a:rPr lang="en-IN" sz="2800" dirty="0">
                <a:latin typeface="Times New Roman" panose="02020603050405020304" pitchFamily="18" charset="0"/>
                <a:cs typeface="Times New Roman" panose="02020603050405020304" pitchFamily="18" charset="0"/>
              </a:rPr>
              <a:t>A thankful appreciation for what an individual receives, whether tangible or intangible.</a:t>
            </a:r>
          </a:p>
          <a:p>
            <a:r>
              <a:rPr lang="en-IN" sz="2800" dirty="0">
                <a:latin typeface="Times New Roman" panose="02020603050405020304" pitchFamily="18" charset="0"/>
                <a:cs typeface="Times New Roman" panose="02020603050405020304" pitchFamily="18" charset="0"/>
              </a:rPr>
              <a:t>A social emotion that signals our recognition of the things others have done for us</a:t>
            </a:r>
          </a:p>
          <a:p>
            <a:r>
              <a:rPr lang="en-IN" sz="2800" dirty="0">
                <a:latin typeface="Times New Roman" panose="02020603050405020304" pitchFamily="18" charset="0"/>
                <a:cs typeface="Times New Roman" panose="02020603050405020304" pitchFamily="18" charset="0"/>
              </a:rPr>
              <a:t>Has been conceptualized as an emotion, a virtue, a moral sentiment, a motive, a coping response, a skill, and an attitude.</a:t>
            </a:r>
          </a:p>
        </p:txBody>
      </p: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29155" b="26081"/>
          <a:stretch>
            <a:fillRect/>
          </a:stretch>
        </p:blipFill>
        <p:spPr bwMode="auto">
          <a:xfrm>
            <a:off x="683568" y="548680"/>
            <a:ext cx="7416824" cy="17017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556792"/>
            <a:ext cx="7315200" cy="2595025"/>
          </a:xfrm>
        </p:spPr>
        <p:txBody>
          <a:bodyPr>
            <a:normAutofit/>
          </a:bodyPr>
          <a:lstStyle/>
          <a:p>
            <a:r>
              <a:rPr lang="en-IN" sz="6600" b="1" u="sng" dirty="0"/>
              <a:t>THANK YOU </a:t>
            </a:r>
          </a:p>
        </p:txBody>
      </p:sp>
      <p:sp>
        <p:nvSpPr>
          <p:cNvPr id="3" name="Subtitle 2"/>
          <p:cNvSpPr>
            <a:spLocks noGrp="1"/>
          </p:cNvSpPr>
          <p:nvPr>
            <p:ph type="subTitle" idx="1"/>
          </p:nvPr>
        </p:nvSpPr>
        <p:spPr/>
        <p:txBody>
          <a:bodyPr>
            <a:normAutofit fontScale="70000" lnSpcReduction="20000"/>
          </a:bodyPr>
          <a:lstStyle/>
          <a:p>
            <a:pPr algn="ctr"/>
            <a:r>
              <a:rPr lang="en-IN" sz="2800" dirty="0">
                <a:solidFill>
                  <a:prstClr val="white"/>
                </a:solidFill>
              </a:rPr>
              <a:t>For any questions reach out to us </a:t>
            </a:r>
            <a:br>
              <a:rPr lang="en-IN" sz="2800" dirty="0">
                <a:solidFill>
                  <a:prstClr val="white"/>
                </a:solidFill>
              </a:rPr>
            </a:br>
            <a:endParaRPr lang="en-IN" sz="2800" dirty="0">
              <a:solidFill>
                <a:prstClr val="white"/>
              </a:solidFill>
            </a:endParaRPr>
          </a:p>
          <a:p>
            <a:pPr algn="ctr"/>
            <a:r>
              <a:rPr lang="en-IN" sz="2800" dirty="0">
                <a:solidFill>
                  <a:prstClr val="white"/>
                </a:solidFill>
              </a:rPr>
              <a:t>info@emotionoflife.in</a:t>
            </a:r>
            <a:r>
              <a:rPr lang="en-US" sz="2800" dirty="0"/>
              <a:t/>
            </a:r>
            <a:br>
              <a:rPr lang="en-US" sz="2800" dirty="0"/>
            </a:br>
            <a:endParaRPr lang="en-IN"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548680"/>
            <a:ext cx="3729608" cy="781980"/>
          </a:xfrm>
        </p:spPr>
        <p:txBody>
          <a:bodyPr>
            <a:normAutofit/>
          </a:bodyPr>
          <a:lstStyle/>
          <a:p>
            <a:pPr algn="ctr"/>
            <a:r>
              <a:rPr lang="en-IN" b="1" u="sng" dirty="0">
                <a:cs typeface="Times New Roman" panose="02020603050405020304" pitchFamily="18" charset="0"/>
              </a:rPr>
              <a:t>SYNONYMS </a:t>
            </a:r>
          </a:p>
        </p:txBody>
      </p:sp>
      <p:sp>
        <p:nvSpPr>
          <p:cNvPr id="3" name="Content Placeholder 2"/>
          <p:cNvSpPr>
            <a:spLocks noGrp="1"/>
          </p:cNvSpPr>
          <p:nvPr>
            <p:ph idx="1"/>
          </p:nvPr>
        </p:nvSpPr>
        <p:spPr>
          <a:xfrm>
            <a:off x="914400" y="1844825"/>
            <a:ext cx="3009528" cy="4464536"/>
          </a:xfrm>
        </p:spPr>
        <p:txBody>
          <a:bodyPr>
            <a:normAutofit/>
          </a:bodyPr>
          <a:lstStyle/>
          <a:p>
            <a:r>
              <a:rPr lang="en-IN" sz="2400" dirty="0">
                <a:latin typeface="Times New Roman" panose="02020603050405020304" pitchFamily="18" charset="0"/>
                <a:cs typeface="Times New Roman" panose="02020603050405020304" pitchFamily="18" charset="0"/>
              </a:rPr>
              <a:t>acknowledgment;</a:t>
            </a:r>
          </a:p>
          <a:p>
            <a:r>
              <a:rPr lang="en-IN" sz="2400" dirty="0">
                <a:latin typeface="Times New Roman" panose="02020603050405020304" pitchFamily="18" charset="0"/>
                <a:cs typeface="Times New Roman" panose="02020603050405020304" pitchFamily="18" charset="0"/>
              </a:rPr>
              <a:t>appreciativeness;</a:t>
            </a:r>
          </a:p>
          <a:p>
            <a:r>
              <a:rPr lang="en-IN" sz="2400" dirty="0">
                <a:latin typeface="Times New Roman" panose="02020603050405020304" pitchFamily="18" charset="0"/>
                <a:cs typeface="Times New Roman" panose="02020603050405020304" pitchFamily="18" charset="0"/>
              </a:rPr>
              <a:t>grace;</a:t>
            </a:r>
          </a:p>
          <a:p>
            <a:r>
              <a:rPr lang="en-IN" sz="2400" dirty="0">
                <a:latin typeface="Times New Roman" panose="02020603050405020304" pitchFamily="18" charset="0"/>
                <a:cs typeface="Times New Roman" panose="02020603050405020304" pitchFamily="18" charset="0"/>
              </a:rPr>
              <a:t>gracefulness;</a:t>
            </a:r>
          </a:p>
          <a:p>
            <a:r>
              <a:rPr lang="en-IN" sz="2400" dirty="0">
                <a:latin typeface="Times New Roman" panose="02020603050405020304" pitchFamily="18" charset="0"/>
                <a:cs typeface="Times New Roman" panose="02020603050405020304" pitchFamily="18" charset="0"/>
              </a:rPr>
              <a:t>gratefulness;</a:t>
            </a:r>
          </a:p>
          <a:p>
            <a:r>
              <a:rPr lang="en-IN" sz="2400" dirty="0">
                <a:latin typeface="Times New Roman" panose="02020603050405020304" pitchFamily="18" charset="0"/>
                <a:cs typeface="Times New Roman" panose="02020603050405020304" pitchFamily="18" charset="0"/>
              </a:rPr>
              <a:t>praise;</a:t>
            </a:r>
          </a:p>
          <a:p>
            <a:r>
              <a:rPr lang="en-IN" sz="2400" dirty="0">
                <a:latin typeface="Times New Roman" panose="02020603050405020304" pitchFamily="18" charset="0"/>
                <a:cs typeface="Times New Roman" panose="02020603050405020304" pitchFamily="18" charset="0"/>
              </a:rPr>
              <a:t>recognition;</a:t>
            </a:r>
          </a:p>
          <a:p>
            <a:r>
              <a:rPr lang="en-IN" sz="2400" dirty="0">
                <a:latin typeface="Times New Roman" panose="02020603050405020304" pitchFamily="18" charset="0"/>
                <a:cs typeface="Times New Roman" panose="02020603050405020304" pitchFamily="18" charset="0"/>
              </a:rPr>
              <a:t>requital;</a:t>
            </a:r>
          </a:p>
          <a:p>
            <a:r>
              <a:rPr lang="en-IN" sz="2400" dirty="0">
                <a:latin typeface="Times New Roman" panose="02020603050405020304" pitchFamily="18" charset="0"/>
                <a:cs typeface="Times New Roman" panose="02020603050405020304" pitchFamily="18" charset="0"/>
              </a:rPr>
              <a:t>responsiveness;</a:t>
            </a:r>
          </a:p>
          <a:p>
            <a:r>
              <a:rPr lang="en-IN" sz="2400" dirty="0">
                <a:latin typeface="Times New Roman" panose="02020603050405020304" pitchFamily="18" charset="0"/>
                <a:cs typeface="Times New Roman" panose="02020603050405020304" pitchFamily="18" charset="0"/>
              </a:rPr>
              <a:t>thankfulness.</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76672"/>
            <a:ext cx="6048672" cy="866065"/>
          </a:xfrm>
        </p:spPr>
        <p:txBody>
          <a:bodyPr/>
          <a:lstStyle/>
          <a:p>
            <a:r>
              <a:rPr lang="en-IN" b="1" u="sng" dirty="0"/>
              <a:t>STATES OF GRATITUDE </a:t>
            </a:r>
          </a:p>
        </p:txBody>
      </p:sp>
      <p:sp>
        <p:nvSpPr>
          <p:cNvPr id="3" name="Content Placeholder 2"/>
          <p:cNvSpPr>
            <a:spLocks noGrp="1"/>
          </p:cNvSpPr>
          <p:nvPr>
            <p:ph idx="1"/>
          </p:nvPr>
        </p:nvSpPr>
        <p:spPr>
          <a:xfrm>
            <a:off x="827584" y="1700808"/>
            <a:ext cx="7315200" cy="4752527"/>
          </a:xfrm>
        </p:spPr>
        <p:txBody>
          <a:bodyPr>
            <a:normAutofit/>
          </a:bodyPr>
          <a:lstStyle/>
          <a:p>
            <a:r>
              <a:rPr lang="en-IN" sz="2200" dirty="0">
                <a:latin typeface="Times New Roman" panose="02020603050405020304" pitchFamily="18" charset="0"/>
                <a:cs typeface="Times New Roman" panose="02020603050405020304" pitchFamily="18" charset="0"/>
              </a:rPr>
              <a:t>According to Dr. Robert Emmons, the feeling of gratitude involves two stages (2003):</a:t>
            </a:r>
          </a:p>
          <a:p>
            <a:endParaRPr lang="en-IN" sz="2200" dirty="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First comes the acknowledgment of goodness in one’s life. </a:t>
            </a:r>
          </a:p>
          <a:p>
            <a:pPr marL="45720" indent="0">
              <a:buNone/>
            </a:pPr>
            <a:r>
              <a:rPr lang="en-IN" sz="2200" dirty="0">
                <a:latin typeface="Times New Roman" panose="02020603050405020304" pitchFamily="18" charset="0"/>
                <a:cs typeface="Times New Roman" panose="02020603050405020304" pitchFamily="18" charset="0"/>
              </a:rPr>
              <a:t>   say yes to life. life is good,  has elements that make worth  </a:t>
            </a:r>
          </a:p>
          <a:p>
            <a:pPr marL="45720" indent="0">
              <a:buNone/>
            </a:pPr>
            <a:r>
              <a:rPr lang="en-IN" sz="2200" dirty="0">
                <a:latin typeface="Times New Roman" panose="02020603050405020304" pitchFamily="18" charset="0"/>
                <a:cs typeface="Times New Roman" panose="02020603050405020304" pitchFamily="18" charset="0"/>
              </a:rPr>
              <a:t>   living,  </a:t>
            </a:r>
          </a:p>
          <a:p>
            <a:r>
              <a:rPr lang="en-IN" sz="2200" dirty="0">
                <a:latin typeface="Times New Roman" panose="02020603050405020304" pitchFamily="18" charset="0"/>
                <a:cs typeface="Times New Roman" panose="02020603050405020304" pitchFamily="18" charset="0"/>
              </a:rPr>
              <a:t>Second, gratitude is recognizing that  goodness lies outside the self. One can be grateful to other people, to animals, and to the world.</a:t>
            </a:r>
          </a:p>
          <a:p>
            <a:endParaRPr lang="en-IN" sz="2200" dirty="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The two stages of gratitude comprise the recognition of the goodness in our lives.</a:t>
            </a:r>
          </a:p>
          <a:p>
            <a:pPr marL="45720" indent="0">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04664"/>
            <a:ext cx="6825952" cy="853988"/>
          </a:xfrm>
        </p:spPr>
        <p:txBody>
          <a:bodyPr/>
          <a:lstStyle/>
          <a:p>
            <a:r>
              <a:rPr lang="en-IN" b="1" u="sng" dirty="0"/>
              <a:t>PURPOSE OF GRATITUDE</a:t>
            </a:r>
          </a:p>
        </p:txBody>
      </p:sp>
      <p:sp>
        <p:nvSpPr>
          <p:cNvPr id="3" name="Content Placeholder 2"/>
          <p:cNvSpPr>
            <a:spLocks noGrp="1"/>
          </p:cNvSpPr>
          <p:nvPr>
            <p:ph idx="1"/>
          </p:nvPr>
        </p:nvSpPr>
        <p:spPr>
          <a:xfrm>
            <a:off x="899592" y="1844824"/>
            <a:ext cx="7315200" cy="3539527"/>
          </a:xfrm>
        </p:spPr>
        <p:txBody>
          <a:bodyPr>
            <a:normAutofit lnSpcReduction="10000"/>
          </a:bodyPr>
          <a:lstStyle/>
          <a:p>
            <a:r>
              <a:rPr lang="en-IN" sz="3200" dirty="0">
                <a:latin typeface="Times New Roman" panose="02020603050405020304" pitchFamily="18" charset="0"/>
                <a:cs typeface="Times New Roman" panose="02020603050405020304" pitchFamily="18" charset="0"/>
              </a:rPr>
              <a:t>Form new social relations or to strengthen current ones.</a:t>
            </a:r>
          </a:p>
          <a:p>
            <a:r>
              <a:rPr lang="en-IN" sz="3200" dirty="0">
                <a:latin typeface="Times New Roman" panose="02020603050405020304" pitchFamily="18" charset="0"/>
                <a:cs typeface="Times New Roman" panose="02020603050405020304" pitchFamily="18" charset="0"/>
              </a:rPr>
              <a:t>Used to apologize, make amends and help solve other problems.</a:t>
            </a:r>
          </a:p>
          <a:p>
            <a:r>
              <a:rPr lang="en-IN" sz="3200" dirty="0">
                <a:latin typeface="Times New Roman" panose="02020603050405020304" pitchFamily="18" charset="0"/>
                <a:cs typeface="Times New Roman" panose="02020603050405020304" pitchFamily="18" charset="0"/>
              </a:rPr>
              <a:t>People may feel gracious because it can be an intrinsically rewarding process.</a:t>
            </a:r>
          </a:p>
          <a:p>
            <a:r>
              <a:rPr lang="en-IN" sz="3200" dirty="0">
                <a:latin typeface="Times New Roman" panose="02020603050405020304" pitchFamily="18" charset="0"/>
                <a:cs typeface="Times New Roman" panose="02020603050405020304" pitchFamily="18" charset="0"/>
              </a:rPr>
              <a:t> Motivate oneself to seize the day.</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04664"/>
            <a:ext cx="6753944" cy="853988"/>
          </a:xfrm>
        </p:spPr>
        <p:txBody>
          <a:bodyPr>
            <a:normAutofit fontScale="90000"/>
          </a:bodyPr>
          <a:lstStyle/>
          <a:p>
            <a:r>
              <a:rPr lang="en-IN" b="1" u="sng" dirty="0"/>
              <a:t>WHY GRATITUDE WORKS?</a:t>
            </a:r>
          </a:p>
        </p:txBody>
      </p:sp>
      <p:sp>
        <p:nvSpPr>
          <p:cNvPr id="3" name="Content Placeholder 2"/>
          <p:cNvSpPr>
            <a:spLocks noGrp="1"/>
          </p:cNvSpPr>
          <p:nvPr>
            <p:ph idx="1"/>
          </p:nvPr>
        </p:nvSpPr>
        <p:spPr>
          <a:xfrm>
            <a:off x="1043608" y="1974883"/>
            <a:ext cx="7315200" cy="3038293"/>
          </a:xfrm>
        </p:spPr>
        <p:txBody>
          <a:bodyPr>
            <a:normAutofit/>
          </a:bodyPr>
          <a:lstStyle/>
          <a:p>
            <a:r>
              <a:rPr lang="en-IN" sz="2400" dirty="0">
                <a:latin typeface="Times New Roman" panose="02020603050405020304" pitchFamily="18" charset="0"/>
                <a:cs typeface="Times New Roman" panose="02020603050405020304" pitchFamily="18" charset="0"/>
              </a:rPr>
              <a:t>Selfless act</a:t>
            </a:r>
          </a:p>
          <a:p>
            <a:r>
              <a:rPr lang="en-IN" sz="2400" dirty="0">
                <a:latin typeface="Times New Roman" panose="02020603050405020304" pitchFamily="18" charset="0"/>
                <a:cs typeface="Times New Roman" panose="02020603050405020304" pitchFamily="18" charset="0"/>
              </a:rPr>
              <a:t>Acts are done unconditionally, to show to people that they are appreciated. </a:t>
            </a:r>
          </a:p>
          <a:p>
            <a:r>
              <a:rPr lang="en-IN" sz="2400" dirty="0">
                <a:latin typeface="Times New Roman" panose="02020603050405020304" pitchFamily="18" charset="0"/>
                <a:cs typeface="Times New Roman" panose="02020603050405020304" pitchFamily="18" charset="0"/>
              </a:rPr>
              <a:t>A gift that is freely given</a:t>
            </a:r>
          </a:p>
          <a:p>
            <a:r>
              <a:rPr lang="en-IN" sz="2400" dirty="0">
                <a:latin typeface="Times New Roman" panose="02020603050405020304" pitchFamily="18" charset="0"/>
                <a:cs typeface="Times New Roman" panose="02020603050405020304" pitchFamily="18" charset="0"/>
              </a:rPr>
              <a:t>Even when we do not expect a return, sometimes they happen</a:t>
            </a:r>
          </a:p>
          <a:p>
            <a:r>
              <a:rPr lang="en-IN" sz="2400" dirty="0">
                <a:latin typeface="Times New Roman" panose="02020603050405020304" pitchFamily="18" charset="0"/>
                <a:cs typeface="Times New Roman" panose="02020603050405020304" pitchFamily="18" charset="0"/>
              </a:rPr>
              <a:t>Gratitude can be contagious, in a good way.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55576" y="404664"/>
            <a:ext cx="3364992" cy="621792"/>
          </a:xfrm>
        </p:spPr>
        <p:txBody>
          <a:bodyPr/>
          <a:lstStyle/>
          <a:p>
            <a:pPr algn="ctr"/>
            <a:r>
              <a:rPr lang="en-IN" sz="3200" u="sng" dirty="0"/>
              <a:t>CATHARSIS</a:t>
            </a:r>
          </a:p>
        </p:txBody>
      </p:sp>
      <p:sp>
        <p:nvSpPr>
          <p:cNvPr id="3" name="Text Placeholder 2"/>
          <p:cNvSpPr>
            <a:spLocks noGrp="1"/>
          </p:cNvSpPr>
          <p:nvPr>
            <p:ph type="body" sz="quarter" idx="3"/>
          </p:nvPr>
        </p:nvSpPr>
        <p:spPr>
          <a:xfrm>
            <a:off x="4932040" y="404664"/>
            <a:ext cx="3362062" cy="621792"/>
          </a:xfrm>
        </p:spPr>
        <p:txBody>
          <a:bodyPr/>
          <a:lstStyle/>
          <a:p>
            <a:r>
              <a:rPr lang="en-IN" sz="3200" u="sng" dirty="0"/>
              <a:t>RECIPROCITY</a:t>
            </a:r>
          </a:p>
        </p:txBody>
      </p:sp>
      <p:sp>
        <p:nvSpPr>
          <p:cNvPr id="5" name="Content Placeholder 4"/>
          <p:cNvSpPr>
            <a:spLocks noGrp="1"/>
          </p:cNvSpPr>
          <p:nvPr>
            <p:ph sz="quarter" idx="13"/>
          </p:nvPr>
        </p:nvSpPr>
        <p:spPr>
          <a:xfrm>
            <a:off x="914400" y="1196752"/>
            <a:ext cx="3566160" cy="5140040"/>
          </a:xfrm>
        </p:spPr>
        <p:txBody>
          <a:bodyPr>
            <a:normAutofit lnSpcReduction="10000"/>
          </a:bodyPr>
          <a:lstStyle/>
          <a:p>
            <a:pPr algn="just"/>
            <a:r>
              <a:rPr lang="en-IN" sz="2200" dirty="0">
                <a:latin typeface="Times New Roman" panose="02020603050405020304" pitchFamily="18" charset="0"/>
                <a:cs typeface="Times New Roman" panose="02020603050405020304" pitchFamily="18" charset="0"/>
              </a:rPr>
              <a:t>Individual releases strong emotions.</a:t>
            </a:r>
          </a:p>
          <a:p>
            <a:pPr algn="just"/>
            <a:r>
              <a:rPr lang="en-IN" sz="2200" dirty="0">
                <a:latin typeface="Times New Roman" panose="02020603050405020304" pitchFamily="18" charset="0"/>
                <a:cs typeface="Times New Roman" panose="02020603050405020304" pitchFamily="18" charset="0"/>
              </a:rPr>
              <a:t>To illustrate this, consider the guilt associated with “failing” to meet obligations. Perhaps in this situation, you would express gratitude to who you let down, in an attempt to release that guilt.</a:t>
            </a:r>
          </a:p>
          <a:p>
            <a:pPr algn="just"/>
            <a:r>
              <a:rPr lang="en-IN" sz="2200" dirty="0">
                <a:latin typeface="Times New Roman" panose="02020603050405020304" pitchFamily="18" charset="0"/>
                <a:cs typeface="Times New Roman" panose="02020603050405020304" pitchFamily="18" charset="0"/>
              </a:rPr>
              <a:t>The acts are meant to convey the appreciation that the friends possess, despite a recent disappointment.</a:t>
            </a:r>
          </a:p>
          <a:p>
            <a:endParaRPr lang="en-IN" dirty="0"/>
          </a:p>
        </p:txBody>
      </p:sp>
      <p:sp>
        <p:nvSpPr>
          <p:cNvPr id="6" name="Content Placeholder 5"/>
          <p:cNvSpPr>
            <a:spLocks noGrp="1"/>
          </p:cNvSpPr>
          <p:nvPr>
            <p:ph sz="quarter" idx="14"/>
          </p:nvPr>
        </p:nvSpPr>
        <p:spPr>
          <a:xfrm>
            <a:off x="4681727" y="1268760"/>
            <a:ext cx="3566160" cy="5068032"/>
          </a:xfrm>
        </p:spPr>
        <p:txBody>
          <a:bodyPr/>
          <a:lstStyle/>
          <a:p>
            <a:r>
              <a:rPr lang="en-IN" sz="2200" dirty="0">
                <a:latin typeface="Times New Roman" panose="02020603050405020304" pitchFamily="18" charset="0"/>
                <a:cs typeface="Times New Roman" panose="02020603050405020304" pitchFamily="18" charset="0"/>
              </a:rPr>
              <a:t>Exchanging of actions.</a:t>
            </a:r>
          </a:p>
          <a:p>
            <a:r>
              <a:rPr lang="en-IN" sz="2200" dirty="0">
                <a:latin typeface="Times New Roman" panose="02020603050405020304" pitchFamily="18" charset="0"/>
                <a:cs typeface="Times New Roman" panose="02020603050405020304" pitchFamily="18" charset="0"/>
              </a:rPr>
              <a:t>When someone performs an act of gratitude for another person, in turn, that person may be motivated to do something gracious for the former person or continue the favour for a stranger.</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827584" y="2132856"/>
            <a:ext cx="3364992" cy="621792"/>
          </a:xfrm>
        </p:spPr>
        <p:txBody>
          <a:bodyPr/>
          <a:lstStyle/>
          <a:p>
            <a:pPr algn="ctr"/>
            <a:r>
              <a:rPr lang="en-IN" sz="2800" u="sng" dirty="0"/>
              <a:t>TRAIT</a:t>
            </a:r>
          </a:p>
        </p:txBody>
      </p:sp>
      <p:sp>
        <p:nvSpPr>
          <p:cNvPr id="3" name="Text Placeholder 2"/>
          <p:cNvSpPr>
            <a:spLocks noGrp="1"/>
          </p:cNvSpPr>
          <p:nvPr>
            <p:ph type="body" sz="quarter" idx="3"/>
          </p:nvPr>
        </p:nvSpPr>
        <p:spPr>
          <a:xfrm>
            <a:off x="5364088" y="2132856"/>
            <a:ext cx="3362062" cy="621792"/>
          </a:xfrm>
        </p:spPr>
        <p:txBody>
          <a:bodyPr/>
          <a:lstStyle/>
          <a:p>
            <a:pPr algn="ctr"/>
            <a:r>
              <a:rPr lang="en-IN" sz="2800" u="sng" dirty="0"/>
              <a:t>STATE</a:t>
            </a:r>
          </a:p>
        </p:txBody>
      </p:sp>
      <p:sp>
        <p:nvSpPr>
          <p:cNvPr id="4" name="Title 3"/>
          <p:cNvSpPr>
            <a:spLocks noGrp="1"/>
          </p:cNvSpPr>
          <p:nvPr>
            <p:ph type="title"/>
          </p:nvPr>
        </p:nvSpPr>
        <p:spPr>
          <a:xfrm>
            <a:off x="2051720" y="404664"/>
            <a:ext cx="4521696" cy="853988"/>
          </a:xfrm>
        </p:spPr>
        <p:txBody>
          <a:bodyPr/>
          <a:lstStyle/>
          <a:p>
            <a:r>
              <a:rPr lang="en-IN" b="1" u="sng" dirty="0"/>
              <a:t>TRAIT V/S STATE</a:t>
            </a:r>
          </a:p>
        </p:txBody>
      </p:sp>
      <p:sp>
        <p:nvSpPr>
          <p:cNvPr id="5" name="Content Placeholder 4"/>
          <p:cNvSpPr>
            <a:spLocks noGrp="1"/>
          </p:cNvSpPr>
          <p:nvPr>
            <p:ph sz="quarter" idx="13"/>
          </p:nvPr>
        </p:nvSpPr>
        <p:spPr>
          <a:xfrm>
            <a:off x="914400" y="2996952"/>
            <a:ext cx="3566160" cy="3339840"/>
          </a:xfrm>
        </p:spPr>
        <p:txBody>
          <a:bodyPr>
            <a:normAutofit/>
          </a:bodyPr>
          <a:lstStyle/>
          <a:p>
            <a:pPr algn="just"/>
            <a:r>
              <a:rPr lang="en-IN" sz="2400" dirty="0">
                <a:latin typeface="Times New Roman" panose="02020603050405020304" pitchFamily="18" charset="0"/>
                <a:cs typeface="Times New Roman" panose="02020603050405020304" pitchFamily="18" charset="0"/>
              </a:rPr>
              <a:t>An individual practices gratitude as part of their daily life </a:t>
            </a:r>
          </a:p>
          <a:p>
            <a:pPr algn="just"/>
            <a:r>
              <a:rPr lang="en-IN" sz="2400" dirty="0">
                <a:latin typeface="Times New Roman" panose="02020603050405020304" pitchFamily="18" charset="0"/>
                <a:cs typeface="Times New Roman" panose="02020603050405020304" pitchFamily="18" charset="0"/>
              </a:rPr>
              <a:t>Character strength, to possess gratitude</a:t>
            </a:r>
          </a:p>
          <a:p>
            <a:pPr algn="just"/>
            <a:r>
              <a:rPr lang="en-IN" sz="2400" dirty="0">
                <a:latin typeface="Times New Roman" panose="02020603050405020304" pitchFamily="18" charset="0"/>
                <a:cs typeface="Times New Roman" panose="02020603050405020304" pitchFamily="18" charset="0"/>
              </a:rPr>
              <a:t> Can be developed with practice and awareness</a:t>
            </a:r>
          </a:p>
        </p:txBody>
      </p:sp>
      <p:sp>
        <p:nvSpPr>
          <p:cNvPr id="6" name="Content Placeholder 5"/>
          <p:cNvSpPr>
            <a:spLocks noGrp="1"/>
          </p:cNvSpPr>
          <p:nvPr>
            <p:ph sz="quarter" idx="14"/>
          </p:nvPr>
        </p:nvSpPr>
        <p:spPr>
          <a:xfrm>
            <a:off x="4788024" y="3068960"/>
            <a:ext cx="3566160" cy="2953512"/>
          </a:xfrm>
        </p:spPr>
        <p:txBody>
          <a:bodyPr/>
          <a:lstStyle/>
          <a:p>
            <a:r>
              <a:rPr lang="en-IN" sz="2400" dirty="0">
                <a:latin typeface="Times New Roman" panose="02020603050405020304" pitchFamily="18" charset="0"/>
                <a:cs typeface="Times New Roman" panose="02020603050405020304" pitchFamily="18" charset="0"/>
              </a:rPr>
              <a:t>When a person experiences the rich emotion from someone expressing gratitude for them.</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548680"/>
            <a:ext cx="7315200" cy="1154097"/>
          </a:xfrm>
        </p:spPr>
        <p:txBody>
          <a:bodyPr>
            <a:normAutofit fontScale="90000"/>
          </a:bodyPr>
          <a:lstStyle/>
          <a:p>
            <a:pPr algn="ctr"/>
            <a:r>
              <a:rPr lang="en-IN" b="1" u="sng" dirty="0"/>
              <a:t>RELIGIOUS AND SPIRITUAL PERSPECTIVE</a:t>
            </a:r>
          </a:p>
        </p:txBody>
      </p:sp>
      <p:sp>
        <p:nvSpPr>
          <p:cNvPr id="3" name="Content Placeholder 2"/>
          <p:cNvSpPr>
            <a:spLocks noGrp="1"/>
          </p:cNvSpPr>
          <p:nvPr>
            <p:ph idx="1"/>
          </p:nvPr>
        </p:nvSpPr>
        <p:spPr>
          <a:xfrm>
            <a:off x="914400" y="1988840"/>
            <a:ext cx="7315200" cy="4320521"/>
          </a:xfrm>
        </p:spPr>
        <p:txBody>
          <a:bodyPr>
            <a:noAutofit/>
          </a:bodyPr>
          <a:lstStyle/>
          <a:p>
            <a:r>
              <a:rPr lang="en-IN" sz="2400" dirty="0">
                <a:latin typeface="Times New Roman" panose="02020603050405020304" pitchFamily="18" charset="0"/>
                <a:cs typeface="Times New Roman" panose="02020603050405020304" pitchFamily="18" charset="0"/>
              </a:rPr>
              <a:t>Many religions referred to gratitude strictly regarding the need to be thankful for a higher power.</a:t>
            </a:r>
          </a:p>
          <a:p>
            <a:r>
              <a:rPr lang="en-IN" sz="2400" dirty="0">
                <a:latin typeface="Times New Roman" panose="02020603050405020304" pitchFamily="18" charset="0"/>
                <a:cs typeface="Times New Roman" panose="02020603050405020304" pitchFamily="18" charset="0"/>
              </a:rPr>
              <a:t>Christianity, Islam and Judaism stressed gratitude as an integral step on the path to a good life.</a:t>
            </a:r>
          </a:p>
          <a:p>
            <a:r>
              <a:rPr lang="en-IN" sz="2400" dirty="0">
                <a:latin typeface="Times New Roman" panose="02020603050405020304" pitchFamily="18" charset="0"/>
                <a:cs typeface="Times New Roman" panose="02020603050405020304" pitchFamily="18" charset="0"/>
              </a:rPr>
              <a:t> In Judaism, it is encouraged to start every day by being grateful for waking up again.</a:t>
            </a:r>
          </a:p>
          <a:p>
            <a:r>
              <a:rPr lang="en-IN" sz="2400" dirty="0">
                <a:latin typeface="Times New Roman" panose="02020603050405020304" pitchFamily="18" charset="0"/>
                <a:cs typeface="Times New Roman" panose="02020603050405020304" pitchFamily="18" charset="0"/>
              </a:rPr>
              <a:t>Christianity - “gratitude to God” that binds many Christians together. </a:t>
            </a:r>
          </a:p>
          <a:p>
            <a:r>
              <a:rPr lang="en-IN" sz="2400" dirty="0">
                <a:latin typeface="Times New Roman" panose="02020603050405020304" pitchFamily="18" charset="0"/>
                <a:cs typeface="Times New Roman" panose="02020603050405020304" pitchFamily="18" charset="0"/>
              </a:rPr>
              <a:t>For Islam, the purpose of the five daily prayers is not to ask Allah for anything, but instead, to show gratitude towards Allah.</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Perspective</Template>
  <TotalTime>51</TotalTime>
  <Words>1066</Words>
  <Application>Microsoft Macintosh PowerPoint</Application>
  <PresentationFormat>On-screen Show (4:3)</PresentationFormat>
  <Paragraphs>121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Perspective</vt:lpstr>
      <vt:lpstr>Gratitude </vt:lpstr>
      <vt:lpstr>Slide 2</vt:lpstr>
      <vt:lpstr>SYNONYMS </vt:lpstr>
      <vt:lpstr>STATES OF GRATITUDE </vt:lpstr>
      <vt:lpstr>PURPOSE OF GRATITUDE</vt:lpstr>
      <vt:lpstr>WHY GRATITUDE WORKS?</vt:lpstr>
      <vt:lpstr>Slide 7</vt:lpstr>
      <vt:lpstr>TRAIT V/S STATE</vt:lpstr>
      <vt:lpstr>RELIGIOUS AND SPIRITUAL PERSPECTIVE</vt:lpstr>
      <vt:lpstr>MODERN PSYCHOLOGICAL PERSPECTIVE</vt:lpstr>
      <vt:lpstr>ENHANCED WELL-BEING</vt:lpstr>
      <vt:lpstr>IMPROVED OPTIMISM</vt:lpstr>
      <vt:lpstr>STRONGER SELF-CONTROL</vt:lpstr>
      <vt:lpstr>AN OVERALL BETTER LIFE</vt:lpstr>
      <vt:lpstr>STRONGER ATHLETICISM</vt:lpstr>
      <vt:lpstr>STRONGER NEUROLOGICALLY –BASED MORALITY</vt:lpstr>
      <vt:lpstr>Slide 17</vt:lpstr>
      <vt:lpstr>APPLY IT TO YOUR LIFE!</vt:lpstr>
      <vt:lpstr>A TAKE-HOME MESSAGE</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Gratitude</dc:title>
  <dc:creator>shweta mittal</dc:creator>
  <cp:lastModifiedBy>RCC</cp:lastModifiedBy>
  <cp:revision>22</cp:revision>
  <dcterms:created xsi:type="dcterms:W3CDTF">2020-07-24T14:23:00Z</dcterms:created>
  <dcterms:modified xsi:type="dcterms:W3CDTF">2020-09-08T02:45:20Z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1033-11.2.0.9635</vt:lpwstr>
  </property>
</Properties>
</file>