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DM Sans" charset="1" panose="00000000000000000000"/>
      <p:regular r:id="rId10"/>
    </p:embeddedFont>
    <p:embeddedFont>
      <p:font typeface="DM Sans Bold" charset="1" panose="00000000000000000000"/>
      <p:regular r:id="rId11"/>
    </p:embeddedFont>
    <p:embeddedFont>
      <p:font typeface="DM Sans Italics" charset="1" panose="00000000000000000000"/>
      <p:regular r:id="rId12"/>
    </p:embeddedFont>
    <p:embeddedFont>
      <p:font typeface="DM Sans Bold Italics" charset="1" panose="0000000000000000000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slides/slide1.xml" Type="http://schemas.openxmlformats.org/officeDocument/2006/relationships/slide"/><Relationship Id="rId15" Target="slides/slide2.xml" Type="http://schemas.openxmlformats.org/officeDocument/2006/relationships/slide"/><Relationship Id="rId16" Target="slides/slide3.xml" Type="http://schemas.openxmlformats.org/officeDocument/2006/relationships/slide"/><Relationship Id="rId17" Target="slides/slide4.xml" Type="http://schemas.openxmlformats.org/officeDocument/2006/relationships/slide"/><Relationship Id="rId18" Target="slides/slide5.xml" Type="http://schemas.openxmlformats.org/officeDocument/2006/relationships/slide"/><Relationship Id="rId19" Target="slides/slide6.xml" Type="http://schemas.openxmlformats.org/officeDocument/2006/relationships/slide"/><Relationship Id="rId2" Target="presProps.xml" Type="http://schemas.openxmlformats.org/officeDocument/2006/relationships/presProps"/><Relationship Id="rId20" Target="slides/slide7.xml" Type="http://schemas.openxmlformats.org/officeDocument/2006/relationships/slide"/><Relationship Id="rId21" Target="slides/slide8.xml" Type="http://schemas.openxmlformats.org/officeDocument/2006/relationships/slide"/><Relationship Id="rId22" Target="slides/slide9.xml" Type="http://schemas.openxmlformats.org/officeDocument/2006/relationships/slide"/><Relationship Id="rId23" Target="slides/slide10.xml" Type="http://schemas.openxmlformats.org/officeDocument/2006/relationships/slide"/><Relationship Id="rId24" Target="slides/slide11.xml" Type="http://schemas.openxmlformats.org/officeDocument/2006/relationships/slide"/><Relationship Id="rId25" Target="slides/slide12.xml" Type="http://schemas.openxmlformats.org/officeDocument/2006/relationships/slide"/><Relationship Id="rId26" Target="slides/slide13.xml" Type="http://schemas.openxmlformats.org/officeDocument/2006/relationships/slide"/><Relationship Id="rId27" Target="slides/slide14.xml" Type="http://schemas.openxmlformats.org/officeDocument/2006/relationships/slide"/><Relationship Id="rId28" Target="slides/slide15.xml" Type="http://schemas.openxmlformats.org/officeDocument/2006/relationships/slide"/><Relationship Id="rId29" Target="slides/slide16.xml" Type="http://schemas.openxmlformats.org/officeDocument/2006/relationship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EFBF5"/>
        </a:solidFill>
      </p:bgPr>
    </p:bg>
    <p:spTree>
      <p:nvGrpSpPr>
        <p:cNvPr id="1" name=""/>
        <p:cNvGrpSpPr/>
        <p:nvPr/>
      </p:nvGrpSpPr>
      <p:grpSpPr>
        <a:xfrm>
          <a:off x="0" y="0"/>
          <a:ext cx="0" cy="0"/>
          <a:chOff x="0" y="0"/>
          <a:chExt cx="0" cy="0"/>
        </a:xfrm>
      </p:grpSpPr>
      <p:sp>
        <p:nvSpPr>
          <p:cNvPr name="Freeform 2" id="2"/>
          <p:cNvSpPr/>
          <p:nvPr/>
        </p:nvSpPr>
        <p:spPr>
          <a:xfrm flipH="true" flipV="false" rot="-4319139">
            <a:off x="1717312" y="-2532663"/>
            <a:ext cx="14853376" cy="15352326"/>
          </a:xfrm>
          <a:custGeom>
            <a:avLst/>
            <a:gdLst/>
            <a:ahLst/>
            <a:cxnLst/>
            <a:rect r="r" b="b" t="t" l="l"/>
            <a:pathLst>
              <a:path h="15352326" w="14853376">
                <a:moveTo>
                  <a:pt x="14853376" y="0"/>
                </a:moveTo>
                <a:lnTo>
                  <a:pt x="0" y="0"/>
                </a:lnTo>
                <a:lnTo>
                  <a:pt x="0" y="15352326"/>
                </a:lnTo>
                <a:lnTo>
                  <a:pt x="14853376" y="15352326"/>
                </a:lnTo>
                <a:lnTo>
                  <a:pt x="14853376" y="0"/>
                </a:lnTo>
                <a:close/>
              </a:path>
            </a:pathLst>
          </a:custGeom>
          <a:blipFill>
            <a:blip r:embed="rId2"/>
            <a:stretch>
              <a:fillRect l="0" t="0" r="0" b="0"/>
            </a:stretch>
          </a:blipFill>
        </p:spPr>
      </p:sp>
      <p:sp>
        <p:nvSpPr>
          <p:cNvPr name="TextBox 3" id="3"/>
          <p:cNvSpPr txBox="true"/>
          <p:nvPr/>
        </p:nvSpPr>
        <p:spPr>
          <a:xfrm rot="0">
            <a:off x="1028700" y="5153025"/>
            <a:ext cx="14540532" cy="1171575"/>
          </a:xfrm>
          <a:prstGeom prst="rect">
            <a:avLst/>
          </a:prstGeom>
        </p:spPr>
        <p:txBody>
          <a:bodyPr anchor="t" rtlCol="false" tIns="0" lIns="0" bIns="0" rIns="0">
            <a:spAutoFit/>
          </a:bodyPr>
          <a:lstStyle/>
          <a:p>
            <a:pPr>
              <a:lnSpc>
                <a:spcPts val="9361"/>
              </a:lnSpc>
            </a:pPr>
            <a:r>
              <a:rPr lang="en-US" sz="7801">
                <a:solidFill>
                  <a:srgbClr val="000000"/>
                </a:solidFill>
                <a:latin typeface="DM Sans Bold"/>
              </a:rPr>
              <a:t>Fear of Judgment from Others</a:t>
            </a:r>
          </a:p>
        </p:txBody>
      </p:sp>
      <p:sp>
        <p:nvSpPr>
          <p:cNvPr name="TextBox 4" id="4"/>
          <p:cNvSpPr txBox="true"/>
          <p:nvPr/>
        </p:nvSpPr>
        <p:spPr>
          <a:xfrm rot="0">
            <a:off x="1028700" y="4464049"/>
            <a:ext cx="14540532" cy="679451"/>
          </a:xfrm>
          <a:prstGeom prst="rect">
            <a:avLst/>
          </a:prstGeom>
        </p:spPr>
        <p:txBody>
          <a:bodyPr anchor="t" rtlCol="false" tIns="0" lIns="0" bIns="0" rIns="0">
            <a:spAutoFit/>
          </a:bodyPr>
          <a:lstStyle/>
          <a:p>
            <a:pPr>
              <a:lnSpc>
                <a:spcPts val="5599"/>
              </a:lnSpc>
            </a:pPr>
            <a:r>
              <a:rPr lang="en-US" sz="3999">
                <a:solidFill>
                  <a:srgbClr val="000000"/>
                </a:solidFill>
                <a:latin typeface="DM Sans"/>
              </a:rPr>
              <a:t>Understanding and Overcoming</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EFBF5"/>
        </a:solidFill>
      </p:bgPr>
    </p:bg>
    <p:spTree>
      <p:nvGrpSpPr>
        <p:cNvPr id="1" name=""/>
        <p:cNvGrpSpPr/>
        <p:nvPr/>
      </p:nvGrpSpPr>
      <p:grpSpPr>
        <a:xfrm>
          <a:off x="0" y="0"/>
          <a:ext cx="0" cy="0"/>
          <a:chOff x="0" y="0"/>
          <a:chExt cx="0" cy="0"/>
        </a:xfrm>
      </p:grpSpPr>
      <p:sp>
        <p:nvSpPr>
          <p:cNvPr name="Freeform 2" id="2"/>
          <p:cNvSpPr/>
          <p:nvPr/>
        </p:nvSpPr>
        <p:spPr>
          <a:xfrm flipH="true" flipV="false" rot="6048134">
            <a:off x="2014210" y="-2985758"/>
            <a:ext cx="15136400" cy="15644858"/>
          </a:xfrm>
          <a:custGeom>
            <a:avLst/>
            <a:gdLst/>
            <a:ahLst/>
            <a:cxnLst/>
            <a:rect r="r" b="b" t="t" l="l"/>
            <a:pathLst>
              <a:path h="15644858" w="15136400">
                <a:moveTo>
                  <a:pt x="15136400" y="0"/>
                </a:moveTo>
                <a:lnTo>
                  <a:pt x="0" y="0"/>
                </a:lnTo>
                <a:lnTo>
                  <a:pt x="0" y="15644858"/>
                </a:lnTo>
                <a:lnTo>
                  <a:pt x="15136400" y="15644858"/>
                </a:lnTo>
                <a:lnTo>
                  <a:pt x="15136400" y="0"/>
                </a:lnTo>
                <a:close/>
              </a:path>
            </a:pathLst>
          </a:custGeom>
          <a:blipFill>
            <a:blip r:embed="rId2"/>
            <a:stretch>
              <a:fillRect l="0" t="0" r="0" b="0"/>
            </a:stretch>
          </a:blipFill>
        </p:spPr>
      </p:sp>
      <p:sp>
        <p:nvSpPr>
          <p:cNvPr name="AutoShape 3" id="3"/>
          <p:cNvSpPr/>
          <p:nvPr/>
        </p:nvSpPr>
        <p:spPr>
          <a:xfrm>
            <a:off x="1028699" y="3317875"/>
            <a:ext cx="16230600" cy="4762"/>
          </a:xfrm>
          <a:prstGeom prst="line">
            <a:avLst/>
          </a:prstGeom>
          <a:ln cap="flat" w="9525">
            <a:solidFill>
              <a:srgbClr val="000000"/>
            </a:solidFill>
            <a:prstDash val="solid"/>
            <a:headEnd type="none" len="sm" w="sm"/>
            <a:tailEnd type="none" len="sm" w="sm"/>
          </a:ln>
        </p:spPr>
      </p:sp>
      <p:sp>
        <p:nvSpPr>
          <p:cNvPr name="TextBox 4" id="4"/>
          <p:cNvSpPr txBox="true"/>
          <p:nvPr/>
        </p:nvSpPr>
        <p:spPr>
          <a:xfrm rot="0">
            <a:off x="1028699" y="1217613"/>
            <a:ext cx="14807518" cy="2095500"/>
          </a:xfrm>
          <a:prstGeom prst="rect">
            <a:avLst/>
          </a:prstGeom>
        </p:spPr>
        <p:txBody>
          <a:bodyPr anchor="t" rtlCol="false" tIns="0" lIns="0" bIns="0" rIns="0">
            <a:spAutoFit/>
          </a:bodyPr>
          <a:lstStyle/>
          <a:p>
            <a:pPr>
              <a:lnSpc>
                <a:spcPts val="8280"/>
              </a:lnSpc>
              <a:spcBef>
                <a:spcPct val="0"/>
              </a:spcBef>
            </a:pPr>
            <a:r>
              <a:rPr lang="en-US" sz="6900">
                <a:solidFill>
                  <a:srgbClr val="000000"/>
                </a:solidFill>
                <a:latin typeface="DM Sans Bold"/>
              </a:rPr>
              <a:t>Coping with Fear of Judgment - the extremes</a:t>
            </a:r>
          </a:p>
        </p:txBody>
      </p:sp>
      <p:grpSp>
        <p:nvGrpSpPr>
          <p:cNvPr name="Group 5" id="5"/>
          <p:cNvGrpSpPr/>
          <p:nvPr/>
        </p:nvGrpSpPr>
        <p:grpSpPr>
          <a:xfrm rot="0">
            <a:off x="6427458" y="3537406"/>
            <a:ext cx="4493575" cy="5702563"/>
            <a:chOff x="0" y="0"/>
            <a:chExt cx="5991434" cy="7603417"/>
          </a:xfrm>
        </p:grpSpPr>
        <p:sp>
          <p:nvSpPr>
            <p:cNvPr name="TextBox 6" id="6"/>
            <p:cNvSpPr txBox="true"/>
            <p:nvPr/>
          </p:nvSpPr>
          <p:spPr>
            <a:xfrm rot="0">
              <a:off x="0" y="-9525"/>
              <a:ext cx="5991434" cy="720725"/>
            </a:xfrm>
            <a:prstGeom prst="rect">
              <a:avLst/>
            </a:prstGeom>
          </p:spPr>
          <p:txBody>
            <a:bodyPr anchor="t" rtlCol="false" tIns="0" lIns="0" bIns="0" rIns="0">
              <a:spAutoFit/>
            </a:bodyPr>
            <a:lstStyle/>
            <a:p>
              <a:pPr algn="l" marL="0" indent="0" lvl="0">
                <a:lnSpc>
                  <a:spcPts val="4200"/>
                </a:lnSpc>
                <a:spcBef>
                  <a:spcPct val="0"/>
                </a:spcBef>
              </a:pPr>
              <a:r>
                <a:rPr lang="en-US" sz="3500">
                  <a:solidFill>
                    <a:srgbClr val="000000"/>
                  </a:solidFill>
                  <a:latin typeface="DM Sans Bold"/>
                </a:rPr>
                <a:t>Inability to perform</a:t>
              </a:r>
            </a:p>
          </p:txBody>
        </p:sp>
        <p:sp>
          <p:nvSpPr>
            <p:cNvPr name="TextBox 7" id="7"/>
            <p:cNvSpPr txBox="true"/>
            <p:nvPr/>
          </p:nvSpPr>
          <p:spPr>
            <a:xfrm rot="0">
              <a:off x="0" y="1214259"/>
              <a:ext cx="5991434" cy="6389158"/>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Due to the fear, our ability to perform - academically, publicly, or even at work reduces extremely. We become doubtful of our abilities and unsure of what to do. We stop putting in the effort to simply avoid the judgment or criticism which can have even bigger repercussions. </a:t>
              </a:r>
            </a:p>
          </p:txBody>
        </p:sp>
      </p:grpSp>
      <p:grpSp>
        <p:nvGrpSpPr>
          <p:cNvPr name="Group 8" id="8"/>
          <p:cNvGrpSpPr/>
          <p:nvPr/>
        </p:nvGrpSpPr>
        <p:grpSpPr>
          <a:xfrm rot="0">
            <a:off x="11200288" y="3537406"/>
            <a:ext cx="6059012" cy="6140713"/>
            <a:chOff x="0" y="0"/>
            <a:chExt cx="8078683" cy="8187617"/>
          </a:xfrm>
        </p:grpSpPr>
        <p:sp>
          <p:nvSpPr>
            <p:cNvPr name="TextBox 9" id="9"/>
            <p:cNvSpPr txBox="true"/>
            <p:nvPr/>
          </p:nvSpPr>
          <p:spPr>
            <a:xfrm rot="0">
              <a:off x="0" y="-9525"/>
              <a:ext cx="8078683" cy="720725"/>
            </a:xfrm>
            <a:prstGeom prst="rect">
              <a:avLst/>
            </a:prstGeom>
          </p:spPr>
          <p:txBody>
            <a:bodyPr anchor="t" rtlCol="false" tIns="0" lIns="0" bIns="0" rIns="0">
              <a:spAutoFit/>
            </a:bodyPr>
            <a:lstStyle/>
            <a:p>
              <a:pPr algn="l" marL="0" indent="0" lvl="0">
                <a:lnSpc>
                  <a:spcPts val="4200"/>
                </a:lnSpc>
                <a:spcBef>
                  <a:spcPct val="0"/>
                </a:spcBef>
              </a:pPr>
              <a:r>
                <a:rPr lang="en-US" sz="3500">
                  <a:solidFill>
                    <a:srgbClr val="000000"/>
                  </a:solidFill>
                  <a:latin typeface="DM Sans Bold"/>
                </a:rPr>
                <a:t>Procrastination</a:t>
              </a:r>
            </a:p>
          </p:txBody>
        </p:sp>
        <p:sp>
          <p:nvSpPr>
            <p:cNvPr name="TextBox 10" id="10"/>
            <p:cNvSpPr txBox="true"/>
            <p:nvPr/>
          </p:nvSpPr>
          <p:spPr>
            <a:xfrm rot="0">
              <a:off x="0" y="1214259"/>
              <a:ext cx="8078683" cy="6973358"/>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In a more subtle manner, our fear of judgment can manifest as procrastination or us putting tasks off. The urge to put off work till the last minute makes us think that our work might be better or at the very least, the best we could do. This gets rid of the anxiety of having to engage with the task meaningfully and end up with negative criticism. If we do get negative remarks, it can be blamed on the procrastination/stress. </a:t>
              </a:r>
            </a:p>
          </p:txBody>
        </p:sp>
      </p:grpSp>
      <p:grpSp>
        <p:nvGrpSpPr>
          <p:cNvPr name="Group 11" id="11"/>
          <p:cNvGrpSpPr/>
          <p:nvPr/>
        </p:nvGrpSpPr>
        <p:grpSpPr>
          <a:xfrm rot="0">
            <a:off x="1028697" y="3537406"/>
            <a:ext cx="5119504" cy="5702563"/>
            <a:chOff x="0" y="0"/>
            <a:chExt cx="6826005" cy="7603417"/>
          </a:xfrm>
        </p:grpSpPr>
        <p:sp>
          <p:nvSpPr>
            <p:cNvPr name="TextBox 12" id="12"/>
            <p:cNvSpPr txBox="true"/>
            <p:nvPr/>
          </p:nvSpPr>
          <p:spPr>
            <a:xfrm rot="0">
              <a:off x="0" y="-9525"/>
              <a:ext cx="6826005" cy="720725"/>
            </a:xfrm>
            <a:prstGeom prst="rect">
              <a:avLst/>
            </a:prstGeom>
          </p:spPr>
          <p:txBody>
            <a:bodyPr anchor="t" rtlCol="false" tIns="0" lIns="0" bIns="0" rIns="0">
              <a:spAutoFit/>
            </a:bodyPr>
            <a:lstStyle/>
            <a:p>
              <a:pPr algn="l" marL="0" indent="0" lvl="0">
                <a:lnSpc>
                  <a:spcPts val="4200"/>
                </a:lnSpc>
                <a:spcBef>
                  <a:spcPct val="0"/>
                </a:spcBef>
              </a:pPr>
              <a:r>
                <a:rPr lang="en-US" sz="3500">
                  <a:solidFill>
                    <a:srgbClr val="000000"/>
                  </a:solidFill>
                  <a:latin typeface="DM Sans Bold"/>
                </a:rPr>
                <a:t>Judging Others</a:t>
              </a:r>
            </a:p>
          </p:txBody>
        </p:sp>
        <p:sp>
          <p:nvSpPr>
            <p:cNvPr name="TextBox 13" id="13"/>
            <p:cNvSpPr txBox="true"/>
            <p:nvPr/>
          </p:nvSpPr>
          <p:spPr>
            <a:xfrm rot="0">
              <a:off x="0" y="1214259"/>
              <a:ext cx="6826005" cy="6389158"/>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Because we are so afraid of being judged for our attributes, we tend to notice the same in others and judge them for it. We might look at someone else who is fat and criticise them for it, even if it is not something that should be criticised. It is a way of projection that makes us feel entitled to criticise others for what we perceive as wrong. </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EFBF5"/>
        </a:solidFill>
      </p:bgPr>
    </p:bg>
    <p:spTree>
      <p:nvGrpSpPr>
        <p:cNvPr id="1" name=""/>
        <p:cNvGrpSpPr/>
        <p:nvPr/>
      </p:nvGrpSpPr>
      <p:grpSpPr>
        <a:xfrm>
          <a:off x="0" y="0"/>
          <a:ext cx="0" cy="0"/>
          <a:chOff x="0" y="0"/>
          <a:chExt cx="0" cy="0"/>
        </a:xfrm>
      </p:grpSpPr>
      <p:sp>
        <p:nvSpPr>
          <p:cNvPr name="Freeform 2" id="2"/>
          <p:cNvSpPr/>
          <p:nvPr/>
        </p:nvSpPr>
        <p:spPr>
          <a:xfrm flipH="true" flipV="false" rot="6048134">
            <a:off x="2014210" y="-2985758"/>
            <a:ext cx="15136400" cy="15644858"/>
          </a:xfrm>
          <a:custGeom>
            <a:avLst/>
            <a:gdLst/>
            <a:ahLst/>
            <a:cxnLst/>
            <a:rect r="r" b="b" t="t" l="l"/>
            <a:pathLst>
              <a:path h="15644858" w="15136400">
                <a:moveTo>
                  <a:pt x="15136400" y="0"/>
                </a:moveTo>
                <a:lnTo>
                  <a:pt x="0" y="0"/>
                </a:lnTo>
                <a:lnTo>
                  <a:pt x="0" y="15644858"/>
                </a:lnTo>
                <a:lnTo>
                  <a:pt x="15136400" y="15644858"/>
                </a:lnTo>
                <a:lnTo>
                  <a:pt x="15136400" y="0"/>
                </a:lnTo>
                <a:close/>
              </a:path>
            </a:pathLst>
          </a:custGeom>
          <a:blipFill>
            <a:blip r:embed="rId2"/>
            <a:stretch>
              <a:fillRect l="0" t="0" r="0" b="0"/>
            </a:stretch>
          </a:blipFill>
        </p:spPr>
      </p:sp>
      <p:sp>
        <p:nvSpPr>
          <p:cNvPr name="AutoShape 3" id="3"/>
          <p:cNvSpPr/>
          <p:nvPr/>
        </p:nvSpPr>
        <p:spPr>
          <a:xfrm>
            <a:off x="1028699" y="3317875"/>
            <a:ext cx="16230600" cy="4762"/>
          </a:xfrm>
          <a:prstGeom prst="line">
            <a:avLst/>
          </a:prstGeom>
          <a:ln cap="flat" w="9525">
            <a:solidFill>
              <a:srgbClr val="000000"/>
            </a:solidFill>
            <a:prstDash val="solid"/>
            <a:headEnd type="none" len="sm" w="sm"/>
            <a:tailEnd type="none" len="sm" w="sm"/>
          </a:ln>
        </p:spPr>
      </p:sp>
      <p:sp>
        <p:nvSpPr>
          <p:cNvPr name="TextBox 4" id="4"/>
          <p:cNvSpPr txBox="true"/>
          <p:nvPr/>
        </p:nvSpPr>
        <p:spPr>
          <a:xfrm rot="0">
            <a:off x="1028699" y="1217613"/>
            <a:ext cx="14807518" cy="2095500"/>
          </a:xfrm>
          <a:prstGeom prst="rect">
            <a:avLst/>
          </a:prstGeom>
        </p:spPr>
        <p:txBody>
          <a:bodyPr anchor="t" rtlCol="false" tIns="0" lIns="0" bIns="0" rIns="0">
            <a:spAutoFit/>
          </a:bodyPr>
          <a:lstStyle/>
          <a:p>
            <a:pPr>
              <a:lnSpc>
                <a:spcPts val="8280"/>
              </a:lnSpc>
              <a:spcBef>
                <a:spcPct val="0"/>
              </a:spcBef>
            </a:pPr>
            <a:r>
              <a:rPr lang="en-US" sz="6900">
                <a:solidFill>
                  <a:srgbClr val="000000"/>
                </a:solidFill>
                <a:latin typeface="DM Sans Bold"/>
              </a:rPr>
              <a:t>Coping with Fear of Judgment - the extremes</a:t>
            </a:r>
          </a:p>
        </p:txBody>
      </p:sp>
      <p:grpSp>
        <p:nvGrpSpPr>
          <p:cNvPr name="Group 5" id="5"/>
          <p:cNvGrpSpPr/>
          <p:nvPr/>
        </p:nvGrpSpPr>
        <p:grpSpPr>
          <a:xfrm rot="0">
            <a:off x="6651666" y="3555737"/>
            <a:ext cx="5052086" cy="5702563"/>
            <a:chOff x="0" y="0"/>
            <a:chExt cx="6736115" cy="7603417"/>
          </a:xfrm>
        </p:grpSpPr>
        <p:sp>
          <p:nvSpPr>
            <p:cNvPr name="TextBox 6" id="6"/>
            <p:cNvSpPr txBox="true"/>
            <p:nvPr/>
          </p:nvSpPr>
          <p:spPr>
            <a:xfrm rot="0">
              <a:off x="0" y="-9525"/>
              <a:ext cx="6736115" cy="720725"/>
            </a:xfrm>
            <a:prstGeom prst="rect">
              <a:avLst/>
            </a:prstGeom>
          </p:spPr>
          <p:txBody>
            <a:bodyPr anchor="t" rtlCol="false" tIns="0" lIns="0" bIns="0" rIns="0">
              <a:spAutoFit/>
            </a:bodyPr>
            <a:lstStyle/>
            <a:p>
              <a:pPr algn="l" marL="0" indent="0" lvl="0">
                <a:lnSpc>
                  <a:spcPts val="4200"/>
                </a:lnSpc>
                <a:spcBef>
                  <a:spcPct val="0"/>
                </a:spcBef>
              </a:pPr>
              <a:r>
                <a:rPr lang="en-US" sz="3500">
                  <a:solidFill>
                    <a:srgbClr val="000000"/>
                  </a:solidFill>
                  <a:latin typeface="DM Sans Bold"/>
                </a:rPr>
                <a:t>Overthinking/Spiralling</a:t>
              </a:r>
            </a:p>
          </p:txBody>
        </p:sp>
        <p:sp>
          <p:nvSpPr>
            <p:cNvPr name="TextBox 7" id="7"/>
            <p:cNvSpPr txBox="true"/>
            <p:nvPr/>
          </p:nvSpPr>
          <p:spPr>
            <a:xfrm rot="0">
              <a:off x="0" y="1214259"/>
              <a:ext cx="6736115" cy="6389158"/>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The anxiety over others’ actions, words and behaviours around us, can cause us to overthink every action of ours. This can lead to spiralling or catastrophization of thoughts that can be detrimental to our health. We may reach impossible consequences simply because we assumed what other people’s intentions are. This can be quite dangerous. </a:t>
              </a:r>
            </a:p>
          </p:txBody>
        </p:sp>
      </p:grpSp>
      <p:grpSp>
        <p:nvGrpSpPr>
          <p:cNvPr name="Group 8" id="8"/>
          <p:cNvGrpSpPr/>
          <p:nvPr/>
        </p:nvGrpSpPr>
        <p:grpSpPr>
          <a:xfrm rot="0">
            <a:off x="12207216" y="3537406"/>
            <a:ext cx="5052084" cy="5359663"/>
            <a:chOff x="0" y="0"/>
            <a:chExt cx="6736112" cy="7146217"/>
          </a:xfrm>
        </p:grpSpPr>
        <p:sp>
          <p:nvSpPr>
            <p:cNvPr name="TextBox 9" id="9"/>
            <p:cNvSpPr txBox="true"/>
            <p:nvPr/>
          </p:nvSpPr>
          <p:spPr>
            <a:xfrm rot="0">
              <a:off x="0" y="-9525"/>
              <a:ext cx="6736112" cy="1431925"/>
            </a:xfrm>
            <a:prstGeom prst="rect">
              <a:avLst/>
            </a:prstGeom>
          </p:spPr>
          <p:txBody>
            <a:bodyPr anchor="t" rtlCol="false" tIns="0" lIns="0" bIns="0" rIns="0">
              <a:spAutoFit/>
            </a:bodyPr>
            <a:lstStyle/>
            <a:p>
              <a:pPr algn="l" marL="0" indent="0" lvl="0">
                <a:lnSpc>
                  <a:spcPts val="4200"/>
                </a:lnSpc>
                <a:spcBef>
                  <a:spcPct val="0"/>
                </a:spcBef>
              </a:pPr>
              <a:r>
                <a:rPr lang="en-US" sz="3500">
                  <a:solidFill>
                    <a:srgbClr val="000000"/>
                  </a:solidFill>
                  <a:latin typeface="DM Sans Bold"/>
                </a:rPr>
                <a:t>Significant Mental Illness</a:t>
              </a:r>
            </a:p>
          </p:txBody>
        </p:sp>
        <p:sp>
          <p:nvSpPr>
            <p:cNvPr name="TextBox 10" id="10"/>
            <p:cNvSpPr txBox="true"/>
            <p:nvPr/>
          </p:nvSpPr>
          <p:spPr>
            <a:xfrm rot="0">
              <a:off x="0" y="1925459"/>
              <a:ext cx="6736112" cy="5220758"/>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If we let our fear get to us too much, where it starts affecting our life significantly, it can lead to a host of mental illnesses. We experience, depression, bipolar disorder, psychosis, anxiety disorders, Obsessive-Compulsive Disorders, and even personality disorders. </a:t>
              </a:r>
            </a:p>
          </p:txBody>
        </p:sp>
      </p:grpSp>
      <p:grpSp>
        <p:nvGrpSpPr>
          <p:cNvPr name="Group 11" id="11"/>
          <p:cNvGrpSpPr/>
          <p:nvPr/>
        </p:nvGrpSpPr>
        <p:grpSpPr>
          <a:xfrm rot="0">
            <a:off x="1028697" y="3537406"/>
            <a:ext cx="5119504" cy="5264413"/>
            <a:chOff x="0" y="0"/>
            <a:chExt cx="6826005" cy="7019217"/>
          </a:xfrm>
        </p:grpSpPr>
        <p:sp>
          <p:nvSpPr>
            <p:cNvPr name="TextBox 12" id="12"/>
            <p:cNvSpPr txBox="true"/>
            <p:nvPr/>
          </p:nvSpPr>
          <p:spPr>
            <a:xfrm rot="0">
              <a:off x="0" y="-9525"/>
              <a:ext cx="6826005" cy="720725"/>
            </a:xfrm>
            <a:prstGeom prst="rect">
              <a:avLst/>
            </a:prstGeom>
          </p:spPr>
          <p:txBody>
            <a:bodyPr anchor="t" rtlCol="false" tIns="0" lIns="0" bIns="0" rIns="0">
              <a:spAutoFit/>
            </a:bodyPr>
            <a:lstStyle/>
            <a:p>
              <a:pPr algn="l" marL="0" indent="0" lvl="0">
                <a:lnSpc>
                  <a:spcPts val="4200"/>
                </a:lnSpc>
                <a:spcBef>
                  <a:spcPct val="0"/>
                </a:spcBef>
              </a:pPr>
              <a:r>
                <a:rPr lang="en-US" sz="3500">
                  <a:solidFill>
                    <a:srgbClr val="000000"/>
                  </a:solidFill>
                  <a:latin typeface="DM Sans Bold"/>
                </a:rPr>
                <a:t>Perfectionism</a:t>
              </a:r>
            </a:p>
          </p:txBody>
        </p:sp>
        <p:sp>
          <p:nvSpPr>
            <p:cNvPr name="TextBox 13" id="13"/>
            <p:cNvSpPr txBox="true"/>
            <p:nvPr/>
          </p:nvSpPr>
          <p:spPr>
            <a:xfrm rot="0">
              <a:off x="0" y="1214259"/>
              <a:ext cx="6826005" cy="5804958"/>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The negative perception of self can lead to the pitfalls of perfectionism. We may become obsessed with wanting to be perfect but never actually make it because we over analyse every little thing. There will always be something that can be better and that might lead us into mental illness. </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EFBF5"/>
        </a:solidFill>
      </p:bgPr>
    </p:bg>
    <p:spTree>
      <p:nvGrpSpPr>
        <p:cNvPr id="1" name=""/>
        <p:cNvGrpSpPr/>
        <p:nvPr/>
      </p:nvGrpSpPr>
      <p:grpSpPr>
        <a:xfrm>
          <a:off x="0" y="0"/>
          <a:ext cx="0" cy="0"/>
          <a:chOff x="0" y="0"/>
          <a:chExt cx="0" cy="0"/>
        </a:xfrm>
      </p:grpSpPr>
      <p:sp>
        <p:nvSpPr>
          <p:cNvPr name="Freeform 2" id="2"/>
          <p:cNvSpPr/>
          <p:nvPr/>
        </p:nvSpPr>
        <p:spPr>
          <a:xfrm flipH="false" flipV="false" rot="4780159">
            <a:off x="3570387" y="-1491388"/>
            <a:ext cx="15529570" cy="15335451"/>
          </a:xfrm>
          <a:custGeom>
            <a:avLst/>
            <a:gdLst/>
            <a:ahLst/>
            <a:cxnLst/>
            <a:rect r="r" b="b" t="t" l="l"/>
            <a:pathLst>
              <a:path h="15335451" w="15529570">
                <a:moveTo>
                  <a:pt x="0" y="0"/>
                </a:moveTo>
                <a:lnTo>
                  <a:pt x="15529570" y="0"/>
                </a:lnTo>
                <a:lnTo>
                  <a:pt x="15529570" y="15335451"/>
                </a:lnTo>
                <a:lnTo>
                  <a:pt x="0" y="15335451"/>
                </a:lnTo>
                <a:lnTo>
                  <a:pt x="0" y="0"/>
                </a:lnTo>
                <a:close/>
              </a:path>
            </a:pathLst>
          </a:custGeom>
          <a:blipFill>
            <a:blip r:embed="rId2"/>
            <a:stretch>
              <a:fillRect l="0" t="0" r="0" b="0"/>
            </a:stretch>
          </a:blipFill>
        </p:spPr>
      </p:sp>
      <p:sp>
        <p:nvSpPr>
          <p:cNvPr name="AutoShape 3" id="3"/>
          <p:cNvSpPr/>
          <p:nvPr/>
        </p:nvSpPr>
        <p:spPr>
          <a:xfrm flipV="true">
            <a:off x="9139237" y="1473156"/>
            <a:ext cx="0" cy="7340687"/>
          </a:xfrm>
          <a:prstGeom prst="line">
            <a:avLst/>
          </a:prstGeom>
          <a:ln cap="flat" w="9525">
            <a:solidFill>
              <a:srgbClr val="000000"/>
            </a:solidFill>
            <a:prstDash val="solid"/>
            <a:headEnd type="none" len="sm" w="sm"/>
            <a:tailEnd type="none" len="sm" w="sm"/>
          </a:ln>
        </p:spPr>
      </p:sp>
      <p:sp>
        <p:nvSpPr>
          <p:cNvPr name="TextBox 4" id="4"/>
          <p:cNvSpPr txBox="true"/>
          <p:nvPr/>
        </p:nvSpPr>
        <p:spPr>
          <a:xfrm rot="0">
            <a:off x="1379865" y="3762375"/>
            <a:ext cx="7764135" cy="4124325"/>
          </a:xfrm>
          <a:prstGeom prst="rect">
            <a:avLst/>
          </a:prstGeom>
        </p:spPr>
        <p:txBody>
          <a:bodyPr anchor="t" rtlCol="false" tIns="0" lIns="0" bIns="0" rIns="0">
            <a:spAutoFit/>
          </a:bodyPr>
          <a:lstStyle/>
          <a:p>
            <a:pPr>
              <a:lnSpc>
                <a:spcPts val="10800"/>
              </a:lnSpc>
              <a:spcBef>
                <a:spcPct val="0"/>
              </a:spcBef>
            </a:pPr>
            <a:r>
              <a:rPr lang="en-US" sz="9000">
                <a:solidFill>
                  <a:srgbClr val="000000"/>
                </a:solidFill>
                <a:latin typeface="DM Sans Bold"/>
              </a:rPr>
              <a:t>Coping in a Balanced Way</a:t>
            </a:r>
          </a:p>
        </p:txBody>
      </p:sp>
      <p:sp>
        <p:nvSpPr>
          <p:cNvPr name="TextBox 5" id="5"/>
          <p:cNvSpPr txBox="true"/>
          <p:nvPr/>
        </p:nvSpPr>
        <p:spPr>
          <a:xfrm rot="0">
            <a:off x="9919040" y="2717800"/>
            <a:ext cx="6442189" cy="5680075"/>
          </a:xfrm>
          <a:prstGeom prst="rect">
            <a:avLst/>
          </a:prstGeom>
        </p:spPr>
        <p:txBody>
          <a:bodyPr anchor="t" rtlCol="false" tIns="0" lIns="0" bIns="0" rIns="0">
            <a:spAutoFit/>
          </a:bodyPr>
          <a:lstStyle/>
          <a:p>
            <a:pPr marL="539749" indent="-269875" lvl="1">
              <a:lnSpc>
                <a:spcPts val="3499"/>
              </a:lnSpc>
              <a:buFont typeface="Arial"/>
              <a:buChar char="•"/>
            </a:pPr>
            <a:r>
              <a:rPr lang="en-US" sz="2499">
                <a:solidFill>
                  <a:srgbClr val="000000"/>
                </a:solidFill>
                <a:latin typeface="DM Sans"/>
              </a:rPr>
              <a:t>There are multiple ways to cope with this fear, however, the best way is to balance the fear with the ability to be rational with our self-worth.</a:t>
            </a:r>
          </a:p>
          <a:p>
            <a:pPr marL="539749" indent="-269875" lvl="1">
              <a:lnSpc>
                <a:spcPts val="3499"/>
              </a:lnSpc>
              <a:buFont typeface="Arial"/>
              <a:buChar char="•"/>
            </a:pPr>
            <a:r>
              <a:rPr lang="en-US" sz="2499">
                <a:solidFill>
                  <a:srgbClr val="000000"/>
                </a:solidFill>
                <a:latin typeface="DM Sans"/>
              </a:rPr>
              <a:t>The fear might always be there, but we need to intentionally focus on ourselves in a healthy manner so as to protect our health while also growing as a human. </a:t>
            </a:r>
          </a:p>
          <a:p>
            <a:pPr algn="l" marL="539749" indent="-269875" lvl="1">
              <a:lnSpc>
                <a:spcPts val="3499"/>
              </a:lnSpc>
              <a:buFont typeface="Arial"/>
              <a:buChar char="•"/>
            </a:pPr>
            <a:r>
              <a:rPr lang="en-US" sz="2499">
                <a:solidFill>
                  <a:srgbClr val="000000"/>
                </a:solidFill>
                <a:latin typeface="DM Sans"/>
              </a:rPr>
              <a:t>The balance can be quite difficult to achieve but at the end of the day, everyone is judging each other so we need to be mindful of not being too distraught over the same.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EFBF5"/>
        </a:solidFill>
      </p:bgPr>
    </p:bg>
    <p:spTree>
      <p:nvGrpSpPr>
        <p:cNvPr id="1" name=""/>
        <p:cNvGrpSpPr/>
        <p:nvPr/>
      </p:nvGrpSpPr>
      <p:grpSpPr>
        <a:xfrm>
          <a:off x="0" y="0"/>
          <a:ext cx="0" cy="0"/>
          <a:chOff x="0" y="0"/>
          <a:chExt cx="0" cy="0"/>
        </a:xfrm>
      </p:grpSpPr>
      <p:sp>
        <p:nvSpPr>
          <p:cNvPr name="Freeform 2" id="2"/>
          <p:cNvSpPr/>
          <p:nvPr/>
        </p:nvSpPr>
        <p:spPr>
          <a:xfrm flipH="true" flipV="false" rot="6048134">
            <a:off x="2014210" y="-2985758"/>
            <a:ext cx="15136400" cy="15644858"/>
          </a:xfrm>
          <a:custGeom>
            <a:avLst/>
            <a:gdLst/>
            <a:ahLst/>
            <a:cxnLst/>
            <a:rect r="r" b="b" t="t" l="l"/>
            <a:pathLst>
              <a:path h="15644858" w="15136400">
                <a:moveTo>
                  <a:pt x="15136400" y="0"/>
                </a:moveTo>
                <a:lnTo>
                  <a:pt x="0" y="0"/>
                </a:lnTo>
                <a:lnTo>
                  <a:pt x="0" y="15644858"/>
                </a:lnTo>
                <a:lnTo>
                  <a:pt x="15136400" y="15644858"/>
                </a:lnTo>
                <a:lnTo>
                  <a:pt x="15136400" y="0"/>
                </a:lnTo>
                <a:close/>
              </a:path>
            </a:pathLst>
          </a:custGeom>
          <a:blipFill>
            <a:blip r:embed="rId2"/>
            <a:stretch>
              <a:fillRect l="0" t="0" r="0" b="0"/>
            </a:stretch>
          </a:blipFill>
        </p:spPr>
      </p:sp>
      <p:sp>
        <p:nvSpPr>
          <p:cNvPr name="AutoShape 3" id="3"/>
          <p:cNvSpPr/>
          <p:nvPr/>
        </p:nvSpPr>
        <p:spPr>
          <a:xfrm rot="1008">
            <a:off x="1028698" y="3639800"/>
            <a:ext cx="16230601" cy="0"/>
          </a:xfrm>
          <a:prstGeom prst="line">
            <a:avLst/>
          </a:prstGeom>
          <a:ln cap="flat" w="9525">
            <a:solidFill>
              <a:srgbClr val="000000"/>
            </a:solidFill>
            <a:prstDash val="solid"/>
            <a:headEnd type="none" len="sm" w="sm"/>
            <a:tailEnd type="none" len="sm" w="sm"/>
          </a:ln>
        </p:spPr>
      </p:sp>
      <p:sp>
        <p:nvSpPr>
          <p:cNvPr name="TextBox 4" id="4"/>
          <p:cNvSpPr txBox="true"/>
          <p:nvPr/>
        </p:nvSpPr>
        <p:spPr>
          <a:xfrm rot="0">
            <a:off x="1028699" y="1217613"/>
            <a:ext cx="14807518" cy="2095500"/>
          </a:xfrm>
          <a:prstGeom prst="rect">
            <a:avLst/>
          </a:prstGeom>
        </p:spPr>
        <p:txBody>
          <a:bodyPr anchor="t" rtlCol="false" tIns="0" lIns="0" bIns="0" rIns="0">
            <a:spAutoFit/>
          </a:bodyPr>
          <a:lstStyle/>
          <a:p>
            <a:pPr>
              <a:lnSpc>
                <a:spcPts val="8280"/>
              </a:lnSpc>
              <a:spcBef>
                <a:spcPct val="0"/>
              </a:spcBef>
            </a:pPr>
            <a:r>
              <a:rPr lang="en-US" sz="6900">
                <a:solidFill>
                  <a:srgbClr val="000000"/>
                </a:solidFill>
                <a:latin typeface="DM Sans Bold"/>
              </a:rPr>
              <a:t>Coping with Fear of Judgment - finding the balance</a:t>
            </a:r>
          </a:p>
        </p:txBody>
      </p:sp>
      <p:grpSp>
        <p:nvGrpSpPr>
          <p:cNvPr name="Group 5" id="5"/>
          <p:cNvGrpSpPr/>
          <p:nvPr/>
        </p:nvGrpSpPr>
        <p:grpSpPr>
          <a:xfrm rot="0">
            <a:off x="6706712" y="3975556"/>
            <a:ext cx="4493575" cy="4921513"/>
            <a:chOff x="0" y="0"/>
            <a:chExt cx="5991434" cy="6562017"/>
          </a:xfrm>
        </p:grpSpPr>
        <p:sp>
          <p:nvSpPr>
            <p:cNvPr name="TextBox 6" id="6"/>
            <p:cNvSpPr txBox="true"/>
            <p:nvPr/>
          </p:nvSpPr>
          <p:spPr>
            <a:xfrm rot="0">
              <a:off x="0" y="-9525"/>
              <a:ext cx="5991434" cy="1431925"/>
            </a:xfrm>
            <a:prstGeom prst="rect">
              <a:avLst/>
            </a:prstGeom>
          </p:spPr>
          <p:txBody>
            <a:bodyPr anchor="t" rtlCol="false" tIns="0" lIns="0" bIns="0" rIns="0">
              <a:spAutoFit/>
            </a:bodyPr>
            <a:lstStyle/>
            <a:p>
              <a:pPr algn="l" marL="0" indent="0" lvl="0">
                <a:lnSpc>
                  <a:spcPts val="4200"/>
                </a:lnSpc>
                <a:spcBef>
                  <a:spcPct val="0"/>
                </a:spcBef>
              </a:pPr>
              <a:r>
                <a:rPr lang="en-US" sz="3500">
                  <a:solidFill>
                    <a:srgbClr val="000000"/>
                  </a:solidFill>
                  <a:latin typeface="DM Sans Bold"/>
                </a:rPr>
                <a:t>Understanding the Impermanence</a:t>
              </a:r>
            </a:p>
          </p:txBody>
        </p:sp>
        <p:sp>
          <p:nvSpPr>
            <p:cNvPr name="TextBox 7" id="7"/>
            <p:cNvSpPr txBox="true"/>
            <p:nvPr/>
          </p:nvSpPr>
          <p:spPr>
            <a:xfrm rot="0">
              <a:off x="0" y="1925459"/>
              <a:ext cx="5991434" cy="4636558"/>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It is often an emotion that does not last long. Fear is usually a temporary emotion that fades once the situation has been overcome. So focusing on it’s short lived nature can help our perspectives sometimes. </a:t>
              </a:r>
            </a:p>
          </p:txBody>
        </p:sp>
      </p:grpSp>
      <p:grpSp>
        <p:nvGrpSpPr>
          <p:cNvPr name="Group 8" id="8"/>
          <p:cNvGrpSpPr/>
          <p:nvPr/>
        </p:nvGrpSpPr>
        <p:grpSpPr>
          <a:xfrm rot="0">
            <a:off x="12847367" y="3975556"/>
            <a:ext cx="4411933" cy="5264413"/>
            <a:chOff x="0" y="0"/>
            <a:chExt cx="5882577" cy="7019217"/>
          </a:xfrm>
        </p:grpSpPr>
        <p:sp>
          <p:nvSpPr>
            <p:cNvPr name="TextBox 9" id="9"/>
            <p:cNvSpPr txBox="true"/>
            <p:nvPr/>
          </p:nvSpPr>
          <p:spPr>
            <a:xfrm rot="0">
              <a:off x="0" y="-9525"/>
              <a:ext cx="5882577" cy="720725"/>
            </a:xfrm>
            <a:prstGeom prst="rect">
              <a:avLst/>
            </a:prstGeom>
          </p:spPr>
          <p:txBody>
            <a:bodyPr anchor="t" rtlCol="false" tIns="0" lIns="0" bIns="0" rIns="0">
              <a:spAutoFit/>
            </a:bodyPr>
            <a:lstStyle/>
            <a:p>
              <a:pPr algn="l" marL="0" indent="0" lvl="0">
                <a:lnSpc>
                  <a:spcPts val="4200"/>
                </a:lnSpc>
                <a:spcBef>
                  <a:spcPct val="0"/>
                </a:spcBef>
              </a:pPr>
              <a:r>
                <a:rPr lang="en-US" sz="3500">
                  <a:solidFill>
                    <a:srgbClr val="000000"/>
                  </a:solidFill>
                  <a:latin typeface="DM Sans Bold"/>
                </a:rPr>
                <a:t>Fact Over Feelings</a:t>
              </a:r>
            </a:p>
          </p:txBody>
        </p:sp>
        <p:sp>
          <p:nvSpPr>
            <p:cNvPr name="TextBox 10" id="10"/>
            <p:cNvSpPr txBox="true"/>
            <p:nvPr/>
          </p:nvSpPr>
          <p:spPr>
            <a:xfrm rot="0">
              <a:off x="0" y="1214259"/>
              <a:ext cx="5882577" cy="5804958"/>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A good way to find the balance with fear is to take note of the facts rather than the feelings (which may not be based on facts). Our perceptions may trick us into thinking the worst, so taking notice of what has actually happened, helps us calm down.</a:t>
              </a:r>
            </a:p>
          </p:txBody>
        </p:sp>
      </p:grpSp>
      <p:grpSp>
        <p:nvGrpSpPr>
          <p:cNvPr name="Group 11" id="11"/>
          <p:cNvGrpSpPr/>
          <p:nvPr/>
        </p:nvGrpSpPr>
        <p:grpSpPr>
          <a:xfrm rot="0">
            <a:off x="1028700" y="3975556"/>
            <a:ext cx="4030933" cy="5702563"/>
            <a:chOff x="0" y="0"/>
            <a:chExt cx="5374577" cy="7603417"/>
          </a:xfrm>
        </p:grpSpPr>
        <p:sp>
          <p:nvSpPr>
            <p:cNvPr name="TextBox 12" id="12"/>
            <p:cNvSpPr txBox="true"/>
            <p:nvPr/>
          </p:nvSpPr>
          <p:spPr>
            <a:xfrm rot="0">
              <a:off x="0" y="-9525"/>
              <a:ext cx="5374577" cy="720725"/>
            </a:xfrm>
            <a:prstGeom prst="rect">
              <a:avLst/>
            </a:prstGeom>
          </p:spPr>
          <p:txBody>
            <a:bodyPr anchor="t" rtlCol="false" tIns="0" lIns="0" bIns="0" rIns="0">
              <a:spAutoFit/>
            </a:bodyPr>
            <a:lstStyle/>
            <a:p>
              <a:pPr algn="l" marL="0" indent="0" lvl="0">
                <a:lnSpc>
                  <a:spcPts val="4200"/>
                </a:lnSpc>
                <a:spcBef>
                  <a:spcPct val="0"/>
                </a:spcBef>
              </a:pPr>
              <a:r>
                <a:rPr lang="en-US" sz="3500">
                  <a:solidFill>
                    <a:srgbClr val="000000"/>
                  </a:solidFill>
                  <a:latin typeface="DM Sans Bold"/>
                </a:rPr>
                <a:t>Centering</a:t>
              </a:r>
            </a:p>
          </p:txBody>
        </p:sp>
        <p:sp>
          <p:nvSpPr>
            <p:cNvPr name="TextBox 13" id="13"/>
            <p:cNvSpPr txBox="true"/>
            <p:nvPr/>
          </p:nvSpPr>
          <p:spPr>
            <a:xfrm rot="0">
              <a:off x="0" y="1214259"/>
              <a:ext cx="5374577" cy="6389158"/>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A common way to cope with this fear is by a method called Centering. It is when we bring our focus to the center of our mindsto divert our attention from the anxiety. It helps in focusing on the facts of the matter and not the perceptions fueled by fear. </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EFBF5"/>
        </a:solidFill>
      </p:bgPr>
    </p:bg>
    <p:spTree>
      <p:nvGrpSpPr>
        <p:cNvPr id="1" name=""/>
        <p:cNvGrpSpPr/>
        <p:nvPr/>
      </p:nvGrpSpPr>
      <p:grpSpPr>
        <a:xfrm>
          <a:off x="0" y="0"/>
          <a:ext cx="0" cy="0"/>
          <a:chOff x="0" y="0"/>
          <a:chExt cx="0" cy="0"/>
        </a:xfrm>
      </p:grpSpPr>
      <p:sp>
        <p:nvSpPr>
          <p:cNvPr name="Freeform 2" id="2"/>
          <p:cNvSpPr/>
          <p:nvPr/>
        </p:nvSpPr>
        <p:spPr>
          <a:xfrm flipH="true" flipV="false" rot="6048134">
            <a:off x="2014210" y="-2985758"/>
            <a:ext cx="15136400" cy="15644858"/>
          </a:xfrm>
          <a:custGeom>
            <a:avLst/>
            <a:gdLst/>
            <a:ahLst/>
            <a:cxnLst/>
            <a:rect r="r" b="b" t="t" l="l"/>
            <a:pathLst>
              <a:path h="15644858" w="15136400">
                <a:moveTo>
                  <a:pt x="15136400" y="0"/>
                </a:moveTo>
                <a:lnTo>
                  <a:pt x="0" y="0"/>
                </a:lnTo>
                <a:lnTo>
                  <a:pt x="0" y="15644858"/>
                </a:lnTo>
                <a:lnTo>
                  <a:pt x="15136400" y="15644858"/>
                </a:lnTo>
                <a:lnTo>
                  <a:pt x="15136400" y="0"/>
                </a:lnTo>
                <a:close/>
              </a:path>
            </a:pathLst>
          </a:custGeom>
          <a:blipFill>
            <a:blip r:embed="rId2"/>
            <a:stretch>
              <a:fillRect l="0" t="0" r="0" b="0"/>
            </a:stretch>
          </a:blipFill>
        </p:spPr>
      </p:sp>
      <p:sp>
        <p:nvSpPr>
          <p:cNvPr name="AutoShape 3" id="3"/>
          <p:cNvSpPr/>
          <p:nvPr/>
        </p:nvSpPr>
        <p:spPr>
          <a:xfrm rot="1008">
            <a:off x="1028698" y="3639800"/>
            <a:ext cx="16230601" cy="0"/>
          </a:xfrm>
          <a:prstGeom prst="line">
            <a:avLst/>
          </a:prstGeom>
          <a:ln cap="flat" w="9525">
            <a:solidFill>
              <a:srgbClr val="000000"/>
            </a:solidFill>
            <a:prstDash val="solid"/>
            <a:headEnd type="none" len="sm" w="sm"/>
            <a:tailEnd type="none" len="sm" w="sm"/>
          </a:ln>
        </p:spPr>
      </p:sp>
      <p:sp>
        <p:nvSpPr>
          <p:cNvPr name="TextBox 4" id="4"/>
          <p:cNvSpPr txBox="true"/>
          <p:nvPr/>
        </p:nvSpPr>
        <p:spPr>
          <a:xfrm rot="0">
            <a:off x="1028699" y="1217613"/>
            <a:ext cx="14807518" cy="2095500"/>
          </a:xfrm>
          <a:prstGeom prst="rect">
            <a:avLst/>
          </a:prstGeom>
        </p:spPr>
        <p:txBody>
          <a:bodyPr anchor="t" rtlCol="false" tIns="0" lIns="0" bIns="0" rIns="0">
            <a:spAutoFit/>
          </a:bodyPr>
          <a:lstStyle/>
          <a:p>
            <a:pPr>
              <a:lnSpc>
                <a:spcPts val="8280"/>
              </a:lnSpc>
              <a:spcBef>
                <a:spcPct val="0"/>
              </a:spcBef>
            </a:pPr>
            <a:r>
              <a:rPr lang="en-US" sz="6900">
                <a:solidFill>
                  <a:srgbClr val="000000"/>
                </a:solidFill>
                <a:latin typeface="DM Sans Bold"/>
              </a:rPr>
              <a:t>Coping with Fear of Judgment - finding the balance</a:t>
            </a:r>
          </a:p>
        </p:txBody>
      </p:sp>
      <p:grpSp>
        <p:nvGrpSpPr>
          <p:cNvPr name="Group 5" id="5"/>
          <p:cNvGrpSpPr/>
          <p:nvPr/>
        </p:nvGrpSpPr>
        <p:grpSpPr>
          <a:xfrm rot="0">
            <a:off x="6706712" y="3975556"/>
            <a:ext cx="4493575" cy="5359663"/>
            <a:chOff x="0" y="0"/>
            <a:chExt cx="5991434" cy="7146217"/>
          </a:xfrm>
        </p:grpSpPr>
        <p:sp>
          <p:nvSpPr>
            <p:cNvPr name="TextBox 6" id="6"/>
            <p:cNvSpPr txBox="true"/>
            <p:nvPr/>
          </p:nvSpPr>
          <p:spPr>
            <a:xfrm rot="0">
              <a:off x="0" y="-9525"/>
              <a:ext cx="5991434" cy="1431925"/>
            </a:xfrm>
            <a:prstGeom prst="rect">
              <a:avLst/>
            </a:prstGeom>
          </p:spPr>
          <p:txBody>
            <a:bodyPr anchor="t" rtlCol="false" tIns="0" lIns="0" bIns="0" rIns="0">
              <a:spAutoFit/>
            </a:bodyPr>
            <a:lstStyle/>
            <a:p>
              <a:pPr algn="l" marL="0" indent="0" lvl="0">
                <a:lnSpc>
                  <a:spcPts val="4200"/>
                </a:lnSpc>
                <a:spcBef>
                  <a:spcPct val="0"/>
                </a:spcBef>
              </a:pPr>
              <a:r>
                <a:rPr lang="en-US" sz="3500">
                  <a:solidFill>
                    <a:srgbClr val="000000"/>
                  </a:solidFill>
                  <a:latin typeface="DM Sans Bold"/>
                </a:rPr>
                <a:t>Turn Fear Into Curiosity</a:t>
              </a:r>
            </a:p>
          </p:txBody>
        </p:sp>
        <p:sp>
          <p:nvSpPr>
            <p:cNvPr name="TextBox 7" id="7"/>
            <p:cNvSpPr txBox="true"/>
            <p:nvPr/>
          </p:nvSpPr>
          <p:spPr>
            <a:xfrm rot="0">
              <a:off x="0" y="1925459"/>
              <a:ext cx="5991434" cy="5220758"/>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Our fear often stops us from achieving or doing what interests us. While the fear may not go away, we can always be curious about what lies beyond it. Beyond the fear of being judged might be our next promotion, award or even a fun story to be shared later!</a:t>
              </a:r>
            </a:p>
          </p:txBody>
        </p:sp>
      </p:grpSp>
      <p:grpSp>
        <p:nvGrpSpPr>
          <p:cNvPr name="Group 8" id="8"/>
          <p:cNvGrpSpPr/>
          <p:nvPr/>
        </p:nvGrpSpPr>
        <p:grpSpPr>
          <a:xfrm rot="0">
            <a:off x="12847367" y="3975556"/>
            <a:ext cx="4411933" cy="4388113"/>
            <a:chOff x="0" y="0"/>
            <a:chExt cx="5882577" cy="5850817"/>
          </a:xfrm>
        </p:grpSpPr>
        <p:sp>
          <p:nvSpPr>
            <p:cNvPr name="TextBox 9" id="9"/>
            <p:cNvSpPr txBox="true"/>
            <p:nvPr/>
          </p:nvSpPr>
          <p:spPr>
            <a:xfrm rot="0">
              <a:off x="0" y="-9525"/>
              <a:ext cx="5882577" cy="720725"/>
            </a:xfrm>
            <a:prstGeom prst="rect">
              <a:avLst/>
            </a:prstGeom>
          </p:spPr>
          <p:txBody>
            <a:bodyPr anchor="t" rtlCol="false" tIns="0" lIns="0" bIns="0" rIns="0">
              <a:spAutoFit/>
            </a:bodyPr>
            <a:lstStyle/>
            <a:p>
              <a:pPr algn="l" marL="0" indent="0" lvl="0">
                <a:lnSpc>
                  <a:spcPts val="4200"/>
                </a:lnSpc>
                <a:spcBef>
                  <a:spcPct val="0"/>
                </a:spcBef>
              </a:pPr>
              <a:r>
                <a:rPr lang="en-US" sz="3500">
                  <a:solidFill>
                    <a:srgbClr val="000000"/>
                  </a:solidFill>
                  <a:latin typeface="DM Sans Bold"/>
                </a:rPr>
                <a:t>Visualisation</a:t>
              </a:r>
            </a:p>
          </p:txBody>
        </p:sp>
        <p:sp>
          <p:nvSpPr>
            <p:cNvPr name="TextBox 10" id="10"/>
            <p:cNvSpPr txBox="true"/>
            <p:nvPr/>
          </p:nvSpPr>
          <p:spPr>
            <a:xfrm rot="0">
              <a:off x="0" y="1214259"/>
              <a:ext cx="5882577" cy="4636558"/>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It is agood method to visualise the good things in our life and taking stock of all the positive things that have been said about us. It builds confidence and can help in sustaining our concetration levels as well. </a:t>
              </a:r>
            </a:p>
          </p:txBody>
        </p:sp>
      </p:grpSp>
      <p:grpSp>
        <p:nvGrpSpPr>
          <p:cNvPr name="Group 11" id="11"/>
          <p:cNvGrpSpPr/>
          <p:nvPr/>
        </p:nvGrpSpPr>
        <p:grpSpPr>
          <a:xfrm rot="0">
            <a:off x="1028700" y="3975556"/>
            <a:ext cx="4030933" cy="4388113"/>
            <a:chOff x="0" y="0"/>
            <a:chExt cx="5374577" cy="5850817"/>
          </a:xfrm>
        </p:grpSpPr>
        <p:sp>
          <p:nvSpPr>
            <p:cNvPr name="TextBox 12" id="12"/>
            <p:cNvSpPr txBox="true"/>
            <p:nvPr/>
          </p:nvSpPr>
          <p:spPr>
            <a:xfrm rot="0">
              <a:off x="0" y="-9525"/>
              <a:ext cx="5374577" cy="720725"/>
            </a:xfrm>
            <a:prstGeom prst="rect">
              <a:avLst/>
            </a:prstGeom>
          </p:spPr>
          <p:txBody>
            <a:bodyPr anchor="t" rtlCol="false" tIns="0" lIns="0" bIns="0" rIns="0">
              <a:spAutoFit/>
            </a:bodyPr>
            <a:lstStyle/>
            <a:p>
              <a:pPr algn="l" marL="0" indent="0" lvl="0">
                <a:lnSpc>
                  <a:spcPts val="4200"/>
                </a:lnSpc>
                <a:spcBef>
                  <a:spcPct val="0"/>
                </a:spcBef>
              </a:pPr>
              <a:r>
                <a:rPr lang="en-US" sz="3500">
                  <a:solidFill>
                    <a:srgbClr val="000000"/>
                  </a:solidFill>
                  <a:latin typeface="DM Sans Bold"/>
                </a:rPr>
                <a:t>Confrontation</a:t>
              </a:r>
            </a:p>
          </p:txBody>
        </p:sp>
        <p:sp>
          <p:nvSpPr>
            <p:cNvPr name="TextBox 13" id="13"/>
            <p:cNvSpPr txBox="true"/>
            <p:nvPr/>
          </p:nvSpPr>
          <p:spPr>
            <a:xfrm rot="0">
              <a:off x="0" y="1214259"/>
              <a:ext cx="5374577" cy="4636558"/>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If there is a genuinely negative comment being made about us, we neeed to stand up to the same. Bullying is unacceptable and everyone has the right and freedom to question others for their opinions. </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EFBF5"/>
        </a:solidFill>
      </p:bgPr>
    </p:bg>
    <p:spTree>
      <p:nvGrpSpPr>
        <p:cNvPr id="1" name=""/>
        <p:cNvGrpSpPr/>
        <p:nvPr/>
      </p:nvGrpSpPr>
      <p:grpSpPr>
        <a:xfrm>
          <a:off x="0" y="0"/>
          <a:ext cx="0" cy="0"/>
          <a:chOff x="0" y="0"/>
          <a:chExt cx="0" cy="0"/>
        </a:xfrm>
      </p:grpSpPr>
      <p:sp>
        <p:nvSpPr>
          <p:cNvPr name="Freeform 2" id="2"/>
          <p:cNvSpPr/>
          <p:nvPr/>
        </p:nvSpPr>
        <p:spPr>
          <a:xfrm flipH="true" flipV="false" rot="6048134">
            <a:off x="2014210" y="-2985758"/>
            <a:ext cx="15136400" cy="15644858"/>
          </a:xfrm>
          <a:custGeom>
            <a:avLst/>
            <a:gdLst/>
            <a:ahLst/>
            <a:cxnLst/>
            <a:rect r="r" b="b" t="t" l="l"/>
            <a:pathLst>
              <a:path h="15644858" w="15136400">
                <a:moveTo>
                  <a:pt x="15136400" y="0"/>
                </a:moveTo>
                <a:lnTo>
                  <a:pt x="0" y="0"/>
                </a:lnTo>
                <a:lnTo>
                  <a:pt x="0" y="15644858"/>
                </a:lnTo>
                <a:lnTo>
                  <a:pt x="15136400" y="15644858"/>
                </a:lnTo>
                <a:lnTo>
                  <a:pt x="15136400" y="0"/>
                </a:lnTo>
                <a:close/>
              </a:path>
            </a:pathLst>
          </a:custGeom>
          <a:blipFill>
            <a:blip r:embed="rId2"/>
            <a:stretch>
              <a:fillRect l="0" t="0" r="0" b="0"/>
            </a:stretch>
          </a:blipFill>
        </p:spPr>
      </p:sp>
      <p:sp>
        <p:nvSpPr>
          <p:cNvPr name="AutoShape 3" id="3"/>
          <p:cNvSpPr/>
          <p:nvPr/>
        </p:nvSpPr>
        <p:spPr>
          <a:xfrm rot="1008">
            <a:off x="1028698" y="3639800"/>
            <a:ext cx="16230601" cy="0"/>
          </a:xfrm>
          <a:prstGeom prst="line">
            <a:avLst/>
          </a:prstGeom>
          <a:ln cap="flat" w="9525">
            <a:solidFill>
              <a:srgbClr val="000000"/>
            </a:solidFill>
            <a:prstDash val="solid"/>
            <a:headEnd type="none" len="sm" w="sm"/>
            <a:tailEnd type="none" len="sm" w="sm"/>
          </a:ln>
        </p:spPr>
      </p:sp>
      <p:sp>
        <p:nvSpPr>
          <p:cNvPr name="TextBox 4" id="4"/>
          <p:cNvSpPr txBox="true"/>
          <p:nvPr/>
        </p:nvSpPr>
        <p:spPr>
          <a:xfrm rot="0">
            <a:off x="1028699" y="1217613"/>
            <a:ext cx="14807518" cy="2095500"/>
          </a:xfrm>
          <a:prstGeom prst="rect">
            <a:avLst/>
          </a:prstGeom>
        </p:spPr>
        <p:txBody>
          <a:bodyPr anchor="t" rtlCol="false" tIns="0" lIns="0" bIns="0" rIns="0">
            <a:spAutoFit/>
          </a:bodyPr>
          <a:lstStyle/>
          <a:p>
            <a:pPr>
              <a:lnSpc>
                <a:spcPts val="8280"/>
              </a:lnSpc>
              <a:spcBef>
                <a:spcPct val="0"/>
              </a:spcBef>
            </a:pPr>
            <a:r>
              <a:rPr lang="en-US" sz="6900">
                <a:solidFill>
                  <a:srgbClr val="000000"/>
                </a:solidFill>
                <a:latin typeface="DM Sans Bold"/>
              </a:rPr>
              <a:t>Coping with Fear of Judgment - finding the balance</a:t>
            </a:r>
          </a:p>
        </p:txBody>
      </p:sp>
      <p:grpSp>
        <p:nvGrpSpPr>
          <p:cNvPr name="Group 5" id="5"/>
          <p:cNvGrpSpPr/>
          <p:nvPr/>
        </p:nvGrpSpPr>
        <p:grpSpPr>
          <a:xfrm rot="0">
            <a:off x="6516212" y="3975556"/>
            <a:ext cx="4874575" cy="5359663"/>
            <a:chOff x="0" y="0"/>
            <a:chExt cx="6499434" cy="7146217"/>
          </a:xfrm>
        </p:grpSpPr>
        <p:sp>
          <p:nvSpPr>
            <p:cNvPr name="TextBox 6" id="6"/>
            <p:cNvSpPr txBox="true"/>
            <p:nvPr/>
          </p:nvSpPr>
          <p:spPr>
            <a:xfrm rot="0">
              <a:off x="0" y="-9525"/>
              <a:ext cx="6499434" cy="1431925"/>
            </a:xfrm>
            <a:prstGeom prst="rect">
              <a:avLst/>
            </a:prstGeom>
          </p:spPr>
          <p:txBody>
            <a:bodyPr anchor="t" rtlCol="false" tIns="0" lIns="0" bIns="0" rIns="0">
              <a:spAutoFit/>
            </a:bodyPr>
            <a:lstStyle/>
            <a:p>
              <a:pPr algn="l" marL="0" indent="0" lvl="0">
                <a:lnSpc>
                  <a:spcPts val="4200"/>
                </a:lnSpc>
                <a:spcBef>
                  <a:spcPct val="0"/>
                </a:spcBef>
              </a:pPr>
              <a:r>
                <a:rPr lang="en-US" sz="3500">
                  <a:solidFill>
                    <a:srgbClr val="000000"/>
                  </a:solidFill>
                  <a:latin typeface="DM Sans Bold"/>
                </a:rPr>
                <a:t>Meditation and Breathing</a:t>
              </a:r>
            </a:p>
          </p:txBody>
        </p:sp>
        <p:sp>
          <p:nvSpPr>
            <p:cNvPr name="TextBox 7" id="7"/>
            <p:cNvSpPr txBox="true"/>
            <p:nvPr/>
          </p:nvSpPr>
          <p:spPr>
            <a:xfrm rot="0">
              <a:off x="0" y="1925459"/>
              <a:ext cx="6499434" cy="5220758"/>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Mindful practices like meditation, yoga and deep breathing exercises can make us more attuned to our self and aid in respeecting ourselves better. Often, they can make us calmer and intentional with our perceptions instead of catastrophising. </a:t>
              </a:r>
            </a:p>
          </p:txBody>
        </p:sp>
      </p:grpSp>
      <p:grpSp>
        <p:nvGrpSpPr>
          <p:cNvPr name="Group 8" id="8"/>
          <p:cNvGrpSpPr/>
          <p:nvPr/>
        </p:nvGrpSpPr>
        <p:grpSpPr>
          <a:xfrm rot="0">
            <a:off x="12847367" y="3975556"/>
            <a:ext cx="4411933" cy="4826263"/>
            <a:chOff x="0" y="0"/>
            <a:chExt cx="5882577" cy="6435017"/>
          </a:xfrm>
        </p:grpSpPr>
        <p:sp>
          <p:nvSpPr>
            <p:cNvPr name="TextBox 9" id="9"/>
            <p:cNvSpPr txBox="true"/>
            <p:nvPr/>
          </p:nvSpPr>
          <p:spPr>
            <a:xfrm rot="0">
              <a:off x="0" y="-9525"/>
              <a:ext cx="5882577" cy="720725"/>
            </a:xfrm>
            <a:prstGeom prst="rect">
              <a:avLst/>
            </a:prstGeom>
          </p:spPr>
          <p:txBody>
            <a:bodyPr anchor="t" rtlCol="false" tIns="0" lIns="0" bIns="0" rIns="0">
              <a:spAutoFit/>
            </a:bodyPr>
            <a:lstStyle/>
            <a:p>
              <a:pPr algn="l" marL="0" indent="0" lvl="0">
                <a:lnSpc>
                  <a:spcPts val="4200"/>
                </a:lnSpc>
                <a:spcBef>
                  <a:spcPct val="0"/>
                </a:spcBef>
              </a:pPr>
              <a:r>
                <a:rPr lang="en-US" sz="3500">
                  <a:solidFill>
                    <a:srgbClr val="000000"/>
                  </a:solidFill>
                  <a:latin typeface="DM Sans Bold"/>
                </a:rPr>
                <a:t>Journaling</a:t>
              </a:r>
            </a:p>
          </p:txBody>
        </p:sp>
        <p:sp>
          <p:nvSpPr>
            <p:cNvPr name="TextBox 10" id="10"/>
            <p:cNvSpPr txBox="true"/>
            <p:nvPr/>
          </p:nvSpPr>
          <p:spPr>
            <a:xfrm rot="0">
              <a:off x="0" y="1214259"/>
              <a:ext cx="5882577" cy="5220758"/>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It is good way to translate our thoughts and reduce spiralling. When we write our thoughts down and read them, it helps us process our emotions and reflect on them, thereby readjusting our perception to be more self-appreciative and positive. </a:t>
              </a:r>
            </a:p>
          </p:txBody>
        </p:sp>
      </p:grpSp>
      <p:grpSp>
        <p:nvGrpSpPr>
          <p:cNvPr name="Group 11" id="11"/>
          <p:cNvGrpSpPr/>
          <p:nvPr/>
        </p:nvGrpSpPr>
        <p:grpSpPr>
          <a:xfrm rot="0">
            <a:off x="1028700" y="3975556"/>
            <a:ext cx="4030933" cy="5264413"/>
            <a:chOff x="0" y="0"/>
            <a:chExt cx="5374577" cy="7019217"/>
          </a:xfrm>
        </p:grpSpPr>
        <p:sp>
          <p:nvSpPr>
            <p:cNvPr name="TextBox 12" id="12"/>
            <p:cNvSpPr txBox="true"/>
            <p:nvPr/>
          </p:nvSpPr>
          <p:spPr>
            <a:xfrm rot="0">
              <a:off x="0" y="-9525"/>
              <a:ext cx="5374577" cy="720725"/>
            </a:xfrm>
            <a:prstGeom prst="rect">
              <a:avLst/>
            </a:prstGeom>
          </p:spPr>
          <p:txBody>
            <a:bodyPr anchor="t" rtlCol="false" tIns="0" lIns="0" bIns="0" rIns="0">
              <a:spAutoFit/>
            </a:bodyPr>
            <a:lstStyle/>
            <a:p>
              <a:pPr algn="l" marL="0" indent="0" lvl="0">
                <a:lnSpc>
                  <a:spcPts val="4200"/>
                </a:lnSpc>
                <a:spcBef>
                  <a:spcPct val="0"/>
                </a:spcBef>
              </a:pPr>
              <a:r>
                <a:rPr lang="en-US" sz="3500">
                  <a:solidFill>
                    <a:srgbClr val="000000"/>
                  </a:solidFill>
                  <a:latin typeface="DM Sans Bold"/>
                </a:rPr>
                <a:t>Therapy</a:t>
              </a:r>
            </a:p>
          </p:txBody>
        </p:sp>
        <p:sp>
          <p:nvSpPr>
            <p:cNvPr name="TextBox 13" id="13"/>
            <p:cNvSpPr txBox="true"/>
            <p:nvPr/>
          </p:nvSpPr>
          <p:spPr>
            <a:xfrm rot="0">
              <a:off x="0" y="1214259"/>
              <a:ext cx="5374577" cy="5804958"/>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It is recommended to opt for therapy if this fear is affecting our life immensely. Getting psychological help is one of the healthies ways of coping as it gives us space to be ourselves and rediscover personal growth.</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EFBF5"/>
        </a:solidFill>
      </p:bgPr>
    </p:bg>
    <p:spTree>
      <p:nvGrpSpPr>
        <p:cNvPr id="1" name=""/>
        <p:cNvGrpSpPr/>
        <p:nvPr/>
      </p:nvGrpSpPr>
      <p:grpSpPr>
        <a:xfrm>
          <a:off x="0" y="0"/>
          <a:ext cx="0" cy="0"/>
          <a:chOff x="0" y="0"/>
          <a:chExt cx="0" cy="0"/>
        </a:xfrm>
      </p:grpSpPr>
      <p:sp>
        <p:nvSpPr>
          <p:cNvPr name="Freeform 2" id="2"/>
          <p:cNvSpPr/>
          <p:nvPr/>
        </p:nvSpPr>
        <p:spPr>
          <a:xfrm flipH="true" flipV="false" rot="-8100000">
            <a:off x="7089400" y="600041"/>
            <a:ext cx="8075295" cy="8229600"/>
          </a:xfrm>
          <a:custGeom>
            <a:avLst/>
            <a:gdLst/>
            <a:ahLst/>
            <a:cxnLst/>
            <a:rect r="r" b="b" t="t" l="l"/>
            <a:pathLst>
              <a:path h="8229600" w="8075295">
                <a:moveTo>
                  <a:pt x="8075295" y="0"/>
                </a:moveTo>
                <a:lnTo>
                  <a:pt x="0" y="0"/>
                </a:lnTo>
                <a:lnTo>
                  <a:pt x="0" y="8229600"/>
                </a:lnTo>
                <a:lnTo>
                  <a:pt x="8075295" y="8229600"/>
                </a:lnTo>
                <a:lnTo>
                  <a:pt x="8075295" y="0"/>
                </a:lnTo>
                <a:close/>
              </a:path>
            </a:pathLst>
          </a:custGeom>
          <a:blipFill>
            <a:blip r:embed="rId2"/>
            <a:stretch>
              <a:fillRect l="0" t="0" r="0" b="0"/>
            </a:stretch>
          </a:blipFill>
        </p:spPr>
      </p:sp>
      <p:sp>
        <p:nvSpPr>
          <p:cNvPr name="AutoShape 3" id="3"/>
          <p:cNvSpPr/>
          <p:nvPr/>
        </p:nvSpPr>
        <p:spPr>
          <a:xfrm rot="1008">
            <a:off x="1028698" y="3853707"/>
            <a:ext cx="16230601" cy="0"/>
          </a:xfrm>
          <a:prstGeom prst="line">
            <a:avLst/>
          </a:prstGeom>
          <a:ln cap="flat" w="9525">
            <a:solidFill>
              <a:srgbClr val="000000"/>
            </a:solidFill>
            <a:prstDash val="solid"/>
            <a:headEnd type="none" len="sm" w="sm"/>
            <a:tailEnd type="none" len="sm" w="sm"/>
          </a:ln>
        </p:spPr>
      </p:sp>
      <p:sp>
        <p:nvSpPr>
          <p:cNvPr name="TextBox 4" id="4"/>
          <p:cNvSpPr txBox="true"/>
          <p:nvPr/>
        </p:nvSpPr>
        <p:spPr>
          <a:xfrm rot="0">
            <a:off x="1028700" y="1019175"/>
            <a:ext cx="8115300" cy="923925"/>
          </a:xfrm>
          <a:prstGeom prst="rect">
            <a:avLst/>
          </a:prstGeom>
        </p:spPr>
        <p:txBody>
          <a:bodyPr anchor="t" rtlCol="false" tIns="0" lIns="0" bIns="0" rIns="0">
            <a:spAutoFit/>
          </a:bodyPr>
          <a:lstStyle/>
          <a:p>
            <a:pPr>
              <a:lnSpc>
                <a:spcPts val="7200"/>
              </a:lnSpc>
              <a:spcBef>
                <a:spcPct val="0"/>
              </a:spcBef>
            </a:pPr>
            <a:r>
              <a:rPr lang="en-US" sz="6000">
                <a:solidFill>
                  <a:srgbClr val="000000"/>
                </a:solidFill>
                <a:latin typeface="DM Sans Bold"/>
              </a:rPr>
              <a:t>Conclusion</a:t>
            </a:r>
          </a:p>
        </p:txBody>
      </p:sp>
      <p:grpSp>
        <p:nvGrpSpPr>
          <p:cNvPr name="Group 5" id="5"/>
          <p:cNvGrpSpPr/>
          <p:nvPr/>
        </p:nvGrpSpPr>
        <p:grpSpPr>
          <a:xfrm rot="0">
            <a:off x="1028700" y="3975556"/>
            <a:ext cx="15862999" cy="3511813"/>
            <a:chOff x="0" y="0"/>
            <a:chExt cx="21150665" cy="4682417"/>
          </a:xfrm>
        </p:grpSpPr>
        <p:sp>
          <p:nvSpPr>
            <p:cNvPr name="TextBox 6" id="6"/>
            <p:cNvSpPr txBox="true"/>
            <p:nvPr/>
          </p:nvSpPr>
          <p:spPr>
            <a:xfrm rot="0">
              <a:off x="0" y="-9525"/>
              <a:ext cx="21150665" cy="720725"/>
            </a:xfrm>
            <a:prstGeom prst="rect">
              <a:avLst/>
            </a:prstGeom>
          </p:spPr>
          <p:txBody>
            <a:bodyPr anchor="t" rtlCol="false" tIns="0" lIns="0" bIns="0" rIns="0">
              <a:spAutoFit/>
            </a:bodyPr>
            <a:lstStyle/>
            <a:p>
              <a:pPr algn="l" marL="0" indent="0" lvl="0">
                <a:lnSpc>
                  <a:spcPts val="4200"/>
                </a:lnSpc>
                <a:spcBef>
                  <a:spcPct val="0"/>
                </a:spcBef>
              </a:pPr>
            </a:p>
          </p:txBody>
        </p:sp>
        <p:sp>
          <p:nvSpPr>
            <p:cNvPr name="TextBox 7" id="7"/>
            <p:cNvSpPr txBox="true"/>
            <p:nvPr/>
          </p:nvSpPr>
          <p:spPr>
            <a:xfrm rot="0">
              <a:off x="0" y="1214259"/>
              <a:ext cx="21150665" cy="3468158"/>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We need to understand that judgments will always be passed about us. Everybody has an opinion and sometimes they can negatively evaluate us. However, they need not reflect our entire self. They need not be a representation of us. We are who we determine ourselves to be. Ofcourse, constructive criticism should always be appreciated for our betterment. However, letting negative judgments change us and transform into a fear, only reflects a disrespect to our self-worth. Would it not be better to appreciate our self authentically also accept the fact that not everybody will be pleased with us?</a:t>
              </a:r>
            </a:p>
          </p:txBody>
        </p:sp>
      </p:grpSp>
    </p:spTree>
  </p:cSld>
  <p:clrMapOvr>
    <a:masterClrMapping/>
  </p:clrMapOvr>
</p:sld>
</file>

<file path=ppt/slides/slide2.xml><?xml version="1.0" encoding="utf-8"?>
<p:sld xmlns:p="http://schemas.openxmlformats.org/presentationml/2006/main" xmlns:a="http://schemas.openxmlformats.org/drawingml/2006/main">
  <p:cSld>
    <p:bg>
      <p:bgPr>
        <a:solidFill>
          <a:srgbClr val="FEFBF5"/>
        </a:solidFill>
      </p:bgPr>
    </p:bg>
    <p:spTree>
      <p:nvGrpSpPr>
        <p:cNvPr id="1" name=""/>
        <p:cNvGrpSpPr/>
        <p:nvPr/>
      </p:nvGrpSpPr>
      <p:grpSpPr>
        <a:xfrm>
          <a:off x="0" y="0"/>
          <a:ext cx="0" cy="0"/>
          <a:chOff x="0" y="0"/>
          <a:chExt cx="0" cy="0"/>
        </a:xfrm>
      </p:grpSpPr>
      <p:sp>
        <p:nvSpPr>
          <p:cNvPr name="TextBox 2" id="2"/>
          <p:cNvSpPr txBox="true"/>
          <p:nvPr/>
        </p:nvSpPr>
        <p:spPr>
          <a:xfrm rot="0">
            <a:off x="1028700" y="2897478"/>
            <a:ext cx="16230600" cy="4257675"/>
          </a:xfrm>
          <a:prstGeom prst="rect">
            <a:avLst/>
          </a:prstGeom>
        </p:spPr>
        <p:txBody>
          <a:bodyPr anchor="t" rtlCol="false" tIns="0" lIns="0" bIns="0" rIns="0">
            <a:spAutoFit/>
          </a:bodyPr>
          <a:lstStyle/>
          <a:p>
            <a:pPr algn="l" marL="647700" indent="-323850" lvl="1">
              <a:lnSpc>
                <a:spcPts val="4200"/>
              </a:lnSpc>
              <a:buFont typeface="Arial"/>
              <a:buChar char="•"/>
            </a:pPr>
            <a:r>
              <a:rPr lang="en-US" sz="3000">
                <a:solidFill>
                  <a:srgbClr val="000000"/>
                </a:solidFill>
                <a:latin typeface="DM Sans"/>
              </a:rPr>
              <a:t>Fear of judgment is a very popular phenomena within our human society. It is when we are scared of negative perception. We have the apprehension of how others perceive us and how that will affect the way we are treated by them. When this fear exceeds rationality, it becomes problematic for our daily life functioning. our mental well-being. We have to realise that others’ perception is always subjective and cannot be controlled by us. there is a high chance that we might feel responsible for how others feel. However, if wee keep living with this fear, it becomes difficult to see, accept and appreciate our true selves.  </a:t>
            </a:r>
          </a:p>
        </p:txBody>
      </p:sp>
      <p:sp>
        <p:nvSpPr>
          <p:cNvPr name="TextBox 3" id="3"/>
          <p:cNvSpPr txBox="true"/>
          <p:nvPr/>
        </p:nvSpPr>
        <p:spPr>
          <a:xfrm rot="0">
            <a:off x="1028700" y="1019175"/>
            <a:ext cx="8588369" cy="1381125"/>
          </a:xfrm>
          <a:prstGeom prst="rect">
            <a:avLst/>
          </a:prstGeom>
        </p:spPr>
        <p:txBody>
          <a:bodyPr anchor="t" rtlCol="false" tIns="0" lIns="0" bIns="0" rIns="0">
            <a:spAutoFit/>
          </a:bodyPr>
          <a:lstStyle/>
          <a:p>
            <a:pPr algn="l" marL="0" indent="0" lvl="0">
              <a:lnSpc>
                <a:spcPts val="10800"/>
              </a:lnSpc>
              <a:spcBef>
                <a:spcPct val="0"/>
              </a:spcBef>
            </a:pPr>
            <a:r>
              <a:rPr lang="en-US" sz="9000">
                <a:solidFill>
                  <a:srgbClr val="000000"/>
                </a:solidFill>
                <a:latin typeface="DM Sans Bold"/>
              </a:rPr>
              <a:t>Introduction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EFBF5"/>
        </a:solidFill>
      </p:bgPr>
    </p:bg>
    <p:spTree>
      <p:nvGrpSpPr>
        <p:cNvPr id="1" name=""/>
        <p:cNvGrpSpPr/>
        <p:nvPr/>
      </p:nvGrpSpPr>
      <p:grpSpPr>
        <a:xfrm>
          <a:off x="0" y="0"/>
          <a:ext cx="0" cy="0"/>
          <a:chOff x="0" y="0"/>
          <a:chExt cx="0" cy="0"/>
        </a:xfrm>
      </p:grpSpPr>
      <p:sp>
        <p:nvSpPr>
          <p:cNvPr name="Freeform 2" id="2"/>
          <p:cNvSpPr/>
          <p:nvPr/>
        </p:nvSpPr>
        <p:spPr>
          <a:xfrm flipH="false" flipV="false" rot="8412404">
            <a:off x="5808682" y="6172200"/>
            <a:ext cx="8075295" cy="8229600"/>
          </a:xfrm>
          <a:custGeom>
            <a:avLst/>
            <a:gdLst/>
            <a:ahLst/>
            <a:cxnLst/>
            <a:rect r="r" b="b" t="t" l="l"/>
            <a:pathLst>
              <a:path h="8229600" w="8075295">
                <a:moveTo>
                  <a:pt x="0" y="0"/>
                </a:moveTo>
                <a:lnTo>
                  <a:pt x="8075295" y="0"/>
                </a:lnTo>
                <a:lnTo>
                  <a:pt x="8075295" y="8229600"/>
                </a:lnTo>
                <a:lnTo>
                  <a:pt x="0" y="8229600"/>
                </a:lnTo>
                <a:lnTo>
                  <a:pt x="0" y="0"/>
                </a:lnTo>
                <a:close/>
              </a:path>
            </a:pathLst>
          </a:custGeom>
          <a:blipFill>
            <a:blip r:embed="rId2"/>
            <a:stretch>
              <a:fillRect l="0" t="0" r="0" b="0"/>
            </a:stretch>
          </a:blipFill>
        </p:spPr>
      </p:sp>
      <p:sp>
        <p:nvSpPr>
          <p:cNvPr name="AutoShape 3" id="3"/>
          <p:cNvSpPr/>
          <p:nvPr/>
        </p:nvSpPr>
        <p:spPr>
          <a:xfrm rot="-5400000">
            <a:off x="6873687" y="5138738"/>
            <a:ext cx="7340687" cy="0"/>
          </a:xfrm>
          <a:prstGeom prst="line">
            <a:avLst/>
          </a:prstGeom>
          <a:ln cap="flat" w="9525">
            <a:solidFill>
              <a:srgbClr val="000000"/>
            </a:solidFill>
            <a:prstDash val="solid"/>
            <a:headEnd type="none" len="sm" w="sm"/>
            <a:tailEnd type="none" len="sm" w="sm"/>
          </a:ln>
        </p:spPr>
      </p:sp>
      <p:sp>
        <p:nvSpPr>
          <p:cNvPr name="TextBox 4" id="4"/>
          <p:cNvSpPr txBox="true"/>
          <p:nvPr/>
        </p:nvSpPr>
        <p:spPr>
          <a:xfrm rot="0">
            <a:off x="1379865" y="3762375"/>
            <a:ext cx="7764135" cy="2752725"/>
          </a:xfrm>
          <a:prstGeom prst="rect">
            <a:avLst/>
          </a:prstGeom>
        </p:spPr>
        <p:txBody>
          <a:bodyPr anchor="t" rtlCol="false" tIns="0" lIns="0" bIns="0" rIns="0">
            <a:spAutoFit/>
          </a:bodyPr>
          <a:lstStyle/>
          <a:p>
            <a:pPr>
              <a:lnSpc>
                <a:spcPts val="10800"/>
              </a:lnSpc>
              <a:spcBef>
                <a:spcPct val="0"/>
              </a:spcBef>
            </a:pPr>
            <a:r>
              <a:rPr lang="en-US" sz="9000">
                <a:solidFill>
                  <a:srgbClr val="000000"/>
                </a:solidFill>
                <a:latin typeface="DM Sans Bold"/>
              </a:rPr>
              <a:t>Fear of Judgement</a:t>
            </a:r>
          </a:p>
        </p:txBody>
      </p:sp>
      <p:sp>
        <p:nvSpPr>
          <p:cNvPr name="TextBox 5" id="5"/>
          <p:cNvSpPr txBox="true"/>
          <p:nvPr/>
        </p:nvSpPr>
        <p:spPr>
          <a:xfrm rot="0">
            <a:off x="11939443" y="2279650"/>
            <a:ext cx="4591617" cy="5680075"/>
          </a:xfrm>
          <a:prstGeom prst="rect">
            <a:avLst/>
          </a:prstGeom>
        </p:spPr>
        <p:txBody>
          <a:bodyPr anchor="t" rtlCol="false" tIns="0" lIns="0" bIns="0" rIns="0">
            <a:spAutoFit/>
          </a:bodyPr>
          <a:lstStyle/>
          <a:p>
            <a:pPr marL="539749" indent="-269875" lvl="1">
              <a:lnSpc>
                <a:spcPts val="3499"/>
              </a:lnSpc>
              <a:buFont typeface="Arial"/>
              <a:buChar char="•"/>
            </a:pPr>
            <a:r>
              <a:rPr lang="en-US" sz="2499">
                <a:solidFill>
                  <a:srgbClr val="000000"/>
                </a:solidFill>
                <a:latin typeface="DM Sans"/>
              </a:rPr>
              <a:t>It is when we feel scared about ‘what others will think’ about us.</a:t>
            </a:r>
          </a:p>
          <a:p>
            <a:pPr marL="539749" indent="-269875" lvl="1">
              <a:lnSpc>
                <a:spcPts val="3499"/>
              </a:lnSpc>
              <a:buFont typeface="Arial"/>
              <a:buChar char="•"/>
            </a:pPr>
            <a:r>
              <a:rPr lang="en-US" sz="2499">
                <a:solidFill>
                  <a:srgbClr val="000000"/>
                </a:solidFill>
                <a:latin typeface="DM Sans"/>
              </a:rPr>
              <a:t>There is a fear of repercussions  like social exclusion, isolation, bullying, teasing and even public shaming.</a:t>
            </a:r>
          </a:p>
          <a:p>
            <a:pPr algn="l" marL="539749" indent="-269875" lvl="1">
              <a:lnSpc>
                <a:spcPts val="3499"/>
              </a:lnSpc>
              <a:buFont typeface="Arial"/>
              <a:buChar char="•"/>
            </a:pPr>
            <a:r>
              <a:rPr lang="en-US" sz="2499">
                <a:solidFill>
                  <a:srgbClr val="000000"/>
                </a:solidFill>
                <a:latin typeface="DM Sans"/>
              </a:rPr>
              <a:t>We are hyper aware of our actions, behvaiours and tend to control how we look, react, and express ourselves.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EFBF5"/>
        </a:solidFill>
      </p:bgPr>
    </p:bg>
    <p:spTree>
      <p:nvGrpSpPr>
        <p:cNvPr id="1" name=""/>
        <p:cNvGrpSpPr/>
        <p:nvPr/>
      </p:nvGrpSpPr>
      <p:grpSpPr>
        <a:xfrm>
          <a:off x="0" y="0"/>
          <a:ext cx="0" cy="0"/>
          <a:chOff x="0" y="0"/>
          <a:chExt cx="0" cy="0"/>
        </a:xfrm>
      </p:grpSpPr>
      <p:sp>
        <p:nvSpPr>
          <p:cNvPr name="Freeform 2" id="2"/>
          <p:cNvSpPr/>
          <p:nvPr/>
        </p:nvSpPr>
        <p:spPr>
          <a:xfrm flipH="true" flipV="false" rot="6048134">
            <a:off x="2014210" y="-2985758"/>
            <a:ext cx="15136400" cy="15644858"/>
          </a:xfrm>
          <a:custGeom>
            <a:avLst/>
            <a:gdLst/>
            <a:ahLst/>
            <a:cxnLst/>
            <a:rect r="r" b="b" t="t" l="l"/>
            <a:pathLst>
              <a:path h="15644858" w="15136400">
                <a:moveTo>
                  <a:pt x="15136400" y="0"/>
                </a:moveTo>
                <a:lnTo>
                  <a:pt x="0" y="0"/>
                </a:lnTo>
                <a:lnTo>
                  <a:pt x="0" y="15644858"/>
                </a:lnTo>
                <a:lnTo>
                  <a:pt x="15136400" y="15644858"/>
                </a:lnTo>
                <a:lnTo>
                  <a:pt x="15136400" y="0"/>
                </a:lnTo>
                <a:close/>
              </a:path>
            </a:pathLst>
          </a:custGeom>
          <a:blipFill>
            <a:blip r:embed="rId2"/>
            <a:stretch>
              <a:fillRect l="0" t="0" r="0" b="0"/>
            </a:stretch>
          </a:blipFill>
        </p:spPr>
      </p:sp>
      <p:sp>
        <p:nvSpPr>
          <p:cNvPr name="TextBox 3" id="3"/>
          <p:cNvSpPr txBox="true"/>
          <p:nvPr/>
        </p:nvSpPr>
        <p:spPr>
          <a:xfrm rot="0">
            <a:off x="1028699" y="1208088"/>
            <a:ext cx="7976732" cy="1381125"/>
          </a:xfrm>
          <a:prstGeom prst="rect">
            <a:avLst/>
          </a:prstGeom>
        </p:spPr>
        <p:txBody>
          <a:bodyPr anchor="t" rtlCol="false" tIns="0" lIns="0" bIns="0" rIns="0">
            <a:spAutoFit/>
          </a:bodyPr>
          <a:lstStyle/>
          <a:p>
            <a:pPr>
              <a:lnSpc>
                <a:spcPts val="10800"/>
              </a:lnSpc>
              <a:spcBef>
                <a:spcPct val="0"/>
              </a:spcBef>
            </a:pPr>
            <a:r>
              <a:rPr lang="en-US" sz="9000">
                <a:solidFill>
                  <a:srgbClr val="000000"/>
                </a:solidFill>
                <a:latin typeface="DM Sans Bold"/>
              </a:rPr>
              <a:t>Commonality</a:t>
            </a:r>
          </a:p>
        </p:txBody>
      </p:sp>
      <p:sp>
        <p:nvSpPr>
          <p:cNvPr name="TextBox 4" id="4"/>
          <p:cNvSpPr txBox="true"/>
          <p:nvPr/>
        </p:nvSpPr>
        <p:spPr>
          <a:xfrm rot="0">
            <a:off x="1028699" y="3844925"/>
            <a:ext cx="16230601" cy="1298575"/>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We all tend to modify our behaviours based on how other people react to us. However, when we start fearing others’ reactions, our behvaiours get modified without any concrete information or feedback from others. We tend to ‘predict’ what others might be thinking and presume their judgment of us. </a:t>
            </a:r>
          </a:p>
        </p:txBody>
      </p:sp>
      <p:sp>
        <p:nvSpPr>
          <p:cNvPr name="TextBox 5" id="5"/>
          <p:cNvSpPr txBox="true"/>
          <p:nvPr/>
        </p:nvSpPr>
        <p:spPr>
          <a:xfrm rot="0">
            <a:off x="1028700" y="5619750"/>
            <a:ext cx="16230600" cy="2174875"/>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A healthy mindset towards fear of judgment is to understand that everyone has their own perceptions but that does not have to mean they are right. Our self-worth, self-esteem and self-confidence, should be based on our knowledge and evaluation of ourselves because nobody else can have the complete picturew of our struggles, successes, failures, and feelings. Therefore, relying on another’s perception of us is invariably going to be skewed from reality. </a:t>
            </a:r>
          </a:p>
        </p:txBody>
      </p:sp>
      <p:sp>
        <p:nvSpPr>
          <p:cNvPr name="TextBox 6" id="6"/>
          <p:cNvSpPr txBox="true"/>
          <p:nvPr/>
        </p:nvSpPr>
        <p:spPr>
          <a:xfrm rot="0">
            <a:off x="1028700" y="2943035"/>
            <a:ext cx="10811331" cy="422275"/>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This fear is highly common and everybody feels it to varying degrees.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EFBF5"/>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2345714"/>
            <a:ext cx="16230600" cy="6228493"/>
          </a:xfrm>
          <a:custGeom>
            <a:avLst/>
            <a:gdLst/>
            <a:ahLst/>
            <a:cxnLst/>
            <a:rect r="r" b="b" t="t" l="l"/>
            <a:pathLst>
              <a:path h="6228493" w="16230600">
                <a:moveTo>
                  <a:pt x="0" y="0"/>
                </a:moveTo>
                <a:lnTo>
                  <a:pt x="16230600" y="0"/>
                </a:lnTo>
                <a:lnTo>
                  <a:pt x="16230600" y="6228493"/>
                </a:lnTo>
                <a:lnTo>
                  <a:pt x="0" y="6228493"/>
                </a:lnTo>
                <a:lnTo>
                  <a:pt x="0" y="0"/>
                </a:lnTo>
                <a:close/>
              </a:path>
            </a:pathLst>
          </a:custGeom>
          <a:blipFill>
            <a:blip r:embed="rId2"/>
            <a:stretch>
              <a:fillRect l="0" t="0" r="0" b="0"/>
            </a:stretch>
          </a:blipFill>
        </p:spPr>
      </p:sp>
      <p:sp>
        <p:nvSpPr>
          <p:cNvPr name="AutoShape 3" id="3"/>
          <p:cNvSpPr/>
          <p:nvPr/>
        </p:nvSpPr>
        <p:spPr>
          <a:xfrm rot="-5400000">
            <a:off x="3068065" y="5138738"/>
            <a:ext cx="7590766" cy="0"/>
          </a:xfrm>
          <a:prstGeom prst="line">
            <a:avLst/>
          </a:prstGeom>
          <a:ln cap="flat" w="9525">
            <a:solidFill>
              <a:srgbClr val="000000"/>
            </a:solidFill>
            <a:prstDash val="solid"/>
            <a:headEnd type="none" len="sm" w="sm"/>
            <a:tailEnd type="none" len="sm" w="sm"/>
          </a:ln>
        </p:spPr>
      </p:sp>
      <p:sp>
        <p:nvSpPr>
          <p:cNvPr name="TextBox 4" id="4"/>
          <p:cNvSpPr txBox="true"/>
          <p:nvPr/>
        </p:nvSpPr>
        <p:spPr>
          <a:xfrm rot="0">
            <a:off x="1235267" y="1926636"/>
            <a:ext cx="4508438" cy="2752725"/>
          </a:xfrm>
          <a:prstGeom prst="rect">
            <a:avLst/>
          </a:prstGeom>
        </p:spPr>
        <p:txBody>
          <a:bodyPr anchor="t" rtlCol="false" tIns="0" lIns="0" bIns="0" rIns="0">
            <a:spAutoFit/>
          </a:bodyPr>
          <a:lstStyle/>
          <a:p>
            <a:pPr>
              <a:lnSpc>
                <a:spcPts val="7200"/>
              </a:lnSpc>
              <a:spcBef>
                <a:spcPct val="0"/>
              </a:spcBef>
            </a:pPr>
            <a:r>
              <a:rPr lang="en-US" sz="6000">
                <a:solidFill>
                  <a:srgbClr val="000000"/>
                </a:solidFill>
                <a:latin typeface="DM Sans Bold"/>
              </a:rPr>
              <a:t>Impact on Mental Health</a:t>
            </a:r>
          </a:p>
        </p:txBody>
      </p:sp>
      <p:sp>
        <p:nvSpPr>
          <p:cNvPr name="TextBox 5" id="5"/>
          <p:cNvSpPr txBox="true"/>
          <p:nvPr/>
        </p:nvSpPr>
        <p:spPr>
          <a:xfrm rot="0">
            <a:off x="1235267" y="5486989"/>
            <a:ext cx="3355187" cy="2863850"/>
          </a:xfrm>
          <a:prstGeom prst="rect">
            <a:avLst/>
          </a:prstGeom>
        </p:spPr>
        <p:txBody>
          <a:bodyPr anchor="t" rtlCol="false" tIns="0" lIns="0" bIns="0" rIns="0">
            <a:spAutoFit/>
          </a:bodyPr>
          <a:lstStyle/>
          <a:p>
            <a:pPr>
              <a:lnSpc>
                <a:spcPts val="3249"/>
              </a:lnSpc>
            </a:pPr>
            <a:r>
              <a:rPr lang="en-US" sz="2499">
                <a:solidFill>
                  <a:srgbClr val="000000"/>
                </a:solidFill>
                <a:latin typeface="DM Sans"/>
              </a:rPr>
              <a:t>Even though we might be aware of the reality behind the fear, it cannot be denied that is has profound impact on our mental health.</a:t>
            </a:r>
          </a:p>
        </p:txBody>
      </p:sp>
      <p:grpSp>
        <p:nvGrpSpPr>
          <p:cNvPr name="Group 6" id="6"/>
          <p:cNvGrpSpPr/>
          <p:nvPr/>
        </p:nvGrpSpPr>
        <p:grpSpPr>
          <a:xfrm rot="0">
            <a:off x="7983190" y="1332757"/>
            <a:ext cx="9053475" cy="2025913"/>
            <a:chOff x="0" y="0"/>
            <a:chExt cx="12071300" cy="2701217"/>
          </a:xfrm>
        </p:grpSpPr>
        <p:sp>
          <p:nvSpPr>
            <p:cNvPr name="TextBox 7" id="7"/>
            <p:cNvSpPr txBox="true"/>
            <p:nvPr/>
          </p:nvSpPr>
          <p:spPr>
            <a:xfrm rot="0">
              <a:off x="0" y="-9525"/>
              <a:ext cx="12071300" cy="619125"/>
            </a:xfrm>
            <a:prstGeom prst="rect">
              <a:avLst/>
            </a:prstGeom>
          </p:spPr>
          <p:txBody>
            <a:bodyPr anchor="t" rtlCol="false" tIns="0" lIns="0" bIns="0" rIns="0">
              <a:spAutoFit/>
            </a:bodyPr>
            <a:lstStyle/>
            <a:p>
              <a:pPr algn="l" marL="0" indent="0" lvl="0">
                <a:lnSpc>
                  <a:spcPts val="3600"/>
                </a:lnSpc>
                <a:spcBef>
                  <a:spcPct val="0"/>
                </a:spcBef>
              </a:pPr>
              <a:r>
                <a:rPr lang="en-US" sz="3000">
                  <a:solidFill>
                    <a:srgbClr val="000000"/>
                  </a:solidFill>
                  <a:latin typeface="DM Sans Bold"/>
                </a:rPr>
                <a:t>Anxiety</a:t>
              </a:r>
            </a:p>
          </p:txBody>
        </p:sp>
        <p:sp>
          <p:nvSpPr>
            <p:cNvPr name="TextBox 8" id="8"/>
            <p:cNvSpPr txBox="true"/>
            <p:nvPr/>
          </p:nvSpPr>
          <p:spPr>
            <a:xfrm rot="0">
              <a:off x="0" y="985659"/>
              <a:ext cx="12071300" cy="1715558"/>
            </a:xfrm>
            <a:prstGeom prst="rect">
              <a:avLst/>
            </a:prstGeom>
          </p:spPr>
          <p:txBody>
            <a:bodyPr anchor="t" rtlCol="false" tIns="0" lIns="0" bIns="0" rIns="0">
              <a:spAutoFit/>
            </a:bodyPr>
            <a:lstStyle/>
            <a:p>
              <a:pPr algn="l" marL="539749" indent="-269875" lvl="1">
                <a:lnSpc>
                  <a:spcPts val="3499"/>
                </a:lnSpc>
                <a:buFont typeface="Arial"/>
                <a:buChar char="•"/>
              </a:pPr>
              <a:r>
                <a:rPr lang="en-US" sz="2499">
                  <a:solidFill>
                    <a:srgbClr val="000000"/>
                  </a:solidFill>
                  <a:latin typeface="DM Sans"/>
                </a:rPr>
                <a:t>Fear of judgment from others can lead to anxiety disorders. If we are unable to manage this fear, it may even incapacitate our ability to interact with the world.</a:t>
              </a:r>
            </a:p>
          </p:txBody>
        </p:sp>
      </p:grpSp>
      <p:grpSp>
        <p:nvGrpSpPr>
          <p:cNvPr name="Group 9" id="9"/>
          <p:cNvGrpSpPr/>
          <p:nvPr/>
        </p:nvGrpSpPr>
        <p:grpSpPr>
          <a:xfrm rot="0">
            <a:off x="7983190" y="3666405"/>
            <a:ext cx="9053475" cy="2025913"/>
            <a:chOff x="0" y="0"/>
            <a:chExt cx="12071300" cy="2701217"/>
          </a:xfrm>
        </p:grpSpPr>
        <p:sp>
          <p:nvSpPr>
            <p:cNvPr name="TextBox 10" id="10"/>
            <p:cNvSpPr txBox="true"/>
            <p:nvPr/>
          </p:nvSpPr>
          <p:spPr>
            <a:xfrm rot="0">
              <a:off x="0" y="-9525"/>
              <a:ext cx="12071300" cy="619125"/>
            </a:xfrm>
            <a:prstGeom prst="rect">
              <a:avLst/>
            </a:prstGeom>
          </p:spPr>
          <p:txBody>
            <a:bodyPr anchor="t" rtlCol="false" tIns="0" lIns="0" bIns="0" rIns="0">
              <a:spAutoFit/>
            </a:bodyPr>
            <a:lstStyle/>
            <a:p>
              <a:pPr algn="l" marL="0" indent="0" lvl="0">
                <a:lnSpc>
                  <a:spcPts val="3600"/>
                </a:lnSpc>
                <a:spcBef>
                  <a:spcPct val="0"/>
                </a:spcBef>
              </a:pPr>
              <a:r>
                <a:rPr lang="en-US" sz="3000">
                  <a:solidFill>
                    <a:srgbClr val="000000"/>
                  </a:solidFill>
                  <a:latin typeface="DM Sans Bold"/>
                </a:rPr>
                <a:t>Distorted Thinking</a:t>
              </a:r>
            </a:p>
          </p:txBody>
        </p:sp>
        <p:sp>
          <p:nvSpPr>
            <p:cNvPr name="TextBox 11" id="11"/>
            <p:cNvSpPr txBox="true"/>
            <p:nvPr/>
          </p:nvSpPr>
          <p:spPr>
            <a:xfrm rot="0">
              <a:off x="0" y="985659"/>
              <a:ext cx="12071300" cy="1715558"/>
            </a:xfrm>
            <a:prstGeom prst="rect">
              <a:avLst/>
            </a:prstGeom>
          </p:spPr>
          <p:txBody>
            <a:bodyPr anchor="t" rtlCol="false" tIns="0" lIns="0" bIns="0" rIns="0">
              <a:spAutoFit/>
            </a:bodyPr>
            <a:lstStyle/>
            <a:p>
              <a:pPr algn="l" marL="539749" indent="-269875" lvl="1">
                <a:lnSpc>
                  <a:spcPts val="3499"/>
                </a:lnSpc>
                <a:buFont typeface="Arial"/>
                <a:buChar char="•"/>
              </a:pPr>
              <a:r>
                <a:rPr lang="en-US" sz="2499">
                  <a:solidFill>
                    <a:srgbClr val="000000"/>
                  </a:solidFill>
                  <a:latin typeface="DM Sans"/>
                </a:rPr>
                <a:t>This fear can distort our thoughts to be completely different from reality. The thoughts turn into beliefs that have no basis in reality. </a:t>
              </a:r>
            </a:p>
          </p:txBody>
        </p:sp>
      </p:grpSp>
      <p:grpSp>
        <p:nvGrpSpPr>
          <p:cNvPr name="Group 12" id="12"/>
          <p:cNvGrpSpPr/>
          <p:nvPr/>
        </p:nvGrpSpPr>
        <p:grpSpPr>
          <a:xfrm rot="0">
            <a:off x="7983190" y="6110144"/>
            <a:ext cx="9053475" cy="2464063"/>
            <a:chOff x="0" y="0"/>
            <a:chExt cx="12071300" cy="3285417"/>
          </a:xfrm>
        </p:grpSpPr>
        <p:sp>
          <p:nvSpPr>
            <p:cNvPr name="TextBox 13" id="13"/>
            <p:cNvSpPr txBox="true"/>
            <p:nvPr/>
          </p:nvSpPr>
          <p:spPr>
            <a:xfrm rot="0">
              <a:off x="0" y="-9525"/>
              <a:ext cx="12071300" cy="619125"/>
            </a:xfrm>
            <a:prstGeom prst="rect">
              <a:avLst/>
            </a:prstGeom>
          </p:spPr>
          <p:txBody>
            <a:bodyPr anchor="t" rtlCol="false" tIns="0" lIns="0" bIns="0" rIns="0">
              <a:spAutoFit/>
            </a:bodyPr>
            <a:lstStyle/>
            <a:p>
              <a:pPr algn="l" marL="0" indent="0" lvl="0">
                <a:lnSpc>
                  <a:spcPts val="3600"/>
                </a:lnSpc>
                <a:spcBef>
                  <a:spcPct val="0"/>
                </a:spcBef>
              </a:pPr>
              <a:r>
                <a:rPr lang="en-US" sz="3000">
                  <a:solidFill>
                    <a:srgbClr val="000000"/>
                  </a:solidFill>
                  <a:latin typeface="DM Sans Bold"/>
                </a:rPr>
                <a:t>Depression</a:t>
              </a:r>
            </a:p>
          </p:txBody>
        </p:sp>
        <p:sp>
          <p:nvSpPr>
            <p:cNvPr name="TextBox 14" id="14"/>
            <p:cNvSpPr txBox="true"/>
            <p:nvPr/>
          </p:nvSpPr>
          <p:spPr>
            <a:xfrm rot="0">
              <a:off x="0" y="985659"/>
              <a:ext cx="12071300" cy="2299758"/>
            </a:xfrm>
            <a:prstGeom prst="rect">
              <a:avLst/>
            </a:prstGeom>
          </p:spPr>
          <p:txBody>
            <a:bodyPr anchor="t" rtlCol="false" tIns="0" lIns="0" bIns="0" rIns="0">
              <a:spAutoFit/>
            </a:bodyPr>
            <a:lstStyle/>
            <a:p>
              <a:pPr algn="l" marL="539749" indent="-269875" lvl="1">
                <a:lnSpc>
                  <a:spcPts val="3499"/>
                </a:lnSpc>
                <a:buFont typeface="Arial"/>
                <a:buChar char="•"/>
              </a:pPr>
              <a:r>
                <a:rPr lang="en-US" sz="2499">
                  <a:solidFill>
                    <a:srgbClr val="000000"/>
                  </a:solidFill>
                  <a:latin typeface="DM Sans"/>
                </a:rPr>
                <a:t>Extreme fear can also lead to depression and its related issues. We need to understand that the severity of negative self perception could make onee feel hopeless about their life and self. </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EFBF5"/>
        </a:solidFill>
      </p:bgPr>
    </p:bg>
    <p:spTree>
      <p:nvGrpSpPr>
        <p:cNvPr id="1" name=""/>
        <p:cNvGrpSpPr/>
        <p:nvPr/>
      </p:nvGrpSpPr>
      <p:grpSpPr>
        <a:xfrm>
          <a:off x="0" y="0"/>
          <a:ext cx="0" cy="0"/>
          <a:chOff x="0" y="0"/>
          <a:chExt cx="0" cy="0"/>
        </a:xfrm>
      </p:grpSpPr>
      <p:sp>
        <p:nvSpPr>
          <p:cNvPr name="Freeform 2" id="2"/>
          <p:cNvSpPr/>
          <p:nvPr/>
        </p:nvSpPr>
        <p:spPr>
          <a:xfrm flipH="false" flipV="false" rot="-9027418">
            <a:off x="1028700" y="2345714"/>
            <a:ext cx="16230600" cy="6228493"/>
          </a:xfrm>
          <a:custGeom>
            <a:avLst/>
            <a:gdLst/>
            <a:ahLst/>
            <a:cxnLst/>
            <a:rect r="r" b="b" t="t" l="l"/>
            <a:pathLst>
              <a:path h="6228493" w="16230600">
                <a:moveTo>
                  <a:pt x="0" y="0"/>
                </a:moveTo>
                <a:lnTo>
                  <a:pt x="16230600" y="0"/>
                </a:lnTo>
                <a:lnTo>
                  <a:pt x="16230600" y="6228493"/>
                </a:lnTo>
                <a:lnTo>
                  <a:pt x="0" y="6228493"/>
                </a:lnTo>
                <a:lnTo>
                  <a:pt x="0" y="0"/>
                </a:lnTo>
                <a:close/>
              </a:path>
            </a:pathLst>
          </a:custGeom>
          <a:blipFill>
            <a:blip r:embed="rId2"/>
            <a:stretch>
              <a:fillRect l="0" t="0" r="0" b="0"/>
            </a:stretch>
          </a:blipFill>
        </p:spPr>
      </p:sp>
      <p:grpSp>
        <p:nvGrpSpPr>
          <p:cNvPr name="Group 3" id="3"/>
          <p:cNvGrpSpPr/>
          <p:nvPr/>
        </p:nvGrpSpPr>
        <p:grpSpPr>
          <a:xfrm rot="0">
            <a:off x="1276899" y="1273629"/>
            <a:ext cx="6760024" cy="1700287"/>
            <a:chOff x="0" y="0"/>
            <a:chExt cx="9013365" cy="2267049"/>
          </a:xfrm>
        </p:grpSpPr>
        <p:sp>
          <p:nvSpPr>
            <p:cNvPr name="TextBox 4" id="4"/>
            <p:cNvSpPr txBox="true"/>
            <p:nvPr/>
          </p:nvSpPr>
          <p:spPr>
            <a:xfrm rot="0">
              <a:off x="0" y="-9525"/>
              <a:ext cx="9013365" cy="1228725"/>
            </a:xfrm>
            <a:prstGeom prst="rect">
              <a:avLst/>
            </a:prstGeom>
          </p:spPr>
          <p:txBody>
            <a:bodyPr anchor="t" rtlCol="false" tIns="0" lIns="0" bIns="0" rIns="0">
              <a:spAutoFit/>
            </a:bodyPr>
            <a:lstStyle/>
            <a:p>
              <a:pPr>
                <a:lnSpc>
                  <a:spcPts val="7200"/>
                </a:lnSpc>
                <a:spcBef>
                  <a:spcPct val="0"/>
                </a:spcBef>
              </a:pPr>
              <a:r>
                <a:rPr lang="en-US" sz="6000">
                  <a:solidFill>
                    <a:srgbClr val="000000"/>
                  </a:solidFill>
                  <a:latin typeface="DM Sans Bold"/>
                </a:rPr>
                <a:t>Causes </a:t>
              </a:r>
            </a:p>
          </p:txBody>
        </p:sp>
        <p:sp>
          <p:nvSpPr>
            <p:cNvPr name="TextBox 5" id="5"/>
            <p:cNvSpPr txBox="true"/>
            <p:nvPr/>
          </p:nvSpPr>
          <p:spPr>
            <a:xfrm rot="0">
              <a:off x="0" y="1734707"/>
              <a:ext cx="4315102" cy="532342"/>
            </a:xfrm>
            <a:prstGeom prst="rect">
              <a:avLst/>
            </a:prstGeom>
          </p:spPr>
          <p:txBody>
            <a:bodyPr anchor="t" rtlCol="false" tIns="0" lIns="0" bIns="0" rIns="0">
              <a:spAutoFit/>
            </a:bodyPr>
            <a:lstStyle/>
            <a:p>
              <a:pPr>
                <a:lnSpc>
                  <a:spcPts val="3249"/>
                </a:lnSpc>
              </a:pPr>
            </a:p>
          </p:txBody>
        </p:sp>
      </p:grpSp>
      <p:grpSp>
        <p:nvGrpSpPr>
          <p:cNvPr name="Group 6" id="6"/>
          <p:cNvGrpSpPr/>
          <p:nvPr/>
        </p:nvGrpSpPr>
        <p:grpSpPr>
          <a:xfrm rot="0">
            <a:off x="1355462" y="2973915"/>
            <a:ext cx="6602898" cy="5550163"/>
            <a:chOff x="0" y="0"/>
            <a:chExt cx="8803863" cy="7400217"/>
          </a:xfrm>
        </p:grpSpPr>
        <p:sp>
          <p:nvSpPr>
            <p:cNvPr name="TextBox 7" id="7"/>
            <p:cNvSpPr txBox="true"/>
            <p:nvPr/>
          </p:nvSpPr>
          <p:spPr>
            <a:xfrm rot="0">
              <a:off x="0" y="-9525"/>
              <a:ext cx="8803863" cy="1228725"/>
            </a:xfrm>
            <a:prstGeom prst="rect">
              <a:avLst/>
            </a:prstGeom>
          </p:spPr>
          <p:txBody>
            <a:bodyPr anchor="t" rtlCol="false" tIns="0" lIns="0" bIns="0" rIns="0">
              <a:spAutoFit/>
            </a:bodyPr>
            <a:lstStyle/>
            <a:p>
              <a:pPr algn="l" marL="0" indent="0" lvl="0">
                <a:lnSpc>
                  <a:spcPts val="3600"/>
                </a:lnSpc>
                <a:spcBef>
                  <a:spcPct val="0"/>
                </a:spcBef>
              </a:pPr>
              <a:r>
                <a:rPr lang="en-US" sz="3000">
                  <a:solidFill>
                    <a:srgbClr val="000000"/>
                  </a:solidFill>
                  <a:latin typeface="DM Sans Bold"/>
                </a:rPr>
                <a:t>Publicly called out/isolated/made to stand out</a:t>
              </a:r>
            </a:p>
          </p:txBody>
        </p:sp>
        <p:sp>
          <p:nvSpPr>
            <p:cNvPr name="TextBox 8" id="8"/>
            <p:cNvSpPr txBox="true"/>
            <p:nvPr/>
          </p:nvSpPr>
          <p:spPr>
            <a:xfrm rot="0">
              <a:off x="0" y="1595259"/>
              <a:ext cx="8803863" cy="5804958"/>
            </a:xfrm>
            <a:prstGeom prst="rect">
              <a:avLst/>
            </a:prstGeom>
          </p:spPr>
          <p:txBody>
            <a:bodyPr anchor="t" rtlCol="false" tIns="0" lIns="0" bIns="0" rIns="0">
              <a:spAutoFit/>
            </a:bodyPr>
            <a:lstStyle/>
            <a:p>
              <a:pPr marL="539749" indent="-269875" lvl="1">
                <a:lnSpc>
                  <a:spcPts val="3499"/>
                </a:lnSpc>
                <a:buFont typeface="Arial"/>
                <a:buChar char="•"/>
              </a:pPr>
              <a:r>
                <a:rPr lang="en-US" sz="2499">
                  <a:solidFill>
                    <a:srgbClr val="000000"/>
                  </a:solidFill>
                  <a:latin typeface="DM Sans"/>
                </a:rPr>
                <a:t>When someone points out a flaw in us publicly that may induce a state of panic or shame. </a:t>
              </a:r>
            </a:p>
            <a:p>
              <a:pPr marL="539749" indent="-269875" lvl="1">
                <a:lnSpc>
                  <a:spcPts val="3499"/>
                </a:lnSpc>
                <a:buFont typeface="Arial"/>
                <a:buChar char="•"/>
              </a:pPr>
              <a:r>
                <a:rPr lang="en-US" sz="2499">
                  <a:solidFill>
                    <a:srgbClr val="000000"/>
                  </a:solidFill>
                  <a:latin typeface="DM Sans"/>
                </a:rPr>
                <a:t>When we are made to feel stupid or dumb in front of others - classroom setting.</a:t>
              </a:r>
            </a:p>
            <a:p>
              <a:pPr algn="l" marL="539749" indent="-269875" lvl="1">
                <a:lnSpc>
                  <a:spcPts val="3499"/>
                </a:lnSpc>
                <a:buFont typeface="Arial"/>
                <a:buChar char="•"/>
              </a:pPr>
              <a:r>
                <a:rPr lang="en-US" sz="2499">
                  <a:solidFill>
                    <a:srgbClr val="000000"/>
                  </a:solidFill>
                  <a:latin typeface="DM Sans"/>
                </a:rPr>
                <a:t>When we are made to feel bad about something we cannot change immediately eg; skin color, body shape/size, </a:t>
              </a:r>
            </a:p>
          </p:txBody>
        </p:sp>
      </p:grpSp>
      <p:grpSp>
        <p:nvGrpSpPr>
          <p:cNvPr name="Group 9" id="9"/>
          <p:cNvGrpSpPr/>
          <p:nvPr/>
        </p:nvGrpSpPr>
        <p:grpSpPr>
          <a:xfrm rot="0">
            <a:off x="9144000" y="2973915"/>
            <a:ext cx="6602898" cy="4654813"/>
            <a:chOff x="0" y="0"/>
            <a:chExt cx="8803863" cy="6206417"/>
          </a:xfrm>
        </p:grpSpPr>
        <p:sp>
          <p:nvSpPr>
            <p:cNvPr name="TextBox 10" id="10"/>
            <p:cNvSpPr txBox="true"/>
            <p:nvPr/>
          </p:nvSpPr>
          <p:spPr>
            <a:xfrm rot="0">
              <a:off x="0" y="-9525"/>
              <a:ext cx="8803863" cy="619125"/>
            </a:xfrm>
            <a:prstGeom prst="rect">
              <a:avLst/>
            </a:prstGeom>
          </p:spPr>
          <p:txBody>
            <a:bodyPr anchor="t" rtlCol="false" tIns="0" lIns="0" bIns="0" rIns="0">
              <a:spAutoFit/>
            </a:bodyPr>
            <a:lstStyle/>
            <a:p>
              <a:pPr algn="l" marL="0" indent="0" lvl="0">
                <a:lnSpc>
                  <a:spcPts val="3600"/>
                </a:lnSpc>
                <a:spcBef>
                  <a:spcPct val="0"/>
                </a:spcBef>
              </a:pPr>
              <a:r>
                <a:rPr lang="en-US" sz="3000">
                  <a:solidFill>
                    <a:srgbClr val="000000"/>
                  </a:solidFill>
                  <a:latin typeface="DM Sans Bold"/>
                </a:rPr>
                <a:t>Teasing or made fun of</a:t>
              </a:r>
            </a:p>
          </p:txBody>
        </p:sp>
        <p:sp>
          <p:nvSpPr>
            <p:cNvPr name="TextBox 11" id="11"/>
            <p:cNvSpPr txBox="true"/>
            <p:nvPr/>
          </p:nvSpPr>
          <p:spPr>
            <a:xfrm rot="0">
              <a:off x="0" y="985659"/>
              <a:ext cx="8803863" cy="5220758"/>
            </a:xfrm>
            <a:prstGeom prst="rect">
              <a:avLst/>
            </a:prstGeom>
          </p:spPr>
          <p:txBody>
            <a:bodyPr anchor="t" rtlCol="false" tIns="0" lIns="0" bIns="0" rIns="0">
              <a:spAutoFit/>
            </a:bodyPr>
            <a:lstStyle/>
            <a:p>
              <a:pPr marL="539749" indent="-269875" lvl="1">
                <a:lnSpc>
                  <a:spcPts val="3499"/>
                </a:lnSpc>
                <a:buFont typeface="Arial"/>
                <a:buChar char="•"/>
              </a:pPr>
              <a:r>
                <a:rPr lang="en-US" sz="2499">
                  <a:solidFill>
                    <a:srgbClr val="000000"/>
                  </a:solidFill>
                  <a:latin typeface="DM Sans"/>
                </a:rPr>
                <a:t>When we are teased about our clothing, appearance or any other personal attribute.</a:t>
              </a:r>
            </a:p>
            <a:p>
              <a:pPr marL="539749" indent="-269875" lvl="1">
                <a:lnSpc>
                  <a:spcPts val="3499"/>
                </a:lnSpc>
                <a:buFont typeface="Arial"/>
                <a:buChar char="•"/>
              </a:pPr>
              <a:r>
                <a:rPr lang="en-US" sz="2499">
                  <a:solidFill>
                    <a:srgbClr val="000000"/>
                  </a:solidFill>
                  <a:latin typeface="DM Sans"/>
                </a:rPr>
                <a:t>When someone makes a sarcastic comment about someone else but it also points to something about us.</a:t>
              </a:r>
            </a:p>
            <a:p>
              <a:pPr marL="539749" indent="-269875" lvl="1">
                <a:lnSpc>
                  <a:spcPts val="3499"/>
                </a:lnSpc>
                <a:buFont typeface="Arial"/>
                <a:buChar char="•"/>
              </a:pPr>
              <a:r>
                <a:rPr lang="en-US" sz="2499">
                  <a:solidFill>
                    <a:srgbClr val="000000"/>
                  </a:solidFill>
                  <a:latin typeface="DM Sans"/>
                </a:rPr>
                <a:t>When family members make ‘jokes’ about us that are actually hurtful.</a:t>
              </a:r>
            </a:p>
            <a:p>
              <a:pPr algn="l">
                <a:lnSpc>
                  <a:spcPts val="3499"/>
                </a:lnSpc>
              </a:pP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9027418">
            <a:off x="1028700" y="2345714"/>
            <a:ext cx="16230600" cy="6228493"/>
          </a:xfrm>
          <a:custGeom>
            <a:avLst/>
            <a:gdLst/>
            <a:ahLst/>
            <a:cxnLst/>
            <a:rect r="r" b="b" t="t" l="l"/>
            <a:pathLst>
              <a:path h="6228493" w="16230600">
                <a:moveTo>
                  <a:pt x="0" y="0"/>
                </a:moveTo>
                <a:lnTo>
                  <a:pt x="16230600" y="0"/>
                </a:lnTo>
                <a:lnTo>
                  <a:pt x="16230600" y="6228493"/>
                </a:lnTo>
                <a:lnTo>
                  <a:pt x="0" y="6228493"/>
                </a:lnTo>
                <a:lnTo>
                  <a:pt x="0" y="0"/>
                </a:lnTo>
                <a:close/>
              </a:path>
            </a:pathLst>
          </a:custGeom>
          <a:blipFill>
            <a:blip r:embed="rId2"/>
            <a:stretch>
              <a:fillRect l="0" t="0" r="0" b="0"/>
            </a:stretch>
          </a:blipFill>
        </p:spPr>
      </p:sp>
      <p:grpSp>
        <p:nvGrpSpPr>
          <p:cNvPr name="Group 3" id="3"/>
          <p:cNvGrpSpPr/>
          <p:nvPr/>
        </p:nvGrpSpPr>
        <p:grpSpPr>
          <a:xfrm rot="0">
            <a:off x="1276899" y="1273629"/>
            <a:ext cx="6760024" cy="1700287"/>
            <a:chOff x="0" y="0"/>
            <a:chExt cx="9013365" cy="2267049"/>
          </a:xfrm>
        </p:grpSpPr>
        <p:sp>
          <p:nvSpPr>
            <p:cNvPr name="TextBox 4" id="4"/>
            <p:cNvSpPr txBox="true"/>
            <p:nvPr/>
          </p:nvSpPr>
          <p:spPr>
            <a:xfrm rot="0">
              <a:off x="0" y="-9525"/>
              <a:ext cx="9013365" cy="1228725"/>
            </a:xfrm>
            <a:prstGeom prst="rect">
              <a:avLst/>
            </a:prstGeom>
          </p:spPr>
          <p:txBody>
            <a:bodyPr anchor="t" rtlCol="false" tIns="0" lIns="0" bIns="0" rIns="0">
              <a:spAutoFit/>
            </a:bodyPr>
            <a:lstStyle/>
            <a:p>
              <a:pPr>
                <a:lnSpc>
                  <a:spcPts val="7200"/>
                </a:lnSpc>
                <a:spcBef>
                  <a:spcPct val="0"/>
                </a:spcBef>
              </a:pPr>
              <a:r>
                <a:rPr lang="en-US" sz="6000">
                  <a:solidFill>
                    <a:srgbClr val="000000"/>
                  </a:solidFill>
                  <a:latin typeface="DM Sans Bold"/>
                </a:rPr>
                <a:t>Causes </a:t>
              </a:r>
            </a:p>
          </p:txBody>
        </p:sp>
        <p:sp>
          <p:nvSpPr>
            <p:cNvPr name="TextBox 5" id="5"/>
            <p:cNvSpPr txBox="true"/>
            <p:nvPr/>
          </p:nvSpPr>
          <p:spPr>
            <a:xfrm rot="0">
              <a:off x="0" y="1734707"/>
              <a:ext cx="4315102" cy="532342"/>
            </a:xfrm>
            <a:prstGeom prst="rect">
              <a:avLst/>
            </a:prstGeom>
          </p:spPr>
          <p:txBody>
            <a:bodyPr anchor="t" rtlCol="false" tIns="0" lIns="0" bIns="0" rIns="0">
              <a:spAutoFit/>
            </a:bodyPr>
            <a:lstStyle/>
            <a:p>
              <a:pPr>
                <a:lnSpc>
                  <a:spcPts val="3249"/>
                </a:lnSpc>
              </a:pPr>
            </a:p>
          </p:txBody>
        </p:sp>
      </p:grpSp>
      <p:grpSp>
        <p:nvGrpSpPr>
          <p:cNvPr name="Group 6" id="6"/>
          <p:cNvGrpSpPr/>
          <p:nvPr/>
        </p:nvGrpSpPr>
        <p:grpSpPr>
          <a:xfrm rot="0">
            <a:off x="1355462" y="2973915"/>
            <a:ext cx="6602898" cy="2902213"/>
            <a:chOff x="0" y="0"/>
            <a:chExt cx="8803863" cy="3869617"/>
          </a:xfrm>
        </p:grpSpPr>
        <p:sp>
          <p:nvSpPr>
            <p:cNvPr name="TextBox 7" id="7"/>
            <p:cNvSpPr txBox="true"/>
            <p:nvPr/>
          </p:nvSpPr>
          <p:spPr>
            <a:xfrm rot="0">
              <a:off x="0" y="-9525"/>
              <a:ext cx="8803863" cy="619125"/>
            </a:xfrm>
            <a:prstGeom prst="rect">
              <a:avLst/>
            </a:prstGeom>
          </p:spPr>
          <p:txBody>
            <a:bodyPr anchor="t" rtlCol="false" tIns="0" lIns="0" bIns="0" rIns="0">
              <a:spAutoFit/>
            </a:bodyPr>
            <a:lstStyle/>
            <a:p>
              <a:pPr algn="l" marL="0" indent="0" lvl="0">
                <a:lnSpc>
                  <a:spcPts val="3600"/>
                </a:lnSpc>
                <a:spcBef>
                  <a:spcPct val="0"/>
                </a:spcBef>
              </a:pPr>
              <a:r>
                <a:rPr lang="en-US" sz="3000">
                  <a:solidFill>
                    <a:srgbClr val="000000"/>
                  </a:solidFill>
                  <a:latin typeface="DM Sans Bold"/>
                </a:rPr>
                <a:t>Criticism</a:t>
              </a:r>
            </a:p>
          </p:txBody>
        </p:sp>
        <p:sp>
          <p:nvSpPr>
            <p:cNvPr name="TextBox 8" id="8"/>
            <p:cNvSpPr txBox="true"/>
            <p:nvPr/>
          </p:nvSpPr>
          <p:spPr>
            <a:xfrm rot="0">
              <a:off x="0" y="985659"/>
              <a:ext cx="8803863" cy="2883958"/>
            </a:xfrm>
            <a:prstGeom prst="rect">
              <a:avLst/>
            </a:prstGeom>
          </p:spPr>
          <p:txBody>
            <a:bodyPr anchor="t" rtlCol="false" tIns="0" lIns="0" bIns="0" rIns="0">
              <a:spAutoFit/>
            </a:bodyPr>
            <a:lstStyle/>
            <a:p>
              <a:pPr marL="539749" indent="-269875" lvl="1">
                <a:lnSpc>
                  <a:spcPts val="3499"/>
                </a:lnSpc>
                <a:buFont typeface="Arial"/>
                <a:buChar char="•"/>
              </a:pPr>
              <a:r>
                <a:rPr lang="en-US" sz="2499">
                  <a:solidFill>
                    <a:srgbClr val="000000"/>
                  </a:solidFill>
                  <a:latin typeface="DM Sans"/>
                </a:rPr>
                <a:t>When we our work is negatively interpretted.</a:t>
              </a:r>
            </a:p>
            <a:p>
              <a:pPr marL="539749" indent="-269875" lvl="1">
                <a:lnSpc>
                  <a:spcPts val="3499"/>
                </a:lnSpc>
                <a:buFont typeface="Arial"/>
                <a:buChar char="•"/>
              </a:pPr>
              <a:r>
                <a:rPr lang="en-US" sz="2499">
                  <a:solidFill>
                    <a:srgbClr val="000000"/>
                  </a:solidFill>
                  <a:latin typeface="DM Sans"/>
                </a:rPr>
                <a:t>When we are ridiculed for our behaviour.</a:t>
              </a:r>
            </a:p>
            <a:p>
              <a:pPr algn="l" marL="539749" indent="-269875" lvl="1">
                <a:lnSpc>
                  <a:spcPts val="3499"/>
                </a:lnSpc>
                <a:buFont typeface="Arial"/>
                <a:buChar char="•"/>
              </a:pPr>
              <a:r>
                <a:rPr lang="en-US" sz="2499">
                  <a:solidFill>
                    <a:srgbClr val="000000"/>
                  </a:solidFill>
                  <a:latin typeface="DM Sans"/>
                </a:rPr>
                <a:t>When we face criticism from a young age, from parents orr teachers.</a:t>
              </a:r>
            </a:p>
          </p:txBody>
        </p:sp>
      </p:grpSp>
      <p:grpSp>
        <p:nvGrpSpPr>
          <p:cNvPr name="Group 9" id="9"/>
          <p:cNvGrpSpPr/>
          <p:nvPr/>
        </p:nvGrpSpPr>
        <p:grpSpPr>
          <a:xfrm rot="0">
            <a:off x="9144000" y="2973915"/>
            <a:ext cx="6602898" cy="4216663"/>
            <a:chOff x="0" y="0"/>
            <a:chExt cx="8803863" cy="5622217"/>
          </a:xfrm>
        </p:grpSpPr>
        <p:sp>
          <p:nvSpPr>
            <p:cNvPr name="TextBox 10" id="10"/>
            <p:cNvSpPr txBox="true"/>
            <p:nvPr/>
          </p:nvSpPr>
          <p:spPr>
            <a:xfrm rot="0">
              <a:off x="0" y="-9525"/>
              <a:ext cx="8803863" cy="619125"/>
            </a:xfrm>
            <a:prstGeom prst="rect">
              <a:avLst/>
            </a:prstGeom>
          </p:spPr>
          <p:txBody>
            <a:bodyPr anchor="t" rtlCol="false" tIns="0" lIns="0" bIns="0" rIns="0">
              <a:spAutoFit/>
            </a:bodyPr>
            <a:lstStyle/>
            <a:p>
              <a:pPr algn="l" marL="0" indent="0" lvl="0">
                <a:lnSpc>
                  <a:spcPts val="3600"/>
                </a:lnSpc>
                <a:spcBef>
                  <a:spcPct val="0"/>
                </a:spcBef>
              </a:pPr>
              <a:r>
                <a:rPr lang="en-US" sz="3000">
                  <a:solidFill>
                    <a:srgbClr val="000000"/>
                  </a:solidFill>
                  <a:latin typeface="DM Sans Bold"/>
                </a:rPr>
                <a:t>Rejection</a:t>
              </a:r>
            </a:p>
          </p:txBody>
        </p:sp>
        <p:sp>
          <p:nvSpPr>
            <p:cNvPr name="TextBox 11" id="11"/>
            <p:cNvSpPr txBox="true"/>
            <p:nvPr/>
          </p:nvSpPr>
          <p:spPr>
            <a:xfrm rot="0">
              <a:off x="0" y="985659"/>
              <a:ext cx="8803863" cy="4636558"/>
            </a:xfrm>
            <a:prstGeom prst="rect">
              <a:avLst/>
            </a:prstGeom>
          </p:spPr>
          <p:txBody>
            <a:bodyPr anchor="t" rtlCol="false" tIns="0" lIns="0" bIns="0" rIns="0">
              <a:spAutoFit/>
            </a:bodyPr>
            <a:lstStyle/>
            <a:p>
              <a:pPr marL="539749" indent="-269875" lvl="1">
                <a:lnSpc>
                  <a:spcPts val="3499"/>
                </a:lnSpc>
                <a:buFont typeface="Arial"/>
                <a:buChar char="•"/>
              </a:pPr>
              <a:r>
                <a:rPr lang="en-US" sz="2499">
                  <a:solidFill>
                    <a:srgbClr val="000000"/>
                  </a:solidFill>
                  <a:latin typeface="DM Sans"/>
                </a:rPr>
                <a:t>When we face rejection at a young age, in the form of parental rejection. </a:t>
              </a:r>
            </a:p>
            <a:p>
              <a:pPr marL="539749" indent="-269875" lvl="1">
                <a:lnSpc>
                  <a:spcPts val="3499"/>
                </a:lnSpc>
                <a:buFont typeface="Arial"/>
                <a:buChar char="•"/>
              </a:pPr>
              <a:r>
                <a:rPr lang="en-US" sz="2499">
                  <a:solidFill>
                    <a:srgbClr val="000000"/>
                  </a:solidFill>
                  <a:latin typeface="DM Sans"/>
                </a:rPr>
                <a:t>When we face rejection from a romantic partner - minorr comments or a complete rejection.</a:t>
              </a:r>
            </a:p>
            <a:p>
              <a:pPr algn="l" marL="539749" indent="-269875" lvl="1">
                <a:lnSpc>
                  <a:spcPts val="3499"/>
                </a:lnSpc>
                <a:buFont typeface="Arial"/>
                <a:buChar char="•"/>
              </a:pPr>
              <a:r>
                <a:rPr lang="en-US" sz="2499">
                  <a:solidFill>
                    <a:srgbClr val="000000"/>
                  </a:solidFill>
                  <a:latin typeface="DM Sans"/>
                </a:rPr>
                <a:t>When we are rejected by friends who might exclude us from spending time with them.</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EFBF5"/>
        </a:solidFill>
      </p:bgPr>
    </p:bg>
    <p:spTree>
      <p:nvGrpSpPr>
        <p:cNvPr id="1" name=""/>
        <p:cNvGrpSpPr/>
        <p:nvPr/>
      </p:nvGrpSpPr>
      <p:grpSpPr>
        <a:xfrm>
          <a:off x="0" y="0"/>
          <a:ext cx="0" cy="0"/>
          <a:chOff x="0" y="0"/>
          <a:chExt cx="0" cy="0"/>
        </a:xfrm>
      </p:grpSpPr>
      <p:sp>
        <p:nvSpPr>
          <p:cNvPr name="Freeform 2" id="2"/>
          <p:cNvSpPr/>
          <p:nvPr/>
        </p:nvSpPr>
        <p:spPr>
          <a:xfrm flipH="false" flipV="false" rot="4780159">
            <a:off x="3570387" y="-1491388"/>
            <a:ext cx="15529570" cy="15335451"/>
          </a:xfrm>
          <a:custGeom>
            <a:avLst/>
            <a:gdLst/>
            <a:ahLst/>
            <a:cxnLst/>
            <a:rect r="r" b="b" t="t" l="l"/>
            <a:pathLst>
              <a:path h="15335451" w="15529570">
                <a:moveTo>
                  <a:pt x="0" y="0"/>
                </a:moveTo>
                <a:lnTo>
                  <a:pt x="15529570" y="0"/>
                </a:lnTo>
                <a:lnTo>
                  <a:pt x="15529570" y="15335451"/>
                </a:lnTo>
                <a:lnTo>
                  <a:pt x="0" y="15335451"/>
                </a:lnTo>
                <a:lnTo>
                  <a:pt x="0" y="0"/>
                </a:lnTo>
                <a:close/>
              </a:path>
            </a:pathLst>
          </a:custGeom>
          <a:blipFill>
            <a:blip r:embed="rId2"/>
            <a:stretch>
              <a:fillRect l="0" t="0" r="0" b="0"/>
            </a:stretch>
          </a:blipFill>
        </p:spPr>
      </p:sp>
      <p:sp>
        <p:nvSpPr>
          <p:cNvPr name="AutoShape 3" id="3"/>
          <p:cNvSpPr/>
          <p:nvPr/>
        </p:nvSpPr>
        <p:spPr>
          <a:xfrm flipV="true">
            <a:off x="9139237" y="1473156"/>
            <a:ext cx="0" cy="7340687"/>
          </a:xfrm>
          <a:prstGeom prst="line">
            <a:avLst/>
          </a:prstGeom>
          <a:ln cap="flat" w="9525">
            <a:solidFill>
              <a:srgbClr val="000000"/>
            </a:solidFill>
            <a:prstDash val="solid"/>
            <a:headEnd type="none" len="sm" w="sm"/>
            <a:tailEnd type="none" len="sm" w="sm"/>
          </a:ln>
        </p:spPr>
      </p:sp>
      <p:sp>
        <p:nvSpPr>
          <p:cNvPr name="TextBox 4" id="4"/>
          <p:cNvSpPr txBox="true"/>
          <p:nvPr/>
        </p:nvSpPr>
        <p:spPr>
          <a:xfrm rot="0">
            <a:off x="1379865" y="3762375"/>
            <a:ext cx="7764135" cy="1381125"/>
          </a:xfrm>
          <a:prstGeom prst="rect">
            <a:avLst/>
          </a:prstGeom>
        </p:spPr>
        <p:txBody>
          <a:bodyPr anchor="t" rtlCol="false" tIns="0" lIns="0" bIns="0" rIns="0">
            <a:spAutoFit/>
          </a:bodyPr>
          <a:lstStyle/>
          <a:p>
            <a:pPr>
              <a:lnSpc>
                <a:spcPts val="10800"/>
              </a:lnSpc>
              <a:spcBef>
                <a:spcPct val="0"/>
              </a:spcBef>
            </a:pPr>
            <a:r>
              <a:rPr lang="en-US" sz="9000">
                <a:solidFill>
                  <a:srgbClr val="000000"/>
                </a:solidFill>
                <a:latin typeface="DM Sans Bold"/>
              </a:rPr>
              <a:t>Causes</a:t>
            </a:r>
          </a:p>
        </p:txBody>
      </p:sp>
      <p:sp>
        <p:nvSpPr>
          <p:cNvPr name="TextBox 5" id="5"/>
          <p:cNvSpPr txBox="true"/>
          <p:nvPr/>
        </p:nvSpPr>
        <p:spPr>
          <a:xfrm rot="0">
            <a:off x="9919040" y="2717800"/>
            <a:ext cx="6442189" cy="4803775"/>
          </a:xfrm>
          <a:prstGeom prst="rect">
            <a:avLst/>
          </a:prstGeom>
        </p:spPr>
        <p:txBody>
          <a:bodyPr anchor="t" rtlCol="false" tIns="0" lIns="0" bIns="0" rIns="0">
            <a:spAutoFit/>
          </a:bodyPr>
          <a:lstStyle/>
          <a:p>
            <a:pPr marL="539749" indent="-269875" lvl="1">
              <a:lnSpc>
                <a:spcPts val="3499"/>
              </a:lnSpc>
              <a:buFont typeface="Arial"/>
              <a:buChar char="•"/>
            </a:pPr>
            <a:r>
              <a:rPr lang="en-US" sz="2499">
                <a:solidFill>
                  <a:srgbClr val="000000"/>
                </a:solidFill>
                <a:latin typeface="DM Sans"/>
              </a:rPr>
              <a:t>The causes can be many, but what remains true is a feeling of negative attribution that invariably makes us feel horrible about ourselves.</a:t>
            </a:r>
          </a:p>
          <a:p>
            <a:pPr marL="539749" indent="-269875" lvl="1">
              <a:lnSpc>
                <a:spcPts val="3499"/>
              </a:lnSpc>
              <a:buFont typeface="Arial"/>
              <a:buChar char="•"/>
            </a:pPr>
            <a:r>
              <a:rPr lang="en-US" sz="2499">
                <a:solidFill>
                  <a:srgbClr val="000000"/>
                </a:solidFill>
                <a:latin typeface="DM Sans"/>
              </a:rPr>
              <a:t>To compensate for this horrrible feeling, we start monitoring our behaviours in order to avoid a situation of judgment in the future.</a:t>
            </a:r>
          </a:p>
          <a:p>
            <a:pPr algn="l" marL="539749" indent="-269875" lvl="1">
              <a:lnSpc>
                <a:spcPts val="3499"/>
              </a:lnSpc>
              <a:buFont typeface="Arial"/>
              <a:buChar char="•"/>
            </a:pPr>
            <a:r>
              <a:rPr lang="en-US" sz="2499">
                <a:solidFill>
                  <a:srgbClr val="000000"/>
                </a:solidFill>
                <a:latin typeface="DM Sans"/>
              </a:rPr>
              <a:t>This makes us hyperaware of not just us our actions but also those of others, intentional or unintentional.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EFBF5"/>
        </a:solidFill>
      </p:bgPr>
    </p:bg>
    <p:spTree>
      <p:nvGrpSpPr>
        <p:cNvPr id="1" name=""/>
        <p:cNvGrpSpPr/>
        <p:nvPr/>
      </p:nvGrpSpPr>
      <p:grpSpPr>
        <a:xfrm>
          <a:off x="0" y="0"/>
          <a:ext cx="0" cy="0"/>
          <a:chOff x="0" y="0"/>
          <a:chExt cx="0" cy="0"/>
        </a:xfrm>
      </p:grpSpPr>
      <p:sp>
        <p:nvSpPr>
          <p:cNvPr name="Freeform 2" id="2"/>
          <p:cNvSpPr/>
          <p:nvPr/>
        </p:nvSpPr>
        <p:spPr>
          <a:xfrm flipH="true" flipV="false" rot="6048134">
            <a:off x="2014210" y="-2985758"/>
            <a:ext cx="15136400" cy="15644858"/>
          </a:xfrm>
          <a:custGeom>
            <a:avLst/>
            <a:gdLst/>
            <a:ahLst/>
            <a:cxnLst/>
            <a:rect r="r" b="b" t="t" l="l"/>
            <a:pathLst>
              <a:path h="15644858" w="15136400">
                <a:moveTo>
                  <a:pt x="15136400" y="0"/>
                </a:moveTo>
                <a:lnTo>
                  <a:pt x="0" y="0"/>
                </a:lnTo>
                <a:lnTo>
                  <a:pt x="0" y="15644858"/>
                </a:lnTo>
                <a:lnTo>
                  <a:pt x="15136400" y="15644858"/>
                </a:lnTo>
                <a:lnTo>
                  <a:pt x="15136400" y="0"/>
                </a:lnTo>
                <a:close/>
              </a:path>
            </a:pathLst>
          </a:custGeom>
          <a:blipFill>
            <a:blip r:embed="rId2"/>
            <a:stretch>
              <a:fillRect l="0" t="0" r="0" b="0"/>
            </a:stretch>
          </a:blipFill>
        </p:spPr>
      </p:sp>
      <p:sp>
        <p:nvSpPr>
          <p:cNvPr name="AutoShape 3" id="3"/>
          <p:cNvSpPr/>
          <p:nvPr/>
        </p:nvSpPr>
        <p:spPr>
          <a:xfrm rot="1008">
            <a:off x="1028698" y="3639800"/>
            <a:ext cx="16230601" cy="0"/>
          </a:xfrm>
          <a:prstGeom prst="line">
            <a:avLst/>
          </a:prstGeom>
          <a:ln cap="flat" w="9525">
            <a:solidFill>
              <a:srgbClr val="000000"/>
            </a:solidFill>
            <a:prstDash val="solid"/>
            <a:headEnd type="none" len="sm" w="sm"/>
            <a:tailEnd type="none" len="sm" w="sm"/>
          </a:ln>
        </p:spPr>
      </p:sp>
      <p:sp>
        <p:nvSpPr>
          <p:cNvPr name="TextBox 4" id="4"/>
          <p:cNvSpPr txBox="true"/>
          <p:nvPr/>
        </p:nvSpPr>
        <p:spPr>
          <a:xfrm rot="0">
            <a:off x="1028699" y="1217613"/>
            <a:ext cx="14807518" cy="2095500"/>
          </a:xfrm>
          <a:prstGeom prst="rect">
            <a:avLst/>
          </a:prstGeom>
        </p:spPr>
        <p:txBody>
          <a:bodyPr anchor="t" rtlCol="false" tIns="0" lIns="0" bIns="0" rIns="0">
            <a:spAutoFit/>
          </a:bodyPr>
          <a:lstStyle/>
          <a:p>
            <a:pPr>
              <a:lnSpc>
                <a:spcPts val="8280"/>
              </a:lnSpc>
              <a:spcBef>
                <a:spcPct val="0"/>
              </a:spcBef>
            </a:pPr>
            <a:r>
              <a:rPr lang="en-US" sz="6900">
                <a:solidFill>
                  <a:srgbClr val="000000"/>
                </a:solidFill>
                <a:latin typeface="DM Sans Bold"/>
              </a:rPr>
              <a:t>Coping with Fear of Judgment - the extremes</a:t>
            </a:r>
          </a:p>
        </p:txBody>
      </p:sp>
      <p:grpSp>
        <p:nvGrpSpPr>
          <p:cNvPr name="Group 5" id="5"/>
          <p:cNvGrpSpPr/>
          <p:nvPr/>
        </p:nvGrpSpPr>
        <p:grpSpPr>
          <a:xfrm rot="0">
            <a:off x="6706712" y="3975556"/>
            <a:ext cx="4493575" cy="5702563"/>
            <a:chOff x="0" y="0"/>
            <a:chExt cx="5991434" cy="7603417"/>
          </a:xfrm>
        </p:grpSpPr>
        <p:sp>
          <p:nvSpPr>
            <p:cNvPr name="TextBox 6" id="6"/>
            <p:cNvSpPr txBox="true"/>
            <p:nvPr/>
          </p:nvSpPr>
          <p:spPr>
            <a:xfrm rot="0">
              <a:off x="0" y="-9525"/>
              <a:ext cx="5991434" cy="720725"/>
            </a:xfrm>
            <a:prstGeom prst="rect">
              <a:avLst/>
            </a:prstGeom>
          </p:spPr>
          <p:txBody>
            <a:bodyPr anchor="t" rtlCol="false" tIns="0" lIns="0" bIns="0" rIns="0">
              <a:spAutoFit/>
            </a:bodyPr>
            <a:lstStyle/>
            <a:p>
              <a:pPr algn="l" marL="0" indent="0" lvl="0">
                <a:lnSpc>
                  <a:spcPts val="4200"/>
                </a:lnSpc>
                <a:spcBef>
                  <a:spcPct val="0"/>
                </a:spcBef>
              </a:pPr>
              <a:r>
                <a:rPr lang="en-US" sz="3500">
                  <a:solidFill>
                    <a:srgbClr val="000000"/>
                  </a:solidFill>
                  <a:latin typeface="DM Sans Bold"/>
                </a:rPr>
                <a:t>Overcompensation</a:t>
              </a:r>
            </a:p>
          </p:txBody>
        </p:sp>
        <p:sp>
          <p:nvSpPr>
            <p:cNvPr name="TextBox 7" id="7"/>
            <p:cNvSpPr txBox="true"/>
            <p:nvPr/>
          </p:nvSpPr>
          <p:spPr>
            <a:xfrm rot="0">
              <a:off x="0" y="1214259"/>
              <a:ext cx="5991434" cy="6389158"/>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It is when one tries to overdo their skills, efforts and interactions, in manner of compensating for their flaws that have been pointed out. This can include self-deprecating jokes to make others laugh, being okay with others teasing, and even working harder than others despite no rewards.</a:t>
              </a:r>
            </a:p>
          </p:txBody>
        </p:sp>
      </p:grpSp>
      <p:grpSp>
        <p:nvGrpSpPr>
          <p:cNvPr name="Group 8" id="8"/>
          <p:cNvGrpSpPr/>
          <p:nvPr/>
        </p:nvGrpSpPr>
        <p:grpSpPr>
          <a:xfrm rot="0">
            <a:off x="12847367" y="3975556"/>
            <a:ext cx="4411933" cy="5702563"/>
            <a:chOff x="0" y="0"/>
            <a:chExt cx="5882577" cy="7603417"/>
          </a:xfrm>
        </p:grpSpPr>
        <p:sp>
          <p:nvSpPr>
            <p:cNvPr name="TextBox 9" id="9"/>
            <p:cNvSpPr txBox="true"/>
            <p:nvPr/>
          </p:nvSpPr>
          <p:spPr>
            <a:xfrm rot="0">
              <a:off x="0" y="-9525"/>
              <a:ext cx="5882577" cy="720725"/>
            </a:xfrm>
            <a:prstGeom prst="rect">
              <a:avLst/>
            </a:prstGeom>
          </p:spPr>
          <p:txBody>
            <a:bodyPr anchor="t" rtlCol="false" tIns="0" lIns="0" bIns="0" rIns="0">
              <a:spAutoFit/>
            </a:bodyPr>
            <a:lstStyle/>
            <a:p>
              <a:pPr algn="l" marL="0" indent="0" lvl="0">
                <a:lnSpc>
                  <a:spcPts val="4200"/>
                </a:lnSpc>
                <a:spcBef>
                  <a:spcPct val="0"/>
                </a:spcBef>
              </a:pPr>
              <a:r>
                <a:rPr lang="en-US" sz="3500">
                  <a:solidFill>
                    <a:srgbClr val="000000"/>
                  </a:solidFill>
                  <a:latin typeface="DM Sans Bold"/>
                </a:rPr>
                <a:t>Self-Hatred</a:t>
              </a:r>
            </a:p>
          </p:txBody>
        </p:sp>
        <p:sp>
          <p:nvSpPr>
            <p:cNvPr name="TextBox 10" id="10"/>
            <p:cNvSpPr txBox="true"/>
            <p:nvPr/>
          </p:nvSpPr>
          <p:spPr>
            <a:xfrm rot="0">
              <a:off x="0" y="1214259"/>
              <a:ext cx="5882577" cy="6389158"/>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Most of the time, to cope with this fear, people become extremely negative about themselves. They become obsessed with pointing out their own flaws, even if no one has pointed them out. They become extremely self-critical and can become depressed because of the same.</a:t>
              </a:r>
            </a:p>
          </p:txBody>
        </p:sp>
      </p:grpSp>
      <p:grpSp>
        <p:nvGrpSpPr>
          <p:cNvPr name="Group 11" id="11"/>
          <p:cNvGrpSpPr/>
          <p:nvPr/>
        </p:nvGrpSpPr>
        <p:grpSpPr>
          <a:xfrm rot="0">
            <a:off x="1028700" y="3975556"/>
            <a:ext cx="4030933" cy="5264413"/>
            <a:chOff x="0" y="0"/>
            <a:chExt cx="5374577" cy="7019217"/>
          </a:xfrm>
        </p:grpSpPr>
        <p:sp>
          <p:nvSpPr>
            <p:cNvPr name="TextBox 12" id="12"/>
            <p:cNvSpPr txBox="true"/>
            <p:nvPr/>
          </p:nvSpPr>
          <p:spPr>
            <a:xfrm rot="0">
              <a:off x="0" y="-9525"/>
              <a:ext cx="5374577" cy="720725"/>
            </a:xfrm>
            <a:prstGeom prst="rect">
              <a:avLst/>
            </a:prstGeom>
          </p:spPr>
          <p:txBody>
            <a:bodyPr anchor="t" rtlCol="false" tIns="0" lIns="0" bIns="0" rIns="0">
              <a:spAutoFit/>
            </a:bodyPr>
            <a:lstStyle/>
            <a:p>
              <a:pPr algn="l" marL="0" indent="0" lvl="0">
                <a:lnSpc>
                  <a:spcPts val="4200"/>
                </a:lnSpc>
                <a:spcBef>
                  <a:spcPct val="0"/>
                </a:spcBef>
              </a:pPr>
              <a:r>
                <a:rPr lang="en-US" sz="3500">
                  <a:solidFill>
                    <a:srgbClr val="000000"/>
                  </a:solidFill>
                  <a:latin typeface="DM Sans Bold"/>
                </a:rPr>
                <a:t>Hyper - Vigilance</a:t>
              </a:r>
            </a:p>
          </p:txBody>
        </p:sp>
        <p:sp>
          <p:nvSpPr>
            <p:cNvPr name="TextBox 13" id="13"/>
            <p:cNvSpPr txBox="true"/>
            <p:nvPr/>
          </p:nvSpPr>
          <p:spPr>
            <a:xfrm rot="0">
              <a:off x="0" y="1214259"/>
              <a:ext cx="5374577" cy="5804958"/>
            </a:xfrm>
            <a:prstGeom prst="rect">
              <a:avLst/>
            </a:prstGeom>
          </p:spPr>
          <p:txBody>
            <a:bodyPr anchor="t" rtlCol="false" tIns="0" lIns="0" bIns="0" rIns="0">
              <a:spAutoFit/>
            </a:bodyPr>
            <a:lstStyle/>
            <a:p>
              <a:pPr algn="l">
                <a:lnSpc>
                  <a:spcPts val="3499"/>
                </a:lnSpc>
              </a:pPr>
              <a:r>
                <a:rPr lang="en-US" sz="2499">
                  <a:solidFill>
                    <a:srgbClr val="000000"/>
                  </a:solidFill>
                  <a:latin typeface="DM Sans"/>
                </a:rPr>
                <a:t>A common result of anxiety with fear of judgment is that of being hyper aware of others and their words, body language, microexpressions, The hyperawareness can be quite overwhelming and make one freeze up and unable to speak or act. </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DAFu_Ab5vDw</dc:identifier>
  <dcterms:modified xsi:type="dcterms:W3CDTF">2011-08-01T06:04:30Z</dcterms:modified>
  <cp:revision>1</cp:revision>
  <dc:title>Fear of Judgement from Others</dc:title>
</cp:coreProperties>
</file>