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 id="2147483785" r:id="rId2"/>
  </p:sldMasterIdLst>
  <p:sldIdLst>
    <p:sldId id="256" r:id="rId3"/>
    <p:sldId id="257" r:id="rId4"/>
    <p:sldId id="258" r:id="rId5"/>
    <p:sldId id="266" r:id="rId6"/>
    <p:sldId id="262" r:id="rId7"/>
    <p:sldId id="261" r:id="rId8"/>
    <p:sldId id="263" r:id="rId9"/>
    <p:sldId id="264" r:id="rId10"/>
    <p:sldId id="265" r:id="rId11"/>
    <p:sldId id="281" r:id="rId12"/>
    <p:sldId id="267" r:id="rId13"/>
    <p:sldId id="270" r:id="rId14"/>
    <p:sldId id="274" r:id="rId15"/>
    <p:sldId id="273" r:id="rId16"/>
    <p:sldId id="272" r:id="rId17"/>
    <p:sldId id="275" r:id="rId18"/>
    <p:sldId id="276" r:id="rId19"/>
    <p:sldId id="277" r:id="rId20"/>
    <p:sldId id="278" r:id="rId21"/>
    <p:sldId id="279"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4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5613" name="Picture 13" descr="psam_pg1NEW"/>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5602" name="Rectangle 2"/>
          <p:cNvSpPr>
            <a:spLocks noGrp="1" noChangeArrowheads="1"/>
          </p:cNvSpPr>
          <p:nvPr>
            <p:ph type="ctrTitle"/>
          </p:nvPr>
        </p:nvSpPr>
        <p:spPr>
          <a:xfrm>
            <a:off x="685800" y="2819400"/>
            <a:ext cx="7772400" cy="2057400"/>
          </a:xfrm>
        </p:spPr>
        <p:txBody>
          <a:bodyPr/>
          <a:lstStyle>
            <a:lvl1pPr algn="ctr">
              <a:defRPr sz="4800"/>
            </a:lvl1pPr>
          </a:lstStyle>
          <a:p>
            <a:r>
              <a:rPr lang="en-US"/>
              <a:t>Click to edit Master title style</a:t>
            </a:r>
          </a:p>
        </p:txBody>
      </p:sp>
      <p:sp>
        <p:nvSpPr>
          <p:cNvPr id="25603" name="Rectangle 3"/>
          <p:cNvSpPr>
            <a:spLocks noGrp="1" noChangeArrowheads="1"/>
          </p:cNvSpPr>
          <p:nvPr>
            <p:ph type="subTitle" idx="1"/>
          </p:nvPr>
        </p:nvSpPr>
        <p:spPr>
          <a:xfrm>
            <a:off x="1219200" y="381000"/>
            <a:ext cx="6400800" cy="914400"/>
          </a:xfrm>
        </p:spPr>
        <p:txBody>
          <a:bodyPr/>
          <a:lstStyle>
            <a:lvl1pPr marL="0" indent="0" algn="ctr">
              <a:buFontTx/>
              <a:buNone/>
              <a:defRPr sz="2400"/>
            </a:lvl1pPr>
          </a:lstStyle>
          <a:p>
            <a:r>
              <a:rPr lang="en-US"/>
              <a:t>Click to edit Master subtitle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dissolve">
                                      <p:cBhvr>
                                        <p:cTn id="7" dur="500"/>
                                        <p:tgtEl>
                                          <p:spTgt spid="2560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5603">
                                            <p:txEl>
                                              <p:pRg st="0" end="0"/>
                                            </p:txEl>
                                          </p:spTgt>
                                        </p:tgtEl>
                                        <p:attrNameLst>
                                          <p:attrName>style.visibility</p:attrName>
                                        </p:attrNameLst>
                                      </p:cBhvr>
                                      <p:to>
                                        <p:strVal val="visible"/>
                                      </p:to>
                                    </p:set>
                                    <p:animEffect transition="in" filter="dissolve">
                                      <p:cBhvr>
                                        <p:cTn id="11" dur="500"/>
                                        <p:tgtEl>
                                          <p:spTgt spid="256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3" grpId="0" build="p" autoUpdateAnimBg="0" advAuto="0">
        <p:tmplLst>
          <p:tmpl lvl="1">
            <p:tnLst>
              <p:par>
                <p:cTn presetID="9" presetClass="entr" presetSubtype="0" fill="hold" nodeType="afterEffect">
                  <p:stCondLst>
                    <p:cond delay="0"/>
                  </p:stCondLst>
                  <p:childTnLst>
                    <p:set>
                      <p:cBhvr>
                        <p:cTn dur="1" fill="hold">
                          <p:stCondLst>
                            <p:cond delay="0"/>
                          </p:stCondLst>
                        </p:cTn>
                        <p:tgtEl>
                          <p:spTgt spid="25603"/>
                        </p:tgtEl>
                        <p:attrNameLst>
                          <p:attrName>style.visibility</p:attrName>
                        </p:attrNameLst>
                      </p:cBhvr>
                      <p:to>
                        <p:strVal val="visible"/>
                      </p:to>
                    </p:set>
                    <p:animEffect transition="in" filter="dissolve">
                      <p:cBhvr>
                        <p:cTn dur="500"/>
                        <p:tgtEl>
                          <p:spTgt spid="25603"/>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53AEE36-C968-4E96-A52B-F1E5794DAA1B}" type="datetimeFigureOut">
              <a:rPr lang="en-US" smtClean="0"/>
              <a:pPr/>
              <a:t>07-Sep-20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762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53AEE36-C968-4E96-A52B-F1E5794DAA1B}" type="datetimeFigureOut">
              <a:rPr lang="en-US" smtClean="0"/>
              <a:pPr/>
              <a:t>07-Sep-20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81800" cy="1066800"/>
          </a:xfrm>
        </p:spPr>
        <p:txBody>
          <a:bodyPr/>
          <a:lstStyle/>
          <a:p>
            <a:r>
              <a:rPr lang="en-US"/>
              <a:t>Click to edit Master title style</a:t>
            </a:r>
          </a:p>
        </p:txBody>
      </p:sp>
      <p:sp>
        <p:nvSpPr>
          <p:cNvPr id="3" name="Text Placeholder 2"/>
          <p:cNvSpPr>
            <a:spLocks noGrp="1"/>
          </p:cNvSpPr>
          <p:nvPr>
            <p:ph type="body" sz="half" idx="1"/>
          </p:nvPr>
        </p:nvSpPr>
        <p:spPr>
          <a:xfrm>
            <a:off x="457200" y="1219200"/>
            <a:ext cx="82296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657600"/>
            <a:ext cx="82296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153AEE36-C968-4E96-A52B-F1E5794DAA1B}" type="datetimeFigureOut">
              <a:rPr lang="en-US" smtClean="0"/>
              <a:pPr/>
              <a:t>07-Sep-20</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23FA5EF9-A788-42CF-8B21-2E6F45B4CD2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81800" cy="1066800"/>
          </a:xfrm>
        </p:spPr>
        <p:txBody>
          <a:bodyPr/>
          <a:lstStyle/>
          <a:p>
            <a:r>
              <a:rPr lang="en-US"/>
              <a:t>Click to edit Master title style</a:t>
            </a:r>
          </a:p>
        </p:txBody>
      </p:sp>
      <p:sp>
        <p:nvSpPr>
          <p:cNvPr id="3" name="Text Placeholder 2"/>
          <p:cNvSpPr>
            <a:spLocks noGrp="1"/>
          </p:cNvSpPr>
          <p:nvPr>
            <p:ph type="body" sz="half" idx="1"/>
          </p:nvPr>
        </p:nvSpPr>
        <p:spPr>
          <a:xfrm>
            <a:off x="457200" y="1219200"/>
            <a:ext cx="40386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219200"/>
            <a:ext cx="4038600" cy="4724400"/>
          </a:xfrm>
        </p:spPr>
        <p:txBody>
          <a:bodyPr/>
          <a:lstStyle/>
          <a:p>
            <a:r>
              <a:rPr lang="en-US"/>
              <a:t>Click icon to add clip art</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153AEE36-C968-4E96-A52B-F1E5794DAA1B}" type="datetimeFigureOut">
              <a:rPr lang="en-US" smtClean="0"/>
              <a:pPr/>
              <a:t>07-Sep-20</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23FA5EF9-A788-42CF-8B21-2E6F45B4CD22}"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07501" y="1449148"/>
            <a:ext cx="7929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607501" y="5280847"/>
            <a:ext cx="7929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07-Sep-20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advAuto="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447188"/>
            <a:ext cx="7928999"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614034" y="2222287"/>
            <a:ext cx="7915931"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AEE36-C968-4E96-A52B-F1E5794DAA1B}" type="datetimeFigureOut">
              <a:rPr lang="en-US" smtClean="0"/>
              <a:pPr/>
              <a:t>07-Sep-20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2"/>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2951396"/>
            <a:ext cx="7921064"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607500" y="5281202"/>
            <a:ext cx="7921064"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B625F6-6FC2-4B0A-BA54-6199C805DC6A}" type="datetime1">
              <a:rPr lang="en-US" smtClean="0"/>
              <a:pPr/>
              <a:t>07-Sep-20</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14034" y="2222288"/>
            <a:ext cx="3889405"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62" y="2222287"/>
            <a:ext cx="3895937"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3AEE36-C968-4E96-A52B-F1E5794DAA1B}" type="datetimeFigureOut">
              <a:rPr lang="en-US" smtClean="0"/>
              <a:pPr/>
              <a:t>07-Sep-20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11046" y="2174875"/>
            <a:ext cx="389239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11047" y="2751139"/>
            <a:ext cx="3892392"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62" y="2174875"/>
            <a:ext cx="389593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62" y="2751139"/>
            <a:ext cx="3895937"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3AEE36-C968-4E96-A52B-F1E5794DAA1B}" type="datetimeFigureOut">
              <a:rPr lang="en-US" smtClean="0"/>
              <a:pPr/>
              <a:t>07-Sep-20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3AEE36-C968-4E96-A52B-F1E5794DAA1B}" type="datetimeFigureOut">
              <a:rPr lang="en-US" smtClean="0"/>
              <a:pPr/>
              <a:t>07-Sep-20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53AEE36-C968-4E96-A52B-F1E5794DAA1B}" type="datetimeFigureOut">
              <a:rPr lang="en-US" smtClean="0"/>
              <a:pPr/>
              <a:t>07-Sep-20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AEE36-C968-4E96-A52B-F1E5794DAA1B}" type="datetimeFigureOut">
              <a:rPr lang="en-US" smtClean="0"/>
              <a:pPr/>
              <a:t>07-Sep-20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4" y="446088"/>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4"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5" y="446089"/>
            <a:ext cx="4689475"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4" y="2260739"/>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3AEE36-C968-4E96-A52B-F1E5794DAA1B}" type="datetimeFigureOut">
              <a:rPr lang="en-US" smtClean="0"/>
              <a:pPr/>
              <a:t>07-Sep-20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1046" y="727523"/>
            <a:ext cx="3639741"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611046" y="2344684"/>
            <a:ext cx="3639741"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2914358" y="6041363"/>
            <a:ext cx="732659" cy="365125"/>
          </a:xfrm>
        </p:spPr>
        <p:txBody>
          <a:bodyPr/>
          <a:lstStyle/>
          <a:p>
            <a:fld id="{153AEE36-C968-4E96-A52B-F1E5794DAA1B}" type="datetimeFigureOut">
              <a:rPr lang="en-US" smtClean="0"/>
              <a:pPr/>
              <a:t>07-Sep-20</a:t>
            </a:fld>
            <a:endParaRPr lang="en-US"/>
          </a:p>
        </p:txBody>
      </p:sp>
      <p:sp>
        <p:nvSpPr>
          <p:cNvPr id="6" name="Footer Placeholder 5"/>
          <p:cNvSpPr>
            <a:spLocks noGrp="1"/>
          </p:cNvSpPr>
          <p:nvPr>
            <p:ph type="ftr" sz="quarter" idx="11"/>
          </p:nvPr>
        </p:nvSpPr>
        <p:spPr>
          <a:xfrm>
            <a:off x="442797" y="6041363"/>
            <a:ext cx="2471560" cy="365125"/>
          </a:xfrm>
        </p:spPr>
        <p:txBody>
          <a:bodyPr/>
          <a:lstStyle/>
          <a:p>
            <a:endParaRPr lang="en-US"/>
          </a:p>
        </p:txBody>
      </p:sp>
      <p:sp>
        <p:nvSpPr>
          <p:cNvPr id="7" name="Slide Number Placeholder 6"/>
          <p:cNvSpPr>
            <a:spLocks noGrp="1"/>
          </p:cNvSpPr>
          <p:nvPr>
            <p:ph type="sldNum" sz="quarter" idx="12"/>
          </p:nvPr>
        </p:nvSpPr>
        <p:spPr>
          <a:xfrm>
            <a:off x="3647017" y="5915889"/>
            <a:ext cx="796616" cy="490599"/>
          </a:xfrm>
        </p:spPr>
        <p:txBody>
          <a:body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7500" y="4800600"/>
            <a:ext cx="7921064"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607500" y="5367338"/>
            <a:ext cx="7921064"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3AEE36-C968-4E96-A52B-F1E5794DAA1B}" type="datetimeFigureOut">
              <a:rPr lang="en-US" smtClean="0"/>
              <a:pPr/>
              <a:t>07-Sep-20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73773" y="1081456"/>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38239" y="1238502"/>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39893" y="4443681"/>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5680982" y="1081457"/>
            <a:ext cx="28575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153AEE36-C968-4E96-A52B-F1E5794DAA1B}" type="datetimeFigureOut">
              <a:rPr lang="en-US" smtClean="0"/>
              <a:pPr/>
              <a:t>07-Sep-20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4"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7" y="2435958"/>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7000" y="2286001"/>
            <a:ext cx="3660225"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153AEE36-C968-4E96-A52B-F1E5794DAA1B}" type="datetimeFigureOut">
              <a:rPr lang="en-US" smtClean="0"/>
              <a:pPr/>
              <a:t>07-Sep-20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AEE36-C968-4E96-A52B-F1E5794DAA1B}" type="datetimeFigureOut">
              <a:rPr lang="en-US" smtClean="0"/>
              <a:pPr/>
              <a:t>07-Sep-20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9"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137656" y="586171"/>
            <a:ext cx="1871093"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7501" y="446089"/>
            <a:ext cx="4958655"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AEE36-C968-4E96-A52B-F1E5794DAA1B}" type="datetimeFigureOut">
              <a:rPr lang="en-US" smtClean="0"/>
              <a:pPr/>
              <a:t>07-Sep-20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41B625F6-6FC2-4B0A-BA54-6199C805DC6A}" type="datetime1">
              <a:rPr lang="en-US" smtClean="0"/>
              <a:pPr/>
              <a:t>07-Sep-20</a:t>
            </a:fld>
            <a:endParaRPr lang="en-US"/>
          </a:p>
        </p:txBody>
      </p:sp>
      <p:sp>
        <p:nvSpPr>
          <p:cNvPr id="5" name="Footer Placeholder 4"/>
          <p:cNvSpPr>
            <a:spLocks noGrp="1"/>
          </p:cNvSpPr>
          <p:nvPr>
            <p:ph type="ftr" sz="quarter" idx="11"/>
          </p:nvPr>
        </p:nvSpPr>
        <p:spPr/>
        <p:txBody>
          <a:bodyPr/>
          <a:lstStyle>
            <a:lvl1pPr>
              <a:defRPr/>
            </a:lvl1pPr>
          </a:lstStyle>
          <a:p>
            <a:r>
              <a:rPr lang="en-US"/>
              <a:t>Add a footer</a:t>
            </a:r>
            <a:endParaRPr lang="en-US" dirty="0"/>
          </a:p>
        </p:txBody>
      </p:sp>
      <p:sp>
        <p:nvSpPr>
          <p:cNvPr id="6" name="Slide Number Placeholder 5"/>
          <p:cNvSpPr>
            <a:spLocks noGrp="1"/>
          </p:cNvSpPr>
          <p:nvPr>
            <p:ph type="sldNum" sz="quarter" idx="12"/>
          </p:nvPr>
        </p:nvSpPr>
        <p:spPr/>
        <p:txBody>
          <a:bodyPr/>
          <a:lstStyle>
            <a:lvl1pPr>
              <a:defRPr/>
            </a:lvl1pPr>
          </a:lstStyle>
          <a:p>
            <a:fld id="{401CF334-2D5C-4859-84A6-CA7E6E43FAEB}" type="slidenum">
              <a:rPr lang="en-US" smtClean="0"/>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53AEE36-C968-4E96-A52B-F1E5794DAA1B}" type="datetimeFigureOut">
              <a:rPr lang="en-US" smtClean="0"/>
              <a:pPr/>
              <a:t>07-Sep-20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53AEE36-C968-4E96-A52B-F1E5794DAA1B}" type="datetimeFigureOut">
              <a:rPr lang="en-US" smtClean="0"/>
              <a:pPr/>
              <a:t>07-Sep-20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53AEE36-C968-4E96-A52B-F1E5794DAA1B}" type="datetimeFigureOut">
              <a:rPr lang="en-US" smtClean="0"/>
              <a:pPr/>
              <a:t>07-Sep-20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53AEE36-C968-4E96-A52B-F1E5794DAA1B}" type="datetimeFigureOut">
              <a:rPr lang="en-US" smtClean="0"/>
              <a:pPr/>
              <a:t>07-Sep-20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53AEE36-C968-4E96-A52B-F1E5794DAA1B}" type="datetimeFigureOut">
              <a:rPr lang="en-US" smtClean="0"/>
              <a:pPr/>
              <a:t>07-Sep-20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3FA5EF9-A788-42CF-8B21-2E6F45B4CD22}" type="slidenum">
              <a:rPr lang="en-US" smtClean="0"/>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53AEE36-C968-4E96-A52B-F1E5794DAA1B}" type="datetimeFigureOut">
              <a:rPr lang="en-US" smtClean="0"/>
              <a:pPr/>
              <a:t>07-Sep-20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3FA5EF9-A788-42CF-8B21-2E6F45B4CD22}" type="slidenum">
              <a:rPr lang="en-US" smtClean="0"/>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4588" name="Picture 12" descr="psam_pg2"/>
          <p:cNvPicPr>
            <a:picLocks noChangeAspect="1" noChangeArrowheads="1"/>
          </p:cNvPicPr>
          <p:nvPr/>
        </p:nvPicPr>
        <p:blipFill>
          <a:blip r:embed="rId15"/>
          <a:srcRect/>
          <a:stretch>
            <a:fillRect/>
          </a:stretch>
        </p:blipFill>
        <p:spPr bwMode="auto">
          <a:xfrm>
            <a:off x="0" y="0"/>
            <a:ext cx="9144000" cy="6858000"/>
          </a:xfrm>
          <a:prstGeom prst="rect">
            <a:avLst/>
          </a:prstGeom>
          <a:noFill/>
        </p:spPr>
      </p:pic>
      <p:sp>
        <p:nvSpPr>
          <p:cNvPr id="24578" name="Rectangle 2"/>
          <p:cNvSpPr>
            <a:spLocks noGrp="1" noChangeArrowheads="1"/>
          </p:cNvSpPr>
          <p:nvPr>
            <p:ph type="title"/>
          </p:nvPr>
        </p:nvSpPr>
        <p:spPr bwMode="auto">
          <a:xfrm>
            <a:off x="457200" y="76200"/>
            <a:ext cx="6781800" cy="1066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4579" name="Rectangle 3"/>
          <p:cNvSpPr>
            <a:spLocks noGrp="1" noChangeArrowheads="1"/>
          </p:cNvSpPr>
          <p:nvPr>
            <p:ph type="body" idx="1"/>
          </p:nvPr>
        </p:nvSpPr>
        <p:spPr bwMode="auto">
          <a:xfrm>
            <a:off x="457200" y="1219200"/>
            <a:ext cx="82296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fld id="{153AEE36-C968-4E96-A52B-F1E5794DAA1B}" type="datetimeFigureOut">
              <a:rPr lang="en-US" smtClean="0"/>
              <a:pPr/>
              <a:t>07-Sep-20</a:t>
            </a:fld>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23FA5EF9-A788-42CF-8B21-2E6F45B4CD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Lst>
  <p:transition spd="med">
    <p:fade/>
  </p:transition>
  <p:txStyles>
    <p:titleStyle>
      <a:lvl1pPr algn="l" rtl="0" eaLnBrk="1" fontAlgn="base" hangingPunct="1">
        <a:spcBef>
          <a:spcPct val="0"/>
        </a:spcBef>
        <a:spcAft>
          <a:spcPct val="0"/>
        </a:spcAft>
        <a:defRPr sz="3600">
          <a:solidFill>
            <a:srgbClr val="000000"/>
          </a:solidFill>
          <a:latin typeface="+mj-lt"/>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rgbClr val="000000"/>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600">
          <a:solidFill>
            <a:srgbClr val="000000"/>
          </a:solidFill>
          <a:latin typeface="+mn-lt"/>
        </a:defRPr>
      </a:lvl2pPr>
      <a:lvl3pPr marL="1143000" indent="-228600" algn="l" rtl="0" eaLnBrk="1" fontAlgn="base" hangingPunct="1">
        <a:spcBef>
          <a:spcPct val="20000"/>
        </a:spcBef>
        <a:spcAft>
          <a:spcPct val="0"/>
        </a:spcAft>
        <a:buClr>
          <a:schemeClr val="tx1"/>
        </a:buClr>
        <a:buChar char="•"/>
        <a:defRPr sz="2400">
          <a:solidFill>
            <a:srgbClr val="000000"/>
          </a:solidFill>
          <a:latin typeface="+mn-lt"/>
        </a:defRPr>
      </a:lvl3pPr>
      <a:lvl4pPr marL="1600200" indent="-228600" algn="l" rtl="0" eaLnBrk="1" fontAlgn="base" hangingPunct="1">
        <a:spcBef>
          <a:spcPct val="20000"/>
        </a:spcBef>
        <a:spcAft>
          <a:spcPct val="0"/>
        </a:spcAft>
        <a:buClr>
          <a:schemeClr val="tx1"/>
        </a:buClr>
        <a:buChar char="•"/>
        <a:defRPr sz="2000">
          <a:solidFill>
            <a:srgbClr val="000000"/>
          </a:solidFill>
          <a:latin typeface="+mn-lt"/>
        </a:defRPr>
      </a:lvl4pPr>
      <a:lvl5pPr marL="2057400" indent="-228600" algn="l" rtl="0" eaLnBrk="1" fontAlgn="base" hangingPunct="1">
        <a:spcBef>
          <a:spcPct val="20000"/>
        </a:spcBef>
        <a:spcAft>
          <a:spcPct val="0"/>
        </a:spcAft>
        <a:buClr>
          <a:schemeClr val="tx1"/>
        </a:buClr>
        <a:buChar char="•"/>
        <a:defRPr sz="2000">
          <a:solidFill>
            <a:srgbClr val="000000"/>
          </a:solidFill>
          <a:latin typeface="+mn-lt"/>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7500" y="447188"/>
            <a:ext cx="7928999"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7500" y="2184402"/>
            <a:ext cx="7922464"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38636" y="6041363"/>
            <a:ext cx="648324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7000969" y="6041363"/>
            <a:ext cx="1007780" cy="365125"/>
          </a:xfrm>
          <a:prstGeom prst="rect">
            <a:avLst/>
          </a:prstGeom>
        </p:spPr>
        <p:txBody>
          <a:bodyPr vert="horz" lIns="91440" tIns="45720" rIns="91440" bIns="45720" rtlCol="0" anchor="b"/>
          <a:lstStyle>
            <a:lvl1pPr algn="r">
              <a:defRPr sz="900">
                <a:solidFill>
                  <a:schemeClr val="tx1"/>
                </a:solidFill>
              </a:defRPr>
            </a:lvl1pPr>
          </a:lstStyle>
          <a:p>
            <a:fld id="{153AEE36-C968-4E96-A52B-F1E5794DAA1B}" type="datetimeFigureOut">
              <a:rPr lang="en-US" smtClean="0"/>
              <a:pPr/>
              <a:t>07-Sep-20</a:t>
            </a:fld>
            <a:endParaRPr lang="en-US"/>
          </a:p>
        </p:txBody>
      </p:sp>
      <p:sp>
        <p:nvSpPr>
          <p:cNvPr id="6" name="Slide Number Placeholder 5"/>
          <p:cNvSpPr>
            <a:spLocks noGrp="1"/>
          </p:cNvSpPr>
          <p:nvPr>
            <p:ph type="sldNum" sz="quarter" idx="4"/>
          </p:nvPr>
        </p:nvSpPr>
        <p:spPr>
          <a:xfrm>
            <a:off x="8008749" y="5915889"/>
            <a:ext cx="796616" cy="490599"/>
          </a:xfrm>
          <a:prstGeom prst="rect">
            <a:avLst/>
          </a:prstGeom>
        </p:spPr>
        <p:txBody>
          <a:bodyPr vert="horz" lIns="91440" tIns="45720" rIns="91440" bIns="10800" rtlCol="0" anchor="b"/>
          <a:lstStyle>
            <a:lvl1pPr algn="r">
              <a:defRPr sz="2000">
                <a:solidFill>
                  <a:schemeClr val="accent1"/>
                </a:solidFill>
              </a:defRPr>
            </a:lvl1pPr>
          </a:lstStyle>
          <a:p>
            <a:fld id="{23FA5EF9-A788-42CF-8B21-2E6F45B4CD2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Lst>
  <p:transition spd="med">
    <p:fade/>
  </p:transition>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7501" y="1449148"/>
            <a:ext cx="7929000" cy="3194298"/>
          </a:xfrm>
        </p:spPr>
        <p:txBody>
          <a:bodyPr/>
          <a:lstStyle/>
          <a:p>
            <a:pPr algn="ctr"/>
            <a:r>
              <a:rPr lang="en-IN" dirty="0"/>
              <a:t>Anger Management</a:t>
            </a:r>
            <a:endParaRPr lang="en-US" dirty="0"/>
          </a:p>
        </p:txBody>
      </p:sp>
      <p:sp>
        <p:nvSpPr>
          <p:cNvPr id="3" name="Subtitle 2"/>
          <p:cNvSpPr>
            <a:spLocks noGrp="1"/>
          </p:cNvSpPr>
          <p:nvPr>
            <p:ph type="subTitle" idx="1"/>
          </p:nvPr>
        </p:nvSpPr>
        <p:spPr>
          <a:xfrm>
            <a:off x="607501" y="5280846"/>
            <a:ext cx="7929000" cy="2005805"/>
          </a:xfrm>
        </p:spPr>
        <p:txBody>
          <a:bodyPr>
            <a:normAutofit/>
          </a:bodyPr>
          <a:lstStyle/>
          <a:p>
            <a:pPr algn="ctr"/>
            <a:r>
              <a:rPr lang="en-IN" dirty="0"/>
              <a:t>Made by : </a:t>
            </a:r>
            <a:r>
              <a:rPr lang="en-IN" dirty="0" err="1"/>
              <a:t>Trannum</a:t>
            </a:r>
            <a:r>
              <a:rPr lang="en-IN" dirty="0"/>
              <a:t> Gupta</a:t>
            </a:r>
          </a:p>
          <a:p>
            <a:pPr algn="ctr"/>
            <a:r>
              <a:rPr lang="en-IN" dirty="0"/>
              <a:t>Under the guidance of  </a:t>
            </a:r>
          </a:p>
          <a:p>
            <a:pPr algn="ctr"/>
            <a:r>
              <a:rPr lang="en-IN" dirty="0"/>
              <a:t>Mr, Shyam </a:t>
            </a:r>
            <a:r>
              <a:rPr lang="en-IN" dirty="0" smtClean="0"/>
              <a:t>Gupta, Clinical Psychologist &amp; Psychotherapist, Gwalior</a:t>
            </a:r>
          </a:p>
          <a:p>
            <a:pPr algn="ctr"/>
            <a:r>
              <a:rPr lang="en-IN" dirty="0" smtClean="0"/>
              <a:t>Ms. </a:t>
            </a:r>
            <a:r>
              <a:rPr lang="en-IN" dirty="0" err="1" smtClean="0"/>
              <a:t>Mehek</a:t>
            </a:r>
            <a:r>
              <a:rPr lang="en-IN" dirty="0" smtClean="0"/>
              <a:t>, Psychologist, Mumbai </a:t>
            </a:r>
            <a:r>
              <a:rPr lang="en-IN" dirty="0" smtClean="0"/>
              <a:t> </a:t>
            </a:r>
            <a:endParaRPr lang="en-US" dirty="0"/>
          </a:p>
        </p:txBody>
      </p:sp>
      <p:sp>
        <p:nvSpPr>
          <p:cNvPr id="36866" name="AutoShape 2" descr="Anger Management: How to Get Angry the Right Way - Mangalorean.co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6868" name="Picture 4" descr="Anger Management: How to Get Angry the Right Way - Mangalorean.com"/>
          <p:cNvPicPr>
            <a:picLocks noChangeAspect="1" noChangeArrowheads="1"/>
          </p:cNvPicPr>
          <p:nvPr/>
        </p:nvPicPr>
        <p:blipFill>
          <a:blip r:embed="rId2"/>
          <a:srcRect/>
          <a:stretch>
            <a:fillRect/>
          </a:stretch>
        </p:blipFill>
        <p:spPr bwMode="auto">
          <a:xfrm>
            <a:off x="857224" y="142852"/>
            <a:ext cx="7358114" cy="3616549"/>
          </a:xfrm>
          <a:prstGeom prst="rect">
            <a:avLst/>
          </a:prstGeom>
          <a:noFill/>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CAUSES OF ANGER</a:t>
            </a:r>
            <a:endParaRPr lang="en-US" dirty="0"/>
          </a:p>
        </p:txBody>
      </p:sp>
      <p:sp>
        <p:nvSpPr>
          <p:cNvPr id="3" name="Content Placeholder 2"/>
          <p:cNvSpPr>
            <a:spLocks noGrp="1"/>
          </p:cNvSpPr>
          <p:nvPr>
            <p:ph idx="1"/>
          </p:nvPr>
        </p:nvSpPr>
        <p:spPr>
          <a:xfrm>
            <a:off x="614033" y="3140968"/>
            <a:ext cx="7915931" cy="3636511"/>
          </a:xfrm>
        </p:spPr>
        <p:txBody>
          <a:bodyPr>
            <a:normAutofit lnSpcReduction="10000"/>
          </a:bodyPr>
          <a:lstStyle/>
          <a:p>
            <a:r>
              <a:rPr lang="en-US" sz="2000" b="1" dirty="0"/>
              <a:t>Sadness</a:t>
            </a:r>
            <a:r>
              <a:rPr lang="en-US" sz="2000" dirty="0"/>
              <a:t> – family or friends arguing, no one to talk to, divorce or separation, death of a close one, change of location, long distance relationships, etc. </a:t>
            </a:r>
            <a:endParaRPr lang="en-IN" sz="2000" dirty="0"/>
          </a:p>
          <a:p>
            <a:r>
              <a:rPr lang="en-US" sz="2000" b="1" dirty="0"/>
              <a:t>Fear</a:t>
            </a:r>
            <a:r>
              <a:rPr lang="en-US" sz="2000" dirty="0"/>
              <a:t> – worry about not having enough money to pay bills or participate in activities, sick family member, personal illness, loved one forming a danger job (military, police, firefighter), etc.  </a:t>
            </a:r>
          </a:p>
          <a:p>
            <a:r>
              <a:rPr lang="en-US" sz="2000" b="1" dirty="0"/>
              <a:t>Frustration</a:t>
            </a:r>
            <a:r>
              <a:rPr lang="en-US" sz="2000" dirty="0"/>
              <a:t> – low academic/professional performance, underdeveloped social skills, physical development/abilities, comparison to high-achieving fellow mates, sense of lack of control, etc.  </a:t>
            </a:r>
          </a:p>
          <a:p>
            <a:pPr marL="0" indent="0">
              <a:buNone/>
            </a:pPr>
            <a:endParaRPr lang="en-US" sz="2100" dirty="0"/>
          </a:p>
          <a:p>
            <a:endParaRPr lang="en-US" sz="2100" dirty="0"/>
          </a:p>
          <a:p>
            <a:endParaRPr lang="en-US" dirty="0"/>
          </a:p>
        </p:txBody>
      </p:sp>
    </p:spTree>
    <p:extLst>
      <p:ext uri="{BB962C8B-B14F-4D97-AF65-F5344CB8AC3E}">
        <p14:creationId xmlns="" xmlns:p14="http://schemas.microsoft.com/office/powerpoint/2010/main" val="1366642114"/>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428868"/>
            <a:ext cx="7887055" cy="4635713"/>
          </a:xfrm>
        </p:spPr>
        <p:txBody>
          <a:bodyPr>
            <a:normAutofit/>
          </a:bodyPr>
          <a:lstStyle/>
          <a:p>
            <a:pPr marL="0" indent="0">
              <a:buNone/>
            </a:pPr>
            <a:endParaRPr lang="en-US" dirty="0"/>
          </a:p>
          <a:p>
            <a:r>
              <a:rPr lang="en-US" sz="2000" b="1" dirty="0"/>
              <a:t>Guilt</a:t>
            </a:r>
            <a:r>
              <a:rPr lang="en-US" sz="2000" dirty="0"/>
              <a:t> – sexual abuse victimization, let someone down, feelings of responsibility for a divorce or death, hurt someone (emotionally or physically), failure to follow directions, etc. </a:t>
            </a:r>
          </a:p>
          <a:p>
            <a:r>
              <a:rPr lang="en-US" sz="2000" b="1" dirty="0"/>
              <a:t>Disappointment</a:t>
            </a:r>
            <a:r>
              <a:rPr lang="en-US" sz="2000" dirty="0"/>
              <a:t> – didn’t get chosen for a group activity, poor performance, change in plans, financial limitations, etc. </a:t>
            </a:r>
          </a:p>
          <a:p>
            <a:r>
              <a:rPr lang="en-US" sz="2000" b="1" dirty="0"/>
              <a:t>Embarrassment</a:t>
            </a:r>
            <a:r>
              <a:rPr lang="en-US" sz="2000" dirty="0"/>
              <a:t> – social – in front of peer groups, physical appearance, feeling “stupid”, feeling “worthless”, awkwardness in social situations, low social skills, etc. </a:t>
            </a:r>
          </a:p>
          <a:p>
            <a:endParaRPr lang="en-US" dirty="0"/>
          </a:p>
          <a:p>
            <a:endParaRPr lang="en-US" dirty="0"/>
          </a:p>
          <a:p>
            <a:pPr>
              <a:buFont typeface="Arial" pitchFamily="34" charset="0"/>
              <a:buChar char="•"/>
            </a:pPr>
            <a:endParaRPr lang="en-US" dirty="0"/>
          </a:p>
          <a:p>
            <a:pPr>
              <a:buNone/>
            </a:pPr>
            <a:endParaRPr lang="en-US" dirty="0"/>
          </a:p>
        </p:txBody>
      </p:sp>
      <p:sp>
        <p:nvSpPr>
          <p:cNvPr id="4" name="Title 3"/>
          <p:cNvSpPr txBox="1">
            <a:spLocks noGrp="1"/>
          </p:cNvSpPr>
          <p:nvPr>
            <p:ph type="title"/>
          </p:nvPr>
        </p:nvSpPr>
        <p:spPr>
          <a:xfrm>
            <a:off x="607500" y="692696"/>
            <a:ext cx="7928999" cy="707886"/>
          </a:xfrm>
          <a:prstGeom prst="rect">
            <a:avLst/>
          </a:prstGeom>
          <a:noFill/>
        </p:spPr>
        <p:txBody>
          <a:bodyPr wrap="square" rtlCol="0">
            <a:spAutoFit/>
          </a:bodyPr>
          <a:lstStyle/>
          <a:p>
            <a:r>
              <a:rPr lang="en-IN" sz="4000" b="1" dirty="0"/>
              <a:t>CAUSES OF ANGER</a:t>
            </a:r>
            <a:endParaRPr lang="en-US" sz="4000" b="1" dirty="0"/>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4034" y="3717032"/>
            <a:ext cx="7915931" cy="4635713"/>
          </a:xfrm>
        </p:spPr>
        <p:txBody>
          <a:bodyPr>
            <a:normAutofit/>
          </a:bodyPr>
          <a:lstStyle/>
          <a:p>
            <a:r>
              <a:rPr lang="en-US" sz="2000" b="1" dirty="0"/>
              <a:t>Jealousy </a:t>
            </a:r>
            <a:r>
              <a:rPr lang="en-US" sz="2000" dirty="0"/>
              <a:t>– friendships, siblings, classmates, parents‘ or spouses’ time/attention, possessions, social status, etc. </a:t>
            </a:r>
            <a:endParaRPr lang="en-IN" sz="2000" b="1" u="sng" dirty="0"/>
          </a:p>
          <a:p>
            <a:r>
              <a:rPr lang="en-US" sz="2000" b="1" dirty="0"/>
              <a:t>Hurt</a:t>
            </a:r>
            <a:r>
              <a:rPr lang="en-US" sz="2000" dirty="0"/>
              <a:t> – abandonment, break-up of a friendship or romantic relationship, rejection, peer or family betrayal, etc. </a:t>
            </a:r>
          </a:p>
          <a:p>
            <a:r>
              <a:rPr lang="en-US" sz="2000" b="1" dirty="0"/>
              <a:t>Anxiety </a:t>
            </a:r>
            <a:r>
              <a:rPr lang="en-US" sz="2000" dirty="0"/>
              <a:t>– inconsistency, poor boundaries, social pressure, personal expectations, biological – anxiety disorders, etc. </a:t>
            </a:r>
          </a:p>
          <a:p>
            <a:r>
              <a:rPr lang="en-US" sz="2000" b="1" dirty="0"/>
              <a:t>Shame </a:t>
            </a:r>
            <a:r>
              <a:rPr lang="en-US" sz="2000" dirty="0"/>
              <a:t>– Inability to meet the expectations of others, Abuse (emotional/physical/sexual), Substance abuse (self or family), Previous disciplinary action, inability to control behaviors. Etc. </a:t>
            </a:r>
          </a:p>
          <a:p>
            <a:endParaRPr lang="en-US" dirty="0"/>
          </a:p>
          <a:p>
            <a:endParaRPr lang="en-US" dirty="0"/>
          </a:p>
          <a:p>
            <a:endParaRPr lang="en-US" dirty="0"/>
          </a:p>
          <a:p>
            <a:endParaRPr lang="en-US" dirty="0"/>
          </a:p>
          <a:p>
            <a:endParaRPr lang="en-US" dirty="0"/>
          </a:p>
          <a:p>
            <a:endParaRPr lang="en-US" dirty="0"/>
          </a:p>
          <a:p>
            <a:endParaRPr lang="en-US" dirty="0"/>
          </a:p>
          <a:p>
            <a:pPr>
              <a:buNone/>
            </a:pPr>
            <a:endParaRPr lang="en-US" b="1" dirty="0"/>
          </a:p>
          <a:p>
            <a:pPr>
              <a:buNone/>
            </a:pPr>
            <a:endParaRPr lang="en-US" dirty="0"/>
          </a:p>
        </p:txBody>
      </p:sp>
      <p:sp>
        <p:nvSpPr>
          <p:cNvPr id="4" name="Title 3"/>
          <p:cNvSpPr txBox="1">
            <a:spLocks noGrp="1"/>
          </p:cNvSpPr>
          <p:nvPr>
            <p:ph type="title"/>
          </p:nvPr>
        </p:nvSpPr>
        <p:spPr>
          <a:xfrm>
            <a:off x="323528" y="692696"/>
            <a:ext cx="7928999" cy="707886"/>
          </a:xfrm>
          <a:prstGeom prst="rect">
            <a:avLst/>
          </a:prstGeom>
          <a:noFill/>
        </p:spPr>
        <p:txBody>
          <a:bodyPr wrap="square" rtlCol="0">
            <a:spAutoFit/>
          </a:bodyPr>
          <a:lstStyle/>
          <a:p>
            <a:r>
              <a:rPr lang="en-IN" sz="4000" b="1" dirty="0"/>
              <a:t>CAUSES OF ANGER</a:t>
            </a:r>
            <a:endParaRPr lang="en-US" sz="4000" b="1" dirty="0"/>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500" y="548680"/>
            <a:ext cx="7928999" cy="970450"/>
          </a:xfrm>
        </p:spPr>
        <p:txBody>
          <a:bodyPr/>
          <a:lstStyle/>
          <a:p>
            <a:r>
              <a:rPr lang="en-US" dirty="0"/>
              <a:t>COMMON PRESENTATIONS OF ANGER</a:t>
            </a:r>
          </a:p>
        </p:txBody>
      </p:sp>
      <p:sp>
        <p:nvSpPr>
          <p:cNvPr id="3" name="Content Placeholder 2"/>
          <p:cNvSpPr>
            <a:spLocks noGrp="1"/>
          </p:cNvSpPr>
          <p:nvPr>
            <p:ph idx="1"/>
          </p:nvPr>
        </p:nvSpPr>
        <p:spPr>
          <a:xfrm>
            <a:off x="589284" y="2204864"/>
            <a:ext cx="7915931" cy="4786322"/>
          </a:xfrm>
        </p:spPr>
        <p:txBody>
          <a:bodyPr>
            <a:normAutofit fontScale="92500" lnSpcReduction="20000"/>
          </a:bodyPr>
          <a:lstStyle/>
          <a:p>
            <a:r>
              <a:rPr lang="en-US" sz="1600" b="1" dirty="0"/>
              <a:t>There are several ways that people commonly express anger. These include:</a:t>
            </a:r>
            <a:endParaRPr lang="en-US" sz="1600" dirty="0"/>
          </a:p>
          <a:p>
            <a:pPr lvl="1"/>
            <a:r>
              <a:rPr lang="en-US" dirty="0"/>
              <a:t>aggressiveness,</a:t>
            </a:r>
          </a:p>
          <a:p>
            <a:pPr lvl="1"/>
            <a:r>
              <a:rPr lang="en-US" dirty="0"/>
              <a:t>passive-aggressiveness</a:t>
            </a:r>
          </a:p>
          <a:p>
            <a:pPr>
              <a:buNone/>
            </a:pPr>
            <a:r>
              <a:rPr lang="en-US" sz="1600" dirty="0"/>
              <a:t>We commonly associate anger with violence, but violent behavior is not, in fact, the most common way that anger presents itself. There are many other more subtle expressions of anger, each of which can disrupt healthy relationships.</a:t>
            </a:r>
          </a:p>
          <a:p>
            <a:r>
              <a:rPr lang="en-US" sz="1600" b="1" dirty="0"/>
              <a:t>These more subtle or passive indicators of anger may include:</a:t>
            </a:r>
            <a:endParaRPr lang="en-US" sz="1600" dirty="0"/>
          </a:p>
          <a:p>
            <a:pPr lvl="1"/>
            <a:r>
              <a:rPr lang="en-US" dirty="0"/>
              <a:t>insults,</a:t>
            </a:r>
          </a:p>
          <a:p>
            <a:pPr lvl="1"/>
            <a:r>
              <a:rPr lang="en-US" dirty="0"/>
              <a:t>sarcasm,</a:t>
            </a:r>
          </a:p>
          <a:p>
            <a:pPr lvl="1"/>
            <a:r>
              <a:rPr lang="en-US" dirty="0"/>
              <a:t>spreading rumors,</a:t>
            </a:r>
          </a:p>
          <a:p>
            <a:pPr lvl="1"/>
            <a:r>
              <a:rPr lang="en-US" dirty="0"/>
              <a:t>gossiping,</a:t>
            </a:r>
          </a:p>
          <a:p>
            <a:pPr lvl="1"/>
            <a:r>
              <a:rPr lang="en-US" dirty="0"/>
              <a:t>ignoring or avoiding another person, and</a:t>
            </a:r>
          </a:p>
          <a:p>
            <a:pPr lvl="1"/>
            <a:r>
              <a:rPr lang="en-US" dirty="0"/>
              <a:t>damaging another person’s property.</a:t>
            </a:r>
          </a:p>
          <a:p>
            <a:pPr>
              <a:buNone/>
            </a:pPr>
            <a:r>
              <a:rPr lang="en-US" sz="1600" dirty="0"/>
              <a:t>Furthermore, anger can sometimes become displaced, meaning that anger with one person or due to one event spills over and leads the individual to become angry with another person or with regards to a different situation.</a:t>
            </a:r>
          </a:p>
          <a:p>
            <a:endParaRPr lang="en-US" dirty="0"/>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CONSEQUENCES OF ANGER</a:t>
            </a:r>
            <a:endParaRPr lang="en-US" dirty="0"/>
          </a:p>
        </p:txBody>
      </p:sp>
      <p:sp>
        <p:nvSpPr>
          <p:cNvPr id="3" name="Content Placeholder 2"/>
          <p:cNvSpPr>
            <a:spLocks noGrp="1"/>
          </p:cNvSpPr>
          <p:nvPr>
            <p:ph idx="1"/>
          </p:nvPr>
        </p:nvSpPr>
        <p:spPr>
          <a:xfrm>
            <a:off x="614034" y="2222287"/>
            <a:ext cx="7915931" cy="4349985"/>
          </a:xfrm>
        </p:spPr>
        <p:txBody>
          <a:bodyPr>
            <a:normAutofit lnSpcReduction="10000"/>
          </a:bodyPr>
          <a:lstStyle/>
          <a:p>
            <a:r>
              <a:rPr lang="en-IN" dirty="0"/>
              <a:t>Physical and mental health disorders </a:t>
            </a:r>
          </a:p>
          <a:p>
            <a:r>
              <a:rPr lang="en-IN" dirty="0"/>
              <a:t>Broken relationships</a:t>
            </a:r>
          </a:p>
          <a:p>
            <a:r>
              <a:rPr lang="en-IN" dirty="0"/>
              <a:t>Persisting negativity</a:t>
            </a:r>
          </a:p>
          <a:p>
            <a:r>
              <a:rPr lang="en-IN" dirty="0"/>
              <a:t>Poor performance</a:t>
            </a:r>
          </a:p>
          <a:p>
            <a:r>
              <a:rPr lang="en-IN" dirty="0"/>
              <a:t>Inability to concentrate</a:t>
            </a:r>
          </a:p>
          <a:p>
            <a:r>
              <a:rPr lang="en-IN" dirty="0"/>
              <a:t>Loneliness</a:t>
            </a:r>
          </a:p>
          <a:p>
            <a:r>
              <a:rPr lang="en-IN" dirty="0"/>
              <a:t>Poor friendships</a:t>
            </a:r>
          </a:p>
          <a:p>
            <a:r>
              <a:rPr lang="en-IN" dirty="0"/>
              <a:t>Loss of trust </a:t>
            </a:r>
          </a:p>
          <a:p>
            <a:r>
              <a:rPr lang="en-IN" dirty="0"/>
              <a:t>Loss of work</a:t>
            </a:r>
          </a:p>
          <a:p>
            <a:r>
              <a:rPr lang="en-IN" dirty="0"/>
              <a:t>Poor health of loved ones</a:t>
            </a:r>
          </a:p>
          <a:p>
            <a:r>
              <a:rPr lang="en-IN" dirty="0"/>
              <a:t>Accidents  </a:t>
            </a:r>
            <a:endParaRPr lang="en-US" dirty="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ANGER MANAGEMENT</a:t>
            </a:r>
            <a:endParaRPr lang="en-US" dirty="0"/>
          </a:p>
        </p:txBody>
      </p:sp>
      <p:sp>
        <p:nvSpPr>
          <p:cNvPr id="3" name="Content Placeholder 2"/>
          <p:cNvSpPr>
            <a:spLocks noGrp="1"/>
          </p:cNvSpPr>
          <p:nvPr>
            <p:ph idx="1"/>
          </p:nvPr>
        </p:nvSpPr>
        <p:spPr/>
        <p:txBody>
          <a:bodyPr/>
          <a:lstStyle/>
          <a:p>
            <a:pPr>
              <a:buNone/>
            </a:pPr>
            <a:r>
              <a:rPr lang="en-US" b="1" dirty="0"/>
              <a:t>     Anger management</a:t>
            </a:r>
            <a:r>
              <a:rPr lang="en-US" dirty="0"/>
              <a:t> is a psycho-therapeutic program for anger prevention and control.</a:t>
            </a:r>
            <a:endParaRPr lang="en-US" u="sng" baseline="30000" dirty="0"/>
          </a:p>
          <a:p>
            <a:pPr algn="r">
              <a:buNone/>
            </a:pPr>
            <a:endParaRPr lang="en-US" dirty="0"/>
          </a:p>
          <a:p>
            <a:pPr>
              <a:buNone/>
            </a:pPr>
            <a:endParaRPr lang="en-US" dirty="0"/>
          </a:p>
          <a:p>
            <a:pPr>
              <a:buNone/>
            </a:pPr>
            <a:r>
              <a:rPr lang="en-US" dirty="0"/>
              <a:t>The purpose of anger management is to help a person decrease anger. It reduces the emotional and physical arousal that anger can cause. It is generally impossible to avoid all people and settings that incite anger. But a person may learn to control reactions and respond in a socially appropriate manner. </a:t>
            </a: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ANGER MANAGEMENT THERAPY</a:t>
            </a:r>
            <a:endParaRPr lang="en-US" dirty="0"/>
          </a:p>
        </p:txBody>
      </p:sp>
      <p:sp>
        <p:nvSpPr>
          <p:cNvPr id="3" name="Content Placeholder 2"/>
          <p:cNvSpPr>
            <a:spLocks noGrp="1"/>
          </p:cNvSpPr>
          <p:nvPr>
            <p:ph idx="1"/>
          </p:nvPr>
        </p:nvSpPr>
        <p:spPr>
          <a:xfrm>
            <a:off x="607500" y="2564904"/>
            <a:ext cx="7915931" cy="4635713"/>
          </a:xfrm>
        </p:spPr>
        <p:txBody>
          <a:bodyPr>
            <a:normAutofit lnSpcReduction="10000"/>
          </a:bodyPr>
          <a:lstStyle/>
          <a:p>
            <a:pPr fontAlgn="base"/>
            <a:r>
              <a:rPr lang="en-US" dirty="0"/>
              <a:t>The goal of anger management therapy is to teach people how to examine their triggers. It also helps people adjust how they look at situations. </a:t>
            </a:r>
          </a:p>
          <a:p>
            <a:pPr fontAlgn="base"/>
            <a:r>
              <a:rPr lang="en-US" dirty="0"/>
              <a:t>Successful anger management therapy develops healthy ways for people to express anger and frustration. Some techniques used in anger management therapy include:</a:t>
            </a:r>
          </a:p>
          <a:p>
            <a:pPr lvl="1" fontAlgn="base"/>
            <a:r>
              <a:rPr lang="en-US" dirty="0"/>
              <a:t>Impulse control</a:t>
            </a:r>
          </a:p>
          <a:p>
            <a:pPr lvl="1" fontAlgn="base"/>
            <a:r>
              <a:rPr lang="en-US" dirty="0"/>
              <a:t>Self-awareness</a:t>
            </a:r>
          </a:p>
          <a:p>
            <a:pPr lvl="1" fontAlgn="base"/>
            <a:r>
              <a:rPr lang="en-US" dirty="0"/>
              <a:t>Meditation</a:t>
            </a:r>
          </a:p>
          <a:p>
            <a:pPr lvl="1" fontAlgn="base"/>
            <a:r>
              <a:rPr lang="en-US" dirty="0"/>
              <a:t>Frustration management (sometimes by writing in an anger diary)</a:t>
            </a:r>
          </a:p>
          <a:p>
            <a:pPr lvl="1" fontAlgn="base"/>
            <a:r>
              <a:rPr lang="en-US" dirty="0"/>
              <a:t>Breathing techniques</a:t>
            </a:r>
          </a:p>
          <a:p>
            <a:pPr lvl="1" fontAlgn="base"/>
            <a:r>
              <a:rPr lang="en-US" dirty="0"/>
              <a:t>Relaxation strategies</a:t>
            </a:r>
          </a:p>
          <a:p>
            <a:pPr lvl="1"/>
            <a:r>
              <a:rPr lang="en-US" dirty="0"/>
              <a:t>Personal Reflection, and</a:t>
            </a:r>
          </a:p>
          <a:p>
            <a:pPr lvl="1"/>
            <a:r>
              <a:rPr lang="en-US" dirty="0"/>
              <a:t>Emotional Awareness.</a:t>
            </a:r>
          </a:p>
          <a:p>
            <a:pPr lvl="1" fontAlgn="base"/>
            <a:endParaRPr lang="en-US" dirty="0"/>
          </a:p>
          <a:p>
            <a:endParaRPr lang="en-US" dirty="0"/>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COPING WITH ANGER</a:t>
            </a:r>
          </a:p>
        </p:txBody>
      </p:sp>
      <p:sp>
        <p:nvSpPr>
          <p:cNvPr id="3" name="Content Placeholder 2"/>
          <p:cNvSpPr>
            <a:spLocks noGrp="1"/>
          </p:cNvSpPr>
          <p:nvPr>
            <p:ph idx="1"/>
          </p:nvPr>
        </p:nvSpPr>
        <p:spPr>
          <a:xfrm>
            <a:off x="395536" y="2348880"/>
            <a:ext cx="7915931" cy="4635713"/>
          </a:xfrm>
        </p:spPr>
        <p:txBody>
          <a:bodyPr>
            <a:normAutofit/>
          </a:bodyPr>
          <a:lstStyle/>
          <a:p>
            <a:pPr algn="ctr">
              <a:buNone/>
            </a:pPr>
            <a:r>
              <a:rPr lang="en-US" dirty="0"/>
              <a:t>      Because anger is a perfectly normal emotional response, the goal of anger management therapy is not to eliminate anger from people’s lives but to help them find healthier ways to cope with anger. These improved coping strategies help individuals respond in less damaging ways to situations that make them angry.</a:t>
            </a:r>
          </a:p>
          <a:p>
            <a:pPr algn="r">
              <a:buNone/>
            </a:pPr>
            <a:r>
              <a:rPr lang="en-US" b="1" dirty="0"/>
              <a:t>     </a:t>
            </a:r>
          </a:p>
          <a:p>
            <a:pPr>
              <a:buNone/>
            </a:pPr>
            <a:r>
              <a:rPr lang="en-US" dirty="0"/>
              <a:t>Coping strategies introduced during anger management therapy typically include:</a:t>
            </a:r>
          </a:p>
          <a:p>
            <a:pPr lvl="1"/>
            <a:r>
              <a:rPr lang="en-US" dirty="0"/>
              <a:t>journaling,</a:t>
            </a:r>
          </a:p>
          <a:p>
            <a:pPr lvl="1"/>
            <a:r>
              <a:rPr lang="en-US" dirty="0"/>
              <a:t>exercise,</a:t>
            </a:r>
          </a:p>
          <a:p>
            <a:pPr lvl="1"/>
            <a:r>
              <a:rPr lang="en-US" dirty="0"/>
              <a:t>mindfulness meditation,</a:t>
            </a:r>
          </a:p>
          <a:p>
            <a:pPr lvl="1"/>
            <a:r>
              <a:rPr lang="en-US" dirty="0"/>
              <a:t>finding a constructive hobby, and</a:t>
            </a:r>
          </a:p>
          <a:p>
            <a:pPr lvl="1"/>
            <a:r>
              <a:rPr lang="en-US" dirty="0"/>
              <a:t>emotional reframing.</a:t>
            </a:r>
          </a:p>
          <a:p>
            <a:endParaRPr lang="en-US" dirty="0"/>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223" y="908720"/>
            <a:ext cx="7928999" cy="970450"/>
          </a:xfrm>
        </p:spPr>
        <p:txBody>
          <a:bodyPr/>
          <a:lstStyle/>
          <a:p>
            <a:r>
              <a:rPr lang="en-IN" dirty="0"/>
              <a:t>COGNITIVE RESTRUCTURING AND CBT FOR ANGER MANAGEMENT</a:t>
            </a:r>
            <a:endParaRPr lang="en-US" dirty="0"/>
          </a:p>
        </p:txBody>
      </p:sp>
      <p:sp>
        <p:nvSpPr>
          <p:cNvPr id="3" name="Content Placeholder 2"/>
          <p:cNvSpPr>
            <a:spLocks noGrp="1"/>
          </p:cNvSpPr>
          <p:nvPr>
            <p:ph idx="1"/>
          </p:nvPr>
        </p:nvSpPr>
        <p:spPr>
          <a:xfrm>
            <a:off x="251520" y="2000240"/>
            <a:ext cx="7915931" cy="4857760"/>
          </a:xfrm>
        </p:spPr>
        <p:txBody>
          <a:bodyPr>
            <a:normAutofit fontScale="92500" lnSpcReduction="10000"/>
          </a:bodyPr>
          <a:lstStyle/>
          <a:p>
            <a:r>
              <a:rPr lang="en-US" dirty="0"/>
              <a:t>Simply put, this means changing the way you think. Angry people tend to curse, swear, or speak in highly colorful terms that reflect their inner thoughts. When you're angry, your thinking can get very exaggerated and overly dramatic.</a:t>
            </a:r>
          </a:p>
          <a:p>
            <a:pPr lvl="1"/>
            <a:r>
              <a:rPr lang="en-US" dirty="0"/>
              <a:t> Try replacing these thoughts with more rational ones. </a:t>
            </a:r>
          </a:p>
          <a:p>
            <a:pPr lvl="1"/>
            <a:r>
              <a:rPr lang="en-US" dirty="0"/>
              <a:t>Be careful of words like "never" or "always" when talking about yourself or someone else. They serve to make you feel that your anger is justified and that there's no way to solve the problem. They alienate and humiliate people who might otherwise be willing to work with you on a solution.</a:t>
            </a:r>
          </a:p>
          <a:p>
            <a:pPr lvl="1"/>
            <a:r>
              <a:rPr lang="en-US" dirty="0"/>
              <a:t>Remind yourself that getting angry is not going to fix anything, that it won't make you feel better (and may actually make you feel worse).</a:t>
            </a:r>
          </a:p>
          <a:p>
            <a:pPr lvl="1"/>
            <a:r>
              <a:rPr lang="en-US" dirty="0"/>
              <a:t>Logic defeats anger, because anger, even when it's justified, can quickly become irrational. So use cold hard logic on yourself. Remind yourself that the world is "not out to get you," you're just experiencing some of the rough spots of daily life.</a:t>
            </a:r>
          </a:p>
          <a:p>
            <a:pPr lvl="1"/>
            <a:r>
              <a:rPr lang="en-US" dirty="0"/>
              <a:t>As part of their cognitive restructuring, angry people need to become aware of their demanding nature and translate their expectations into desires. When you're unable to get what you want, you will experience the normal reactions—frustration, disappointment, hurt—but not anger.</a:t>
            </a: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OTHER HELPFUL WAYS</a:t>
            </a:r>
            <a:endParaRPr lang="en-US" dirty="0"/>
          </a:p>
        </p:txBody>
      </p:sp>
      <p:sp>
        <p:nvSpPr>
          <p:cNvPr id="3" name="Content Placeholder 2"/>
          <p:cNvSpPr>
            <a:spLocks noGrp="1"/>
          </p:cNvSpPr>
          <p:nvPr>
            <p:ph idx="1"/>
          </p:nvPr>
        </p:nvSpPr>
        <p:spPr>
          <a:xfrm>
            <a:off x="614034" y="2222287"/>
            <a:ext cx="7915931" cy="4421423"/>
          </a:xfrm>
        </p:spPr>
        <p:txBody>
          <a:bodyPr>
            <a:normAutofit/>
          </a:bodyPr>
          <a:lstStyle/>
          <a:p>
            <a:r>
              <a:rPr lang="en-IN" b="1" dirty="0"/>
              <a:t>Problem solving </a:t>
            </a:r>
            <a:r>
              <a:rPr lang="en-IN" dirty="0"/>
              <a:t>:</a:t>
            </a:r>
            <a:r>
              <a:rPr lang="en-US" dirty="0"/>
              <a:t> There is also a cultural belief that every problem has a solution, and it adds to our frustration to find out that this isn't always the case. The best attitude to bring to such a situation, then, is not to focus on finding the solution, but rather on how you handle and face the problem.</a:t>
            </a:r>
          </a:p>
          <a:p>
            <a:pPr fontAlgn="base"/>
            <a:r>
              <a:rPr lang="en-US" b="1" dirty="0"/>
              <a:t>Better Communication </a:t>
            </a:r>
            <a:r>
              <a:rPr lang="en-US" dirty="0"/>
              <a:t>:Angry people tend to jump to—and act on—conclusions, and some of those conclusions can be very inaccurate. The first thing to do if you're in a heated discussion is slow down and think through your responses. Don't say the first thing that comes into your head, but slow down and think carefully about what you want to say. At the same time, listen carefully to what the other person is saying and take your time before answering.</a:t>
            </a:r>
          </a:p>
          <a:p>
            <a:endParaRPr lang="en-US"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ANGER?</a:t>
            </a:r>
          </a:p>
        </p:txBody>
      </p:sp>
      <p:sp>
        <p:nvSpPr>
          <p:cNvPr id="3" name="Content Placeholder 2"/>
          <p:cNvSpPr>
            <a:spLocks noGrp="1"/>
          </p:cNvSpPr>
          <p:nvPr>
            <p:ph idx="1"/>
          </p:nvPr>
        </p:nvSpPr>
        <p:spPr>
          <a:xfrm>
            <a:off x="395536" y="1857364"/>
            <a:ext cx="8163305" cy="4884004"/>
          </a:xfrm>
        </p:spPr>
        <p:txBody>
          <a:bodyPr>
            <a:normAutofit/>
          </a:bodyPr>
          <a:lstStyle/>
          <a:p>
            <a:r>
              <a:rPr lang="en-US" dirty="0"/>
              <a:t>Anger is a natural response to perceived threats. It causes your body to release adrenaline, your muscles to tighten, and your heart rate and blood pressure to increase. Your senses might feel more acute and your face and hands flushed.</a:t>
            </a:r>
          </a:p>
          <a:p>
            <a:r>
              <a:rPr lang="en-US" dirty="0"/>
              <a:t>Anger is related to the “fight, flight, or freeze” response of the sympathetic nervous system; it prepares humans to fight</a:t>
            </a:r>
          </a:p>
          <a:p>
            <a:r>
              <a:rPr lang="en-US" dirty="0"/>
              <a:t>Anger becomes the predominant feeling behaviorally, cognitively, and physiologically when a person makes the conscious choice to take action to immediately stop the threatening behavior of another outside force.</a:t>
            </a: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OTHER HELPFUL WAYS</a:t>
            </a:r>
            <a:endParaRPr lang="en-US" dirty="0"/>
          </a:p>
        </p:txBody>
      </p:sp>
      <p:sp>
        <p:nvSpPr>
          <p:cNvPr id="3" name="Content Placeholder 2"/>
          <p:cNvSpPr>
            <a:spLocks noGrp="1"/>
          </p:cNvSpPr>
          <p:nvPr>
            <p:ph idx="1"/>
          </p:nvPr>
        </p:nvSpPr>
        <p:spPr>
          <a:xfrm>
            <a:off x="571472" y="2857496"/>
            <a:ext cx="7915931" cy="4349985"/>
          </a:xfrm>
        </p:spPr>
        <p:txBody>
          <a:bodyPr>
            <a:normAutofit lnSpcReduction="10000"/>
          </a:bodyPr>
          <a:lstStyle/>
          <a:p>
            <a:pPr fontAlgn="base"/>
            <a:r>
              <a:rPr lang="en-US" b="1" dirty="0"/>
              <a:t>Using Humor </a:t>
            </a:r>
            <a:r>
              <a:rPr lang="en-US" dirty="0"/>
              <a:t>:"Silly humor" can help defuse rage in several ways. For one thing, it can help you get a more balanced perspective. When you get angry and call someone a name or refer to them in some imaginative phrase, stop and picture what that word would literally look like. This will take a lot of the edge off your fury; and humor can always be relied on to help unknot a tense situation. Anger is a serious emotion, but it's often accompanied by ideas that, if examined, can make you laugh.</a:t>
            </a:r>
          </a:p>
          <a:p>
            <a:pPr fontAlgn="base"/>
            <a:r>
              <a:rPr lang="en-US" b="1" dirty="0"/>
              <a:t>Changing Your Environment </a:t>
            </a:r>
            <a:r>
              <a:rPr lang="en-US" dirty="0"/>
              <a:t>: Sometimes it's our immediate surroundings that give us cause for irritation and fury. Problems and responsibilities can weigh on you and make you feel angry at the "trap" you seem to have fallen into and all the people and things that form that trap . Give yourself a break. Make sure you have some "personal time" scheduled for times of the day that you know are particularly stressful. </a:t>
            </a:r>
          </a:p>
          <a:p>
            <a:pPr fontAlgn="base"/>
            <a:endParaRPr lang="en-US" dirty="0"/>
          </a:p>
          <a:p>
            <a:pPr fontAlgn="base"/>
            <a:endParaRPr lang="en-US" dirty="0"/>
          </a:p>
          <a:p>
            <a:endParaRPr lang="en-US" dirty="0"/>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2571744"/>
            <a:ext cx="6715172" cy="1569660"/>
          </a:xfrm>
          <a:prstGeom prst="rect">
            <a:avLst/>
          </a:prstGeom>
          <a:noFill/>
        </p:spPr>
        <p:txBody>
          <a:bodyPr wrap="square" lIns="91440" tIns="45720" rIns="91440" bIns="45720">
            <a:spAutoFit/>
          </a:bodyPr>
          <a:lstStyle/>
          <a:p>
            <a:pPr algn="ctr"/>
            <a:r>
              <a:rPr lang="en-US" sz="9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DEFINITION</a:t>
            </a:r>
            <a:endParaRPr lang="en-US" dirty="0"/>
          </a:p>
        </p:txBody>
      </p:sp>
      <p:sp>
        <p:nvSpPr>
          <p:cNvPr id="3" name="Content Placeholder 2"/>
          <p:cNvSpPr>
            <a:spLocks noGrp="1"/>
          </p:cNvSpPr>
          <p:nvPr>
            <p:ph idx="1"/>
          </p:nvPr>
        </p:nvSpPr>
        <p:spPr>
          <a:xfrm>
            <a:off x="614034" y="2222287"/>
            <a:ext cx="7915931" cy="4635713"/>
          </a:xfrm>
        </p:spPr>
        <p:txBody>
          <a:bodyPr/>
          <a:lstStyle/>
          <a:p>
            <a:pPr>
              <a:buNone/>
            </a:pPr>
            <a:r>
              <a:rPr lang="en-US" b="1" dirty="0"/>
              <a:t>     Charles Spielberger, PhD, a psychologist</a:t>
            </a:r>
            <a:r>
              <a:rPr lang="en-US" dirty="0"/>
              <a:t> who specializes in the study of anger, describes anger as “</a:t>
            </a:r>
            <a:r>
              <a:rPr lang="en-US" i="1" dirty="0"/>
              <a:t>an emotional state that varies in intensity from mild irritation to intense fury and rage</a:t>
            </a:r>
            <a:r>
              <a:rPr lang="en-US" dirty="0"/>
              <a:t>”.</a:t>
            </a:r>
          </a:p>
          <a:p>
            <a:pPr algn="r">
              <a:buNone/>
            </a:pPr>
            <a:endParaRPr lang="en-US" dirty="0"/>
          </a:p>
          <a:p>
            <a:pPr algn="r">
              <a:buNone/>
            </a:pPr>
            <a:r>
              <a:rPr lang="en-US" dirty="0"/>
              <a:t>Anger is an emotion we feel, like sadness, fear, joy, and happiness.</a:t>
            </a:r>
          </a:p>
          <a:p>
            <a:pPr>
              <a:buNone/>
            </a:pPr>
            <a:r>
              <a:rPr lang="en-US" dirty="0"/>
              <a:t> </a:t>
            </a:r>
          </a:p>
          <a:p>
            <a:pPr>
              <a:buNone/>
            </a:pPr>
            <a:r>
              <a:rPr lang="en-US" dirty="0"/>
              <a:t>Anger is caused by two basic things:</a:t>
            </a:r>
          </a:p>
          <a:p>
            <a:pPr lvl="1"/>
            <a:r>
              <a:rPr lang="en-US" sz="1800" dirty="0"/>
              <a:t>Frustration: Not getting what we want, especially if we are expecting to get it</a:t>
            </a:r>
          </a:p>
          <a:p>
            <a:pPr lvl="1"/>
            <a:r>
              <a:rPr lang="en-US" sz="1800" dirty="0"/>
              <a:t>Feeling that others do not respect us or care how we feel</a:t>
            </a:r>
          </a:p>
          <a:p>
            <a:endParaRPr lang="en-US" dirty="0"/>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b="0" dirty="0"/>
              <a:t>Anger can be used as a shield to protect us from emotional distress, due to the endorphins released from our nervous system and the physical/emotional distance it puts between us and others.</a:t>
            </a:r>
            <a:endParaRPr lang="en-US" sz="2200" dirty="0"/>
          </a:p>
        </p:txBody>
      </p:sp>
      <p:sp>
        <p:nvSpPr>
          <p:cNvPr id="3" name="Text Placeholder 2"/>
          <p:cNvSpPr>
            <a:spLocks noGrp="1"/>
          </p:cNvSpPr>
          <p:nvPr>
            <p:ph type="body" idx="1"/>
          </p:nvPr>
        </p:nvSpPr>
        <p:spPr/>
        <p:txBody>
          <a:bodyPr/>
          <a:lstStyle/>
          <a:p>
            <a:r>
              <a:rPr lang="en-US" dirty="0"/>
              <a:t>“How much more grievous are the consequences of anger than the causes of it.” - </a:t>
            </a:r>
            <a:r>
              <a:rPr lang="en-US" b="1" dirty="0"/>
              <a:t> Marcus Aurelius.</a:t>
            </a:r>
          </a:p>
        </p:txBody>
      </p:sp>
      <p:sp>
        <p:nvSpPr>
          <p:cNvPr id="4" name="Text Placeholder 3"/>
          <p:cNvSpPr>
            <a:spLocks noGrp="1"/>
          </p:cNvSpPr>
          <p:nvPr>
            <p:ph type="body" sz="quarter" idx="16"/>
          </p:nvPr>
        </p:nvSpPr>
        <p:spPr/>
        <p:txBody>
          <a:bodyPr/>
          <a:lstStyle/>
          <a:p>
            <a:endParaRPr lang="en-US" dirty="0"/>
          </a:p>
        </p:txBody>
      </p:sp>
      <p:pic>
        <p:nvPicPr>
          <p:cNvPr id="43010" name="Picture 2" descr="The Anger Iceberg"/>
          <p:cNvPicPr>
            <a:picLocks noChangeAspect="1" noChangeArrowheads="1"/>
          </p:cNvPicPr>
          <p:nvPr/>
        </p:nvPicPr>
        <p:blipFill>
          <a:blip r:embed="rId2"/>
          <a:srcRect/>
          <a:stretch>
            <a:fillRect/>
          </a:stretch>
        </p:blipFill>
        <p:spPr bwMode="auto">
          <a:xfrm>
            <a:off x="5500694" y="714356"/>
            <a:ext cx="3286148" cy="489066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149346"/>
            <a:ext cx="2652714" cy="1618396"/>
          </a:xfrm>
        </p:spPr>
        <p:txBody>
          <a:bodyPr/>
          <a:lstStyle/>
          <a:p>
            <a:r>
              <a:rPr lang="en-IN" sz="2400" dirty="0"/>
              <a:t>THE ANGER AROUSAL CYCLE</a:t>
            </a:r>
            <a:endParaRPr lang="en-US" sz="2400" dirty="0"/>
          </a:p>
        </p:txBody>
      </p:sp>
      <p:sp>
        <p:nvSpPr>
          <p:cNvPr id="3" name="Content Placeholder 2"/>
          <p:cNvSpPr>
            <a:spLocks noGrp="1"/>
          </p:cNvSpPr>
          <p:nvPr>
            <p:ph idx="1"/>
          </p:nvPr>
        </p:nvSpPr>
        <p:spPr/>
        <p:txBody>
          <a:bodyPr/>
          <a:lstStyle/>
          <a:p>
            <a:endParaRPr lang="en-US" dirty="0"/>
          </a:p>
        </p:txBody>
      </p:sp>
      <p:sp>
        <p:nvSpPr>
          <p:cNvPr id="4" name="Text Placeholder 3"/>
          <p:cNvSpPr>
            <a:spLocks noGrp="1"/>
          </p:cNvSpPr>
          <p:nvPr>
            <p:ph type="body" sz="half" idx="2"/>
          </p:nvPr>
        </p:nvSpPr>
        <p:spPr>
          <a:xfrm>
            <a:off x="500034" y="2260739"/>
            <a:ext cx="2965480" cy="4097219"/>
          </a:xfrm>
        </p:spPr>
        <p:txBody>
          <a:bodyPr>
            <a:normAutofit fontScale="92500"/>
          </a:bodyPr>
          <a:lstStyle/>
          <a:p>
            <a:r>
              <a:rPr lang="en-US" sz="2400" dirty="0"/>
              <a:t>The arousal cycle of anger has five phases: </a:t>
            </a:r>
          </a:p>
          <a:p>
            <a:pPr lvl="1">
              <a:buFont typeface="Arial" pitchFamily="34" charset="0"/>
              <a:buChar char="•"/>
            </a:pPr>
            <a:r>
              <a:rPr lang="en-US" sz="2000" dirty="0"/>
              <a:t>Triggering event </a:t>
            </a:r>
          </a:p>
          <a:p>
            <a:pPr lvl="1">
              <a:buFont typeface="Arial" pitchFamily="34" charset="0"/>
              <a:buChar char="•"/>
            </a:pPr>
            <a:r>
              <a:rPr lang="en-US" sz="2000" dirty="0"/>
              <a:t>Negative thoughts</a:t>
            </a:r>
          </a:p>
          <a:p>
            <a:pPr lvl="1">
              <a:buFont typeface="Arial" pitchFamily="34" charset="0"/>
              <a:buChar char="•"/>
            </a:pPr>
            <a:r>
              <a:rPr lang="en-US" sz="2000" dirty="0"/>
              <a:t>Emotional response</a:t>
            </a:r>
          </a:p>
          <a:p>
            <a:pPr lvl="1">
              <a:buFont typeface="Arial" pitchFamily="34" charset="0"/>
              <a:buChar char="•"/>
            </a:pPr>
            <a:r>
              <a:rPr lang="en-US" sz="2000" dirty="0"/>
              <a:t>Physical symptoms</a:t>
            </a:r>
          </a:p>
          <a:p>
            <a:pPr lvl="1">
              <a:buFont typeface="Arial" pitchFamily="34" charset="0"/>
              <a:buChar char="•"/>
            </a:pPr>
            <a:r>
              <a:rPr lang="en-IN" sz="2000" dirty="0"/>
              <a:t>Behavioural response</a:t>
            </a:r>
            <a:endParaRPr lang="en-US" sz="2000" dirty="0"/>
          </a:p>
          <a:p>
            <a:endParaRPr lang="en-US" dirty="0"/>
          </a:p>
        </p:txBody>
      </p:sp>
      <p:pic>
        <p:nvPicPr>
          <p:cNvPr id="1028" name="Picture 4" descr="Unpacking anger - ReachOut Parents"/>
          <p:cNvPicPr>
            <a:picLocks noChangeAspect="1" noChangeArrowheads="1"/>
          </p:cNvPicPr>
          <p:nvPr/>
        </p:nvPicPr>
        <p:blipFill>
          <a:blip r:embed="rId2"/>
          <a:srcRect/>
          <a:stretch>
            <a:fillRect/>
          </a:stretch>
        </p:blipFill>
        <p:spPr bwMode="auto">
          <a:xfrm>
            <a:off x="3643306" y="428604"/>
            <a:ext cx="4714908" cy="5429288"/>
          </a:xfrm>
          <a:prstGeom prst="rect">
            <a:avLst/>
          </a:prstGeom>
          <a:noFill/>
        </p:spPr>
      </p:pic>
      <p:sp>
        <p:nvSpPr>
          <p:cNvPr id="8" name="Rectangle 7"/>
          <p:cNvSpPr/>
          <p:nvPr/>
        </p:nvSpPr>
        <p:spPr>
          <a:xfrm>
            <a:off x="642910" y="6075453"/>
            <a:ext cx="8001056" cy="707886"/>
          </a:xfrm>
          <a:prstGeom prst="rect">
            <a:avLst/>
          </a:prstGeom>
        </p:spPr>
        <p:txBody>
          <a:bodyPr wrap="square">
            <a:spAutoFit/>
          </a:bodyPr>
          <a:lstStyle/>
          <a:p>
            <a:pPr lvl="1" algn="ctr">
              <a:buNone/>
            </a:pPr>
            <a:r>
              <a:rPr lang="en-US" sz="2000" dirty="0"/>
              <a:t>Understanding the cycle helps us to understand our own reactions and those of others.</a:t>
            </a: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IN" dirty="0"/>
              <a:t>THE ANGER AROUSAL CYCLE</a:t>
            </a:r>
            <a:endParaRPr lang="en-US" dirty="0"/>
          </a:p>
        </p:txBody>
      </p:sp>
      <p:pic>
        <p:nvPicPr>
          <p:cNvPr id="17409" name="Picture 1"/>
          <p:cNvPicPr>
            <a:picLocks noGrp="1" noChangeAspect="1" noChangeArrowheads="1"/>
          </p:cNvPicPr>
          <p:nvPr>
            <p:ph sz="half" idx="1"/>
          </p:nvPr>
        </p:nvPicPr>
        <p:blipFill>
          <a:blip r:embed="rId2"/>
          <a:srcRect/>
          <a:stretch>
            <a:fillRect/>
          </a:stretch>
        </p:blipFill>
        <p:spPr bwMode="auto">
          <a:xfrm>
            <a:off x="391421" y="2241550"/>
            <a:ext cx="3894827" cy="4169262"/>
          </a:xfrm>
          <a:prstGeom prst="rect">
            <a:avLst/>
          </a:prstGeom>
          <a:noFill/>
          <a:ln w="9525">
            <a:noFill/>
            <a:miter lim="800000"/>
            <a:headEnd/>
            <a:tailEnd/>
          </a:ln>
          <a:effectLst/>
        </p:spPr>
      </p:pic>
      <p:pic>
        <p:nvPicPr>
          <p:cNvPr id="17411" name="Picture 3"/>
          <p:cNvPicPr>
            <a:picLocks noGrp="1" noChangeAspect="1" noChangeArrowheads="1"/>
          </p:cNvPicPr>
          <p:nvPr>
            <p:ph sz="half" idx="2"/>
          </p:nvPr>
        </p:nvPicPr>
        <p:blipFill>
          <a:blip r:embed="rId3"/>
          <a:srcRect/>
          <a:stretch>
            <a:fillRect/>
          </a:stretch>
        </p:blipFill>
        <p:spPr bwMode="auto">
          <a:xfrm>
            <a:off x="4714876" y="2214554"/>
            <a:ext cx="4037703" cy="4196258"/>
          </a:xfrm>
          <a:prstGeom prst="rect">
            <a:avLst/>
          </a:prstGeom>
          <a:noFill/>
          <a:ln w="9525">
            <a:noFill/>
            <a:miter lim="800000"/>
            <a:headEnd/>
            <a:tailEnd/>
          </a:ln>
          <a:effectLst/>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TYPES OF ANGER</a:t>
            </a:r>
          </a:p>
        </p:txBody>
      </p:sp>
      <p:sp>
        <p:nvSpPr>
          <p:cNvPr id="6" name="Content Placeholder 5"/>
          <p:cNvSpPr>
            <a:spLocks noGrp="1"/>
          </p:cNvSpPr>
          <p:nvPr>
            <p:ph idx="1"/>
          </p:nvPr>
        </p:nvSpPr>
        <p:spPr>
          <a:xfrm>
            <a:off x="571472" y="2571744"/>
            <a:ext cx="7915931" cy="4286256"/>
          </a:xfrm>
        </p:spPr>
        <p:txBody>
          <a:bodyPr>
            <a:normAutofit/>
          </a:bodyPr>
          <a:lstStyle/>
          <a:p>
            <a:r>
              <a:rPr lang="en-US" b="1" dirty="0"/>
              <a:t>Justifiable Anger : </a:t>
            </a:r>
            <a:r>
              <a:rPr lang="en-US" dirty="0"/>
              <a:t>Justifiable anger is having a sense of moral outrage at the injustices of the world — whether it’s the destruction of the environment, oppression of human rights, cruelty towards animals, violence in the community, or an abusive relationship at home. </a:t>
            </a:r>
          </a:p>
          <a:p>
            <a:r>
              <a:rPr lang="en-US" b="1" dirty="0"/>
              <a:t>Annoyance Anger </a:t>
            </a:r>
            <a:r>
              <a:rPr lang="en-US" dirty="0"/>
              <a:t>: This is the most common type of anger and can arise from the many frustrations of daily life: a driver cuts you off on the road, your partner said something insensitive, the kids aren’t listening, your boss is a real jerk, etc. When we focus on the negative and personalize/internalize other people’s words and actions, it’s easy to experience annoyance anger on a regular basis. </a:t>
            </a:r>
          </a:p>
          <a:p>
            <a:endParaRPr lang="en-US" b="1" dirty="0"/>
          </a:p>
          <a:p>
            <a:pPr>
              <a:buNone/>
            </a:pPr>
            <a:endParaRPr lang="en-US" b="1" dirty="0"/>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TYPES OF ANGER</a:t>
            </a:r>
            <a:endParaRPr lang="en-US" dirty="0"/>
          </a:p>
        </p:txBody>
      </p:sp>
      <p:sp>
        <p:nvSpPr>
          <p:cNvPr id="3" name="Content Placeholder 2"/>
          <p:cNvSpPr>
            <a:spLocks noGrp="1"/>
          </p:cNvSpPr>
          <p:nvPr>
            <p:ph idx="1"/>
          </p:nvPr>
        </p:nvSpPr>
        <p:spPr>
          <a:xfrm>
            <a:off x="393020" y="2276872"/>
            <a:ext cx="8107904" cy="5081218"/>
          </a:xfrm>
        </p:spPr>
        <p:txBody>
          <a:bodyPr>
            <a:normAutofit/>
          </a:bodyPr>
          <a:lstStyle/>
          <a:p>
            <a:r>
              <a:rPr lang="en-US" b="1" dirty="0"/>
              <a:t>Aggressive Anger </a:t>
            </a:r>
            <a:r>
              <a:rPr lang="en-US" dirty="0"/>
              <a:t>: Aggressive anger is often used in situations where one individual attempts to exercise dominance, manipulation or control over another. When expressed repeatedly in relationships, aggressive anger becomes bullying, oppression, psychological violence, and emotional abuse. We may recognize a deep sense of fear and inadequacy within someone who tries to mask his or her weaknesses and flaws by attempting to control others.</a:t>
            </a:r>
          </a:p>
          <a:p>
            <a:r>
              <a:rPr lang="en-US" b="1" dirty="0"/>
              <a:t>Temper Tantrums </a:t>
            </a:r>
            <a:r>
              <a:rPr lang="en-US" dirty="0"/>
              <a:t>: Temper tantrums (sometimes intertwined with aggressive anger) can be characterized as disproportional outbursts of anger when an individual’s selfish wants and needs are not fulfilled, no matter how unreasonable and inappropriate. This type of anger often originates in childhood and is typically part of a young person’s developmental and maturation process. People with chronic temper tantrums often have difficulty forming healthy and successful relationships</a:t>
            </a:r>
          </a:p>
          <a:p>
            <a:endParaRPr lang="en-US" dirty="0"/>
          </a:p>
          <a:p>
            <a:endParaRPr lang="en-US" dirty="0"/>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CAUSES OF ANGER</a:t>
            </a:r>
            <a:endParaRPr lang="en-US" dirty="0"/>
          </a:p>
        </p:txBody>
      </p:sp>
      <p:sp>
        <p:nvSpPr>
          <p:cNvPr id="3" name="Content Placeholder 2"/>
          <p:cNvSpPr>
            <a:spLocks noGrp="1"/>
          </p:cNvSpPr>
          <p:nvPr>
            <p:ph idx="1"/>
          </p:nvPr>
        </p:nvSpPr>
        <p:spPr/>
        <p:txBody>
          <a:bodyPr/>
          <a:lstStyle/>
          <a:p>
            <a:pPr marL="0" indent="0">
              <a:buNone/>
            </a:pPr>
            <a:r>
              <a:rPr lang="en-US" dirty="0"/>
              <a:t>According to Behavior Modification Therapy, behavior can be altered if we change the antecedent (what comes before the behavior) or the consequence (what happens immediately after) the behavior. Since anger is a result of primary emotions, we need to address the antecedent or cause of that emotion.</a:t>
            </a:r>
          </a:p>
        </p:txBody>
      </p:sp>
    </p:spTree>
  </p:cSld>
  <p:clrMapOvr>
    <a:masterClrMapping/>
  </p:clrMapOvr>
  <p:transition spd="med">
    <p:fade/>
  </p:transition>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AsianPacAmerHerMonth_TP10131490">
  <a:themeElements>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AsianPacAmerHerMonth_TP10131490">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tf10131490</Template>
  <TotalTime>230</TotalTime>
  <Words>1376</Words>
  <Application>Microsoft Macintosh PowerPoint</Application>
  <PresentationFormat>On-screen Show (4:3)</PresentationFormat>
  <Paragraphs>125</Paragraphs>
  <Slides>21</Slides>
  <Notes>0</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AsianPacAmerHerMonth_TP10131490</vt:lpstr>
      <vt:lpstr>Quotable</vt:lpstr>
      <vt:lpstr>Anger Management</vt:lpstr>
      <vt:lpstr>WHAT IS ANGER?</vt:lpstr>
      <vt:lpstr>DEFINITION</vt:lpstr>
      <vt:lpstr>Anger can be used as a shield to protect us from emotional distress, due to the endorphins released from our nervous system and the physical/emotional distance it puts between us and others.</vt:lpstr>
      <vt:lpstr>THE ANGER AROUSAL CYCLE</vt:lpstr>
      <vt:lpstr>THE ANGER AROUSAL CYCLE</vt:lpstr>
      <vt:lpstr>TYPES OF ANGER</vt:lpstr>
      <vt:lpstr>TYPES OF ANGER</vt:lpstr>
      <vt:lpstr>CAUSES OF ANGER</vt:lpstr>
      <vt:lpstr>CAUSES OF ANGER</vt:lpstr>
      <vt:lpstr>CAUSES OF ANGER</vt:lpstr>
      <vt:lpstr>CAUSES OF ANGER</vt:lpstr>
      <vt:lpstr>COMMON PRESENTATIONS OF ANGER</vt:lpstr>
      <vt:lpstr>CONSEQUENCES OF ANGER</vt:lpstr>
      <vt:lpstr>ANGER MANAGEMENT</vt:lpstr>
      <vt:lpstr>ANGER MANAGEMENT THERAPY</vt:lpstr>
      <vt:lpstr>COPING WITH ANGER</vt:lpstr>
      <vt:lpstr>COGNITIVE RESTRUCTURING AND CBT FOR ANGER MANAGEMENT</vt:lpstr>
      <vt:lpstr>OTHER HELPFUL WAYS</vt:lpstr>
      <vt:lpstr>OTHER HELPFUL WAYS</vt:lpstr>
      <vt:lpstr>Slide 21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RCC</cp:lastModifiedBy>
  <cp:revision>29</cp:revision>
  <dcterms:created xsi:type="dcterms:W3CDTF">2020-07-20T10:15:04Z</dcterms:created>
  <dcterms:modified xsi:type="dcterms:W3CDTF">2020-09-08T02:41:47Z</dcterms:modified>
</cp:coreProperties>
</file>