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9" r:id="rId4"/>
    <p:sldId id="257" r:id="rId5"/>
    <p:sldId id="260" r:id="rId6"/>
    <p:sldId id="261" r:id="rId7"/>
    <p:sldId id="263" r:id="rId8"/>
    <p:sldId id="258" r:id="rId9"/>
    <p:sldId id="264" r:id="rId10"/>
    <p:sldId id="262" r:id="rId11"/>
    <p:sldId id="265" r:id="rId12"/>
    <p:sldId id="266" r:id="rId13"/>
    <p:sldId id="269" r:id="rId14"/>
    <p:sldId id="268" r:id="rId15"/>
    <p:sldId id="270" r:id="rId16"/>
    <p:sldId id="271" r:id="rId17"/>
    <p:sldId id="272" r:id="rId18"/>
    <p:sldId id="274" r:id="rId19"/>
    <p:sldId id="277" r:id="rId20"/>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2FA3F-0134-45C6-ADD9-B1F97FE2DC7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BA81F-F329-456F-BAAF-42337A2AB84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BA81F-F329-456F-BAAF-42337A2AB84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5778A8E8-807F-424D-9370-0FB8520CCD6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78A8E8-807F-424D-9370-0FB8520CCD6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5778A8E8-807F-424D-9370-0FB8520CCD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778A8E8-807F-424D-9370-0FB8520CCD6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78A8E8-807F-424D-9370-0FB8520CCD6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8A8E8-807F-424D-9370-0FB8520CCD6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78A8E8-807F-424D-9370-0FB8520CCD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78A8E8-807F-424D-9370-0FB8520CCD6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9E0D5-5C18-4922-A72D-8C199165C7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778A8E8-807F-424D-9370-0FB8520CCD68}" type="datetimeFigureOut">
              <a:rPr lang="en-US" smtClean="0"/>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A39E0D5-5C18-4922-A72D-8C199165C789}"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mailto:info@emotionoflife.in"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483" y="1"/>
            <a:ext cx="9346197" cy="2108718"/>
          </a:xfrm>
        </p:spPr>
        <p:txBody>
          <a:bodyPr>
            <a:normAutofit/>
          </a:bodyPr>
          <a:lstStyle/>
          <a:p>
            <a:pPr algn="ctr"/>
            <a:r>
              <a:rPr lang="en-US" sz="6000" i="1" dirty="0"/>
              <a:t>Maintaining healthy </a:t>
            </a:r>
            <a:br>
              <a:rPr lang="en-US" sz="6000" i="1" dirty="0"/>
            </a:br>
            <a:r>
              <a:rPr lang="en-US" sz="6000" i="1" dirty="0"/>
              <a:t>boundaries</a:t>
            </a:r>
            <a:endParaRPr lang="en-US" sz="6000" i="1" dirty="0"/>
          </a:p>
        </p:txBody>
      </p:sp>
      <p:sp>
        <p:nvSpPr>
          <p:cNvPr id="3" name="Subtitle 2"/>
          <p:cNvSpPr>
            <a:spLocks noGrp="1"/>
          </p:cNvSpPr>
          <p:nvPr>
            <p:ph type="subTitle" idx="1"/>
          </p:nvPr>
        </p:nvSpPr>
        <p:spPr>
          <a:xfrm>
            <a:off x="6531610" y="4603750"/>
            <a:ext cx="5069840" cy="2034540"/>
          </a:xfrm>
        </p:spPr>
        <p:txBody>
          <a:bodyPr>
            <a:normAutofit fontScale="25000"/>
          </a:bodyPr>
          <a:lstStyle/>
          <a:p>
            <a:r>
              <a:rPr lang="en-US" altLang="en-IN" sz="8000" dirty="0" smtClean="0">
                <a:highlight>
                  <a:srgbClr val="FFFF00"/>
                </a:highlight>
                <a:sym typeface="+mn-ea"/>
              </a:rPr>
              <a:t>Emotion of life </a:t>
            </a:r>
            <a:endParaRPr lang="en-US" altLang="en-IN" sz="8000" dirty="0" smtClean="0">
              <a:highlight>
                <a:srgbClr val="FFFF00"/>
              </a:highlight>
            </a:endParaRPr>
          </a:p>
          <a:p>
            <a:r>
              <a:rPr lang="en-US" altLang="en-IN" sz="8000" dirty="0" smtClean="0">
                <a:highlight>
                  <a:srgbClr val="FFFF00"/>
                </a:highlight>
                <a:sym typeface="+mn-ea"/>
              </a:rPr>
              <a:t>www.emotionoflife.in</a:t>
            </a:r>
            <a:endParaRPr lang="en-US" altLang="en-IN" sz="8000" dirty="0" smtClean="0">
              <a:highlight>
                <a:srgbClr val="FFFF00"/>
              </a:highlight>
            </a:endParaRPr>
          </a:p>
          <a:p>
            <a:r>
              <a:rPr lang="en-US" altLang="en-IN" sz="8000" dirty="0" smtClean="0">
                <a:highlight>
                  <a:srgbClr val="FFFF00"/>
                </a:highlight>
                <a:sym typeface="+mn-ea"/>
              </a:rPr>
              <a:t>info@emotionoflife.in</a:t>
            </a:r>
            <a:endParaRPr lang="en-US" altLang="en-IN" sz="8000" dirty="0" smtClean="0">
              <a:highlight>
                <a:srgbClr val="FFFF00"/>
              </a:highlight>
            </a:endParaRPr>
          </a:p>
          <a:p>
            <a:r>
              <a:rPr lang="en-US" altLang="en-IN" sz="8000" dirty="0" smtClean="0">
                <a:highlight>
                  <a:srgbClr val="FFFF00"/>
                </a:highlight>
                <a:sym typeface="+mn-ea"/>
              </a:rPr>
              <a:t>call: 9368503416</a:t>
            </a:r>
            <a:endParaRPr lang="en-US" altLang="en-IN" sz="8000" dirty="0" smtClean="0">
              <a:highlight>
                <a:srgbClr val="FFFF00"/>
              </a:highlight>
            </a:endParaRPr>
          </a:p>
          <a:p>
            <a:endParaRPr lang="en-US" sz="8000" dirty="0">
              <a:highlight>
                <a:srgbClr val="FFFF00"/>
              </a:highlight>
            </a:endParaRPr>
          </a:p>
          <a:p>
            <a:endParaRPr lang="en-US" sz="8000" dirty="0">
              <a:highlight>
                <a:srgbClr val="FFFF00"/>
              </a:highlight>
            </a:endParaRPr>
          </a:p>
          <a:p>
            <a:endParaRPr lang="en-US" sz="8000" dirty="0">
              <a:highlight>
                <a:srgbClr val="FFFF00"/>
              </a:highlight>
            </a:endParaRPr>
          </a:p>
        </p:txBody>
      </p:sp>
      <p:pic>
        <p:nvPicPr>
          <p:cNvPr id="7" name="Picture 6"/>
          <p:cNvPicPr>
            <a:picLocks noChangeAspect="1"/>
          </p:cNvPicPr>
          <p:nvPr/>
        </p:nvPicPr>
        <p:blipFill>
          <a:blip r:embed="rId1">
            <a:clrChange>
              <a:clrFrom>
                <a:srgbClr val="75B6B2"/>
              </a:clrFrom>
              <a:clrTo>
                <a:srgbClr val="75B6B2">
                  <a:alpha val="0"/>
                </a:srgbClr>
              </a:clrTo>
            </a:clrChange>
            <a:extLst>
              <a:ext uri="{28A0092B-C50C-407E-A947-70E740481C1C}">
                <a14:useLocalDpi xmlns:a14="http://schemas.microsoft.com/office/drawing/2010/main" val="0"/>
              </a:ext>
            </a:extLst>
          </a:blip>
          <a:stretch>
            <a:fillRect/>
          </a:stretch>
        </p:blipFill>
        <p:spPr>
          <a:xfrm>
            <a:off x="506996" y="3800765"/>
            <a:ext cx="4261271" cy="2378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39960"/>
            <a:ext cx="11747241" cy="1035697"/>
          </a:xfrm>
        </p:spPr>
        <p:txBody>
          <a:bodyPr>
            <a:normAutofit fontScale="90000"/>
          </a:bodyPr>
          <a:lstStyle/>
          <a:p>
            <a:r>
              <a:rPr lang="en-US" dirty="0"/>
              <a:t>How to set Healthy boundaries?</a:t>
            </a:r>
            <a:br>
              <a:rPr lang="en-US" dirty="0"/>
            </a:br>
            <a:endParaRPr lang="en-US" dirty="0"/>
          </a:p>
        </p:txBody>
      </p:sp>
      <p:sp>
        <p:nvSpPr>
          <p:cNvPr id="3" name="Text Placeholder 2"/>
          <p:cNvSpPr>
            <a:spLocks noGrp="1"/>
          </p:cNvSpPr>
          <p:nvPr>
            <p:ph type="body" idx="1"/>
          </p:nvPr>
        </p:nvSpPr>
        <p:spPr>
          <a:xfrm>
            <a:off x="195943" y="1352938"/>
            <a:ext cx="11467322" cy="4161454"/>
          </a:xfrm>
        </p:spPr>
        <p:txBody>
          <a:bodyPr>
            <a:normAutofit/>
          </a:bodyPr>
          <a:lstStyle/>
          <a:p>
            <a:pPr marL="342900" indent="-342900">
              <a:buFont typeface="Wingdings 3" panose="05040102010807070707" pitchFamily="18" charset="2"/>
              <a:buAutoNum type="arabicPeriod"/>
            </a:pPr>
            <a:r>
              <a:rPr lang="en-US" sz="3200" dirty="0">
                <a:latin typeface="Century" panose="02040604050505020304" pitchFamily="18" charset="0"/>
              </a:rPr>
              <a:t>Define your boundaries and be honest</a:t>
            </a:r>
            <a:endParaRPr lang="en-US" sz="3200" dirty="0">
              <a:latin typeface="Century" panose="02040604050505020304" pitchFamily="18" charset="0"/>
            </a:endParaRPr>
          </a:p>
          <a:p>
            <a:pPr marL="342900" indent="-342900">
              <a:buFont typeface="Wingdings 3" panose="05040102010807070707" pitchFamily="18" charset="2"/>
              <a:buAutoNum type="arabicPeriod"/>
            </a:pPr>
            <a:r>
              <a:rPr lang="en-US" sz="3200" dirty="0">
                <a:latin typeface="Century" panose="02040604050505020304" pitchFamily="18" charset="0"/>
              </a:rPr>
              <a:t>Know your limits</a:t>
            </a:r>
            <a:endParaRPr lang="en-US" sz="3200" dirty="0">
              <a:latin typeface="Century" panose="02040604050505020304" pitchFamily="18" charset="0"/>
            </a:endParaRPr>
          </a:p>
          <a:p>
            <a:pPr marL="342900" indent="-342900">
              <a:buAutoNum type="arabicPeriod"/>
            </a:pPr>
            <a:r>
              <a:rPr lang="en-US" sz="3200" dirty="0">
                <a:latin typeface="Century" panose="02040604050505020304" pitchFamily="18" charset="0"/>
              </a:rPr>
              <a:t>Be assertive</a:t>
            </a:r>
            <a:endParaRPr lang="en-US" sz="3200" dirty="0">
              <a:latin typeface="Century" panose="02040604050505020304" pitchFamily="18" charset="0"/>
            </a:endParaRPr>
          </a:p>
          <a:p>
            <a:pPr marL="342900" indent="-342900">
              <a:buAutoNum type="arabicPeriod"/>
            </a:pPr>
            <a:r>
              <a:rPr lang="en-US" sz="3200" dirty="0">
                <a:latin typeface="Century" panose="02040604050505020304" pitchFamily="18" charset="0"/>
              </a:rPr>
              <a:t>Learn to Say no</a:t>
            </a:r>
            <a:endParaRPr lang="en-US" sz="3200" dirty="0">
              <a:latin typeface="Century" panose="02040604050505020304" pitchFamily="18" charset="0"/>
            </a:endParaRPr>
          </a:p>
          <a:p>
            <a:pPr marL="342900" indent="-342900">
              <a:buAutoNum type="arabicPeriod"/>
            </a:pPr>
            <a:r>
              <a:rPr lang="en-US" sz="3200" dirty="0">
                <a:latin typeface="Century" panose="02040604050505020304" pitchFamily="18" charset="0"/>
              </a:rPr>
              <a:t>Practice / Be consistent </a:t>
            </a:r>
            <a:endParaRPr lang="en-US" sz="3200" dirty="0">
              <a:latin typeface="Century" panose="020406040505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7000">
              <a:schemeClr val="bg2">
                <a:tint val="97000"/>
                <a:hueMod val="92000"/>
                <a:satMod val="169000"/>
                <a:lumMod val="164000"/>
              </a:schemeClr>
            </a:gs>
            <a:gs pos="98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458" y="523131"/>
            <a:ext cx="11271083" cy="680938"/>
          </a:xfrm>
        </p:spPr>
        <p:txBody>
          <a:bodyPr/>
          <a:lstStyle/>
          <a:p>
            <a:pPr algn="ctr"/>
            <a:r>
              <a:rPr lang="en-US" i="1" cap="none" dirty="0">
                <a:effectLst>
                  <a:outerShdw blurRad="38100" dist="38100" dir="2700000" algn="tl">
                    <a:srgbClr val="000000">
                      <a:alpha val="43137"/>
                    </a:srgbClr>
                  </a:outerShdw>
                </a:effectLst>
              </a:rPr>
              <a:t>You  might need boundaries with</a:t>
            </a:r>
            <a:endParaRPr lang="en-US" i="1" cap="none"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11284" y="1371600"/>
            <a:ext cx="11702375" cy="5155660"/>
          </a:xfrm>
        </p:spPr>
        <p:txBody>
          <a:bodyPr>
            <a:normAutofit lnSpcReduction="10000"/>
          </a:bodyPr>
          <a:lstStyle/>
          <a:p>
            <a:pPr marL="285750" indent="-285750">
              <a:buFont typeface="Wingdings" panose="05000000000000000000" pitchFamily="2" charset="2"/>
              <a:buChar char="Ø"/>
            </a:pPr>
            <a:r>
              <a:rPr lang="en-US" sz="2400" dirty="0">
                <a:latin typeface="Century" panose="02040604050505020304" pitchFamily="18" charset="0"/>
              </a:rPr>
              <a:t>Family</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Friends</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Romantic Partner</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Co-workers</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Social Media</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Yourself</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Work</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Neighbors </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Relatives </a:t>
            </a:r>
            <a:endParaRPr lang="en-US" sz="2400" dirty="0">
              <a:latin typeface="Century" panose="02040604050505020304" pitchFamily="18" charset="0"/>
            </a:endParaRPr>
          </a:p>
          <a:p>
            <a:pPr marL="285750" indent="-285750">
              <a:buFont typeface="Wingdings" panose="05000000000000000000" pitchFamily="2" charset="2"/>
              <a:buChar char="Ø"/>
            </a:pPr>
            <a:r>
              <a:rPr lang="en-US" sz="2400" dirty="0">
                <a:latin typeface="Century" panose="02040604050505020304" pitchFamily="18" charset="0"/>
              </a:rPr>
              <a:t>Your time</a:t>
            </a:r>
            <a:endParaRPr lang="en-US" sz="2400" dirty="0">
              <a:latin typeface="Century" panose="02040604050505020304" pitchFamily="18" charset="0"/>
            </a:endParaRPr>
          </a:p>
          <a:p>
            <a:pPr marL="285750" indent="-285750">
              <a:buFont typeface="Wingdings" panose="05000000000000000000" pitchFamily="2" charset="2"/>
              <a:buChar char="Ø"/>
            </a:pPr>
            <a:endParaRPr lang="en-US" sz="2400" dirty="0">
              <a:latin typeface="Century" panose="020406040505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0263" y="177800"/>
            <a:ext cx="11361737" cy="1068388"/>
          </a:xfrm>
        </p:spPr>
        <p:txBody>
          <a:bodyPr>
            <a:noAutofit/>
          </a:bodyPr>
          <a:lstStyle/>
          <a:p>
            <a:r>
              <a:rPr lang="en-US" i="1" cap="none" dirty="0">
                <a:effectLst>
                  <a:outerShdw blurRad="38100" dist="38100" dir="2700000" algn="tl">
                    <a:srgbClr val="000000">
                      <a:alpha val="43137"/>
                    </a:srgbClr>
                  </a:outerShdw>
                </a:effectLst>
              </a:rPr>
              <a:t>What can boundaries sound like?</a:t>
            </a:r>
            <a:br>
              <a:rPr lang="en-US" i="1" cap="none" dirty="0">
                <a:effectLst>
                  <a:outerShdw blurRad="38100" dist="38100" dir="2700000" algn="tl">
                    <a:srgbClr val="000000">
                      <a:alpha val="43137"/>
                    </a:srgbClr>
                  </a:outerShdw>
                </a:effectLst>
              </a:rPr>
            </a:br>
            <a:endParaRPr lang="en-US" i="1" cap="none"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0263" y="933062"/>
            <a:ext cx="6942790" cy="53930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46289" y="158620"/>
            <a:ext cx="5473376" cy="5152241"/>
          </a:xfrm>
          <a:prstGeom prst="rect">
            <a:avLst/>
          </a:prstGeom>
        </p:spPr>
      </p:pic>
      <p:pic>
        <p:nvPicPr>
          <p:cNvPr id="11" name="Picture 10"/>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195526" y="158620"/>
            <a:ext cx="5346441" cy="51522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359" y="130627"/>
            <a:ext cx="5937642" cy="5868955"/>
          </a:xfrm>
          <a:prstGeom prst="rect">
            <a:avLst/>
          </a:prstGeom>
        </p:spPr>
      </p:pic>
      <p:pic>
        <p:nvPicPr>
          <p:cNvPr id="5" name="Picture 4"/>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1393" y="130627"/>
            <a:ext cx="5531121" cy="58689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73595" y="158620"/>
            <a:ext cx="5343434" cy="5318449"/>
          </a:xfrm>
          <a:prstGeom prst="rect">
            <a:avLst/>
          </a:prstGeom>
        </p:spPr>
      </p:pic>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88361" y="158620"/>
            <a:ext cx="5655145" cy="53184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43036" y="345232"/>
            <a:ext cx="6754613" cy="61675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59" y="271106"/>
            <a:ext cx="11230981" cy="681134"/>
          </a:xfrm>
        </p:spPr>
        <p:txBody>
          <a:bodyPr>
            <a:normAutofit fontScale="90000"/>
          </a:bodyPr>
          <a:lstStyle/>
          <a:p>
            <a:pPr algn="ctr"/>
            <a:r>
              <a:rPr lang="en-US" dirty="0">
                <a:effectLst>
                  <a:outerShdw blurRad="38100" dist="38100" dir="2700000" algn="tl">
                    <a:srgbClr val="000000">
                      <a:alpha val="43137"/>
                    </a:srgbClr>
                  </a:outerShdw>
                </a:effectLst>
                <a:latin typeface="Century" panose="02040604050505020304" pitchFamily="18" charset="0"/>
              </a:rPr>
              <a:t>Benefits of Having Healthy Boundaries </a:t>
            </a:r>
            <a:endParaRPr lang="en-US" dirty="0">
              <a:effectLst>
                <a:outerShdw blurRad="38100" dist="38100" dir="2700000" algn="tl">
                  <a:srgbClr val="000000">
                    <a:alpha val="43137"/>
                  </a:srgbClr>
                </a:outerShdw>
              </a:effectLst>
              <a:latin typeface="Century" panose="02040604050505020304" pitchFamily="18" charset="0"/>
            </a:endParaRPr>
          </a:p>
        </p:txBody>
      </p:sp>
      <p:sp>
        <p:nvSpPr>
          <p:cNvPr id="3" name="Text Placeholder 2"/>
          <p:cNvSpPr>
            <a:spLocks noGrp="1"/>
          </p:cNvSpPr>
          <p:nvPr>
            <p:ph type="body" idx="1"/>
          </p:nvPr>
        </p:nvSpPr>
        <p:spPr>
          <a:xfrm>
            <a:off x="180359" y="1147665"/>
            <a:ext cx="11520229" cy="5439229"/>
          </a:xfrm>
        </p:spPr>
        <p:txBody>
          <a:bodyPr/>
          <a:lstStyle/>
          <a:p>
            <a:endParaRPr lang="en-US" dirty="0"/>
          </a:p>
          <a:p>
            <a:endParaRPr lang="en-US" dirty="0"/>
          </a:p>
        </p:txBody>
      </p:sp>
      <p:sp>
        <p:nvSpPr>
          <p:cNvPr id="5" name="TextBox 4"/>
          <p:cNvSpPr txBox="1"/>
          <p:nvPr/>
        </p:nvSpPr>
        <p:spPr>
          <a:xfrm>
            <a:off x="326570" y="1221424"/>
            <a:ext cx="9825135" cy="4524315"/>
          </a:xfrm>
          <a:prstGeom prst="rect">
            <a:avLst/>
          </a:prstGeom>
          <a:noFill/>
        </p:spPr>
        <p:txBody>
          <a:bodyPr wrap="square">
            <a:spAutoFit/>
          </a:bodyPr>
          <a:lstStyle/>
          <a:p>
            <a:pPr algn="l">
              <a:buFont typeface="+mj-lt"/>
              <a:buAutoNum type="arabicPeriod"/>
            </a:pPr>
            <a:r>
              <a:rPr lang="en-US" b="0" i="0" dirty="0">
                <a:solidFill>
                  <a:srgbClr val="000000"/>
                </a:solidFill>
                <a:effectLst/>
                <a:latin typeface="Century" panose="02040604050505020304" pitchFamily="18" charset="0"/>
              </a:rPr>
              <a:t>Your life will be less stressful, cluttered, and distracted.</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experience a new sense of calmness and direction.</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The people who truly care about you will adjust to your new boundaries.</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Over time, you will get better at setting and maintaining boundaries that feel good to you. (As I mentioned earlier, boundary setting is a skill and can be improved upon.)</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make more room in your life for the people who appreciate you and enrich your life.</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start attracting others who have healthy boundaries into your life.</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be able to focus on enhancing your life rather than repairing it or just surviving each day.</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have more energy to pursue your dreams and your life purpose.</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feel more hopeful and enthusiastic about your life and your future.</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feel more in control of your life’s trajectory and equipped to make good decisions.</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respond immediately and assertively to boundary violations without feeling guilty.</a:t>
            </a:r>
            <a:endParaRPr lang="en-US" b="0" i="0" dirty="0">
              <a:solidFill>
                <a:srgbClr val="000000"/>
              </a:solidFill>
              <a:effectLst/>
              <a:latin typeface="Century" panose="02040604050505020304" pitchFamily="18" charset="0"/>
            </a:endParaRPr>
          </a:p>
          <a:p>
            <a:pPr algn="l">
              <a:buFont typeface="+mj-lt"/>
              <a:buAutoNum type="arabicPeriod"/>
            </a:pPr>
            <a:r>
              <a:rPr lang="en-US" b="0" i="0" dirty="0">
                <a:solidFill>
                  <a:srgbClr val="000000"/>
                </a:solidFill>
                <a:effectLst/>
                <a:latin typeface="Century" panose="02040604050505020304" pitchFamily="18" charset="0"/>
              </a:rPr>
              <a:t>You’ll be more respectful of other people’s boundaries.</a:t>
            </a:r>
            <a:endParaRPr lang="en-US" b="0" i="0" dirty="0">
              <a:solidFill>
                <a:srgbClr val="000000"/>
              </a:solidFill>
              <a:effectLst/>
              <a:latin typeface="Century" panose="02040604050505020304" pitchFamily="18" charset="0"/>
            </a:endParaRPr>
          </a:p>
          <a:p>
            <a:pPr algn="l">
              <a:buFont typeface="+mj-lt"/>
              <a:buAutoNum type="arabicPeriod"/>
            </a:pPr>
            <a:r>
              <a:rPr lang="en-US" dirty="0">
                <a:solidFill>
                  <a:srgbClr val="000000"/>
                </a:solidFill>
                <a:latin typeface="Century" panose="02040604050505020304" pitchFamily="18" charset="0"/>
              </a:rPr>
              <a:t>It will promote closeness with others and you’ll be better able to manage your conflicts </a:t>
            </a:r>
            <a:endParaRPr lang="en-US" b="0" i="0" dirty="0">
              <a:solidFill>
                <a:srgbClr val="000000"/>
              </a:solidFill>
              <a:effectLst/>
              <a:latin typeface="Century" panose="020406040505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7000" y="166396"/>
            <a:ext cx="6691604" cy="64956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68" y="1837438"/>
            <a:ext cx="10926147" cy="3723607"/>
          </a:xfrm>
        </p:spPr>
        <p:txBody>
          <a:bodyPr/>
          <a:lstStyle/>
          <a:p>
            <a:pPr algn="ctr"/>
            <a:r>
              <a:rPr lang="en-US" dirty="0"/>
              <a:t>Thank you </a:t>
            </a:r>
            <a:r>
              <a:rPr lang="en-US" dirty="0">
                <a:sym typeface="Wingdings" panose="05000000000000000000" pitchFamily="2" charset="2"/>
              </a:rPr>
              <a:t></a:t>
            </a:r>
            <a:br>
              <a:rPr lang="en-US" dirty="0">
                <a:sym typeface="Wingdings" panose="05000000000000000000" pitchFamily="2" charset="2"/>
              </a:rPr>
            </a:br>
            <a:r>
              <a:rPr lang="en-US" sz="3600" dirty="0"/>
              <a:t>For any questions reach out to us</a:t>
            </a:r>
            <a:br>
              <a:rPr lang="en-US" sz="3600" dirty="0"/>
            </a:br>
            <a:r>
              <a:rPr lang="en-US" sz="3600" dirty="0">
                <a:hlinkClick r:id="rId1"/>
              </a:rPr>
              <a:t>info@emotionoflife.in</a:t>
            </a:r>
            <a:br>
              <a:rPr lang="en-US" sz="3600" dirty="0"/>
            </a:br>
            <a:r>
              <a:rPr lang="en-US" sz="3600" dirty="0"/>
              <a:t>https://emotionoflife.in/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4444" y="177281"/>
            <a:ext cx="6503437" cy="65034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4130" y="127253"/>
            <a:ext cx="8347822" cy="964429"/>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latin typeface="Century" panose="02040604050505020304" pitchFamily="18" charset="0"/>
              </a:rPr>
              <a:t>WHAT ARE (Healthy) boundaries?</a:t>
            </a:r>
            <a:br>
              <a:rPr lang="en-US" dirty="0"/>
            </a:br>
            <a:endParaRPr lang="en-US" dirty="0"/>
          </a:p>
        </p:txBody>
      </p:sp>
      <p:sp>
        <p:nvSpPr>
          <p:cNvPr id="3" name="Text Placeholder 2"/>
          <p:cNvSpPr>
            <a:spLocks noGrp="1"/>
          </p:cNvSpPr>
          <p:nvPr>
            <p:ph type="body" idx="1"/>
          </p:nvPr>
        </p:nvSpPr>
        <p:spPr>
          <a:xfrm>
            <a:off x="214604" y="578497"/>
            <a:ext cx="10832839" cy="6055567"/>
          </a:xfrm>
        </p:spPr>
        <p:txBody>
          <a:bodyPr>
            <a:normAutofit lnSpcReduction="10000"/>
          </a:bodyPr>
          <a:lstStyle/>
          <a:p>
            <a:pPr marL="285750" indent="-285750">
              <a:buFont typeface="Arial" panose="020B0604020202020204" pitchFamily="34" charset="0"/>
              <a:buChar char="•"/>
            </a:pPr>
            <a:r>
              <a:rPr lang="en-US" dirty="0">
                <a:solidFill>
                  <a:srgbClr val="2C2D30"/>
                </a:solidFill>
                <a:effectLst/>
                <a:latin typeface="Century" panose="02040604050505020304" pitchFamily="18" charset="0"/>
                <a:ea typeface="Calibri" panose="020F0502020204030204" pitchFamily="34" charset="0"/>
              </a:rPr>
              <a:t>Boundaries can be defined as the limits we set with other people, which indicate what we find acceptable and unacceptable in their behavior towards us. </a:t>
            </a:r>
            <a:endParaRPr lang="en-US" dirty="0">
              <a:solidFill>
                <a:srgbClr val="2C2D30"/>
              </a:solidFill>
              <a:latin typeface="Century" panose="020406040505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2A2A2A"/>
                </a:solidFill>
                <a:effectLst/>
                <a:latin typeface="Century" panose="02040604050505020304" pitchFamily="18" charset="0"/>
                <a:ea typeface="Calibri" panose="020F0502020204030204" pitchFamily="34" charset="0"/>
                <a:cs typeface="Mangal" panose="02040503050203030202" pitchFamily="18" charset="0"/>
              </a:rPr>
              <a:t>Boundaries can be physical or emotional, and they can range from being loose to rigid, with healthy boundaries often falling somewhere in between.</a:t>
            </a:r>
            <a:endParaRPr lang="en-US" dirty="0">
              <a:effectLst/>
              <a:latin typeface="Century" panose="02040604050505020304" pitchFamily="18"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n-US" dirty="0">
                <a:solidFill>
                  <a:schemeClr val="bg1"/>
                </a:solidFill>
                <a:effectLst/>
                <a:latin typeface="Century" panose="02040604050505020304" pitchFamily="18" charset="0"/>
                <a:ea typeface="Times New Roman" panose="02020603050405020304" pitchFamily="18" charset="0"/>
              </a:rPr>
              <a:t>Boundaries are basic guidelines that people create to establish how others are able to behave around them. For example, they may involve what behavior is okay and what is not and how to respond if someone passes those limits. Setting boundaries can ensure that relationships can be mutually respectful, appropriate, and caring.</a:t>
            </a:r>
            <a:endParaRPr lang="en-US" dirty="0">
              <a:solidFill>
                <a:schemeClr val="bg1"/>
              </a:solidFill>
              <a:effectLst/>
              <a:latin typeface="Century" panose="02040604050505020304" pitchFamily="18" charset="0"/>
              <a:ea typeface="Times New Roman" panose="02020603050405020304" pitchFamily="18" charset="0"/>
            </a:endParaRPr>
          </a:p>
          <a:p>
            <a:pPr marL="285750" indent="-285750">
              <a:buFont typeface="Arial" panose="020B0604020202020204" pitchFamily="34" charset="0"/>
              <a:buChar char="•"/>
            </a:pPr>
            <a:r>
              <a:rPr lang="en-US" dirty="0">
                <a:solidFill>
                  <a:schemeClr val="bg1"/>
                </a:solidFill>
                <a:effectLst/>
                <a:latin typeface="Century" panose="02040604050505020304" pitchFamily="18" charset="0"/>
                <a:ea typeface="Times New Roman" panose="02020603050405020304" pitchFamily="18" charset="0"/>
                <a:cs typeface="Mangal" panose="02040503050203030202" pitchFamily="18" charset="0"/>
              </a:rPr>
              <a:t>Healthy boundaries can serve to establish one’s identity. Specifically, healthy boundaries can help people define their individuality and can help people indicate what they will and will not hold themselves responsible for.</a:t>
            </a:r>
            <a:endParaRPr lang="en-US" dirty="0">
              <a:solidFill>
                <a:schemeClr val="bg1"/>
              </a:solidFill>
              <a:effectLst/>
              <a:latin typeface="Century" panose="02040604050505020304" pitchFamily="18" charset="0"/>
              <a:ea typeface="Times New Roman" panose="02020603050405020304" pitchFamily="18" charset="0"/>
              <a:cs typeface="Mangal" panose="02040503050203030202" pitchFamily="18" charset="0"/>
            </a:endParaRPr>
          </a:p>
          <a:p>
            <a:pPr marL="285750" indent="-285750">
              <a:buFont typeface="Arial" panose="020B0604020202020204" pitchFamily="34" charset="0"/>
              <a:buChar char="•"/>
            </a:pPr>
            <a:r>
              <a:rPr lang="en-US" sz="1900" b="0" i="0" dirty="0">
                <a:solidFill>
                  <a:schemeClr val="bg1"/>
                </a:solidFill>
                <a:effectLst/>
                <a:latin typeface="Century" panose="02040604050505020304" pitchFamily="18" charset="0"/>
              </a:rPr>
              <a:t>Boundaries help you feel safe and comfortable in your relationships.</a:t>
            </a:r>
            <a:br>
              <a:rPr lang="en-US" sz="1900" dirty="0">
                <a:solidFill>
                  <a:schemeClr val="bg1"/>
                </a:solidFill>
                <a:latin typeface="Century" panose="02040604050505020304" pitchFamily="18" charset="0"/>
              </a:rPr>
            </a:br>
            <a:r>
              <a:rPr lang="en-US" sz="1900" b="0" i="0" dirty="0">
                <a:solidFill>
                  <a:schemeClr val="bg1"/>
                </a:solidFill>
                <a:effectLst/>
                <a:latin typeface="Century" panose="02040604050505020304" pitchFamily="18" charset="0"/>
              </a:rPr>
              <a:t>They are a way for you to share your expectations and set limitations with yourself and others. Boundaries are a healthy way to show up for yourself.</a:t>
            </a:r>
            <a:endParaRPr lang="en-US" sz="1900" b="0" i="0" dirty="0">
              <a:solidFill>
                <a:schemeClr val="bg1"/>
              </a:solidFill>
              <a:effectLst/>
              <a:latin typeface="Century" panose="02040604050505020304" pitchFamily="18" charset="0"/>
            </a:endParaRPr>
          </a:p>
          <a:p>
            <a:pPr marL="285750" indent="-285750">
              <a:buFont typeface="Arial" panose="020B0604020202020204" pitchFamily="34" charset="0"/>
              <a:buChar char="•"/>
            </a:pPr>
            <a:r>
              <a:rPr lang="en-US" sz="1800" dirty="0">
                <a:solidFill>
                  <a:schemeClr val="bg1"/>
                </a:solidFill>
                <a:effectLst/>
                <a:latin typeface="Century" panose="02040604050505020304" pitchFamily="18" charset="0"/>
                <a:ea typeface="RobotoRegular"/>
                <a:cs typeface="RobotoRegular"/>
              </a:rPr>
              <a:t>Personal boundaries are the limits and rules we set for ourselves within relationships. A person with healthy boundaries can say “no” to others when they want to, but they are also comfortable opening themselves up to intimacy and close relationships.</a:t>
            </a:r>
            <a:br>
              <a:rPr lang="en-US" dirty="0">
                <a:solidFill>
                  <a:schemeClr val="bg1"/>
                </a:solidFill>
                <a:latin typeface="Century" panose="02040604050505020304" pitchFamily="18" charset="0"/>
              </a:rPr>
            </a:br>
            <a:endParaRPr lang="en-US" sz="1800" dirty="0">
              <a:solidFill>
                <a:schemeClr val="bg1"/>
              </a:solidFill>
              <a:effectLst/>
              <a:latin typeface="Century" panose="02040604050505020304" pitchFamily="18" charset="0"/>
              <a:ea typeface="Times New Roman" panose="02020603050405020304" pitchFamily="18" charset="0"/>
            </a:endParaRPr>
          </a:p>
          <a:p>
            <a:pPr marL="285750" indent="-285750">
              <a:buFont typeface="Arial" panose="020B0604020202020204" pitchFamily="34" charset="0"/>
              <a:buChar char="•"/>
            </a:pPr>
            <a:r>
              <a:rPr lang="en-US" b="1" dirty="0">
                <a:solidFill>
                  <a:schemeClr val="bg1"/>
                </a:solidFill>
              </a:rPr>
              <a:t>Healthy Personal Boundaries = Taking responsibility for your own actions and emotions, while NOT taking responsibility for the actions or emotions of others</a:t>
            </a:r>
            <a:endParaRPr lang="en-US" b="1" dirty="0">
              <a:solidFill>
                <a:schemeClr val="bg1"/>
              </a:solidFill>
            </a:endParaRPr>
          </a:p>
          <a:p>
            <a:pPr marL="285750" indent="-285750">
              <a:buFont typeface="Arial" panose="020B0604020202020204" pitchFamily="34" charset="0"/>
              <a:buChar char="•"/>
            </a:pPr>
            <a:endParaRPr lang="en-US" dirty="0">
              <a:latin typeface="Century" panose="020406040505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7" y="149290"/>
            <a:ext cx="11728579" cy="1474237"/>
          </a:xfrm>
        </p:spPr>
        <p:txBody>
          <a:bodyPr>
            <a:normAutofit fontScale="90000"/>
          </a:bodyPr>
          <a:lstStyle/>
          <a:p>
            <a:pPr marL="457200" indent="-457200">
              <a:buFont typeface="Arial" panose="020B0604020202020204" pitchFamily="34" charset="0"/>
              <a:buChar char="•"/>
            </a:pPr>
            <a:r>
              <a:rPr lang="en-US" sz="3200" i="1" cap="none" dirty="0">
                <a:solidFill>
                  <a:schemeClr val="bg2"/>
                </a:solidFill>
                <a:latin typeface="Century" panose="02040604050505020304" pitchFamily="18" charset="0"/>
              </a:rPr>
              <a:t>Unhealthy boundaries – Types and characteristics </a:t>
            </a:r>
            <a:r>
              <a:rPr lang="en-US" sz="3200" cap="none" dirty="0">
                <a:solidFill>
                  <a:schemeClr val="bg2"/>
                </a:solidFill>
              </a:rPr>
              <a:t>:</a:t>
            </a:r>
            <a:br>
              <a:rPr lang="en-US" sz="3200" cap="none" dirty="0">
                <a:solidFill>
                  <a:schemeClr val="bg2"/>
                </a:solidFill>
              </a:rPr>
            </a:br>
            <a:br>
              <a:rPr lang="en-US" sz="2000" cap="none" dirty="0"/>
            </a:br>
            <a:r>
              <a:rPr lang="en-US" sz="2000" cap="none" dirty="0">
                <a:solidFill>
                  <a:schemeClr val="bg1"/>
                </a:solidFill>
                <a:latin typeface="Century" panose="02040604050505020304" pitchFamily="18" charset="0"/>
              </a:rPr>
              <a:t>A</a:t>
            </a:r>
            <a:r>
              <a:rPr lang="en-US" sz="2000" cap="none" dirty="0">
                <a:solidFill>
                  <a:schemeClr val="bg1"/>
                </a:solidFill>
                <a:effectLst/>
                <a:latin typeface="Century" panose="02040604050505020304" pitchFamily="18" charset="0"/>
                <a:ea typeface="RobotoRegular"/>
                <a:cs typeface="RobotoRegular"/>
              </a:rPr>
              <a:t> person who always keeps others at a distance (whether emotionally, physically, or otherwise) is said to have </a:t>
            </a:r>
            <a:r>
              <a:rPr lang="en-US" sz="2000" i="1" cap="none" dirty="0">
                <a:solidFill>
                  <a:schemeClr val="bg1"/>
                </a:solidFill>
                <a:effectLst/>
                <a:latin typeface="Century" panose="02040604050505020304" pitchFamily="18" charset="0"/>
                <a:ea typeface="RobotoRegular"/>
                <a:cs typeface="RobotoRegular"/>
              </a:rPr>
              <a:t>rigid boundaries</a:t>
            </a:r>
            <a:r>
              <a:rPr lang="en-US" sz="2000" cap="none" dirty="0">
                <a:solidFill>
                  <a:schemeClr val="bg1"/>
                </a:solidFill>
                <a:effectLst/>
                <a:latin typeface="Century" panose="02040604050505020304" pitchFamily="18" charset="0"/>
                <a:ea typeface="RobotoRegular"/>
                <a:cs typeface="RobotoRegular"/>
              </a:rPr>
              <a:t>. Alternatively, someone who tends to get too involved with others has </a:t>
            </a:r>
            <a:r>
              <a:rPr lang="en-US" sz="2000" i="1" cap="none" dirty="0">
                <a:solidFill>
                  <a:schemeClr val="bg1"/>
                </a:solidFill>
                <a:effectLst/>
                <a:latin typeface="Century" panose="02040604050505020304" pitchFamily="18" charset="0"/>
                <a:ea typeface="RobotoRegular"/>
                <a:cs typeface="RobotoRegular"/>
              </a:rPr>
              <a:t>porous boundaries</a:t>
            </a:r>
            <a:endParaRPr lang="en-US" sz="2000" cap="none" dirty="0">
              <a:solidFill>
                <a:schemeClr val="bg1"/>
              </a:solidFill>
              <a:latin typeface="Century" panose="02040604050505020304" pitchFamily="18" charset="0"/>
            </a:endParaRPr>
          </a:p>
        </p:txBody>
      </p:sp>
      <p:sp>
        <p:nvSpPr>
          <p:cNvPr id="3" name="Text Placeholder 2"/>
          <p:cNvSpPr>
            <a:spLocks noGrp="1"/>
          </p:cNvSpPr>
          <p:nvPr>
            <p:ph type="body" idx="1"/>
          </p:nvPr>
        </p:nvSpPr>
        <p:spPr>
          <a:xfrm>
            <a:off x="279918" y="1623527"/>
            <a:ext cx="11728579" cy="5085183"/>
          </a:xfrm>
        </p:spPr>
        <p:txBody>
          <a:bodyPr/>
          <a:lstStyle/>
          <a:p>
            <a:r>
              <a:rPr lang="en-US" i="1" dirty="0">
                <a:latin typeface="Century" panose="02040604050505020304" pitchFamily="18" charset="0"/>
              </a:rPr>
              <a:t>Characteristics:</a:t>
            </a:r>
            <a:endParaRPr lang="en-US" i="1" dirty="0">
              <a:latin typeface="Century" panose="02040604050505020304" pitchFamily="18" charset="0"/>
            </a:endParaRPr>
          </a:p>
          <a:p>
            <a:endParaRPr lang="en-US" dirty="0"/>
          </a:p>
        </p:txBody>
      </p:sp>
      <p:graphicFrame>
        <p:nvGraphicFramePr>
          <p:cNvPr id="4" name="Table 4"/>
          <p:cNvGraphicFramePr>
            <a:graphicFrameLocks noGrp="1"/>
          </p:cNvGraphicFramePr>
          <p:nvPr/>
        </p:nvGraphicFramePr>
        <p:xfrm>
          <a:off x="690464" y="2043402"/>
          <a:ext cx="10366312" cy="4699904"/>
        </p:xfrm>
        <a:graphic>
          <a:graphicData uri="http://schemas.openxmlformats.org/drawingml/2006/table">
            <a:tbl>
              <a:tblPr firstRow="1" bandRow="1">
                <a:tableStyleId>{21E4AEA4-8DFA-4A89-87EB-49C32662AFE0}</a:tableStyleId>
              </a:tblPr>
              <a:tblGrid>
                <a:gridCol w="5010723"/>
                <a:gridCol w="5355589"/>
              </a:tblGrid>
              <a:tr h="535138">
                <a:tc>
                  <a:txBody>
                    <a:bodyPr/>
                    <a:lstStyle/>
                    <a:p>
                      <a:r>
                        <a:rPr lang="en-US" dirty="0">
                          <a:latin typeface="Century" panose="02040604050505020304" pitchFamily="18" charset="0"/>
                        </a:rPr>
                        <a:t>Rigid Boundaries</a:t>
                      </a:r>
                      <a:endParaRPr lang="en-US" dirty="0">
                        <a:latin typeface="Century" panose="02040604050505020304" pitchFamily="18" charset="0"/>
                      </a:endParaRPr>
                    </a:p>
                  </a:txBody>
                  <a:tcPr/>
                </a:tc>
                <a:tc>
                  <a:txBody>
                    <a:bodyPr/>
                    <a:lstStyle/>
                    <a:p>
                      <a:r>
                        <a:rPr lang="en-US" dirty="0">
                          <a:latin typeface="Century" panose="02040604050505020304" pitchFamily="18" charset="0"/>
                        </a:rPr>
                        <a:t>Porous Boundaries </a:t>
                      </a:r>
                      <a:endParaRPr lang="en-US" dirty="0">
                        <a:latin typeface="Century" panose="02040604050505020304" pitchFamily="18" charset="0"/>
                      </a:endParaRPr>
                    </a:p>
                  </a:txBody>
                  <a:tcPr/>
                </a:tc>
              </a:tr>
              <a:tr h="60620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Avoids intimacy and close relationships.</a:t>
                      </a:r>
                      <a:endParaRPr lang="en-US" sz="1800" kern="1200" dirty="0">
                        <a:solidFill>
                          <a:schemeClr val="bg2"/>
                        </a:solidFill>
                        <a:effectLst/>
                        <a:latin typeface="+mn-lt"/>
                        <a:ea typeface="+mn-ea"/>
                        <a:cs typeface="+mn-cs"/>
                      </a:endParaRPr>
                    </a:p>
                    <a:p>
                      <a:endParaRPr lang="en-US" dirty="0">
                        <a:solidFill>
                          <a:schemeClr val="bg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Overshares personal information.</a:t>
                      </a:r>
                      <a:endParaRPr lang="en-US" sz="1800" kern="1200" dirty="0">
                        <a:solidFill>
                          <a:schemeClr val="bg2"/>
                        </a:solidFill>
                        <a:effectLst/>
                        <a:latin typeface="+mn-lt"/>
                        <a:ea typeface="+mn-ea"/>
                        <a:cs typeface="+mn-cs"/>
                      </a:endParaRPr>
                    </a:p>
                    <a:p>
                      <a:endParaRPr lang="en-US" dirty="0">
                        <a:solidFill>
                          <a:schemeClr val="bg2"/>
                        </a:solidFill>
                      </a:endParaRPr>
                    </a:p>
                  </a:txBody>
                  <a:tcPr/>
                </a:tc>
              </a:tr>
              <a:tr h="60620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Unlikely to ask for help.</a:t>
                      </a:r>
                      <a:endParaRPr lang="en-US" sz="1800" kern="1200" dirty="0">
                        <a:solidFill>
                          <a:schemeClr val="bg2"/>
                        </a:solidFill>
                        <a:effectLst/>
                        <a:latin typeface="+mn-lt"/>
                        <a:ea typeface="+mn-ea"/>
                        <a:cs typeface="+mn-cs"/>
                      </a:endParaRPr>
                    </a:p>
                    <a:p>
                      <a:endParaRPr lang="en-US" dirty="0">
                        <a:solidFill>
                          <a:schemeClr val="bg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Difﬁculty saying “no” to the requests of others.</a:t>
                      </a:r>
                      <a:endParaRPr lang="en-US" sz="1800" kern="1200" dirty="0">
                        <a:solidFill>
                          <a:schemeClr val="bg2"/>
                        </a:solidFill>
                        <a:effectLst/>
                        <a:latin typeface="+mn-lt"/>
                        <a:ea typeface="+mn-ea"/>
                        <a:cs typeface="+mn-cs"/>
                      </a:endParaRPr>
                    </a:p>
                    <a:p>
                      <a:endParaRPr lang="en-US" dirty="0">
                        <a:solidFill>
                          <a:schemeClr val="bg2"/>
                        </a:solidFill>
                      </a:endParaRPr>
                    </a:p>
                  </a:txBody>
                  <a:tcPr/>
                </a:tc>
              </a:tr>
              <a:tr h="60620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Has few close relationships.</a:t>
                      </a:r>
                      <a:endParaRPr lang="en-US" sz="1800" kern="1200" dirty="0">
                        <a:solidFill>
                          <a:schemeClr val="bg2"/>
                        </a:solidFill>
                        <a:effectLst/>
                        <a:latin typeface="+mn-lt"/>
                        <a:ea typeface="+mn-ea"/>
                        <a:cs typeface="+mn-cs"/>
                      </a:endParaRPr>
                    </a:p>
                    <a:p>
                      <a:endParaRPr lang="en-US" dirty="0">
                        <a:solidFill>
                          <a:schemeClr val="bg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Overinvolved with others’ problems.</a:t>
                      </a:r>
                      <a:endParaRPr lang="en-US" sz="1800" kern="1200" dirty="0">
                        <a:solidFill>
                          <a:schemeClr val="bg2"/>
                        </a:solidFill>
                        <a:effectLst/>
                        <a:latin typeface="+mn-lt"/>
                        <a:ea typeface="+mn-ea"/>
                        <a:cs typeface="+mn-cs"/>
                      </a:endParaRPr>
                    </a:p>
                    <a:p>
                      <a:endParaRPr lang="en-US" dirty="0">
                        <a:solidFill>
                          <a:schemeClr val="bg2"/>
                        </a:solidFill>
                      </a:endParaRPr>
                    </a:p>
                  </a:txBody>
                  <a:tcPr/>
                </a:tc>
              </a:tr>
              <a:tr h="60620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Very protective of personal information.</a:t>
                      </a:r>
                      <a:endParaRPr lang="en-US" sz="1800" kern="1200" dirty="0">
                        <a:solidFill>
                          <a:schemeClr val="bg2"/>
                        </a:solidFill>
                        <a:effectLst/>
                        <a:latin typeface="+mn-lt"/>
                        <a:ea typeface="+mn-ea"/>
                        <a:cs typeface="+mn-cs"/>
                      </a:endParaRPr>
                    </a:p>
                    <a:p>
                      <a:endParaRPr lang="en-US" dirty="0">
                        <a:solidFill>
                          <a:schemeClr val="bg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Dependent on the opinions of others.</a:t>
                      </a:r>
                      <a:endParaRPr lang="en-US" sz="1800" kern="1200" dirty="0">
                        <a:solidFill>
                          <a:schemeClr val="bg2"/>
                        </a:solidFill>
                        <a:effectLst/>
                        <a:latin typeface="+mn-lt"/>
                        <a:ea typeface="+mn-ea"/>
                        <a:cs typeface="+mn-cs"/>
                      </a:endParaRPr>
                    </a:p>
                    <a:p>
                      <a:endParaRPr lang="en-US" dirty="0">
                        <a:solidFill>
                          <a:schemeClr val="bg2"/>
                        </a:solidFill>
                      </a:endParaRPr>
                    </a:p>
                  </a:txBody>
                  <a:tcPr/>
                </a:tc>
              </a:tr>
              <a:tr h="866009">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May seem detached, even with romantic partners.</a:t>
                      </a:r>
                      <a:endParaRPr lang="en-US" sz="1800" kern="1200" dirty="0">
                        <a:solidFill>
                          <a:schemeClr val="bg2"/>
                        </a:solidFill>
                        <a:effectLst/>
                        <a:latin typeface="+mn-lt"/>
                        <a:ea typeface="+mn-ea"/>
                        <a:cs typeface="+mn-cs"/>
                      </a:endParaRPr>
                    </a:p>
                    <a:p>
                      <a:endParaRPr lang="en-US" dirty="0">
                        <a:solidFill>
                          <a:schemeClr val="bg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800" kern="1200" dirty="0">
                          <a:solidFill>
                            <a:schemeClr val="bg2"/>
                          </a:solidFill>
                          <a:effectLst/>
                          <a:latin typeface="+mn-lt"/>
                          <a:ea typeface="+mn-ea"/>
                          <a:cs typeface="+mn-cs"/>
                        </a:rPr>
                        <a:t>Accepting of abuse or disrespect.</a:t>
                      </a:r>
                      <a:endParaRPr lang="en-US" sz="1800" kern="1200" dirty="0">
                        <a:solidFill>
                          <a:schemeClr val="bg2"/>
                        </a:solidFill>
                        <a:effectLst/>
                        <a:latin typeface="+mn-lt"/>
                        <a:ea typeface="+mn-ea"/>
                        <a:cs typeface="+mn-cs"/>
                      </a:endParaRPr>
                    </a:p>
                    <a:p>
                      <a:endParaRPr lang="en-US" dirty="0">
                        <a:solidFill>
                          <a:schemeClr val="bg2"/>
                        </a:solidFill>
                      </a:endParaRPr>
                    </a:p>
                  </a:txBody>
                  <a:tcPr/>
                </a:tc>
              </a:tr>
              <a:tr h="690046">
                <a:tc>
                  <a:txBody>
                    <a:bodyPr/>
                    <a:lstStyle/>
                    <a:p>
                      <a:r>
                        <a:rPr lang="en-US" sz="1800" kern="1200" dirty="0">
                          <a:solidFill>
                            <a:schemeClr val="bg2"/>
                          </a:solidFill>
                          <a:effectLst/>
                          <a:latin typeface="+mn-lt"/>
                          <a:ea typeface="+mn-ea"/>
                          <a:cs typeface="+mn-cs"/>
                        </a:rPr>
                        <a:t>Keeps others at a distance to avoid the possibility of rejection.</a:t>
                      </a:r>
                      <a:endParaRPr lang="en-US" dirty="0">
                        <a:solidFill>
                          <a:schemeClr val="bg2"/>
                        </a:solidFill>
                      </a:endParaRPr>
                    </a:p>
                  </a:txBody>
                  <a:tcPr/>
                </a:tc>
                <a:tc>
                  <a:txBody>
                    <a:bodyPr/>
                    <a:lstStyle/>
                    <a:p>
                      <a:r>
                        <a:rPr lang="en-US" sz="1800" kern="1200" dirty="0">
                          <a:solidFill>
                            <a:schemeClr val="bg2"/>
                          </a:solidFill>
                          <a:effectLst/>
                          <a:latin typeface="+mn-lt"/>
                          <a:ea typeface="+mn-ea"/>
                          <a:cs typeface="+mn-cs"/>
                        </a:rPr>
                        <a:t>Fears rejection if they do not comply with others.</a:t>
                      </a:r>
                      <a:endParaRPr lang="en-US" dirty="0">
                        <a:solidFill>
                          <a:schemeClr val="bg2"/>
                        </a:solidFill>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7" y="149290"/>
            <a:ext cx="11728579" cy="905069"/>
          </a:xfrm>
        </p:spPr>
        <p:txBody>
          <a:bodyPr>
            <a:normAutofit/>
          </a:bodyPr>
          <a:lstStyle/>
          <a:p>
            <a:pPr algn="ctr"/>
            <a:r>
              <a:rPr lang="en-US" cap="none" dirty="0">
                <a:solidFill>
                  <a:schemeClr val="bg1"/>
                </a:solidFill>
                <a:latin typeface="+mn-lt"/>
              </a:rPr>
              <a:t>Characteristics and traits of healthy Boundaries : </a:t>
            </a:r>
            <a:endParaRPr lang="en-US" cap="none" dirty="0">
              <a:solidFill>
                <a:schemeClr val="bg1"/>
              </a:solidFill>
              <a:latin typeface="+mn-lt"/>
            </a:endParaRPr>
          </a:p>
        </p:txBody>
      </p:sp>
      <p:sp>
        <p:nvSpPr>
          <p:cNvPr id="3" name="Text Placeholder 2"/>
          <p:cNvSpPr>
            <a:spLocks noGrp="1"/>
          </p:cNvSpPr>
          <p:nvPr>
            <p:ph type="body" idx="1"/>
          </p:nvPr>
        </p:nvSpPr>
        <p:spPr>
          <a:xfrm>
            <a:off x="279918" y="1623527"/>
            <a:ext cx="11728579" cy="5085183"/>
          </a:xfrm>
        </p:spPr>
        <p:txBody>
          <a:bodyPr/>
          <a:lstStyle/>
          <a:p>
            <a:r>
              <a:rPr lang="en-US" sz="2400" dirty="0">
                <a:latin typeface="Century" panose="02040604050505020304" pitchFamily="18" charset="0"/>
              </a:rPr>
              <a:t>Healthy Boundaries -</a:t>
            </a:r>
            <a:endParaRPr lang="en-US" sz="2400" dirty="0">
              <a:latin typeface="Century" panose="02040604050505020304" pitchFamily="18" charset="0"/>
            </a:endParaRPr>
          </a:p>
          <a:p>
            <a:pPr marL="415925" marR="0" indent="-342900" algn="just">
              <a:spcBef>
                <a:spcPts val="585"/>
              </a:spcBef>
              <a:spcAft>
                <a:spcPts val="0"/>
              </a:spcAft>
              <a:buFont typeface="Arial" panose="020B0604020202020204" pitchFamily="34" charset="0"/>
              <a:buChar char="•"/>
            </a:pPr>
            <a:r>
              <a:rPr lang="en-US" sz="2400" dirty="0">
                <a:effectLst/>
                <a:latin typeface="Century" panose="02040604050505020304" pitchFamily="18" charset="0"/>
                <a:ea typeface="RobotoRegular"/>
                <a:cs typeface="RobotoRegular"/>
              </a:rPr>
              <a:t>Values own opinions.</a:t>
            </a:r>
            <a:endParaRPr lang="en-US" sz="2400" dirty="0">
              <a:effectLst/>
              <a:latin typeface="Century" panose="02040604050505020304" pitchFamily="18" charset="0"/>
              <a:ea typeface="RobotoRegular"/>
              <a:cs typeface="RobotoRegular"/>
            </a:endParaRPr>
          </a:p>
          <a:p>
            <a:pPr marL="415925" marR="0" indent="-342900" algn="just">
              <a:spcBef>
                <a:spcPts val="790"/>
              </a:spcBef>
              <a:spcAft>
                <a:spcPts val="0"/>
              </a:spcAft>
              <a:buFont typeface="Arial" panose="020B0604020202020204" pitchFamily="34" charset="0"/>
              <a:buChar char="•"/>
            </a:pPr>
            <a:r>
              <a:rPr lang="en-US" sz="2400" dirty="0">
                <a:effectLst/>
                <a:latin typeface="Century" panose="02040604050505020304" pitchFamily="18" charset="0"/>
                <a:ea typeface="RobotoRegular"/>
                <a:cs typeface="RobotoRegular"/>
              </a:rPr>
              <a:t>Doesn’t compromise values for others.</a:t>
            </a:r>
            <a:endParaRPr lang="en-US" sz="2400" dirty="0">
              <a:effectLst/>
              <a:latin typeface="Century" panose="02040604050505020304" pitchFamily="18" charset="0"/>
              <a:ea typeface="RobotoRegular"/>
              <a:cs typeface="RobotoRegular"/>
            </a:endParaRPr>
          </a:p>
          <a:p>
            <a:pPr marL="415925" marR="80010" indent="-342900" algn="just">
              <a:spcBef>
                <a:spcPts val="805"/>
              </a:spcBef>
              <a:spcAft>
                <a:spcPts val="0"/>
              </a:spcAft>
              <a:buFont typeface="Arial" panose="020B0604020202020204" pitchFamily="34" charset="0"/>
              <a:buChar char="•"/>
            </a:pPr>
            <a:r>
              <a:rPr lang="en-US" sz="2400" dirty="0">
                <a:effectLst/>
                <a:latin typeface="Century" panose="02040604050505020304" pitchFamily="18" charset="0"/>
                <a:ea typeface="RobotoRegular"/>
                <a:cs typeface="RobotoRegular"/>
              </a:rPr>
              <a:t>Shares personal information in an appropriate way (does not over or under share).</a:t>
            </a:r>
            <a:endParaRPr lang="en-US" sz="2400" dirty="0">
              <a:effectLst/>
              <a:latin typeface="Century" panose="02040604050505020304" pitchFamily="18" charset="0"/>
              <a:ea typeface="RobotoRegular"/>
              <a:cs typeface="RobotoRegular"/>
            </a:endParaRPr>
          </a:p>
          <a:p>
            <a:pPr marL="415925" marR="80010" indent="-342900" algn="just">
              <a:spcBef>
                <a:spcPts val="805"/>
              </a:spcBef>
              <a:spcAft>
                <a:spcPts val="0"/>
              </a:spcAft>
              <a:buFont typeface="Arial" panose="020B0604020202020204" pitchFamily="34" charset="0"/>
              <a:buChar char="•"/>
            </a:pPr>
            <a:r>
              <a:rPr lang="en-US" sz="2400" dirty="0">
                <a:effectLst/>
                <a:latin typeface="Century" panose="02040604050505020304" pitchFamily="18" charset="0"/>
                <a:ea typeface="RobotoRegular"/>
                <a:cs typeface="RobotoRegular"/>
              </a:rPr>
              <a:t>Knows personal wants and needs, and can communicate them.</a:t>
            </a:r>
            <a:endParaRPr lang="en-US" sz="2400" dirty="0">
              <a:effectLst/>
              <a:latin typeface="Century" panose="02040604050505020304" pitchFamily="18" charset="0"/>
              <a:ea typeface="RobotoRegular"/>
              <a:cs typeface="RobotoRegular"/>
            </a:endParaRPr>
          </a:p>
          <a:p>
            <a:pPr marL="415925" marR="80010" indent="-342900" algn="just">
              <a:spcBef>
                <a:spcPts val="805"/>
              </a:spcBef>
              <a:spcAft>
                <a:spcPts val="0"/>
              </a:spcAft>
              <a:buFont typeface="Arial" panose="020B0604020202020204" pitchFamily="34" charset="0"/>
              <a:buChar char="•"/>
            </a:pPr>
            <a:r>
              <a:rPr lang="en-US" sz="2400" dirty="0">
                <a:effectLst/>
                <a:latin typeface="Century" panose="02040604050505020304" pitchFamily="18" charset="0"/>
                <a:ea typeface="RobotoRegular"/>
                <a:cs typeface="RobotoRegular"/>
              </a:rPr>
              <a:t>Accepting when others say “no” to them and knows how to say “no” to others without hurting someone’s feelings or emotions. </a:t>
            </a:r>
            <a:endParaRPr lang="en-US" sz="2400" dirty="0">
              <a:solidFill>
                <a:schemeClr val="bg2"/>
              </a:solidFill>
              <a:latin typeface="Century" panose="020406040505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64000">
              <a:schemeClr val="bg2">
                <a:lumMod val="40000"/>
                <a:lumOff val="6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466530" y="438540"/>
            <a:ext cx="10627567" cy="4524315"/>
          </a:xfrm>
          <a:prstGeom prst="rect">
            <a:avLst/>
          </a:prstGeom>
          <a:noFill/>
        </p:spPr>
        <p:txBody>
          <a:bodyPr wrap="square">
            <a:spAutoFit/>
          </a:bodyPr>
          <a:lstStyle/>
          <a:p>
            <a:pPr marL="342900" indent="-342900">
              <a:buFont typeface="Wingdings" panose="05000000000000000000" pitchFamily="2" charset="2"/>
              <a:buChar char="§"/>
            </a:pPr>
            <a:r>
              <a:rPr lang="en-US" sz="2400" dirty="0">
                <a:effectLst/>
                <a:latin typeface="Century" panose="02040604050505020304" pitchFamily="18" charset="0"/>
                <a:ea typeface="RobotoRegular"/>
                <a:cs typeface="RobotoRegular"/>
              </a:rPr>
              <a:t>Most people have a mix of different boundary types. For example, someone could have healthy boundaries at work, porous boundaries in romantic relationships, and a mix of all three types with their family.</a:t>
            </a:r>
            <a:endParaRPr lang="en-US" sz="2400" dirty="0">
              <a:effectLst/>
              <a:latin typeface="Century" panose="02040604050505020304" pitchFamily="18" charset="0"/>
              <a:ea typeface="RobotoRegular"/>
              <a:cs typeface="RobotoRegular"/>
            </a:endParaRPr>
          </a:p>
          <a:p>
            <a:endParaRPr lang="en-US" sz="2400" dirty="0">
              <a:effectLst/>
              <a:latin typeface="Century" panose="02040604050505020304" pitchFamily="18" charset="0"/>
              <a:ea typeface="RobotoRegular"/>
              <a:cs typeface="RobotoRegular"/>
            </a:endParaRPr>
          </a:p>
          <a:p>
            <a:pPr marL="342900" indent="-342900">
              <a:buFont typeface="Wingdings" panose="05000000000000000000" pitchFamily="2" charset="2"/>
              <a:buChar char="§"/>
            </a:pPr>
            <a:r>
              <a:rPr lang="en-US" sz="2400" dirty="0">
                <a:effectLst/>
                <a:latin typeface="Century" panose="02040604050505020304" pitchFamily="18" charset="0"/>
                <a:ea typeface="RobotoRegular"/>
                <a:cs typeface="RobotoRegular"/>
              </a:rPr>
              <a:t>The appropriateness of boundaries depends heavily on setting. What’s appropriate to say when you’re out with friends might not be appropriate when you’re at work.</a:t>
            </a:r>
            <a:endParaRPr lang="en-US" sz="2400" dirty="0">
              <a:effectLst/>
              <a:latin typeface="Century" panose="02040604050505020304" pitchFamily="18" charset="0"/>
              <a:ea typeface="RobotoRegular"/>
              <a:cs typeface="RobotoRegular"/>
            </a:endParaRPr>
          </a:p>
          <a:p>
            <a:pPr marL="342900" indent="-342900">
              <a:buFont typeface="Wingdings" panose="05000000000000000000" pitchFamily="2" charset="2"/>
              <a:buChar char="§"/>
            </a:pPr>
            <a:endParaRPr lang="en-US" sz="2400" dirty="0">
              <a:latin typeface="Century" panose="02040604050505020304" pitchFamily="18" charset="0"/>
            </a:endParaRPr>
          </a:p>
          <a:p>
            <a:pPr marL="342900" indent="-342900">
              <a:buFont typeface="Wingdings" panose="05000000000000000000" pitchFamily="2" charset="2"/>
              <a:buChar char="§"/>
            </a:pPr>
            <a:r>
              <a:rPr lang="en-US" sz="2400" dirty="0">
                <a:effectLst/>
                <a:latin typeface="Century" panose="02040604050505020304" pitchFamily="18" charset="0"/>
                <a:ea typeface="RobotoRegular"/>
                <a:cs typeface="RobotoRegular"/>
              </a:rPr>
              <a:t>Some cultures have very different expectations when it comes to boundaries. For example, in some cultures it’s considered wildly inappropriate to express emotions publicly. In other cultures, emotional expression is encouraged.</a:t>
            </a:r>
            <a:endParaRPr lang="en-US" sz="2400" dirty="0">
              <a:latin typeface="Century" panose="020406040505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7788" y="223934"/>
            <a:ext cx="10151706" cy="1754326"/>
          </a:xfrm>
          <a:prstGeom prst="rect">
            <a:avLst/>
          </a:prstGeom>
          <a:noFill/>
        </p:spPr>
        <p:txBody>
          <a:bodyPr wrap="square">
            <a:spAutoFit/>
          </a:bodyPr>
          <a:lstStyle/>
          <a:p>
            <a:pPr algn="ctr"/>
            <a:r>
              <a:rPr lang="en-US" sz="3600" i="1" dirty="0"/>
              <a:t>What healthy and unhealthy boundaries look like?</a:t>
            </a:r>
            <a:endParaRPr lang="en-US" sz="3600" i="1" dirty="0"/>
          </a:p>
          <a:p>
            <a:pPr algn="ctr"/>
            <a:endParaRPr lang="en-US" sz="3600"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31665" y="1640509"/>
            <a:ext cx="6503004" cy="49935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3000">
              <a:schemeClr val="accent2"/>
            </a:gs>
            <a:gs pos="100000">
              <a:schemeClr val="accent1"/>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7000" y="194552"/>
            <a:ext cx="6858000" cy="65175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1000">
              <a:schemeClr val="accent2">
                <a:lumMod val="40000"/>
                <a:lumOff val="60000"/>
              </a:schemeClr>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676" y="145915"/>
            <a:ext cx="11271083" cy="650959"/>
          </a:xfrm>
        </p:spPr>
        <p:txBody>
          <a:bodyPr>
            <a:normAutofit fontScale="90000"/>
          </a:bodyPr>
          <a:lstStyle/>
          <a:p>
            <a:pPr algn="ctr"/>
            <a:r>
              <a:rPr lang="en-US" cap="none" dirty="0">
                <a:solidFill>
                  <a:schemeClr val="bg1"/>
                </a:solidFill>
              </a:rPr>
              <a:t>Why do we need to establish Healthy Boundaries? </a:t>
            </a:r>
            <a:endParaRPr lang="en-US" cap="none" dirty="0">
              <a:solidFill>
                <a:schemeClr val="bg1"/>
              </a:solidFill>
            </a:endParaRPr>
          </a:p>
        </p:txBody>
      </p:sp>
      <p:sp>
        <p:nvSpPr>
          <p:cNvPr id="3" name="Text Placeholder 2"/>
          <p:cNvSpPr>
            <a:spLocks noGrp="1"/>
          </p:cNvSpPr>
          <p:nvPr>
            <p:ph type="body" idx="1"/>
          </p:nvPr>
        </p:nvSpPr>
        <p:spPr>
          <a:xfrm>
            <a:off x="261257" y="1184988"/>
            <a:ext cx="11548123" cy="5527097"/>
          </a:xfrm>
        </p:spPr>
        <p:txBody>
          <a:bodyPr>
            <a:normAutofit fontScale="92500" lnSpcReduction="10000"/>
          </a:bodyPr>
          <a:lstStyle/>
          <a:p>
            <a:pPr marL="285750" marR="0" indent="-285750" fontAlgn="base">
              <a:lnSpc>
                <a:spcPct val="107000"/>
              </a:lnSpc>
              <a:spcBef>
                <a:spcPts val="0"/>
              </a:spcBef>
              <a:spcAft>
                <a:spcPts val="1500"/>
              </a:spcAft>
              <a:buFont typeface="Wingdings" panose="05000000000000000000" pitchFamily="2" charset="2"/>
              <a:buChar char="v"/>
            </a:pPr>
            <a:r>
              <a:rPr lang="en-US" sz="1800" dirty="0">
                <a:solidFill>
                  <a:srgbClr val="222222"/>
                </a:solidFill>
                <a:effectLst/>
                <a:latin typeface="Century" panose="02040604050505020304" pitchFamily="18" charset="0"/>
                <a:ea typeface="Times New Roman" panose="02020603050405020304" pitchFamily="18" charset="0"/>
                <a:cs typeface="Times New Roman" panose="02020603050405020304" pitchFamily="18" charset="0"/>
              </a:rPr>
              <a:t>Setting clear personal boundaries is the key to ensuring relationships are mutually respectful, supportive and caring. Boundaries are a measure of self-esteem. They set the limits for acceptable behavior from those around you, determining whether they feel able to put you down, make fun, or take advantage of your good nature.</a:t>
            </a:r>
            <a:endParaRPr lang="en-US" sz="1800" dirty="0">
              <a:effectLst/>
              <a:latin typeface="Century" panose="02040604050505020304" pitchFamily="18" charset="0"/>
              <a:ea typeface="Calibri" panose="020F0502020204030204" pitchFamily="34" charset="0"/>
              <a:cs typeface="Mangal" panose="02040503050203030202" pitchFamily="18" charset="0"/>
            </a:endParaRPr>
          </a:p>
          <a:p>
            <a:pPr marL="285750" marR="0" indent="-285750" fontAlgn="base">
              <a:lnSpc>
                <a:spcPct val="107000"/>
              </a:lnSpc>
              <a:spcBef>
                <a:spcPts val="0"/>
              </a:spcBef>
              <a:spcAft>
                <a:spcPts val="1500"/>
              </a:spcAft>
              <a:buFont typeface="Wingdings" panose="05000000000000000000" pitchFamily="2" charset="2"/>
              <a:buChar char="v"/>
            </a:pPr>
            <a:r>
              <a:rPr lang="en-US" sz="1800" dirty="0">
                <a:solidFill>
                  <a:srgbClr val="222222"/>
                </a:solidFill>
                <a:effectLst/>
                <a:latin typeface="Century" panose="02040604050505020304" pitchFamily="18" charset="0"/>
                <a:ea typeface="Times New Roman" panose="02020603050405020304" pitchFamily="18" charset="0"/>
                <a:cs typeface="Times New Roman" panose="02020603050405020304" pitchFamily="18" charset="0"/>
              </a:rPr>
              <a:t>If you often are made uncomfortable by others’ treatment of you, it may be time to reset these boundaries to a more secure level. Weak boundaries leave you vulnerable and likely to be taken for granted or even damaged by others. On the other hand, a healthy self-respect will produce boundaries which show you deserve to be treated well. They also will protect you from exploitative relationships and help you avoid getting too close to people who don’t have your best interests at heart.</a:t>
            </a:r>
            <a:endParaRPr lang="en-US" sz="1800" dirty="0">
              <a:solidFill>
                <a:srgbClr val="222222"/>
              </a:solidFill>
              <a:effectLst/>
              <a:latin typeface="Century" panose="02040604050505020304" pitchFamily="18" charset="0"/>
              <a:ea typeface="Times New Roman" panose="02020603050405020304" pitchFamily="18" charset="0"/>
              <a:cs typeface="Times New Roman" panose="02020603050405020304" pitchFamily="18" charset="0"/>
            </a:endParaRPr>
          </a:p>
          <a:p>
            <a:pPr marR="0" fontAlgn="base">
              <a:lnSpc>
                <a:spcPct val="107000"/>
              </a:lnSpc>
              <a:spcBef>
                <a:spcPts val="0"/>
              </a:spcBef>
              <a:spcAft>
                <a:spcPts val="1500"/>
              </a:spcAft>
            </a:pPr>
            <a:r>
              <a:rPr lang="en-US" sz="2200" dirty="0">
                <a:solidFill>
                  <a:schemeClr val="bg1"/>
                </a:solidFill>
                <a:effectLst/>
                <a:latin typeface="Century" panose="02040604050505020304" pitchFamily="18" charset="0"/>
                <a:ea typeface="Calibri" panose="020F0502020204030204" pitchFamily="34" charset="0"/>
                <a:cs typeface="Mangal" panose="02040503050203030202" pitchFamily="18" charset="0"/>
              </a:rPr>
              <a:t>In short we need healthy boundaries for :</a:t>
            </a:r>
            <a:endParaRPr lang="en-US" sz="2200" dirty="0">
              <a:solidFill>
                <a:schemeClr val="bg1"/>
              </a:solidFill>
              <a:effectLst/>
              <a:latin typeface="Century" panose="02040604050505020304" pitchFamily="18" charset="0"/>
              <a:ea typeface="Calibri" panose="020F0502020204030204" pitchFamily="34" charset="0"/>
              <a:cs typeface="Mangal" panose="02040503050203030202" pitchFamily="18" charset="0"/>
            </a:endParaRPr>
          </a:p>
          <a:p>
            <a:pPr marL="457200" marR="0" lvl="0" indent="-457200" algn="just" fontAlgn="base">
              <a:spcBef>
                <a:spcPts val="0"/>
              </a:spcBef>
              <a:spcAft>
                <a:spcPts val="0"/>
              </a:spcAft>
              <a:buSzPts val="1000"/>
              <a:buFont typeface="Wingdings" panose="05000000000000000000" pitchFamily="2" charset="2"/>
              <a:buChar char="Ø"/>
              <a:tabLst>
                <a:tab pos="457200" algn="l"/>
              </a:tabLst>
            </a:pPr>
            <a:r>
              <a:rPr lang="en-US" sz="2200" dirty="0">
                <a:solidFill>
                  <a:schemeClr val="bg1"/>
                </a:solidFill>
                <a:effectLst/>
                <a:latin typeface="Century" panose="02040604050505020304" pitchFamily="18" charset="0"/>
                <a:ea typeface="Times New Roman" panose="02020603050405020304" pitchFamily="18" charset="0"/>
              </a:rPr>
              <a:t>For protection and personal security</a:t>
            </a:r>
            <a:endParaRPr lang="en-US" sz="2200" dirty="0">
              <a:solidFill>
                <a:schemeClr val="bg1"/>
              </a:solidFill>
              <a:effectLst/>
              <a:latin typeface="Century" panose="02040604050505020304" pitchFamily="18" charset="0"/>
              <a:ea typeface="Times New Roman" panose="02020603050405020304" pitchFamily="18" charset="0"/>
            </a:endParaRPr>
          </a:p>
          <a:p>
            <a:pPr marL="457200" marR="0" lvl="0" indent="-457200" algn="just" fontAlgn="base">
              <a:spcBef>
                <a:spcPts val="0"/>
              </a:spcBef>
              <a:spcAft>
                <a:spcPts val="0"/>
              </a:spcAft>
              <a:buSzPts val="1000"/>
              <a:buFont typeface="Wingdings" panose="05000000000000000000" pitchFamily="2" charset="2"/>
              <a:buChar char="Ø"/>
              <a:tabLst>
                <a:tab pos="457200" algn="l"/>
              </a:tabLst>
            </a:pPr>
            <a:r>
              <a:rPr lang="en-US" sz="2200" dirty="0">
                <a:solidFill>
                  <a:schemeClr val="bg1"/>
                </a:solidFill>
                <a:effectLst/>
                <a:latin typeface="Century" panose="02040604050505020304" pitchFamily="18" charset="0"/>
                <a:ea typeface="Times New Roman" panose="02020603050405020304" pitchFamily="18" charset="0"/>
              </a:rPr>
              <a:t>To create order</a:t>
            </a:r>
            <a:endParaRPr lang="en-US" sz="2200" dirty="0">
              <a:solidFill>
                <a:schemeClr val="bg1"/>
              </a:solidFill>
              <a:effectLst/>
              <a:latin typeface="Century" panose="02040604050505020304" pitchFamily="18" charset="0"/>
              <a:ea typeface="Times New Roman" panose="02020603050405020304" pitchFamily="18" charset="0"/>
            </a:endParaRPr>
          </a:p>
          <a:p>
            <a:pPr marL="457200" marR="0" lvl="0" indent="-457200" algn="just" fontAlgn="base">
              <a:spcBef>
                <a:spcPts val="0"/>
              </a:spcBef>
              <a:spcAft>
                <a:spcPts val="0"/>
              </a:spcAft>
              <a:buSzPts val="1000"/>
              <a:buFont typeface="Wingdings" panose="05000000000000000000" pitchFamily="2" charset="2"/>
              <a:buChar char="Ø"/>
              <a:tabLst>
                <a:tab pos="457200" algn="l"/>
              </a:tabLst>
            </a:pPr>
            <a:r>
              <a:rPr lang="en-US" sz="2200" dirty="0">
                <a:solidFill>
                  <a:schemeClr val="bg1"/>
                </a:solidFill>
                <a:effectLst/>
                <a:latin typeface="Century" panose="02040604050505020304" pitchFamily="18" charset="0"/>
                <a:ea typeface="Times New Roman" panose="02020603050405020304" pitchFamily="18" charset="0"/>
              </a:rPr>
              <a:t>To define ourselves clearly</a:t>
            </a:r>
            <a:endParaRPr lang="en-US" sz="2200" dirty="0">
              <a:solidFill>
                <a:schemeClr val="bg1"/>
              </a:solidFill>
              <a:effectLst/>
              <a:latin typeface="Century" panose="02040604050505020304" pitchFamily="18" charset="0"/>
              <a:ea typeface="Times New Roman" panose="02020603050405020304" pitchFamily="18" charset="0"/>
            </a:endParaRPr>
          </a:p>
          <a:p>
            <a:pPr marL="457200" marR="0" lvl="0" indent="-457200" algn="just" fontAlgn="base">
              <a:spcBef>
                <a:spcPts val="0"/>
              </a:spcBef>
              <a:spcAft>
                <a:spcPts val="0"/>
              </a:spcAft>
              <a:buSzPts val="1000"/>
              <a:buFont typeface="Wingdings" panose="05000000000000000000" pitchFamily="2" charset="2"/>
              <a:buChar char="Ø"/>
              <a:tabLst>
                <a:tab pos="457200" algn="l"/>
              </a:tabLst>
            </a:pPr>
            <a:r>
              <a:rPr lang="en-US" sz="2200" dirty="0">
                <a:solidFill>
                  <a:schemeClr val="bg1"/>
                </a:solidFill>
                <a:effectLst/>
                <a:latin typeface="Century" panose="02040604050505020304" pitchFamily="18" charset="0"/>
                <a:ea typeface="Times New Roman" panose="02020603050405020304" pitchFamily="18" charset="0"/>
              </a:rPr>
              <a:t>To gain a clearer sense of ourselves in relation to others</a:t>
            </a:r>
            <a:endParaRPr lang="en-US" sz="2200" dirty="0">
              <a:solidFill>
                <a:schemeClr val="bg1"/>
              </a:solidFill>
              <a:effectLst/>
              <a:latin typeface="Century" panose="02040604050505020304" pitchFamily="18" charset="0"/>
              <a:ea typeface="Times New Roman" panose="02020603050405020304" pitchFamily="18" charset="0"/>
            </a:endParaRPr>
          </a:p>
          <a:p>
            <a:pPr marL="457200" marR="0" lvl="0" indent="-457200" algn="just" fontAlgn="base">
              <a:spcBef>
                <a:spcPts val="0"/>
              </a:spcBef>
              <a:spcAft>
                <a:spcPts val="0"/>
              </a:spcAft>
              <a:buSzPts val="1000"/>
              <a:buFont typeface="Wingdings" panose="05000000000000000000" pitchFamily="2" charset="2"/>
              <a:buChar char="Ø"/>
              <a:tabLst>
                <a:tab pos="457200" algn="l"/>
              </a:tabLst>
            </a:pPr>
            <a:r>
              <a:rPr lang="en-US" sz="2200" dirty="0">
                <a:solidFill>
                  <a:schemeClr val="bg1"/>
                </a:solidFill>
                <a:effectLst/>
                <a:latin typeface="Century" panose="02040604050505020304" pitchFamily="18" charset="0"/>
                <a:ea typeface="Times New Roman" panose="02020603050405020304" pitchFamily="18" charset="0"/>
              </a:rPr>
              <a:t>To empower us to determine how we will be treated by others</a:t>
            </a:r>
            <a:r>
              <a:rPr lang="en-US" sz="2200" dirty="0">
                <a:solidFill>
                  <a:schemeClr val="bg1"/>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n-US" sz="2200" dirty="0">
              <a:solidFill>
                <a:schemeClr val="bg1"/>
              </a:solidFill>
              <a:effectLst/>
              <a:latin typeface="Century" panose="02040604050505020304" pitchFamily="18" charset="0"/>
              <a:ea typeface="Calibri" panose="020F0502020204030204" pitchFamily="34" charset="0"/>
              <a:cs typeface="Mangal" panose="02040503050203030202" pitchFamily="18" charset="0"/>
            </a:endParaRPr>
          </a:p>
          <a:p>
            <a:pPr marL="0" marR="0" algn="just" fontAlgn="base">
              <a:lnSpc>
                <a:spcPct val="107000"/>
              </a:lnSpc>
              <a:spcBef>
                <a:spcPts val="0"/>
              </a:spcBef>
              <a:spcAft>
                <a:spcPts val="1500"/>
              </a:spcAft>
            </a:pPr>
            <a:endParaRPr lang="en-US" sz="2200" dirty="0">
              <a:effectLst/>
              <a:latin typeface="Century" panose="02040604050505020304" pitchFamily="18" charset="0"/>
              <a:ea typeface="Calibri" panose="020F0502020204030204" pitchFamily="34" charset="0"/>
              <a:cs typeface="Mangal" panose="02040503050203030202" pitchFamily="18" charset="0"/>
            </a:endParaRPr>
          </a:p>
          <a:p>
            <a:pPr marL="0" marR="0" fontAlgn="base">
              <a:spcBef>
                <a:spcPts val="0"/>
              </a:spcBef>
              <a:spcAft>
                <a:spcPts val="0"/>
              </a:spcAft>
            </a:pPr>
            <a:r>
              <a:rPr lang="en-US" sz="1800" dirty="0">
                <a:effectLst/>
                <a:latin typeface="Century" panose="02040604050505020304" pitchFamily="18" charset="0"/>
                <a:ea typeface="Times New Roman" panose="02020603050405020304" pitchFamily="18" charset="0"/>
              </a:rPr>
              <a:t> </a:t>
            </a:r>
            <a:endParaRPr lang="en-US" sz="1800" dirty="0">
              <a:effectLst/>
              <a:latin typeface="Century" panose="020406040505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solidFill>
                <a:schemeClr val="tx1">
                  <a:lumMod val="95000"/>
                </a:schemeClr>
              </a:solidFill>
              <a:latin typeface="Century" panose="02040604050505020304" pitchFamily="18" charset="0"/>
            </a:endParaRPr>
          </a:p>
        </p:txBody>
      </p:sp>
    </p:spTree>
  </p:cSld>
  <p:clrMapOvr>
    <a:masterClrMapping/>
  </p:clrMapOvr>
</p:sld>
</file>

<file path=ppt/theme/theme1.xml><?xml version="1.0" encoding="utf-8"?>
<a:theme xmlns:a="http://schemas.openxmlformats.org/drawingml/2006/main" name="Sl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6053</Words>
  <Application>WPS Presentation</Application>
  <PresentationFormat>Widescreen</PresentationFormat>
  <Paragraphs>142</Paragraphs>
  <Slides>19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SimSun</vt:lpstr>
      <vt:lpstr>Wingdings</vt:lpstr>
      <vt:lpstr>Wingdings 3</vt:lpstr>
      <vt:lpstr>Century</vt:lpstr>
      <vt:lpstr>Calibri</vt:lpstr>
      <vt:lpstr>Mangal</vt:lpstr>
      <vt:lpstr>Times New Roman</vt:lpstr>
      <vt:lpstr>RobotoRegular</vt:lpstr>
      <vt:lpstr>Segoe Print</vt:lpstr>
      <vt:lpstr>Century Gothic</vt:lpstr>
      <vt:lpstr>Microsoft YaHei</vt:lpstr>
      <vt:lpstr>Arial Unicode MS</vt:lpstr>
      <vt:lpstr>Slice</vt:lpstr>
      <vt:lpstr>Maintaining healthy  boundaries</vt:lpstr>
      <vt:lpstr>PowerPoint 演示文稿</vt:lpstr>
      <vt:lpstr>       WHAT ARE (Healthy) boundaries? </vt:lpstr>
      <vt:lpstr>Unhealthy boundaries – Types and characteristics :  A person who always keeps others at a distance (whether emotionally, physically, or otherwise) is said to have rigid boundaries. Alternatively, someone who tends to get too involved with others has porous boundaries</vt:lpstr>
      <vt:lpstr>Characteristics and traits of healthy Boundaries : </vt:lpstr>
      <vt:lpstr>PowerPoint 演示文稿</vt:lpstr>
      <vt:lpstr>PowerPoint 演示文稿</vt:lpstr>
      <vt:lpstr>PowerPoint 演示文稿</vt:lpstr>
      <vt:lpstr>Why do we need to establish Healthy Boundaries? </vt:lpstr>
      <vt:lpstr>How to set Healthy boundaries? </vt:lpstr>
      <vt:lpstr>You  might need boundaries with</vt:lpstr>
      <vt:lpstr>What can boundaries sound like? </vt:lpstr>
      <vt:lpstr>PowerPoint 演示文稿</vt:lpstr>
      <vt:lpstr>PowerPoint 演示文稿</vt:lpstr>
      <vt:lpstr>PowerPoint 演示文稿</vt:lpstr>
      <vt:lpstr>PowerPoint 演示文稿</vt:lpstr>
      <vt:lpstr>Benefits of Having Healthy Boundaries </vt:lpstr>
      <vt:lpstr>PowerPoint 演示文稿</vt:lpstr>
      <vt:lpstr>Thank you  For any questions reach out to us info@emotionoflife.in https://emotionoflife.in/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Aarohi Raorane</dc:creator>
  <cp:lastModifiedBy>RCC</cp:lastModifiedBy>
  <cp:revision>24</cp:revision>
  <dcterms:created xsi:type="dcterms:W3CDTF">2020-09-27T09:29:00Z</dcterms:created>
  <dcterms:modified xsi:type="dcterms:W3CDTF">2021-09-28T06:13:56Z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DEAE19BB173944848AE08E3C9C4C6CCC</vt:lpwstr>
  </property>
  <property fmtid="{D5CDD505-2E9C-101B-9397-08002B2CF9AE}" pid="3" name="KSOProductBuildVer">
    <vt:lpwstr>1033-11.2.0.10323</vt:lpwstr>
  </property>
</Properties>
</file>