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5" r:id="rId7"/>
    <p:sldId id="286" r:id="rId8"/>
    <p:sldId id="280" r:id="rId9"/>
    <p:sldId id="281" r:id="rId10"/>
    <p:sldId id="282" r:id="rId11"/>
    <p:sldId id="261" r:id="rId12"/>
    <p:sldId id="262" r:id="rId13"/>
    <p:sldId id="263" r:id="rId14"/>
    <p:sldId id="266" r:id="rId15"/>
    <p:sldId id="276" r:id="rId16"/>
    <p:sldId id="267" r:id="rId17"/>
    <p:sldId id="268" r:id="rId18"/>
    <p:sldId id="277" r:id="rId19"/>
    <p:sldId id="269" r:id="rId20"/>
    <p:sldId id="270" r:id="rId21"/>
    <p:sldId id="271" r:id="rId22"/>
    <p:sldId id="273" r:id="rId23"/>
    <p:sldId id="264" r:id="rId24"/>
    <p:sldId id="275" r:id="rId25"/>
    <p:sldId id="274" r:id="rId26"/>
    <p:sldId id="272" r:id="rId27"/>
    <p:sldId id="278"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83653"/>
    <a:srgbClr val="F2676C"/>
    <a:srgbClr val="F060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8"/>
    <p:restoredTop sz="9464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E20526-24E4-4E09-A237-E3B72C2D1C1E}"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en-IN"/>
        </a:p>
      </dgm:t>
    </dgm:pt>
    <dgm:pt modelId="{3F9B8799-92DC-4018-981C-32071E4DD3B7}">
      <dgm:prSet phldrT="[Text]"/>
      <dgm:spPr/>
      <dgm:t>
        <a:bodyPr/>
        <a:lstStyle/>
        <a:p>
          <a:r>
            <a:rPr lang="en-IN" dirty="0"/>
            <a:t>Defence mechanism</a:t>
          </a:r>
        </a:p>
      </dgm:t>
    </dgm:pt>
    <dgm:pt modelId="{97C424BF-0173-4085-86C9-D4205A2CF381}" type="parTrans" cxnId="{6234318B-1460-45F8-8651-2FB1777D360A}">
      <dgm:prSet/>
      <dgm:spPr/>
      <dgm:t>
        <a:bodyPr/>
        <a:lstStyle/>
        <a:p>
          <a:endParaRPr lang="en-IN"/>
        </a:p>
      </dgm:t>
    </dgm:pt>
    <dgm:pt modelId="{822D0B84-E153-4A03-BC30-A52EB062C2FD}" type="sibTrans" cxnId="{6234318B-1460-45F8-8651-2FB1777D360A}">
      <dgm:prSet/>
      <dgm:spPr/>
      <dgm:t>
        <a:bodyPr/>
        <a:lstStyle/>
        <a:p>
          <a:endParaRPr lang="en-IN"/>
        </a:p>
      </dgm:t>
    </dgm:pt>
    <dgm:pt modelId="{FC7589CD-C5B1-406B-AE11-5ECE027A5BB3}">
      <dgm:prSet phldrT="[Text]"/>
      <dgm:spPr/>
      <dgm:t>
        <a:bodyPr/>
        <a:lstStyle/>
        <a:p>
          <a:r>
            <a:rPr lang="en-IN" dirty="0"/>
            <a:t>Bodily Defence Mechanism</a:t>
          </a:r>
        </a:p>
      </dgm:t>
    </dgm:pt>
    <dgm:pt modelId="{ADC9E90C-C883-4060-B6FB-ABD8F2261009}" type="parTrans" cxnId="{A85B1699-1C40-40DE-A67C-577FBD9A08CE}">
      <dgm:prSet/>
      <dgm:spPr/>
      <dgm:t>
        <a:bodyPr/>
        <a:lstStyle/>
        <a:p>
          <a:endParaRPr lang="en-IN"/>
        </a:p>
      </dgm:t>
    </dgm:pt>
    <dgm:pt modelId="{FAECED58-DA68-4298-91F7-BA892B503B22}" type="sibTrans" cxnId="{A85B1699-1C40-40DE-A67C-577FBD9A08CE}">
      <dgm:prSet/>
      <dgm:spPr/>
      <dgm:t>
        <a:bodyPr/>
        <a:lstStyle/>
        <a:p>
          <a:endParaRPr lang="en-IN"/>
        </a:p>
      </dgm:t>
    </dgm:pt>
    <dgm:pt modelId="{C4416C72-A5EE-4D74-8D23-A98B2E749EA5}">
      <dgm:prSet phldrT="[Text]"/>
      <dgm:spPr/>
      <dgm:t>
        <a:bodyPr/>
        <a:lstStyle/>
        <a:p>
          <a:r>
            <a:rPr lang="en-IN" dirty="0"/>
            <a:t>Ego Defence Mechanism</a:t>
          </a:r>
        </a:p>
      </dgm:t>
    </dgm:pt>
    <dgm:pt modelId="{9F72E19F-0551-42A4-8C71-CD2DDA6DBD40}" type="parTrans" cxnId="{28E8EC7D-83E3-4136-9818-5917D7AB236C}">
      <dgm:prSet/>
      <dgm:spPr/>
      <dgm:t>
        <a:bodyPr/>
        <a:lstStyle/>
        <a:p>
          <a:endParaRPr lang="en-IN"/>
        </a:p>
      </dgm:t>
    </dgm:pt>
    <dgm:pt modelId="{4D7CC499-FB5B-4583-99AD-BF90EBE42140}" type="sibTrans" cxnId="{28E8EC7D-83E3-4136-9818-5917D7AB236C}">
      <dgm:prSet/>
      <dgm:spPr/>
      <dgm:t>
        <a:bodyPr/>
        <a:lstStyle/>
        <a:p>
          <a:endParaRPr lang="en-IN"/>
        </a:p>
      </dgm:t>
    </dgm:pt>
    <dgm:pt modelId="{BF1E77CB-B787-4C7D-81AC-8201E6F90D18}" type="pres">
      <dgm:prSet presAssocID="{30E20526-24E4-4E09-A237-E3B72C2D1C1E}" presName="hierChild1" presStyleCnt="0">
        <dgm:presLayoutVars>
          <dgm:orgChart val="1"/>
          <dgm:chPref val="1"/>
          <dgm:dir/>
          <dgm:animOne val="branch"/>
          <dgm:animLvl val="lvl"/>
          <dgm:resizeHandles/>
        </dgm:presLayoutVars>
      </dgm:prSet>
      <dgm:spPr/>
      <dgm:t>
        <a:bodyPr/>
        <a:lstStyle/>
        <a:p>
          <a:endParaRPr lang="en-US"/>
        </a:p>
      </dgm:t>
    </dgm:pt>
    <dgm:pt modelId="{52C3CDF0-02AD-4AF2-AED8-27A9AA06CDC7}" type="pres">
      <dgm:prSet presAssocID="{3F9B8799-92DC-4018-981C-32071E4DD3B7}" presName="hierRoot1" presStyleCnt="0">
        <dgm:presLayoutVars>
          <dgm:hierBranch val="init"/>
        </dgm:presLayoutVars>
      </dgm:prSet>
      <dgm:spPr/>
    </dgm:pt>
    <dgm:pt modelId="{F3C7413B-45D8-4930-9A53-8296AE6800C2}" type="pres">
      <dgm:prSet presAssocID="{3F9B8799-92DC-4018-981C-32071E4DD3B7}" presName="rootComposite1" presStyleCnt="0"/>
      <dgm:spPr/>
    </dgm:pt>
    <dgm:pt modelId="{3777D728-CB4D-49D9-AF1C-6D21B45C83D2}" type="pres">
      <dgm:prSet presAssocID="{3F9B8799-92DC-4018-981C-32071E4DD3B7}" presName="rootText1" presStyleLbl="node0" presStyleIdx="0" presStyleCnt="1">
        <dgm:presLayoutVars>
          <dgm:chPref val="3"/>
        </dgm:presLayoutVars>
      </dgm:prSet>
      <dgm:spPr/>
      <dgm:t>
        <a:bodyPr/>
        <a:lstStyle/>
        <a:p>
          <a:endParaRPr lang="en-US"/>
        </a:p>
      </dgm:t>
    </dgm:pt>
    <dgm:pt modelId="{5DD15C38-88C5-434B-AFEF-094C0EF0A8F0}" type="pres">
      <dgm:prSet presAssocID="{3F9B8799-92DC-4018-981C-32071E4DD3B7}" presName="rootConnector1" presStyleLbl="node1" presStyleIdx="0" presStyleCnt="0"/>
      <dgm:spPr/>
      <dgm:t>
        <a:bodyPr/>
        <a:lstStyle/>
        <a:p>
          <a:endParaRPr lang="en-US"/>
        </a:p>
      </dgm:t>
    </dgm:pt>
    <dgm:pt modelId="{7E348FA8-4AD1-4C9E-A0D3-7AF3298A48FD}" type="pres">
      <dgm:prSet presAssocID="{3F9B8799-92DC-4018-981C-32071E4DD3B7}" presName="hierChild2" presStyleCnt="0"/>
      <dgm:spPr/>
    </dgm:pt>
    <dgm:pt modelId="{6B3C6EB3-B8E7-47E2-B08C-FA4CF9D1DCEE}" type="pres">
      <dgm:prSet presAssocID="{ADC9E90C-C883-4060-B6FB-ABD8F2261009}" presName="Name37" presStyleLbl="parChTrans1D2" presStyleIdx="0" presStyleCnt="2"/>
      <dgm:spPr/>
      <dgm:t>
        <a:bodyPr/>
        <a:lstStyle/>
        <a:p>
          <a:endParaRPr lang="en-US"/>
        </a:p>
      </dgm:t>
    </dgm:pt>
    <dgm:pt modelId="{688BFB31-ADA3-490C-8ABD-670052570CD9}" type="pres">
      <dgm:prSet presAssocID="{FC7589CD-C5B1-406B-AE11-5ECE027A5BB3}" presName="hierRoot2" presStyleCnt="0">
        <dgm:presLayoutVars>
          <dgm:hierBranch val="init"/>
        </dgm:presLayoutVars>
      </dgm:prSet>
      <dgm:spPr/>
    </dgm:pt>
    <dgm:pt modelId="{9462D902-DD19-4B2E-A18D-36B378AAD90D}" type="pres">
      <dgm:prSet presAssocID="{FC7589CD-C5B1-406B-AE11-5ECE027A5BB3}" presName="rootComposite" presStyleCnt="0"/>
      <dgm:spPr/>
    </dgm:pt>
    <dgm:pt modelId="{B9CAA8A7-880C-407F-A6B1-397C3A2E65C0}" type="pres">
      <dgm:prSet presAssocID="{FC7589CD-C5B1-406B-AE11-5ECE027A5BB3}" presName="rootText" presStyleLbl="node2" presStyleIdx="0" presStyleCnt="2">
        <dgm:presLayoutVars>
          <dgm:chPref val="3"/>
        </dgm:presLayoutVars>
      </dgm:prSet>
      <dgm:spPr/>
      <dgm:t>
        <a:bodyPr/>
        <a:lstStyle/>
        <a:p>
          <a:endParaRPr lang="en-US"/>
        </a:p>
      </dgm:t>
    </dgm:pt>
    <dgm:pt modelId="{7F193FF3-A354-4C55-8C78-5A77310DDD70}" type="pres">
      <dgm:prSet presAssocID="{FC7589CD-C5B1-406B-AE11-5ECE027A5BB3}" presName="rootConnector" presStyleLbl="node2" presStyleIdx="0" presStyleCnt="2"/>
      <dgm:spPr/>
      <dgm:t>
        <a:bodyPr/>
        <a:lstStyle/>
        <a:p>
          <a:endParaRPr lang="en-US"/>
        </a:p>
      </dgm:t>
    </dgm:pt>
    <dgm:pt modelId="{5738FF51-795A-4FFF-B2C0-9067919CFA65}" type="pres">
      <dgm:prSet presAssocID="{FC7589CD-C5B1-406B-AE11-5ECE027A5BB3}" presName="hierChild4" presStyleCnt="0"/>
      <dgm:spPr/>
    </dgm:pt>
    <dgm:pt modelId="{627D0696-6BF9-48AE-9089-45828731A9F6}" type="pres">
      <dgm:prSet presAssocID="{FC7589CD-C5B1-406B-AE11-5ECE027A5BB3}" presName="hierChild5" presStyleCnt="0"/>
      <dgm:spPr/>
    </dgm:pt>
    <dgm:pt modelId="{3C9E0985-870D-47AF-A525-06662160DC80}" type="pres">
      <dgm:prSet presAssocID="{9F72E19F-0551-42A4-8C71-CD2DDA6DBD40}" presName="Name37" presStyleLbl="parChTrans1D2" presStyleIdx="1" presStyleCnt="2"/>
      <dgm:spPr/>
      <dgm:t>
        <a:bodyPr/>
        <a:lstStyle/>
        <a:p>
          <a:endParaRPr lang="en-US"/>
        </a:p>
      </dgm:t>
    </dgm:pt>
    <dgm:pt modelId="{1AAC6DC9-71EC-43FB-96B9-20C8C95E9ED6}" type="pres">
      <dgm:prSet presAssocID="{C4416C72-A5EE-4D74-8D23-A98B2E749EA5}" presName="hierRoot2" presStyleCnt="0">
        <dgm:presLayoutVars>
          <dgm:hierBranch val="init"/>
        </dgm:presLayoutVars>
      </dgm:prSet>
      <dgm:spPr/>
    </dgm:pt>
    <dgm:pt modelId="{1397822F-E7F8-4D9A-878A-AA51BD61F665}" type="pres">
      <dgm:prSet presAssocID="{C4416C72-A5EE-4D74-8D23-A98B2E749EA5}" presName="rootComposite" presStyleCnt="0"/>
      <dgm:spPr/>
    </dgm:pt>
    <dgm:pt modelId="{76BF0183-7DA3-49EA-8570-580DC2A3954E}" type="pres">
      <dgm:prSet presAssocID="{C4416C72-A5EE-4D74-8D23-A98B2E749EA5}" presName="rootText" presStyleLbl="node2" presStyleIdx="1" presStyleCnt="2">
        <dgm:presLayoutVars>
          <dgm:chPref val="3"/>
        </dgm:presLayoutVars>
      </dgm:prSet>
      <dgm:spPr/>
      <dgm:t>
        <a:bodyPr/>
        <a:lstStyle/>
        <a:p>
          <a:endParaRPr lang="en-US"/>
        </a:p>
      </dgm:t>
    </dgm:pt>
    <dgm:pt modelId="{E573527C-3429-43DA-9E69-935489ECDBFA}" type="pres">
      <dgm:prSet presAssocID="{C4416C72-A5EE-4D74-8D23-A98B2E749EA5}" presName="rootConnector" presStyleLbl="node2" presStyleIdx="1" presStyleCnt="2"/>
      <dgm:spPr/>
      <dgm:t>
        <a:bodyPr/>
        <a:lstStyle/>
        <a:p>
          <a:endParaRPr lang="en-US"/>
        </a:p>
      </dgm:t>
    </dgm:pt>
    <dgm:pt modelId="{5DE46253-70F8-4BEA-957F-65F00D0C710D}" type="pres">
      <dgm:prSet presAssocID="{C4416C72-A5EE-4D74-8D23-A98B2E749EA5}" presName="hierChild4" presStyleCnt="0"/>
      <dgm:spPr/>
    </dgm:pt>
    <dgm:pt modelId="{CC2DC348-880F-4B82-B2E4-D82A5B4B0762}" type="pres">
      <dgm:prSet presAssocID="{C4416C72-A5EE-4D74-8D23-A98B2E749EA5}" presName="hierChild5" presStyleCnt="0"/>
      <dgm:spPr/>
    </dgm:pt>
    <dgm:pt modelId="{390BCD22-A260-4A7C-8D30-276F3F320FED}" type="pres">
      <dgm:prSet presAssocID="{3F9B8799-92DC-4018-981C-32071E4DD3B7}" presName="hierChild3" presStyleCnt="0"/>
      <dgm:spPr/>
    </dgm:pt>
  </dgm:ptLst>
  <dgm:cxnLst>
    <dgm:cxn modelId="{28E8EC7D-83E3-4136-9818-5917D7AB236C}" srcId="{3F9B8799-92DC-4018-981C-32071E4DD3B7}" destId="{C4416C72-A5EE-4D74-8D23-A98B2E749EA5}" srcOrd="1" destOrd="0" parTransId="{9F72E19F-0551-42A4-8C71-CD2DDA6DBD40}" sibTransId="{4D7CC499-FB5B-4583-99AD-BF90EBE42140}"/>
    <dgm:cxn modelId="{6A59A65A-7ED0-48FC-9881-C5CAE3D763E9}" type="presOf" srcId="{C4416C72-A5EE-4D74-8D23-A98B2E749EA5}" destId="{E573527C-3429-43DA-9E69-935489ECDBFA}" srcOrd="1" destOrd="0" presId="urn:microsoft.com/office/officeart/2005/8/layout/orgChart1"/>
    <dgm:cxn modelId="{0E5FF1AC-E37B-420E-9031-C76FCDDC6775}" type="presOf" srcId="{9F72E19F-0551-42A4-8C71-CD2DDA6DBD40}" destId="{3C9E0985-870D-47AF-A525-06662160DC80}" srcOrd="0" destOrd="0" presId="urn:microsoft.com/office/officeart/2005/8/layout/orgChart1"/>
    <dgm:cxn modelId="{26263696-2880-4B47-A2A5-5538121DC151}" type="presOf" srcId="{ADC9E90C-C883-4060-B6FB-ABD8F2261009}" destId="{6B3C6EB3-B8E7-47E2-B08C-FA4CF9D1DCEE}" srcOrd="0" destOrd="0" presId="urn:microsoft.com/office/officeart/2005/8/layout/orgChart1"/>
    <dgm:cxn modelId="{6234318B-1460-45F8-8651-2FB1777D360A}" srcId="{30E20526-24E4-4E09-A237-E3B72C2D1C1E}" destId="{3F9B8799-92DC-4018-981C-32071E4DD3B7}" srcOrd="0" destOrd="0" parTransId="{97C424BF-0173-4085-86C9-D4205A2CF381}" sibTransId="{822D0B84-E153-4A03-BC30-A52EB062C2FD}"/>
    <dgm:cxn modelId="{A85B1699-1C40-40DE-A67C-577FBD9A08CE}" srcId="{3F9B8799-92DC-4018-981C-32071E4DD3B7}" destId="{FC7589CD-C5B1-406B-AE11-5ECE027A5BB3}" srcOrd="0" destOrd="0" parTransId="{ADC9E90C-C883-4060-B6FB-ABD8F2261009}" sibTransId="{FAECED58-DA68-4298-91F7-BA892B503B22}"/>
    <dgm:cxn modelId="{7D40C4F4-4316-4524-81A7-6AE55D1BD465}" type="presOf" srcId="{FC7589CD-C5B1-406B-AE11-5ECE027A5BB3}" destId="{7F193FF3-A354-4C55-8C78-5A77310DDD70}" srcOrd="1" destOrd="0" presId="urn:microsoft.com/office/officeart/2005/8/layout/orgChart1"/>
    <dgm:cxn modelId="{DD814178-0632-4E5E-ACA9-58404BF21C07}" type="presOf" srcId="{30E20526-24E4-4E09-A237-E3B72C2D1C1E}" destId="{BF1E77CB-B787-4C7D-81AC-8201E6F90D18}" srcOrd="0" destOrd="0" presId="urn:microsoft.com/office/officeart/2005/8/layout/orgChart1"/>
    <dgm:cxn modelId="{4C1B87FF-1ED5-4BFF-B017-B162AF79D0DF}" type="presOf" srcId="{C4416C72-A5EE-4D74-8D23-A98B2E749EA5}" destId="{76BF0183-7DA3-49EA-8570-580DC2A3954E}" srcOrd="0" destOrd="0" presId="urn:microsoft.com/office/officeart/2005/8/layout/orgChart1"/>
    <dgm:cxn modelId="{28CCD2B5-849E-4A70-AD46-2126C4CBE07F}" type="presOf" srcId="{3F9B8799-92DC-4018-981C-32071E4DD3B7}" destId="{5DD15C38-88C5-434B-AFEF-094C0EF0A8F0}" srcOrd="1" destOrd="0" presId="urn:microsoft.com/office/officeart/2005/8/layout/orgChart1"/>
    <dgm:cxn modelId="{C53BE9AD-AF16-4BE3-9DB0-2C61F748B7A8}" type="presOf" srcId="{FC7589CD-C5B1-406B-AE11-5ECE027A5BB3}" destId="{B9CAA8A7-880C-407F-A6B1-397C3A2E65C0}" srcOrd="0" destOrd="0" presId="urn:microsoft.com/office/officeart/2005/8/layout/orgChart1"/>
    <dgm:cxn modelId="{9027FE6F-CF05-4A39-97CF-4082CB2135F8}" type="presOf" srcId="{3F9B8799-92DC-4018-981C-32071E4DD3B7}" destId="{3777D728-CB4D-49D9-AF1C-6D21B45C83D2}" srcOrd="0" destOrd="0" presId="urn:microsoft.com/office/officeart/2005/8/layout/orgChart1"/>
    <dgm:cxn modelId="{FBF86114-2FD9-44D1-A54C-C30E9535A773}" type="presParOf" srcId="{BF1E77CB-B787-4C7D-81AC-8201E6F90D18}" destId="{52C3CDF0-02AD-4AF2-AED8-27A9AA06CDC7}" srcOrd="0" destOrd="0" presId="urn:microsoft.com/office/officeart/2005/8/layout/orgChart1"/>
    <dgm:cxn modelId="{01A1D53A-0161-4E61-A3EA-E9A94FEDC4D7}" type="presParOf" srcId="{52C3CDF0-02AD-4AF2-AED8-27A9AA06CDC7}" destId="{F3C7413B-45D8-4930-9A53-8296AE6800C2}" srcOrd="0" destOrd="0" presId="urn:microsoft.com/office/officeart/2005/8/layout/orgChart1"/>
    <dgm:cxn modelId="{E30FC700-020F-4120-A8EA-930529A1C41B}" type="presParOf" srcId="{F3C7413B-45D8-4930-9A53-8296AE6800C2}" destId="{3777D728-CB4D-49D9-AF1C-6D21B45C83D2}" srcOrd="0" destOrd="0" presId="urn:microsoft.com/office/officeart/2005/8/layout/orgChart1"/>
    <dgm:cxn modelId="{26AB6627-984B-46D6-AA4D-E7CA65C77465}" type="presParOf" srcId="{F3C7413B-45D8-4930-9A53-8296AE6800C2}" destId="{5DD15C38-88C5-434B-AFEF-094C0EF0A8F0}" srcOrd="1" destOrd="0" presId="urn:microsoft.com/office/officeart/2005/8/layout/orgChart1"/>
    <dgm:cxn modelId="{0611BD83-E82F-44C8-A101-C34AC52911A2}" type="presParOf" srcId="{52C3CDF0-02AD-4AF2-AED8-27A9AA06CDC7}" destId="{7E348FA8-4AD1-4C9E-A0D3-7AF3298A48FD}" srcOrd="1" destOrd="0" presId="urn:microsoft.com/office/officeart/2005/8/layout/orgChart1"/>
    <dgm:cxn modelId="{3BFE94E3-3B2F-4C16-8F4C-E4C38AE7AA1C}" type="presParOf" srcId="{7E348FA8-4AD1-4C9E-A0D3-7AF3298A48FD}" destId="{6B3C6EB3-B8E7-47E2-B08C-FA4CF9D1DCEE}" srcOrd="0" destOrd="0" presId="urn:microsoft.com/office/officeart/2005/8/layout/orgChart1"/>
    <dgm:cxn modelId="{23A34DBF-AB90-4DDD-882F-D263233628CB}" type="presParOf" srcId="{7E348FA8-4AD1-4C9E-A0D3-7AF3298A48FD}" destId="{688BFB31-ADA3-490C-8ABD-670052570CD9}" srcOrd="1" destOrd="0" presId="urn:microsoft.com/office/officeart/2005/8/layout/orgChart1"/>
    <dgm:cxn modelId="{BD3CB587-6D56-47CF-BDE0-6D4488DE65E2}" type="presParOf" srcId="{688BFB31-ADA3-490C-8ABD-670052570CD9}" destId="{9462D902-DD19-4B2E-A18D-36B378AAD90D}" srcOrd="0" destOrd="0" presId="urn:microsoft.com/office/officeart/2005/8/layout/orgChart1"/>
    <dgm:cxn modelId="{424E321F-6B7C-44BD-934F-A86D8BAD23A2}" type="presParOf" srcId="{9462D902-DD19-4B2E-A18D-36B378AAD90D}" destId="{B9CAA8A7-880C-407F-A6B1-397C3A2E65C0}" srcOrd="0" destOrd="0" presId="urn:microsoft.com/office/officeart/2005/8/layout/orgChart1"/>
    <dgm:cxn modelId="{723A813E-3204-4445-8895-544A96A2DC8A}" type="presParOf" srcId="{9462D902-DD19-4B2E-A18D-36B378AAD90D}" destId="{7F193FF3-A354-4C55-8C78-5A77310DDD70}" srcOrd="1" destOrd="0" presId="urn:microsoft.com/office/officeart/2005/8/layout/orgChart1"/>
    <dgm:cxn modelId="{4ECFCDB3-B61B-4126-8C38-3CBAEAE45205}" type="presParOf" srcId="{688BFB31-ADA3-490C-8ABD-670052570CD9}" destId="{5738FF51-795A-4FFF-B2C0-9067919CFA65}" srcOrd="1" destOrd="0" presId="urn:microsoft.com/office/officeart/2005/8/layout/orgChart1"/>
    <dgm:cxn modelId="{DFD84C36-7A24-443E-B7D1-2AC7A6B73543}" type="presParOf" srcId="{688BFB31-ADA3-490C-8ABD-670052570CD9}" destId="{627D0696-6BF9-48AE-9089-45828731A9F6}" srcOrd="2" destOrd="0" presId="urn:microsoft.com/office/officeart/2005/8/layout/orgChart1"/>
    <dgm:cxn modelId="{F2B3F9BA-DF05-442C-843F-41FA2B8C52B6}" type="presParOf" srcId="{7E348FA8-4AD1-4C9E-A0D3-7AF3298A48FD}" destId="{3C9E0985-870D-47AF-A525-06662160DC80}" srcOrd="2" destOrd="0" presId="urn:microsoft.com/office/officeart/2005/8/layout/orgChart1"/>
    <dgm:cxn modelId="{F9E6B24C-017C-4849-A5E5-F4E3AF4BDAB5}" type="presParOf" srcId="{7E348FA8-4AD1-4C9E-A0D3-7AF3298A48FD}" destId="{1AAC6DC9-71EC-43FB-96B9-20C8C95E9ED6}" srcOrd="3" destOrd="0" presId="urn:microsoft.com/office/officeart/2005/8/layout/orgChart1"/>
    <dgm:cxn modelId="{1B67DE95-6FFF-4E30-B14F-8C0F58592CBA}" type="presParOf" srcId="{1AAC6DC9-71EC-43FB-96B9-20C8C95E9ED6}" destId="{1397822F-E7F8-4D9A-878A-AA51BD61F665}" srcOrd="0" destOrd="0" presId="urn:microsoft.com/office/officeart/2005/8/layout/orgChart1"/>
    <dgm:cxn modelId="{42C00EAF-C095-4236-9B66-EFE513DDDF24}" type="presParOf" srcId="{1397822F-E7F8-4D9A-878A-AA51BD61F665}" destId="{76BF0183-7DA3-49EA-8570-580DC2A3954E}" srcOrd="0" destOrd="0" presId="urn:microsoft.com/office/officeart/2005/8/layout/orgChart1"/>
    <dgm:cxn modelId="{16C747A6-19FF-417A-9AB4-A51CC6B84019}" type="presParOf" srcId="{1397822F-E7F8-4D9A-878A-AA51BD61F665}" destId="{E573527C-3429-43DA-9E69-935489ECDBFA}" srcOrd="1" destOrd="0" presId="urn:microsoft.com/office/officeart/2005/8/layout/orgChart1"/>
    <dgm:cxn modelId="{51F4E916-EF58-4850-B9E5-F484FFBEF634}" type="presParOf" srcId="{1AAC6DC9-71EC-43FB-96B9-20C8C95E9ED6}" destId="{5DE46253-70F8-4BEA-957F-65F00D0C710D}" srcOrd="1" destOrd="0" presId="urn:microsoft.com/office/officeart/2005/8/layout/orgChart1"/>
    <dgm:cxn modelId="{0DD02917-216E-439F-9425-98E186627C24}" type="presParOf" srcId="{1AAC6DC9-71EC-43FB-96B9-20C8C95E9ED6}" destId="{CC2DC348-880F-4B82-B2E4-D82A5B4B0762}" srcOrd="2" destOrd="0" presId="urn:microsoft.com/office/officeart/2005/8/layout/orgChart1"/>
    <dgm:cxn modelId="{427A2BE5-C2FE-4105-BAB4-650E6025ECF2}" type="presParOf" srcId="{52C3CDF0-02AD-4AF2-AED8-27A9AA06CDC7}" destId="{390BCD22-A260-4A7C-8D30-276F3F320FED}"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E0985-870D-47AF-A525-06662160DC80}">
      <dsp:nvSpPr>
        <dsp:cNvPr id="0" name=""/>
        <dsp:cNvSpPr/>
      </dsp:nvSpPr>
      <dsp:spPr>
        <a:xfrm>
          <a:off x="3048000" y="1742510"/>
          <a:ext cx="1668009" cy="578978"/>
        </a:xfrm>
        <a:custGeom>
          <a:avLst/>
          <a:gdLst/>
          <a:ahLst/>
          <a:cxnLst/>
          <a:rect l="0" t="0" r="0" b="0"/>
          <a:pathLst>
            <a:path>
              <a:moveTo>
                <a:pt x="0" y="0"/>
              </a:moveTo>
              <a:lnTo>
                <a:pt x="0" y="289489"/>
              </a:lnTo>
              <a:lnTo>
                <a:pt x="1668009" y="289489"/>
              </a:lnTo>
              <a:lnTo>
                <a:pt x="1668009" y="57897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B3C6EB3-B8E7-47E2-B08C-FA4CF9D1DCEE}">
      <dsp:nvSpPr>
        <dsp:cNvPr id="0" name=""/>
        <dsp:cNvSpPr/>
      </dsp:nvSpPr>
      <dsp:spPr>
        <a:xfrm>
          <a:off x="1379990" y="1742510"/>
          <a:ext cx="1668009" cy="578978"/>
        </a:xfrm>
        <a:custGeom>
          <a:avLst/>
          <a:gdLst/>
          <a:ahLst/>
          <a:cxnLst/>
          <a:rect l="0" t="0" r="0" b="0"/>
          <a:pathLst>
            <a:path>
              <a:moveTo>
                <a:pt x="1668009" y="0"/>
              </a:moveTo>
              <a:lnTo>
                <a:pt x="1668009" y="289489"/>
              </a:lnTo>
              <a:lnTo>
                <a:pt x="0" y="289489"/>
              </a:lnTo>
              <a:lnTo>
                <a:pt x="0" y="57897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777D728-CB4D-49D9-AF1C-6D21B45C83D2}">
      <dsp:nvSpPr>
        <dsp:cNvPr id="0" name=""/>
        <dsp:cNvSpPr/>
      </dsp:nvSpPr>
      <dsp:spPr>
        <a:xfrm>
          <a:off x="1669479" y="363990"/>
          <a:ext cx="2757041" cy="1378520"/>
        </a:xfrm>
        <a:prstGeom prst="rect">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Defence mechanism</a:t>
          </a:r>
        </a:p>
      </dsp:txBody>
      <dsp:txXfrm>
        <a:off x="1669479" y="363990"/>
        <a:ext cx="2757041" cy="1378520"/>
      </dsp:txXfrm>
    </dsp:sp>
    <dsp:sp modelId="{B9CAA8A7-880C-407F-A6B1-397C3A2E65C0}">
      <dsp:nvSpPr>
        <dsp:cNvPr id="0" name=""/>
        <dsp:cNvSpPr/>
      </dsp:nvSpPr>
      <dsp:spPr>
        <a:xfrm>
          <a:off x="1469" y="2321489"/>
          <a:ext cx="2757041" cy="1378520"/>
        </a:xfrm>
        <a:prstGeom prst="rect">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Bodily Defence Mechanism</a:t>
          </a:r>
        </a:p>
      </dsp:txBody>
      <dsp:txXfrm>
        <a:off x="1469" y="2321489"/>
        <a:ext cx="2757041" cy="1378520"/>
      </dsp:txXfrm>
    </dsp:sp>
    <dsp:sp modelId="{76BF0183-7DA3-49EA-8570-580DC2A3954E}">
      <dsp:nvSpPr>
        <dsp:cNvPr id="0" name=""/>
        <dsp:cNvSpPr/>
      </dsp:nvSpPr>
      <dsp:spPr>
        <a:xfrm>
          <a:off x="3337489" y="2321489"/>
          <a:ext cx="2757041" cy="1378520"/>
        </a:xfrm>
        <a:prstGeom prst="rect">
          <a:avLst/>
        </a:prstGeom>
        <a:gradFill rotWithShape="0">
          <a:gsLst>
            <a:gs pos="0">
              <a:schemeClr val="accent1">
                <a:hueOff val="0"/>
                <a:satOff val="0"/>
                <a:lumOff val="0"/>
                <a:alphaOff val="0"/>
                <a:tint val="60000"/>
                <a:satMod val="160000"/>
              </a:schemeClr>
            </a:gs>
            <a:gs pos="46000">
              <a:schemeClr val="accent1">
                <a:hueOff val="0"/>
                <a:satOff val="0"/>
                <a:lumOff val="0"/>
                <a:alphaOff val="0"/>
                <a:tint val="86000"/>
                <a:satMod val="160000"/>
              </a:schemeClr>
            </a:gs>
            <a:gs pos="100000">
              <a:schemeClr val="accent1">
                <a:hueOff val="0"/>
                <a:satOff val="0"/>
                <a:lumOff val="0"/>
                <a:alphaOff val="0"/>
                <a:shade val="40000"/>
                <a:satMod val="160000"/>
              </a:schemeClr>
            </a:gs>
          </a:gsLst>
          <a:path path="circle">
            <a:fillToRect l="50000" t="155000" r="50000" b="-55000"/>
          </a:path>
        </a:gradFill>
        <a:ln>
          <a:noFill/>
        </a:ln>
        <a:effectLst>
          <a:outerShdw blurRad="50800" dist="38100" dir="14700000" algn="t"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Ego Defence Mechanism</a:t>
          </a:r>
        </a:p>
      </dsp:txBody>
      <dsp:txXfrm>
        <a:off x="3337489" y="2321489"/>
        <a:ext cx="2757041" cy="13785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485E8B24-057D-414F-99E9-AF323EF28532}" type="datetimeFigureOut">
              <a:rPr lang="en-US" smtClean="0"/>
              <a:pPr/>
              <a:t>07-Sep-20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A3DC814-2CF6-4AC0-9637-F241B48C93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5E8B24-057D-414F-99E9-AF323EF28532}"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DC814-2CF6-4AC0-9637-F241B48C93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5E8B24-057D-414F-99E9-AF323EF28532}" type="datetimeFigureOut">
              <a:rPr lang="en-US" smtClean="0"/>
              <a:pPr/>
              <a:t>07-Sep-20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DC814-2CF6-4AC0-9637-F241B48C93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485E8B24-057D-414F-99E9-AF323EF28532}" type="datetimeFigureOut">
              <a:rPr lang="en-US" smtClean="0"/>
              <a:pPr/>
              <a:t>07-Sep-20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9A3DC814-2CF6-4AC0-9637-F241B48C93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485E8B24-057D-414F-99E9-AF323EF28532}" type="datetimeFigureOut">
              <a:rPr lang="en-US" smtClean="0"/>
              <a:pPr/>
              <a:t>07-Sep-20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9A3DC814-2CF6-4AC0-9637-F241B48C9322}"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485E8B24-057D-414F-99E9-AF323EF28532}" type="datetimeFigureOut">
              <a:rPr lang="en-US" smtClean="0"/>
              <a:pPr/>
              <a:t>07-Sep-20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9A3DC814-2CF6-4AC0-9637-F241B48C93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85E8B24-057D-414F-99E9-AF323EF28532}" type="datetimeFigureOut">
              <a:rPr lang="en-US" smtClean="0"/>
              <a:pPr/>
              <a:t>07-Sep-20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A3DC814-2CF6-4AC0-9637-F241B48C93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485E8B24-057D-414F-99E9-AF323EF28532}" type="datetimeFigureOut">
              <a:rPr lang="en-US" smtClean="0"/>
              <a:pPr/>
              <a:t>07-Sep-20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DC814-2CF6-4AC0-9637-F241B48C93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485E8B24-057D-414F-99E9-AF323EF28532}" type="datetimeFigureOut">
              <a:rPr lang="en-US" smtClean="0"/>
              <a:pPr/>
              <a:t>07-Sep-20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9A3DC814-2CF6-4AC0-9637-F241B48C93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485E8B24-057D-414F-99E9-AF323EF28532}" type="datetimeFigureOut">
              <a:rPr lang="en-US" smtClean="0"/>
              <a:pPr/>
              <a:t>07-Sep-20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9A3DC814-2CF6-4AC0-9637-F241B48C93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485E8B24-057D-414F-99E9-AF323EF28532}" type="datetimeFigureOut">
              <a:rPr lang="en-US" smtClean="0"/>
              <a:pPr/>
              <a:t>07-Sep-20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9A3DC814-2CF6-4AC0-9637-F241B48C93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85E8B24-057D-414F-99E9-AF323EF28532}" type="datetimeFigureOut">
              <a:rPr lang="en-US" smtClean="0"/>
              <a:pPr/>
              <a:t>07-Sep-20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A3DC814-2CF6-4AC0-9637-F241B48C932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4" name="Subtitle 2"/>
          <p:cNvSpPr txBox="1">
            <a:spLocks/>
          </p:cNvSpPr>
          <p:nvPr/>
        </p:nvSpPr>
        <p:spPr>
          <a:xfrm>
            <a:off x="609600" y="5105400"/>
            <a:ext cx="8534400" cy="1573561"/>
          </a:xfrm>
          <a:prstGeom prst="rect">
            <a:avLst/>
          </a:prstGeom>
        </p:spPr>
        <p:txBody>
          <a:bodyPr vert="horz" anchor="t">
            <a:normAutofit/>
          </a:bodyPr>
          <a:lstStyle/>
          <a:p>
            <a:pPr marL="0" marR="36576" lvl="0" indent="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lang="en-IN" dirty="0">
                <a:ln>
                  <a:solidFill>
                    <a:schemeClr val="bg2"/>
                  </a:solidFill>
                </a:ln>
              </a:rPr>
              <a:t>Created by: Ms. </a:t>
            </a:r>
            <a:r>
              <a:rPr kumimoji="0" lang="en-IN" i="0" u="none" strike="noStrike" kern="1200" cap="none" spc="0" normalizeH="0" baseline="0" noProof="0" dirty="0">
                <a:ln>
                  <a:solidFill>
                    <a:schemeClr val="bg2"/>
                  </a:solidFill>
                </a:ln>
                <a:effectLst/>
                <a:uLnTx/>
                <a:uFillTx/>
              </a:rPr>
              <a:t>Trannum Gupta</a:t>
            </a:r>
          </a:p>
          <a:p>
            <a:pPr marL="0" marR="36576" lvl="0" indent="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lang="en-IN" dirty="0">
              <a:ln>
                <a:solidFill>
                  <a:schemeClr val="bg2"/>
                </a:solidFill>
              </a:ln>
            </a:endParaRPr>
          </a:p>
          <a:p>
            <a:pPr marL="0" marR="36576" lvl="0" indent="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lang="en-IN" dirty="0">
                <a:ln>
                  <a:solidFill>
                    <a:schemeClr val="bg2"/>
                  </a:solidFill>
                </a:ln>
              </a:rPr>
              <a:t>Mr. Shyam Gupta, Clinical Psychologist , </a:t>
            </a:r>
            <a:r>
              <a:rPr kumimoji="0" lang="en-IN" i="0" u="none" strike="noStrike" kern="1200" cap="none" spc="0" normalizeH="0" baseline="0" noProof="0" dirty="0">
                <a:ln>
                  <a:solidFill>
                    <a:schemeClr val="bg2"/>
                  </a:solidFill>
                </a:ln>
                <a:effectLst/>
                <a:uLnTx/>
                <a:uFillTx/>
              </a:rPr>
              <a:t>Psychotherapist</a:t>
            </a:r>
          </a:p>
          <a:p>
            <a:pPr marL="0" marR="36576" lvl="0" indent="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lang="en-IN" dirty="0" smtClean="0">
              <a:ln>
                <a:solidFill>
                  <a:schemeClr val="bg2"/>
                </a:solidFill>
              </a:ln>
            </a:endParaRPr>
          </a:p>
          <a:p>
            <a:pPr marR="36576" lvl="0" algn="ctr">
              <a:buClr>
                <a:schemeClr val="accent1"/>
              </a:buClr>
              <a:buSzPct val="80000"/>
              <a:defRPr/>
            </a:pPr>
            <a:r>
              <a:rPr lang="en-IN" b="1" dirty="0" smtClean="0">
                <a:ln>
                  <a:solidFill>
                    <a:schemeClr val="bg2"/>
                  </a:solidFill>
                </a:ln>
              </a:rPr>
              <a:t>Ms. </a:t>
            </a:r>
            <a:r>
              <a:rPr lang="en-IN" b="1" dirty="0" err="1" smtClean="0">
                <a:ln>
                  <a:solidFill>
                    <a:schemeClr val="bg2"/>
                  </a:solidFill>
                </a:ln>
              </a:rPr>
              <a:t>Mehek</a:t>
            </a:r>
            <a:r>
              <a:rPr lang="en-IN" b="1" dirty="0" smtClean="0">
                <a:ln>
                  <a:solidFill>
                    <a:schemeClr val="bg2"/>
                  </a:solidFill>
                </a:ln>
              </a:rPr>
              <a:t> </a:t>
            </a:r>
            <a:r>
              <a:rPr lang="en-IN" b="1" dirty="0" err="1" smtClean="0">
                <a:ln>
                  <a:solidFill>
                    <a:schemeClr val="bg2"/>
                  </a:solidFill>
                </a:ln>
              </a:rPr>
              <a:t>Rohira</a:t>
            </a:r>
            <a:r>
              <a:rPr lang="en-IN" b="1" dirty="0" smtClean="0">
                <a:ln>
                  <a:solidFill>
                    <a:schemeClr val="bg2"/>
                  </a:solidFill>
                </a:ln>
              </a:rPr>
              <a:t>, Psychologist, Mumbai </a:t>
            </a:r>
            <a:endParaRPr kumimoji="0" lang="en-IN" sz="2000" i="0" u="none" strike="noStrike" kern="1200" cap="none" spc="0" normalizeH="0" baseline="0" noProof="0" dirty="0">
              <a:ln>
                <a:solidFill>
                  <a:schemeClr val="bg2"/>
                </a:solidFill>
              </a:ln>
              <a:effectLst/>
              <a:uLnTx/>
              <a:uFillTx/>
            </a:endParaRPr>
          </a:p>
          <a:p>
            <a:pPr marL="0" marR="36576" lvl="0" indent="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2000" i="0" u="none" strike="noStrike" kern="1200" cap="none" spc="0" normalizeH="0" baseline="0" noProof="0" dirty="0">
              <a:ln>
                <a:solidFill>
                  <a:schemeClr val="bg2"/>
                </a:solidFill>
              </a:ln>
              <a:effectLst/>
              <a:uLnTx/>
              <a:uFillTx/>
            </a:endParaRPr>
          </a:p>
        </p:txBody>
      </p:sp>
      <p:sp>
        <p:nvSpPr>
          <p:cNvPr id="5" name="Oval 4"/>
          <p:cNvSpPr/>
          <p:nvPr/>
        </p:nvSpPr>
        <p:spPr>
          <a:xfrm>
            <a:off x="611560" y="332656"/>
            <a:ext cx="5184576" cy="4536504"/>
          </a:xfrm>
          <a:prstGeom prst="ellipse">
            <a:avLst/>
          </a:prstGeom>
          <a:solidFill>
            <a:srgbClr val="F267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dirty="0">
                <a:solidFill>
                  <a:srgbClr val="002060"/>
                </a:solidFill>
                <a:latin typeface="Broadway" panose="04040905080B02020502" pitchFamily="82" charset="0"/>
              </a:rPr>
              <a:t>Defence</a:t>
            </a:r>
            <a:br>
              <a:rPr lang="en-IN" sz="4000" dirty="0">
                <a:solidFill>
                  <a:srgbClr val="002060"/>
                </a:solidFill>
                <a:latin typeface="Broadway" panose="04040905080B02020502" pitchFamily="82" charset="0"/>
              </a:rPr>
            </a:br>
            <a:r>
              <a:rPr lang="en-IN" sz="4000" dirty="0">
                <a:solidFill>
                  <a:srgbClr val="002060"/>
                </a:solidFill>
                <a:latin typeface="Broadway" panose="04040905080B02020502" pitchFamily="82" charset="0"/>
              </a:rPr>
              <a:t>Mechanisms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a:ln>
                  <a:noFill/>
                </a:ln>
                <a:solidFill>
                  <a:schemeClr val="tx1"/>
                </a:solidFill>
                <a:effectLst/>
                <a:latin typeface="Footlight MT Light" panose="0204060206030A020304" pitchFamily="18" charset="77"/>
              </a:rPr>
              <a:t>CLASSIFICATION OF DEFENCE MECHANISM</a:t>
            </a:r>
          </a:p>
        </p:txBody>
      </p:sp>
      <p:sp>
        <p:nvSpPr>
          <p:cNvPr id="6" name="Rectangle 5"/>
          <p:cNvSpPr/>
          <p:nvPr/>
        </p:nvSpPr>
        <p:spPr>
          <a:xfrm>
            <a:off x="179512" y="2074962"/>
            <a:ext cx="4248472" cy="4176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None/>
            </a:pPr>
            <a:endParaRPr lang="en-US" sz="2400" dirty="0">
              <a:solidFill>
                <a:schemeClr val="tx1"/>
              </a:solidFill>
              <a:latin typeface="Footlight MT Light" panose="0204060206030A020304" pitchFamily="18" charset="0"/>
            </a:endParaRPr>
          </a:p>
          <a:p>
            <a:pPr lvl="1">
              <a:buNone/>
            </a:pPr>
            <a:r>
              <a:rPr lang="en-US" sz="2400" b="1" dirty="0">
                <a:solidFill>
                  <a:schemeClr val="tx1"/>
                </a:solidFill>
                <a:latin typeface="Footlight MT Light" panose="0204060206030A020304" pitchFamily="18" charset="0"/>
              </a:rPr>
              <a:t>POSITIVE DEFENCE MECHANISMS</a:t>
            </a:r>
          </a:p>
          <a:p>
            <a:pPr lvl="1">
              <a:buNone/>
            </a:pPr>
            <a:endParaRPr lang="en-US" sz="2000" dirty="0">
              <a:solidFill>
                <a:schemeClr val="tx1"/>
              </a:solidFill>
              <a:latin typeface="Footlight MT Light" panose="0204060206030A020304" pitchFamily="18" charset="0"/>
            </a:endParaRPr>
          </a:p>
          <a:p>
            <a:pPr lvl="1">
              <a:buNone/>
            </a:pPr>
            <a:r>
              <a:rPr lang="en-US" sz="1900" dirty="0">
                <a:solidFill>
                  <a:schemeClr val="tx1"/>
                </a:solidFill>
                <a:latin typeface="Footlight MT Light" panose="0204060206030A020304" pitchFamily="18" charset="0"/>
              </a:rPr>
              <a:t>1. Compensation                    </a:t>
            </a:r>
          </a:p>
          <a:p>
            <a:pPr lvl="1">
              <a:buNone/>
            </a:pPr>
            <a:r>
              <a:rPr lang="en-US" sz="1900" dirty="0">
                <a:solidFill>
                  <a:schemeClr val="tx1"/>
                </a:solidFill>
                <a:latin typeface="Footlight MT Light" panose="0204060206030A020304" pitchFamily="18" charset="0"/>
              </a:rPr>
              <a:t>2. Substitution </a:t>
            </a:r>
          </a:p>
          <a:p>
            <a:pPr lvl="1">
              <a:buNone/>
            </a:pPr>
            <a:r>
              <a:rPr lang="en-US" sz="1900" dirty="0">
                <a:solidFill>
                  <a:schemeClr val="tx1"/>
                </a:solidFill>
                <a:latin typeface="Footlight MT Light" panose="0204060206030A020304" pitchFamily="18" charset="0"/>
              </a:rPr>
              <a:t>3. Sublimation </a:t>
            </a:r>
          </a:p>
          <a:p>
            <a:pPr lvl="1">
              <a:buNone/>
            </a:pPr>
            <a:r>
              <a:rPr lang="en-US" sz="1900" dirty="0">
                <a:solidFill>
                  <a:schemeClr val="tx1"/>
                </a:solidFill>
                <a:latin typeface="Footlight MT Light" panose="0204060206030A020304" pitchFamily="18" charset="0"/>
              </a:rPr>
              <a:t>4. Rationalization </a:t>
            </a:r>
          </a:p>
          <a:p>
            <a:pPr lvl="1">
              <a:buNone/>
            </a:pPr>
            <a:r>
              <a:rPr lang="en-US" sz="1900" dirty="0">
                <a:solidFill>
                  <a:schemeClr val="tx1"/>
                </a:solidFill>
                <a:latin typeface="Footlight MT Light" panose="0204060206030A020304" pitchFamily="18" charset="0"/>
              </a:rPr>
              <a:t>5. Repression</a:t>
            </a:r>
          </a:p>
          <a:p>
            <a:pPr lvl="1">
              <a:buNone/>
            </a:pPr>
            <a:r>
              <a:rPr lang="en-US" sz="1900" dirty="0">
                <a:solidFill>
                  <a:schemeClr val="tx1"/>
                </a:solidFill>
                <a:latin typeface="Footlight MT Light" panose="0204060206030A020304" pitchFamily="18" charset="0"/>
              </a:rPr>
              <a:t>6. Undoing</a:t>
            </a:r>
          </a:p>
          <a:p>
            <a:pPr marL="0" lvl="1"/>
            <a:r>
              <a:rPr lang="en-US" sz="1900" dirty="0">
                <a:solidFill>
                  <a:schemeClr val="tx1"/>
                </a:solidFill>
                <a:latin typeface="Footlight MT Light" panose="0204060206030A020304" pitchFamily="18" charset="0"/>
              </a:rPr>
              <a:t>        7. Identification </a:t>
            </a:r>
          </a:p>
          <a:p>
            <a:r>
              <a:rPr lang="en-US" sz="1900" dirty="0">
                <a:solidFill>
                  <a:schemeClr val="tx1"/>
                </a:solidFill>
                <a:latin typeface="Footlight MT Light" panose="0204060206030A020304" pitchFamily="18" charset="0"/>
              </a:rPr>
              <a:t>        8. Transference </a:t>
            </a:r>
          </a:p>
          <a:p>
            <a:r>
              <a:rPr lang="en-US" sz="1900" dirty="0">
                <a:solidFill>
                  <a:schemeClr val="tx1"/>
                </a:solidFill>
                <a:latin typeface="Footlight MT Light" panose="0204060206030A020304" pitchFamily="18" charset="0"/>
              </a:rPr>
              <a:t>        9.Intellectualization </a:t>
            </a:r>
          </a:p>
          <a:p>
            <a:r>
              <a:rPr lang="en-US" sz="1900" dirty="0">
                <a:solidFill>
                  <a:schemeClr val="tx1"/>
                </a:solidFill>
                <a:latin typeface="Footlight MT Light" panose="0204060206030A020304" pitchFamily="18" charset="0"/>
              </a:rPr>
              <a:t>       10. Introjection</a:t>
            </a:r>
          </a:p>
          <a:p>
            <a:pPr lvl="1">
              <a:buNone/>
            </a:pPr>
            <a:r>
              <a:rPr lang="en-US" dirty="0">
                <a:solidFill>
                  <a:schemeClr val="tx2">
                    <a:lumMod val="75000"/>
                  </a:schemeClr>
                </a:solidFill>
                <a:latin typeface="Footlight MT Light" panose="0204060206030A020304" pitchFamily="18" charset="0"/>
              </a:rPr>
              <a:t> </a:t>
            </a:r>
          </a:p>
          <a:p>
            <a:endParaRPr lang="en-IN" dirty="0"/>
          </a:p>
        </p:txBody>
      </p:sp>
      <p:sp>
        <p:nvSpPr>
          <p:cNvPr id="7" name="Rectangle 6"/>
          <p:cNvSpPr/>
          <p:nvPr/>
        </p:nvSpPr>
        <p:spPr>
          <a:xfrm>
            <a:off x="4716016" y="2074962"/>
            <a:ext cx="4248472" cy="4176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buNone/>
            </a:pPr>
            <a:endParaRPr lang="en-US" sz="2400" dirty="0">
              <a:solidFill>
                <a:schemeClr val="tx1"/>
              </a:solidFill>
              <a:latin typeface="Footlight MT Light" panose="0204060206030A020304" pitchFamily="18" charset="0"/>
            </a:endParaRPr>
          </a:p>
          <a:p>
            <a:pPr lvl="1">
              <a:buNone/>
            </a:pPr>
            <a:endParaRPr lang="en-US" sz="2400" dirty="0">
              <a:solidFill>
                <a:schemeClr val="tx1"/>
              </a:solidFill>
              <a:latin typeface="Footlight MT Light" panose="0204060206030A020304" pitchFamily="18" charset="0"/>
            </a:endParaRPr>
          </a:p>
          <a:p>
            <a:pPr lvl="1">
              <a:buNone/>
            </a:pPr>
            <a:r>
              <a:rPr lang="en-US" sz="2400" b="1" dirty="0">
                <a:solidFill>
                  <a:schemeClr val="tx1"/>
                </a:solidFill>
                <a:latin typeface="Footlight MT Light" panose="0204060206030A020304" pitchFamily="18" charset="0"/>
              </a:rPr>
              <a:t>NEGATIVE DEFENCE MECHANISMS</a:t>
            </a:r>
          </a:p>
          <a:p>
            <a:pPr lvl="1">
              <a:buNone/>
            </a:pPr>
            <a:endParaRPr lang="en-US" dirty="0">
              <a:solidFill>
                <a:schemeClr val="tx1"/>
              </a:solidFill>
              <a:latin typeface="Footlight MT Light" panose="0204060206030A020304" pitchFamily="18" charset="0"/>
            </a:endParaRPr>
          </a:p>
          <a:p>
            <a:pPr lvl="1">
              <a:buNone/>
            </a:pPr>
            <a:r>
              <a:rPr lang="en-US" sz="1900" dirty="0">
                <a:solidFill>
                  <a:schemeClr val="tx1"/>
                </a:solidFill>
                <a:latin typeface="Footlight MT Light" panose="0204060206030A020304" pitchFamily="18" charset="0"/>
              </a:rPr>
              <a:t>1. Suppression </a:t>
            </a:r>
          </a:p>
          <a:p>
            <a:pPr lvl="1">
              <a:buNone/>
            </a:pPr>
            <a:r>
              <a:rPr lang="en-US" sz="1900" dirty="0">
                <a:solidFill>
                  <a:schemeClr val="tx1"/>
                </a:solidFill>
                <a:latin typeface="Footlight MT Light" panose="0204060206030A020304" pitchFamily="18" charset="0"/>
              </a:rPr>
              <a:t>2. Displacement </a:t>
            </a:r>
          </a:p>
          <a:p>
            <a:pPr lvl="1">
              <a:buNone/>
            </a:pPr>
            <a:r>
              <a:rPr lang="en-US" sz="1900" dirty="0">
                <a:solidFill>
                  <a:schemeClr val="tx1"/>
                </a:solidFill>
                <a:latin typeface="Footlight MT Light" panose="0204060206030A020304" pitchFamily="18" charset="0"/>
              </a:rPr>
              <a:t>3. Projection </a:t>
            </a:r>
          </a:p>
          <a:p>
            <a:pPr lvl="1">
              <a:buNone/>
            </a:pPr>
            <a:r>
              <a:rPr lang="en-US" sz="1900" dirty="0">
                <a:solidFill>
                  <a:schemeClr val="tx1"/>
                </a:solidFill>
                <a:latin typeface="Footlight MT Light" panose="0204060206030A020304" pitchFamily="18" charset="0"/>
              </a:rPr>
              <a:t>4. Regression </a:t>
            </a:r>
          </a:p>
          <a:p>
            <a:pPr lvl="1">
              <a:buNone/>
            </a:pPr>
            <a:r>
              <a:rPr lang="en-US" sz="1900" dirty="0">
                <a:solidFill>
                  <a:schemeClr val="tx1"/>
                </a:solidFill>
                <a:latin typeface="Footlight MT Light" panose="0204060206030A020304" pitchFamily="18" charset="0"/>
              </a:rPr>
              <a:t>5. Fixation</a:t>
            </a:r>
          </a:p>
          <a:p>
            <a:pPr marL="0" lvl="1"/>
            <a:r>
              <a:rPr lang="en-US" sz="1900" dirty="0">
                <a:solidFill>
                  <a:schemeClr val="tx1"/>
                </a:solidFill>
                <a:latin typeface="Footlight MT Light" panose="0204060206030A020304" pitchFamily="18" charset="0"/>
              </a:rPr>
              <a:t>        6. Fantasy</a:t>
            </a:r>
          </a:p>
          <a:p>
            <a:pPr marL="0" lvl="1"/>
            <a:r>
              <a:rPr lang="en-US" sz="1900" dirty="0">
                <a:solidFill>
                  <a:schemeClr val="tx1"/>
                </a:solidFill>
                <a:latin typeface="Footlight MT Light" panose="0204060206030A020304" pitchFamily="18" charset="0"/>
              </a:rPr>
              <a:t>        7. Reaction formation </a:t>
            </a:r>
          </a:p>
          <a:p>
            <a:pPr marL="0" lvl="1"/>
            <a:r>
              <a:rPr lang="en-US" sz="1900" dirty="0">
                <a:solidFill>
                  <a:schemeClr val="tx1"/>
                </a:solidFill>
                <a:latin typeface="Footlight MT Light" panose="0204060206030A020304" pitchFamily="18" charset="0"/>
              </a:rPr>
              <a:t>        8. Conversion </a:t>
            </a:r>
          </a:p>
          <a:p>
            <a:pPr marL="0" lvl="1"/>
            <a:r>
              <a:rPr lang="en-US" sz="1900" dirty="0">
                <a:solidFill>
                  <a:schemeClr val="tx1"/>
                </a:solidFill>
                <a:latin typeface="Footlight MT Light" panose="0204060206030A020304" pitchFamily="18" charset="0"/>
              </a:rPr>
              <a:t>        9. Dissociation </a:t>
            </a:r>
          </a:p>
          <a:p>
            <a:pPr marL="0" lvl="1"/>
            <a:r>
              <a:rPr lang="en-US" sz="1900" dirty="0">
                <a:solidFill>
                  <a:schemeClr val="tx1"/>
                </a:solidFill>
                <a:latin typeface="Footlight MT Light" panose="0204060206030A020304" pitchFamily="18" charset="0"/>
              </a:rPr>
              <a:t>       10. Denial</a:t>
            </a:r>
          </a:p>
          <a:p>
            <a:pPr lvl="1">
              <a:buNone/>
            </a:pPr>
            <a:endParaRPr lang="en-US" sz="2400" b="1" dirty="0">
              <a:solidFill>
                <a:schemeClr val="tx2">
                  <a:lumMod val="75000"/>
                </a:schemeClr>
              </a:solidFill>
              <a:latin typeface="Ink Free" pitchFamily="66" charset="0"/>
            </a:endParaRPr>
          </a:p>
          <a:p>
            <a:pPr lvl="1">
              <a:buNone/>
            </a:pPr>
            <a:endParaRPr lang="en-US" sz="2400" dirty="0">
              <a:solidFill>
                <a:schemeClr val="tx1"/>
              </a:solidFill>
              <a:latin typeface="Footlight MT Light" panose="0204060206030A020304" pitchFamily="18"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71464"/>
            <a:ext cx="8524876" cy="1362075"/>
          </a:xfrm>
        </p:spPr>
        <p:txBody>
          <a:bodyPr>
            <a:normAutofit/>
          </a:bodyPr>
          <a:lstStyle/>
          <a:p>
            <a:pPr algn="ctr"/>
            <a:r>
              <a:rPr lang="en-IN" sz="4400" b="0" dirty="0">
                <a:ln>
                  <a:noFill/>
                </a:ln>
                <a:solidFill>
                  <a:schemeClr val="tx1"/>
                </a:solidFill>
                <a:effectLst/>
                <a:latin typeface="Footlight MT Light" panose="0204060206030A020304" pitchFamily="18" charset="0"/>
              </a:rPr>
              <a:t>TYPES OF DEFENSE MECHANISM</a:t>
            </a:r>
            <a:endParaRPr lang="en-US" sz="4400" b="0" dirty="0">
              <a:ln>
                <a:noFill/>
              </a:ln>
              <a:solidFill>
                <a:schemeClr val="tx1"/>
              </a:solidFill>
              <a:effectLst/>
              <a:latin typeface="Footlight MT Light" panose="0204060206030A020304" pitchFamily="18" charset="0"/>
            </a:endParaRPr>
          </a:p>
        </p:txBody>
      </p:sp>
      <p:sp>
        <p:nvSpPr>
          <p:cNvPr id="3" name="Text Placeholder 2"/>
          <p:cNvSpPr>
            <a:spLocks noGrp="1"/>
          </p:cNvSpPr>
          <p:nvPr>
            <p:ph type="body" idx="1"/>
          </p:nvPr>
        </p:nvSpPr>
        <p:spPr>
          <a:xfrm>
            <a:off x="428596" y="2071678"/>
            <a:ext cx="8477280" cy="4500594"/>
          </a:xfrm>
        </p:spPr>
        <p:txBody>
          <a:bodyPr>
            <a:normAutofit/>
          </a:bodyPr>
          <a:lstStyle/>
          <a:p>
            <a:pPr algn="ctr"/>
            <a:r>
              <a:rPr lang="en-US" sz="2800" b="1" dirty="0">
                <a:solidFill>
                  <a:schemeClr val="tx1"/>
                </a:solidFill>
                <a:latin typeface="Footlight MT Light" panose="0204060206030A020304" pitchFamily="18" charset="0"/>
              </a:rPr>
              <a:t>In the first definitive book on defense mechanisms, </a:t>
            </a:r>
            <a:r>
              <a:rPr lang="en-US" sz="2800" b="1" i="1" dirty="0">
                <a:solidFill>
                  <a:schemeClr val="tx1"/>
                </a:solidFill>
                <a:latin typeface="Footlight MT Light" panose="0204060206030A020304" pitchFamily="18" charset="0"/>
              </a:rPr>
              <a:t>The Ego and the Mechanisms of Defense</a:t>
            </a:r>
            <a:r>
              <a:rPr lang="en-US" sz="2800" b="1" dirty="0">
                <a:solidFill>
                  <a:schemeClr val="tx1"/>
                </a:solidFill>
                <a:latin typeface="Footlight MT Light" panose="0204060206030A020304" pitchFamily="18" charset="0"/>
              </a:rPr>
              <a:t> (1936), Anna Freud enumerated the ten defense mechanisms that appear in the works of her father, Sigmund Freud: </a:t>
            </a:r>
            <a:r>
              <a:rPr lang="en-US" sz="2800" b="1" i="1" dirty="0">
                <a:solidFill>
                  <a:schemeClr val="tx1"/>
                </a:solidFill>
                <a:latin typeface="Footlight MT Light" panose="0204060206030A020304" pitchFamily="18" charset="0"/>
              </a:rPr>
              <a:t>repression, regression, reaction formation, isolation, undoing, projection,  introjection, turning against one's own person, reversal into the opposite, </a:t>
            </a:r>
            <a:r>
              <a:rPr lang="en-US" sz="2800" b="1" dirty="0">
                <a:solidFill>
                  <a:schemeClr val="tx1"/>
                </a:solidFill>
                <a:latin typeface="Footlight MT Light" panose="0204060206030A020304" pitchFamily="18" charset="0"/>
              </a:rPr>
              <a:t>and</a:t>
            </a:r>
            <a:r>
              <a:rPr lang="en-US" sz="2800" b="1" i="1" dirty="0">
                <a:solidFill>
                  <a:schemeClr val="tx1"/>
                </a:solidFill>
                <a:latin typeface="Footlight MT Light" panose="0204060206030A020304" pitchFamily="18" charset="0"/>
              </a:rPr>
              <a:t> sublimation </a:t>
            </a:r>
            <a:r>
              <a:rPr lang="en-US" sz="2800" b="1" dirty="0">
                <a:solidFill>
                  <a:schemeClr val="tx1"/>
                </a:solidFill>
                <a:latin typeface="Footlight MT Light" panose="0204060206030A020304" pitchFamily="18" charset="0"/>
              </a:rPr>
              <a:t>or</a:t>
            </a:r>
            <a:r>
              <a:rPr lang="en-US" sz="2800" b="1" i="1" dirty="0">
                <a:solidFill>
                  <a:schemeClr val="tx1"/>
                </a:solidFill>
                <a:latin typeface="Footlight MT Light" panose="0204060206030A020304" pitchFamily="18" charset="0"/>
              </a:rPr>
              <a:t> displacement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219456" y="367664"/>
            <a:ext cx="914400" cy="5847418"/>
          </a:xfrm>
          <a:solidFill>
            <a:schemeClr val="bg1">
              <a:lumMod val="75000"/>
            </a:schemeClr>
          </a:solidFill>
          <a:scene3d>
            <a:camera prst="orthographicFront"/>
            <a:lightRig rig="threePt" dir="t"/>
          </a:scene3d>
          <a:sp3d>
            <a:bevelT w="152400" h="50800" prst="softRound"/>
          </a:sp3d>
        </p:spPr>
        <p:txBody>
          <a:bodyPr>
            <a:normAutofit fontScale="90000"/>
          </a:bodyPr>
          <a:lstStyle/>
          <a:p>
            <a:pPr algn="ctr"/>
            <a:r>
              <a:rPr lang="en-IN" dirty="0">
                <a:solidFill>
                  <a:srgbClr val="283653"/>
                </a:solidFill>
              </a:rPr>
              <a:t>Major types of defence mechanism</a:t>
            </a:r>
            <a:endParaRPr lang="en-US" dirty="0">
              <a:solidFill>
                <a:srgbClr val="283653"/>
              </a:solidFill>
            </a:endParaRPr>
          </a:p>
        </p:txBody>
      </p:sp>
      <p:pic>
        <p:nvPicPr>
          <p:cNvPr id="19458" name="Picture 2" descr="Sigmund Freud defense mechanisms psychology | Freud psychology ..."/>
          <p:cNvPicPr>
            <a:picLocks noChangeAspect="1" noChangeArrowheads="1"/>
          </p:cNvPicPr>
          <p:nvPr/>
        </p:nvPicPr>
        <p:blipFill>
          <a:blip r:embed="rId2"/>
          <a:srcRect r="2727" b="7143"/>
          <a:stretch>
            <a:fillRect/>
          </a:stretch>
        </p:blipFill>
        <p:spPr bwMode="auto">
          <a:xfrm>
            <a:off x="1142976" y="357166"/>
            <a:ext cx="7643866" cy="585791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COMPENSATION</a:t>
            </a:r>
            <a:endParaRPr lang="en-US" sz="4400" dirty="0">
              <a:ln>
                <a:noFill/>
              </a:ln>
              <a:solidFill>
                <a:schemeClr val="tx1"/>
              </a:solidFill>
              <a:effectLst/>
              <a:latin typeface="Footlight MT Light" panose="0204060206030A020304" pitchFamily="18" charset="77"/>
            </a:endParaRPr>
          </a:p>
        </p:txBody>
      </p:sp>
      <p:sp>
        <p:nvSpPr>
          <p:cNvPr id="6" name="Content Placeholder 5"/>
          <p:cNvSpPr>
            <a:spLocks noGrp="1"/>
          </p:cNvSpPr>
          <p:nvPr>
            <p:ph idx="1"/>
          </p:nvPr>
        </p:nvSpPr>
        <p:spPr/>
        <p:txBody>
          <a:bodyPr/>
          <a:lstStyle/>
          <a:p>
            <a:pPr algn="ctr">
              <a:buNone/>
            </a:pPr>
            <a:r>
              <a:rPr lang="en-IN" dirty="0">
                <a:latin typeface="Footlight MT Light" panose="0204060206030A020304" pitchFamily="18" charset="0"/>
              </a:rPr>
              <a:t>Covering up a real or perceived weaknesses by emphasizing a trait one considers more desirable. </a:t>
            </a:r>
          </a:p>
          <a:p>
            <a:pPr algn="ctr">
              <a:buNone/>
            </a:pPr>
            <a:endParaRPr lang="en-IN" dirty="0">
              <a:latin typeface="Footlight MT Light" panose="0204060206030A020304" pitchFamily="18" charset="0"/>
            </a:endParaRPr>
          </a:p>
          <a:p>
            <a:pPr algn="ctr">
              <a:buNone/>
            </a:pPr>
            <a:r>
              <a:rPr lang="en-IN" dirty="0">
                <a:latin typeface="Footlight MT Light" panose="0204060206030A020304" pitchFamily="18" charset="0"/>
              </a:rPr>
              <a:t>Example:</a:t>
            </a:r>
          </a:p>
          <a:p>
            <a:pPr algn="ctr">
              <a:buNone/>
            </a:pPr>
            <a:r>
              <a:rPr lang="en-IN" dirty="0">
                <a:latin typeface="Footlight MT Light" panose="0204060206030A020304" pitchFamily="18" charset="0"/>
              </a:rPr>
              <a:t>A physically handicapped boy is unable to play football, so he compensates by becoming a great scholar.</a:t>
            </a:r>
          </a:p>
        </p:txBody>
      </p:sp>
      <p:sp>
        <p:nvSpPr>
          <p:cNvPr id="2" name="Rectangle 1"/>
          <p:cNvSpPr/>
          <p:nvPr/>
        </p:nvSpPr>
        <p:spPr>
          <a:xfrm>
            <a:off x="1907704" y="3573016"/>
            <a:ext cx="5688632" cy="144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DISPLACEMENT</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p:txBody>
          <a:bodyPr/>
          <a:lstStyle/>
          <a:p>
            <a:pPr algn="ctr">
              <a:buNone/>
            </a:pPr>
            <a:r>
              <a:rPr lang="en-IN" dirty="0">
                <a:latin typeface="Footlight MT Light" panose="0204060206030A020304" pitchFamily="18" charset="0"/>
              </a:rPr>
              <a:t>Transfer of feelings from one target to another that is considered less threatening or less neutral.</a:t>
            </a:r>
          </a:p>
          <a:p>
            <a:pPr algn="ctr">
              <a:buNone/>
            </a:pPr>
            <a:r>
              <a:rPr lang="en-IN" dirty="0">
                <a:latin typeface="Footlight MT Light" panose="0204060206030A020304" pitchFamily="18" charset="0"/>
              </a:rPr>
              <a:t> </a:t>
            </a:r>
          </a:p>
          <a:p>
            <a:pPr algn="ctr">
              <a:buNone/>
            </a:pPr>
            <a:r>
              <a:rPr lang="en-IN" dirty="0">
                <a:latin typeface="Footlight MT Light" panose="0204060206030A020304" pitchFamily="18" charset="0"/>
              </a:rPr>
              <a:t>Example :</a:t>
            </a:r>
          </a:p>
          <a:p>
            <a:pPr algn="ctr">
              <a:buNone/>
            </a:pPr>
            <a:r>
              <a:rPr lang="en-IN" dirty="0">
                <a:latin typeface="Footlight MT Light" panose="0204060206030A020304" pitchFamily="18" charset="0"/>
              </a:rPr>
              <a:t>A client is aggressive at his doctor, does not express it but, becomes verbally abusive to the nurse.</a:t>
            </a:r>
          </a:p>
          <a:p>
            <a:pPr algn="ctr">
              <a:buNone/>
            </a:pPr>
            <a:r>
              <a:rPr lang="en-IN" dirty="0">
                <a:latin typeface="Footlight MT Light" panose="0204060206030A020304" pitchFamily="18" charset="0"/>
              </a:rPr>
              <a:t>Associated disorders: Phobias</a:t>
            </a:r>
            <a:endParaRPr lang="en-US" dirty="0">
              <a:latin typeface="Footlight MT Light" panose="0204060206030A020304" pitchFamily="18" charset="0"/>
            </a:endParaRPr>
          </a:p>
        </p:txBody>
      </p:sp>
      <p:sp>
        <p:nvSpPr>
          <p:cNvPr id="4" name="Rectangle 3"/>
          <p:cNvSpPr/>
          <p:nvPr/>
        </p:nvSpPr>
        <p:spPr>
          <a:xfrm>
            <a:off x="2123728" y="3212976"/>
            <a:ext cx="5112568"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120090" cy="1362075"/>
          </a:xfrm>
        </p:spPr>
        <p:txBody>
          <a:bodyPr/>
          <a:lstStyle/>
          <a:p>
            <a:pPr algn="ctr"/>
            <a:r>
              <a:rPr lang="en-IN" sz="4400" b="0" dirty="0">
                <a:ln>
                  <a:noFill/>
                </a:ln>
                <a:solidFill>
                  <a:schemeClr val="tx1"/>
                </a:solidFill>
                <a:effectLst/>
                <a:latin typeface="Footlight MT Light" panose="0204060206030A020304" pitchFamily="18" charset="77"/>
              </a:rPr>
              <a:t>SUBLIMINATION</a:t>
            </a:r>
            <a:endParaRPr lang="en-US" b="0" dirty="0">
              <a:ln>
                <a:noFill/>
              </a:ln>
              <a:solidFill>
                <a:schemeClr val="tx1"/>
              </a:solidFill>
              <a:effectLst/>
              <a:latin typeface="Footlight MT Light" panose="0204060206030A020304" pitchFamily="18" charset="77"/>
            </a:endParaRPr>
          </a:p>
        </p:txBody>
      </p:sp>
      <p:sp>
        <p:nvSpPr>
          <p:cNvPr id="3" name="Text Placeholder 2"/>
          <p:cNvSpPr>
            <a:spLocks noGrp="1"/>
          </p:cNvSpPr>
          <p:nvPr>
            <p:ph type="body" idx="1"/>
          </p:nvPr>
        </p:nvSpPr>
        <p:spPr>
          <a:xfrm>
            <a:off x="357158" y="1142984"/>
            <a:ext cx="8334404" cy="5429288"/>
          </a:xfrm>
        </p:spPr>
        <p:txBody>
          <a:bodyPr>
            <a:normAutofit/>
          </a:bodyPr>
          <a:lstStyle/>
          <a:p>
            <a:pPr algn="ctr"/>
            <a:endParaRPr lang="en-US" sz="2800" dirty="0">
              <a:solidFill>
                <a:schemeClr val="tx1"/>
              </a:solidFill>
              <a:latin typeface="Footlight MT Light" panose="0204060206030A020304" pitchFamily="18" charset="0"/>
            </a:endParaRPr>
          </a:p>
          <a:p>
            <a:pPr algn="ctr"/>
            <a:r>
              <a:rPr lang="en-US" sz="2800" dirty="0">
                <a:solidFill>
                  <a:schemeClr val="tx1"/>
                </a:solidFill>
                <a:latin typeface="Footlight MT Light" panose="0204060206030A020304" pitchFamily="18" charset="0"/>
              </a:rPr>
              <a:t>You find a way to do what you consider unacceptable, by making it acceptable.</a:t>
            </a:r>
          </a:p>
          <a:p>
            <a:pPr algn="ctr"/>
            <a:r>
              <a:rPr lang="en-IN" sz="2800" dirty="0">
                <a:solidFill>
                  <a:schemeClr val="tx1"/>
                </a:solidFill>
                <a:latin typeface="Footlight MT Light" panose="0204060206030A020304" pitchFamily="18" charset="0"/>
              </a:rPr>
              <a:t>EXAMPLE:</a:t>
            </a:r>
          </a:p>
          <a:p>
            <a:pPr algn="ctr"/>
            <a:endParaRPr lang="en-IN" sz="2800" dirty="0">
              <a:solidFill>
                <a:schemeClr val="tx1"/>
              </a:solidFill>
              <a:latin typeface="Footlight MT Light" panose="0204060206030A020304" pitchFamily="18" charset="0"/>
            </a:endParaRPr>
          </a:p>
          <a:p>
            <a:pPr algn="ctr"/>
            <a:r>
              <a:rPr lang="en-IN" sz="2800" b="1" dirty="0">
                <a:solidFill>
                  <a:schemeClr val="accent2">
                    <a:lumMod val="75000"/>
                  </a:schemeClr>
                </a:solidFill>
                <a:latin typeface="Ink Free" pitchFamily="66" charset="0"/>
              </a:rPr>
              <a:t>.</a:t>
            </a:r>
          </a:p>
          <a:p>
            <a:pPr algn="ctr"/>
            <a:endParaRPr lang="en-US" sz="2800" b="1" dirty="0">
              <a:solidFill>
                <a:schemeClr val="bg1">
                  <a:lumMod val="50000"/>
                </a:schemeClr>
              </a:solidFill>
              <a:latin typeface="Ink Free" pitchFamily="66" charset="0"/>
            </a:endParaRPr>
          </a:p>
          <a:p>
            <a:pPr algn="ctr"/>
            <a:endParaRPr lang="en-US" sz="2800" b="1" dirty="0">
              <a:solidFill>
                <a:schemeClr val="bg1">
                  <a:lumMod val="50000"/>
                </a:schemeClr>
              </a:solidFill>
              <a:latin typeface="Ink Free" pitchFamily="66" charset="0"/>
            </a:endParaRPr>
          </a:p>
        </p:txBody>
      </p:sp>
      <p:pic>
        <p:nvPicPr>
          <p:cNvPr id="33794" name="Picture 2" descr="Sublimation - Psychological defense mechanism"/>
          <p:cNvPicPr>
            <a:picLocks noChangeAspect="1" noChangeArrowheads="1"/>
          </p:cNvPicPr>
          <p:nvPr/>
        </p:nvPicPr>
        <p:blipFill>
          <a:blip r:embed="rId2"/>
          <a:srcRect/>
          <a:stretch>
            <a:fillRect/>
          </a:stretch>
        </p:blipFill>
        <p:spPr bwMode="auto">
          <a:xfrm>
            <a:off x="1229939" y="3610022"/>
            <a:ext cx="6517403" cy="295232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IDENTIFICATION</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357158" y="1571612"/>
            <a:ext cx="4572032" cy="4883196"/>
          </a:xfrm>
        </p:spPr>
        <p:txBody>
          <a:bodyPr>
            <a:normAutofit fontScale="77500" lnSpcReduction="20000"/>
          </a:bodyPr>
          <a:lstStyle/>
          <a:p>
            <a:pPr algn="ctr">
              <a:buNone/>
            </a:pPr>
            <a:r>
              <a:rPr lang="en-IN" dirty="0">
                <a:latin typeface="Footlight MT Light" panose="0204060206030A020304" pitchFamily="18" charset="0"/>
              </a:rPr>
              <a:t>An attempt to increase self worth by acquiring certain attributes and characteristics of an individual one admires.</a:t>
            </a:r>
          </a:p>
          <a:p>
            <a:pPr algn="ctr">
              <a:buNone/>
            </a:pPr>
            <a:r>
              <a:rPr lang="en-IN" dirty="0">
                <a:latin typeface="Footlight MT Light" panose="0204060206030A020304" pitchFamily="18" charset="0"/>
              </a:rPr>
              <a:t> </a:t>
            </a:r>
          </a:p>
          <a:p>
            <a:pPr algn="ctr">
              <a:buNone/>
            </a:pPr>
            <a:r>
              <a:rPr lang="en-IN" dirty="0">
                <a:latin typeface="Footlight MT Light" panose="0204060206030A020304" pitchFamily="18" charset="0"/>
              </a:rPr>
              <a:t>Example :</a:t>
            </a:r>
          </a:p>
          <a:p>
            <a:pPr algn="ctr">
              <a:buNone/>
            </a:pPr>
            <a:r>
              <a:rPr lang="en-IN" dirty="0">
                <a:latin typeface="Footlight MT Light" panose="0204060206030A020304" pitchFamily="18" charset="0"/>
              </a:rPr>
              <a:t>A teenaged boy who required lengthy rehabilitation after an accident decides to become a physical therapist as a result of his experiences.</a:t>
            </a:r>
          </a:p>
          <a:p>
            <a:pPr algn="ctr">
              <a:buNone/>
            </a:pPr>
            <a:endParaRPr lang="en-IN" dirty="0">
              <a:latin typeface="Footlight MT Light" panose="0204060206030A020304" pitchFamily="18" charset="0"/>
            </a:endParaRPr>
          </a:p>
          <a:p>
            <a:pPr algn="ctr">
              <a:buNone/>
            </a:pPr>
            <a:r>
              <a:rPr lang="en-IN" dirty="0">
                <a:latin typeface="Footlight MT Light" panose="0204060206030A020304" pitchFamily="18" charset="0"/>
              </a:rPr>
              <a:t>Associated disorders: </a:t>
            </a:r>
            <a:r>
              <a:rPr lang="en-US" dirty="0">
                <a:latin typeface="Footlight MT Light" panose="0204060206030A020304" pitchFamily="18" charset="0"/>
              </a:rPr>
              <a:t>Schizophrenia, Mood Disorders (Depression) </a:t>
            </a:r>
          </a:p>
        </p:txBody>
      </p:sp>
      <p:pic>
        <p:nvPicPr>
          <p:cNvPr id="3074" name="Picture 2" descr="https://3.bp.blogspot.com/-2V4ybv0SmS8/UtOckVcs7yI/AAAAAAAABs0/Gls6hZ_Su_c/s400/g.JPG"/>
          <p:cNvPicPr>
            <a:picLocks noChangeAspect="1" noChangeArrowheads="1"/>
          </p:cNvPicPr>
          <p:nvPr/>
        </p:nvPicPr>
        <p:blipFill>
          <a:blip r:embed="rId2"/>
          <a:srcRect/>
          <a:stretch>
            <a:fillRect/>
          </a:stretch>
        </p:blipFill>
        <p:spPr bwMode="auto">
          <a:xfrm>
            <a:off x="4857752" y="1785926"/>
            <a:ext cx="4095752" cy="4643470"/>
          </a:xfrm>
          <a:prstGeom prst="rect">
            <a:avLst/>
          </a:prstGeom>
          <a:noFill/>
        </p:spPr>
      </p:pic>
      <p:sp>
        <p:nvSpPr>
          <p:cNvPr id="4" name="Rectangle 3"/>
          <p:cNvSpPr/>
          <p:nvPr/>
        </p:nvSpPr>
        <p:spPr>
          <a:xfrm>
            <a:off x="1331640" y="2852936"/>
            <a:ext cx="266429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INTELLECTUALISATION </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0" y="1857364"/>
            <a:ext cx="5472122" cy="4572000"/>
          </a:xfrm>
        </p:spPr>
        <p:txBody>
          <a:bodyPr>
            <a:noAutofit/>
          </a:bodyPr>
          <a:lstStyle/>
          <a:p>
            <a:pPr algn="ctr">
              <a:buNone/>
            </a:pPr>
            <a:r>
              <a:rPr lang="en-IN" sz="2000" dirty="0">
                <a:latin typeface="Footlight MT Light" panose="0204060206030A020304" pitchFamily="18" charset="0"/>
              </a:rPr>
              <a:t>An attempt to avoid expressing actual emotions associated with stressful situations by using the intellectual processes of logic, reasoning and analysis.</a:t>
            </a:r>
          </a:p>
          <a:p>
            <a:pPr algn="ctr">
              <a:buNone/>
            </a:pPr>
            <a:r>
              <a:rPr lang="en-IN" sz="2000" dirty="0">
                <a:latin typeface="Footlight MT Light" panose="0204060206030A020304" pitchFamily="18" charset="0"/>
              </a:rPr>
              <a:t> </a:t>
            </a:r>
          </a:p>
          <a:p>
            <a:pPr algn="ctr">
              <a:buNone/>
            </a:pPr>
            <a:r>
              <a:rPr lang="en-IN" sz="2000" dirty="0">
                <a:latin typeface="Footlight MT Light" panose="0204060206030A020304" pitchFamily="18" charset="0"/>
              </a:rPr>
              <a:t>Example :</a:t>
            </a:r>
          </a:p>
          <a:p>
            <a:pPr algn="ctr">
              <a:buNone/>
            </a:pPr>
            <a:r>
              <a:rPr lang="en-IN" sz="2000" dirty="0">
                <a:latin typeface="Footlight MT Light" panose="0204060206030A020304" pitchFamily="18" charset="0"/>
              </a:rPr>
              <a:t>A husband is transferred with his job to a city far away from the wife’s parents home and now she hides her anxiety by explaining the advantages associated with the move.</a:t>
            </a:r>
          </a:p>
        </p:txBody>
      </p:sp>
      <p:pic>
        <p:nvPicPr>
          <p:cNvPr id="2050" name="Picture 2" descr="The Amazing Concept of Intellectualization Explained With Examples ..."/>
          <p:cNvPicPr>
            <a:picLocks noChangeAspect="1" noChangeArrowheads="1"/>
          </p:cNvPicPr>
          <p:nvPr/>
        </p:nvPicPr>
        <p:blipFill>
          <a:blip r:embed="rId2"/>
          <a:srcRect/>
          <a:stretch>
            <a:fillRect/>
          </a:stretch>
        </p:blipFill>
        <p:spPr bwMode="auto">
          <a:xfrm>
            <a:off x="5429256" y="2060848"/>
            <a:ext cx="3535232" cy="3081524"/>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0250" y="326951"/>
            <a:ext cx="8120090" cy="1362075"/>
          </a:xfrm>
        </p:spPr>
        <p:txBody>
          <a:bodyPr/>
          <a:lstStyle/>
          <a:p>
            <a:pPr algn="ctr"/>
            <a:r>
              <a:rPr lang="en-IN" sz="4400" b="0" dirty="0">
                <a:ln>
                  <a:noFill/>
                </a:ln>
                <a:solidFill>
                  <a:schemeClr val="tx1"/>
                </a:solidFill>
                <a:effectLst/>
              </a:rPr>
              <a:t> </a:t>
            </a:r>
            <a:r>
              <a:rPr lang="en-IN" sz="4400" b="0" dirty="0">
                <a:ln>
                  <a:noFill/>
                </a:ln>
                <a:solidFill>
                  <a:schemeClr val="tx1"/>
                </a:solidFill>
                <a:effectLst/>
                <a:latin typeface="Footlight MT Light" panose="0204060206030A020304" pitchFamily="18" charset="77"/>
              </a:rPr>
              <a:t>SUPRESSION</a:t>
            </a:r>
            <a:endParaRPr lang="en-US" b="0" dirty="0">
              <a:ln>
                <a:noFill/>
              </a:ln>
              <a:solidFill>
                <a:schemeClr val="tx1"/>
              </a:solidFill>
              <a:effectLst/>
              <a:latin typeface="Footlight MT Light" panose="0204060206030A020304" pitchFamily="18" charset="77"/>
            </a:endParaRPr>
          </a:p>
        </p:txBody>
      </p:sp>
      <p:sp>
        <p:nvSpPr>
          <p:cNvPr id="3" name="Text Placeholder 2"/>
          <p:cNvSpPr>
            <a:spLocks noGrp="1"/>
          </p:cNvSpPr>
          <p:nvPr>
            <p:ph type="body" idx="1"/>
          </p:nvPr>
        </p:nvSpPr>
        <p:spPr>
          <a:xfrm>
            <a:off x="237102" y="1700808"/>
            <a:ext cx="8334404" cy="4662280"/>
          </a:xfrm>
        </p:spPr>
        <p:txBody>
          <a:bodyPr>
            <a:normAutofit/>
          </a:bodyPr>
          <a:lstStyle/>
          <a:p>
            <a:pPr algn="ctr"/>
            <a:r>
              <a:rPr lang="en-US" sz="2400" dirty="0">
                <a:solidFill>
                  <a:schemeClr val="tx1"/>
                </a:solidFill>
                <a:latin typeface="Footlight MT Light" panose="0204060206030A020304" pitchFamily="18" charset="0"/>
              </a:rPr>
              <a:t>The conscious decision to delay paying attention to a thought, emotion, or need in order to cope with the present reality; making it possible later to access uncomfortable or distressing emotions whilst accepting them.</a:t>
            </a:r>
          </a:p>
          <a:p>
            <a:pPr algn="ctr"/>
            <a:endParaRPr lang="en-IN" sz="2400" dirty="0">
              <a:solidFill>
                <a:schemeClr val="tx1"/>
              </a:solidFill>
              <a:latin typeface="Footlight MT Light" panose="0204060206030A020304" pitchFamily="18" charset="0"/>
            </a:endParaRPr>
          </a:p>
          <a:p>
            <a:pPr algn="ctr"/>
            <a:r>
              <a:rPr lang="en-IN" sz="2400" dirty="0">
                <a:solidFill>
                  <a:schemeClr val="tx1"/>
                </a:solidFill>
                <a:latin typeface="Footlight MT Light" panose="0204060206030A020304" pitchFamily="18" charset="0"/>
              </a:rPr>
              <a:t>EXAMPLE:</a:t>
            </a:r>
          </a:p>
          <a:p>
            <a:pPr algn="ctr"/>
            <a:r>
              <a:rPr lang="en-IN" sz="2400" dirty="0">
                <a:solidFill>
                  <a:schemeClr val="tx1"/>
                </a:solidFill>
                <a:latin typeface="Footlight MT Light" panose="0204060206030A020304" pitchFamily="18" charset="0"/>
              </a:rPr>
              <a:t>Thinking about sweets kept in kitchen and wanting to eat them all while on a diet.</a:t>
            </a:r>
          </a:p>
          <a:p>
            <a:pPr algn="ctr"/>
            <a:endParaRPr lang="en-US" sz="2800" dirty="0">
              <a:solidFill>
                <a:schemeClr val="tx1"/>
              </a:solidFill>
              <a:latin typeface="Footlight MT Light" panose="0204060206030A020304" pitchFamily="18" charset="0"/>
            </a:endParaRPr>
          </a:p>
          <a:p>
            <a:pPr algn="ctr"/>
            <a:endParaRPr lang="en-US" sz="2800" dirty="0">
              <a:solidFill>
                <a:schemeClr val="tx1"/>
              </a:solidFill>
              <a:latin typeface="Footlight MT Light" panose="0204060206030A020304" pitchFamily="18" charset="0"/>
            </a:endParaRPr>
          </a:p>
        </p:txBody>
      </p:sp>
      <p:sp>
        <p:nvSpPr>
          <p:cNvPr id="4" name="Rectangle 3"/>
          <p:cNvSpPr/>
          <p:nvPr/>
        </p:nvSpPr>
        <p:spPr>
          <a:xfrm>
            <a:off x="2339752" y="3501008"/>
            <a:ext cx="432048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ISOLATION</a:t>
            </a:r>
            <a:r>
              <a:rPr lang="en-IN" sz="4400" dirty="0">
                <a:ln>
                  <a:noFill/>
                </a:ln>
                <a:solidFill>
                  <a:schemeClr val="tx1"/>
                </a:solidFill>
                <a:effectLst/>
              </a:rPr>
              <a:t> </a:t>
            </a:r>
            <a:endParaRPr lang="en-US" sz="4400" dirty="0">
              <a:ln>
                <a:noFill/>
              </a:ln>
              <a:solidFill>
                <a:schemeClr val="tx1"/>
              </a:solidFill>
              <a:effectLst/>
            </a:endParaRPr>
          </a:p>
        </p:txBody>
      </p:sp>
      <p:sp>
        <p:nvSpPr>
          <p:cNvPr id="3" name="Content Placeholder 2"/>
          <p:cNvSpPr>
            <a:spLocks noGrp="1"/>
          </p:cNvSpPr>
          <p:nvPr>
            <p:ph idx="1"/>
          </p:nvPr>
        </p:nvSpPr>
        <p:spPr>
          <a:xfrm>
            <a:off x="457200" y="1666526"/>
            <a:ext cx="8229600" cy="4572000"/>
          </a:xfrm>
        </p:spPr>
        <p:txBody>
          <a:bodyPr>
            <a:normAutofit/>
          </a:bodyPr>
          <a:lstStyle/>
          <a:p>
            <a:pPr algn="ctr">
              <a:buNone/>
            </a:pPr>
            <a:r>
              <a:rPr lang="en-US" dirty="0">
                <a:latin typeface="Footlight MT Light" panose="0204060206030A020304" pitchFamily="18" charset="0"/>
              </a:rPr>
              <a:t>Separation of feelings from ideas and events</a:t>
            </a:r>
            <a:r>
              <a:rPr lang="en-IN" dirty="0">
                <a:latin typeface="Footlight MT Light" panose="0204060206030A020304" pitchFamily="18" charset="0"/>
              </a:rPr>
              <a:t>.</a:t>
            </a:r>
          </a:p>
          <a:p>
            <a:pPr algn="ctr">
              <a:buNone/>
            </a:pPr>
            <a:r>
              <a:rPr lang="en-IN" dirty="0">
                <a:latin typeface="Footlight MT Light" panose="0204060206030A020304" pitchFamily="18" charset="0"/>
              </a:rPr>
              <a:t> </a:t>
            </a:r>
          </a:p>
          <a:p>
            <a:pPr algn="ctr">
              <a:buNone/>
            </a:pPr>
            <a:r>
              <a:rPr lang="en-IN" dirty="0">
                <a:latin typeface="Footlight MT Light" panose="0204060206030A020304" pitchFamily="18" charset="0"/>
              </a:rPr>
              <a:t>Example :</a:t>
            </a:r>
          </a:p>
          <a:p>
            <a:pPr algn="ctr">
              <a:buNone/>
            </a:pPr>
            <a:r>
              <a:rPr lang="en-IN" dirty="0">
                <a:latin typeface="Footlight MT Light" panose="0204060206030A020304" pitchFamily="18" charset="0"/>
              </a:rPr>
              <a:t>Without showing any emotion a young woman describes being attacked and raped.</a:t>
            </a:r>
          </a:p>
          <a:p>
            <a:pPr algn="ctr">
              <a:buNone/>
            </a:pPr>
            <a:r>
              <a:rPr lang="en-IN" sz="2800" dirty="0">
                <a:latin typeface="Footlight MT Light" panose="0204060206030A020304" pitchFamily="18" charset="0"/>
              </a:rPr>
              <a:t>Associated disorders : </a:t>
            </a:r>
            <a:r>
              <a:rPr lang="en-US" sz="2800" dirty="0" err="1">
                <a:latin typeface="Footlight MT Light" panose="0204060206030A020304" pitchFamily="18" charset="0"/>
              </a:rPr>
              <a:t>Obesessive-Complusive</a:t>
            </a:r>
            <a:r>
              <a:rPr lang="en-US" sz="2800" dirty="0">
                <a:latin typeface="Footlight MT Light" panose="0204060206030A020304" pitchFamily="18" charset="0"/>
              </a:rPr>
              <a:t> Disorder, </a:t>
            </a:r>
            <a:r>
              <a:rPr lang="it-IT" sz="2800" dirty="0">
                <a:latin typeface="Footlight MT Light" panose="0204060206030A020304" pitchFamily="18" charset="0"/>
              </a:rPr>
              <a:t>Dissociative Disorders (Amnesia, multiple personalities),</a:t>
            </a:r>
            <a:r>
              <a:rPr lang="en-US" sz="2800" dirty="0">
                <a:latin typeface="Footlight MT Light" panose="0204060206030A020304" pitchFamily="18" charset="0"/>
              </a:rPr>
              <a:t> Somatoform Disorders, Personality Disorders</a:t>
            </a:r>
            <a:endParaRPr lang="en-IN" sz="2800" dirty="0">
              <a:latin typeface="Footlight MT Light" panose="0204060206030A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81000" y="271464"/>
            <a:ext cx="8596314" cy="1362075"/>
          </a:xfrm>
        </p:spPr>
        <p:txBody>
          <a:bodyPr>
            <a:normAutofit/>
          </a:bodyPr>
          <a:lstStyle/>
          <a:p>
            <a:pPr algn="ctr"/>
            <a:r>
              <a:rPr lang="en-IN" sz="4400" b="0" dirty="0">
                <a:ln>
                  <a:noFill/>
                </a:ln>
                <a:solidFill>
                  <a:schemeClr val="tx1"/>
                </a:solidFill>
                <a:effectLst/>
                <a:latin typeface="Footlight MT Light" panose="0204060206030A020304" pitchFamily="18" charset="77"/>
              </a:rPr>
              <a:t>MEANING</a:t>
            </a:r>
            <a:endParaRPr lang="en-US" sz="4400" b="0" dirty="0">
              <a:ln>
                <a:noFill/>
              </a:ln>
              <a:solidFill>
                <a:schemeClr val="tx1"/>
              </a:solidFill>
              <a:effectLst/>
              <a:latin typeface="Footlight MT Light" panose="0204060206030A020304" pitchFamily="18" charset="77"/>
            </a:endParaRPr>
          </a:p>
        </p:txBody>
      </p:sp>
      <p:sp>
        <p:nvSpPr>
          <p:cNvPr id="5" name="Text Placeholder 4"/>
          <p:cNvSpPr>
            <a:spLocks noGrp="1"/>
          </p:cNvSpPr>
          <p:nvPr>
            <p:ph type="body" idx="1"/>
          </p:nvPr>
        </p:nvSpPr>
        <p:spPr>
          <a:xfrm>
            <a:off x="381000" y="1447800"/>
            <a:ext cx="8596314" cy="1497918"/>
          </a:xfrm>
        </p:spPr>
        <p:txBody>
          <a:bodyPr>
            <a:normAutofit/>
          </a:bodyPr>
          <a:lstStyle/>
          <a:p>
            <a:pPr algn="ctr"/>
            <a:r>
              <a:rPr lang="en-US" sz="2800" dirty="0">
                <a:solidFill>
                  <a:schemeClr val="tx1"/>
                </a:solidFill>
                <a:latin typeface="Footlight MT Light" panose="0204060206030A020304" pitchFamily="18" charset="0"/>
              </a:rPr>
              <a:t>Defense mechanisms are psychological strategies that are unconsciously used to protect a person from anxiety arising from unacceptable thoughts or feelings.</a:t>
            </a:r>
          </a:p>
        </p:txBody>
      </p:sp>
      <p:pic>
        <p:nvPicPr>
          <p:cNvPr id="1026" name="Picture 2" descr="Defense Mechanism | thefitnesity.com"/>
          <p:cNvPicPr>
            <a:picLocks noChangeAspect="1" noChangeArrowheads="1"/>
          </p:cNvPicPr>
          <p:nvPr/>
        </p:nvPicPr>
        <p:blipFill>
          <a:blip r:embed="rId2"/>
          <a:srcRect l="4615" t="3948" b="5263"/>
          <a:stretch>
            <a:fillRect/>
          </a:stretch>
        </p:blipFill>
        <p:spPr bwMode="auto">
          <a:xfrm>
            <a:off x="3202993" y="3150479"/>
            <a:ext cx="2952328" cy="328565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399032"/>
          </a:xfrm>
        </p:spPr>
        <p:txBody>
          <a:bodyPr>
            <a:normAutofit/>
          </a:bodyPr>
          <a:lstStyle/>
          <a:p>
            <a:pPr algn="ctr"/>
            <a:r>
              <a:rPr lang="en-IN" sz="4400" dirty="0">
                <a:ln>
                  <a:noFill/>
                </a:ln>
                <a:solidFill>
                  <a:schemeClr val="tx1"/>
                </a:solidFill>
                <a:effectLst/>
                <a:latin typeface="Footlight MT Light" panose="0204060206030A020304" pitchFamily="18" charset="77"/>
              </a:rPr>
              <a:t>PROJECTION </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551372" y="1772816"/>
            <a:ext cx="8072494" cy="4883196"/>
          </a:xfrm>
        </p:spPr>
        <p:txBody>
          <a:bodyPr>
            <a:noAutofit/>
          </a:bodyPr>
          <a:lstStyle/>
          <a:p>
            <a:pPr algn="ctr">
              <a:buNone/>
            </a:pPr>
            <a:r>
              <a:rPr lang="en-US" sz="2400" dirty="0">
                <a:latin typeface="Footlight MT Light" panose="0204060206030A020304" pitchFamily="18" charset="0"/>
              </a:rPr>
              <a:t>Projection reduces anxiety by allowing the expression of the undesirable impulses or desires without becoming consciously aware of them; attributing one's own unacknowledged, unacceptable, or unwanted thoughts and emotions to another; includes severe prejudice and jealousy, hypervigilance to external danger, and "injustice collecting", all with the aim of shifting one's unacceptable thoughts, feelings and impulses onto someone else, such that those same thoughts, feelings, beliefs and motivations are perceived as being possessed by the other.</a:t>
            </a:r>
            <a:r>
              <a:rPr lang="en-IN" sz="2400" dirty="0">
                <a:latin typeface="Footlight MT Light" panose="0204060206030A020304" pitchFamily="18" charset="0"/>
              </a:rPr>
              <a:t>.</a:t>
            </a:r>
          </a:p>
          <a:p>
            <a:pPr algn="ctr">
              <a:buNone/>
            </a:pPr>
            <a:r>
              <a:rPr lang="en-IN" sz="2400" b="1" dirty="0">
                <a:solidFill>
                  <a:schemeClr val="bg1">
                    <a:lumMod val="50000"/>
                  </a:schemeClr>
                </a:solidFill>
                <a:latin typeface="Ink Free" pitchFamily="66" charset="0"/>
              </a:rPr>
              <a:t> </a:t>
            </a:r>
          </a:p>
          <a:p>
            <a:pPr algn="ctr">
              <a:buNone/>
            </a:pPr>
            <a:endParaRPr lang="en-IN" sz="2400" b="1" dirty="0">
              <a:solidFill>
                <a:schemeClr val="accent3">
                  <a:lumMod val="50000"/>
                  <a:lumOff val="50000"/>
                </a:schemeClr>
              </a:solidFill>
              <a:latin typeface="Ink Free"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4800" cap="none" dirty="0">
                <a:ln>
                  <a:noFill/>
                </a:ln>
                <a:solidFill>
                  <a:schemeClr val="tx1"/>
                </a:solidFill>
                <a:effectLst/>
                <a:latin typeface="Footlight MT Light" panose="0204060206030A020304" pitchFamily="18" charset="77"/>
              </a:rPr>
              <a:t>PROJECTION</a:t>
            </a:r>
            <a:endParaRPr lang="en-US" sz="4800" cap="none" dirty="0">
              <a:ln>
                <a:noFill/>
              </a:ln>
              <a:solidFill>
                <a:schemeClr val="tx1"/>
              </a:solidFill>
              <a:effectLst/>
              <a:latin typeface="Footlight MT Light" panose="0204060206030A020304" pitchFamily="18" charset="77"/>
            </a:endParaRPr>
          </a:p>
        </p:txBody>
      </p:sp>
      <p:pic>
        <p:nvPicPr>
          <p:cNvPr id="5" name="Picture 2" descr="https://1.bp.blogspot.com/-9UVluIVoWi4/UtANjatBKMI/AAAAAAAABpw/dIftIuxYarE/s1600/b.JPG"/>
          <p:cNvPicPr>
            <a:picLocks noGrp="1" noChangeAspect="1" noChangeArrowheads="1"/>
          </p:cNvPicPr>
          <p:nvPr>
            <p:ph type="pic" idx="1"/>
          </p:nvPr>
        </p:nvPicPr>
        <p:blipFill>
          <a:blip r:embed="rId2"/>
          <a:srcRect l="1" r="1"/>
          <a:stretch>
            <a:fillRect/>
          </a:stretch>
        </p:blipFill>
        <p:spPr bwMode="auto">
          <a:xfrm>
            <a:off x="1898975" y="542918"/>
            <a:ext cx="6602115" cy="4939238"/>
          </a:xfrm>
          <a:prstGeom prst="rect">
            <a:avLst/>
          </a:prstGeom>
          <a:noFill/>
        </p:spPr>
      </p:pic>
      <p:sp>
        <p:nvSpPr>
          <p:cNvPr id="4" name="TextBox 3"/>
          <p:cNvSpPr txBox="1"/>
          <p:nvPr/>
        </p:nvSpPr>
        <p:spPr>
          <a:xfrm>
            <a:off x="1691680" y="5597589"/>
            <a:ext cx="8286808" cy="954107"/>
          </a:xfrm>
          <a:prstGeom prst="rect">
            <a:avLst/>
          </a:prstGeom>
          <a:noFill/>
        </p:spPr>
        <p:txBody>
          <a:bodyPr wrap="square" rtlCol="0">
            <a:spAutoFit/>
          </a:bodyPr>
          <a:lstStyle/>
          <a:p>
            <a:r>
              <a:rPr lang="en-IN" sz="2800" dirty="0">
                <a:latin typeface="Footlight MT Light" panose="0204060206030A020304" pitchFamily="18" charset="0"/>
              </a:rPr>
              <a:t>Associated disorders : </a:t>
            </a:r>
            <a:r>
              <a:rPr lang="en-US" sz="2800" dirty="0">
                <a:latin typeface="Footlight MT Light" panose="0204060206030A020304" pitchFamily="18" charset="0"/>
              </a:rPr>
              <a:t>Substance Abuse, Substance Abuse, Substance Abuse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REACTION FORMATION</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457200" y="1500174"/>
            <a:ext cx="8229600" cy="4954634"/>
          </a:xfrm>
        </p:spPr>
        <p:txBody>
          <a:bodyPr>
            <a:normAutofit fontScale="85000" lnSpcReduction="10000"/>
          </a:bodyPr>
          <a:lstStyle/>
          <a:p>
            <a:pPr algn="ctr">
              <a:buNone/>
            </a:pPr>
            <a:r>
              <a:rPr lang="en-US" dirty="0">
                <a:latin typeface="Footlight MT Light" panose="0204060206030A020304" pitchFamily="18" charset="0"/>
              </a:rPr>
              <a:t>Converting unconscious wishes or impulses that are perceived to be dangerous or unacceptable into their opposites; </a:t>
            </a:r>
            <a:r>
              <a:rPr lang="en-US" dirty="0" err="1">
                <a:latin typeface="Footlight MT Light" panose="0204060206030A020304" pitchFamily="18" charset="0"/>
              </a:rPr>
              <a:t>behaviour</a:t>
            </a:r>
            <a:r>
              <a:rPr lang="en-US" dirty="0">
                <a:latin typeface="Footlight MT Light" panose="0204060206030A020304" pitchFamily="18" charset="0"/>
              </a:rPr>
              <a:t> that is completely the opposite of what one really wants or feels; taking the opposite belief because the true belief causes anxiety</a:t>
            </a:r>
            <a:r>
              <a:rPr lang="en-IN" dirty="0">
                <a:latin typeface="Footlight MT Light" panose="0204060206030A020304" pitchFamily="18" charset="0"/>
              </a:rPr>
              <a:t>.</a:t>
            </a:r>
          </a:p>
          <a:p>
            <a:pPr algn="ctr">
              <a:buNone/>
            </a:pPr>
            <a:endParaRPr lang="en-IN" dirty="0">
              <a:latin typeface="Footlight MT Light" panose="0204060206030A020304" pitchFamily="18" charset="0"/>
            </a:endParaRPr>
          </a:p>
          <a:p>
            <a:pPr algn="ctr">
              <a:buNone/>
            </a:pPr>
            <a:r>
              <a:rPr lang="en-IN" dirty="0">
                <a:latin typeface="Footlight MT Light" panose="0204060206030A020304" pitchFamily="18" charset="0"/>
              </a:rPr>
              <a:t> Example :</a:t>
            </a:r>
          </a:p>
          <a:p>
            <a:pPr algn="ctr">
              <a:buNone/>
            </a:pPr>
            <a:r>
              <a:rPr lang="en-IN" dirty="0">
                <a:latin typeface="Footlight MT Light" panose="0204060206030A020304" pitchFamily="18" charset="0"/>
              </a:rPr>
              <a:t>A boy may really like a girl but act like hew does not and disinterested around her.</a:t>
            </a:r>
          </a:p>
          <a:p>
            <a:pPr algn="ctr">
              <a:buNone/>
            </a:pPr>
            <a:endParaRPr lang="en-IN" dirty="0">
              <a:latin typeface="Footlight MT Light" panose="0204060206030A020304" pitchFamily="18" charset="0"/>
            </a:endParaRPr>
          </a:p>
          <a:p>
            <a:pPr algn="ctr">
              <a:buNone/>
            </a:pPr>
            <a:r>
              <a:rPr lang="en-IN" dirty="0">
                <a:latin typeface="Footlight MT Light" panose="0204060206030A020304" pitchFamily="18" charset="0"/>
              </a:rPr>
              <a:t>Associated disorders: </a:t>
            </a:r>
            <a:r>
              <a:rPr lang="en-US" dirty="0">
                <a:latin typeface="Footlight MT Light" panose="0204060206030A020304" pitchFamily="18" charset="0"/>
              </a:rPr>
              <a:t>Delusional Disorder, Mood Disorders (Depression), Obsessive-Compulsive Disorder</a:t>
            </a:r>
            <a:endParaRPr lang="en-IN" dirty="0">
              <a:latin typeface="Footlight MT Light" panose="0204060206030A020304" pitchFamily="18" charset="0"/>
            </a:endParaRPr>
          </a:p>
        </p:txBody>
      </p:sp>
      <p:sp>
        <p:nvSpPr>
          <p:cNvPr id="4" name="Rectangle 3"/>
          <p:cNvSpPr/>
          <p:nvPr/>
        </p:nvSpPr>
        <p:spPr>
          <a:xfrm>
            <a:off x="2267744" y="3573016"/>
            <a:ext cx="4824536"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a:ln>
                  <a:noFill/>
                </a:ln>
                <a:solidFill>
                  <a:schemeClr val="tx1"/>
                </a:solidFill>
                <a:effectLst/>
                <a:latin typeface="Footlight MT Light" panose="0204060206030A020304" pitchFamily="18" charset="77"/>
              </a:rPr>
              <a:t>DENIAL</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285720" y="1500174"/>
            <a:ext cx="4572032" cy="4572000"/>
          </a:xfrm>
        </p:spPr>
        <p:txBody>
          <a:bodyPr>
            <a:normAutofit/>
          </a:bodyPr>
          <a:lstStyle/>
          <a:p>
            <a:pPr algn="ctr">
              <a:buNone/>
            </a:pPr>
            <a:r>
              <a:rPr lang="en-IN" sz="2400" dirty="0">
                <a:latin typeface="Footlight MT Light" panose="0204060206030A020304" pitchFamily="18" charset="0"/>
              </a:rPr>
              <a:t>Refusal to Acknowledge the existence of a real situation or the feelings associated with it.</a:t>
            </a:r>
          </a:p>
          <a:p>
            <a:pPr algn="ctr">
              <a:buNone/>
            </a:pPr>
            <a:r>
              <a:rPr lang="en-IN" sz="2400" dirty="0">
                <a:latin typeface="Footlight MT Light" panose="0204060206030A020304" pitchFamily="18" charset="0"/>
              </a:rPr>
              <a:t> </a:t>
            </a:r>
          </a:p>
          <a:p>
            <a:pPr algn="ctr">
              <a:buNone/>
            </a:pPr>
            <a:r>
              <a:rPr lang="en-IN" sz="2400" dirty="0">
                <a:latin typeface="Footlight MT Light" panose="0204060206030A020304" pitchFamily="18" charset="0"/>
              </a:rPr>
              <a:t>Example :</a:t>
            </a:r>
          </a:p>
          <a:p>
            <a:pPr algn="ctr">
              <a:buNone/>
            </a:pPr>
            <a:r>
              <a:rPr lang="en-IN" sz="2400" dirty="0">
                <a:latin typeface="Footlight MT Light" panose="0204060206030A020304" pitchFamily="18" charset="0"/>
              </a:rPr>
              <a:t>Smokers may refuse to admit to themselves that smoking is bad for their health.</a:t>
            </a:r>
          </a:p>
          <a:p>
            <a:pPr algn="ctr">
              <a:buNone/>
            </a:pPr>
            <a:r>
              <a:rPr lang="en-IN" sz="2400" dirty="0">
                <a:latin typeface="Footlight MT Light" panose="0204060206030A020304" pitchFamily="18" charset="0"/>
              </a:rPr>
              <a:t>Associated disorders: Substance abuse</a:t>
            </a:r>
            <a:endParaRPr lang="en-US" sz="2400" dirty="0">
              <a:latin typeface="Footlight MT Light" panose="0204060206030A020304" pitchFamily="18" charset="0"/>
            </a:endParaRPr>
          </a:p>
        </p:txBody>
      </p:sp>
      <p:pic>
        <p:nvPicPr>
          <p:cNvPr id="5122" name="Picture 2" descr="https://3.bp.blogspot.com/-MRzgX3qT4lI/UtAOZHukHOI/AAAAAAAABp4/1PuRvQ-P1Z4/s1600/c.JPG"/>
          <p:cNvPicPr>
            <a:picLocks noChangeAspect="1" noChangeArrowheads="1"/>
          </p:cNvPicPr>
          <p:nvPr/>
        </p:nvPicPr>
        <p:blipFill>
          <a:blip r:embed="rId2"/>
          <a:srcRect/>
          <a:stretch>
            <a:fillRect/>
          </a:stretch>
        </p:blipFill>
        <p:spPr bwMode="auto">
          <a:xfrm>
            <a:off x="4857752" y="1571612"/>
            <a:ext cx="4071934" cy="4643470"/>
          </a:xfrm>
          <a:prstGeom prst="rect">
            <a:avLst/>
          </a:prstGeom>
          <a:noFill/>
        </p:spPr>
      </p:pic>
      <p:sp>
        <p:nvSpPr>
          <p:cNvPr id="4" name="Rectangle 3"/>
          <p:cNvSpPr/>
          <p:nvPr/>
        </p:nvSpPr>
        <p:spPr>
          <a:xfrm>
            <a:off x="899592" y="2924944"/>
            <a:ext cx="302433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120090" cy="1362075"/>
          </a:xfrm>
        </p:spPr>
        <p:txBody>
          <a:bodyPr/>
          <a:lstStyle/>
          <a:p>
            <a:pPr algn="ctr"/>
            <a:r>
              <a:rPr lang="en-IN" sz="4400" b="0" dirty="0">
                <a:ln>
                  <a:noFill/>
                </a:ln>
                <a:solidFill>
                  <a:schemeClr val="tx1"/>
                </a:solidFill>
                <a:effectLst/>
              </a:rPr>
              <a:t> </a:t>
            </a:r>
            <a:r>
              <a:rPr lang="en-IN" sz="4400" b="0" dirty="0">
                <a:ln>
                  <a:noFill/>
                </a:ln>
                <a:solidFill>
                  <a:schemeClr val="tx1"/>
                </a:solidFill>
                <a:effectLst/>
                <a:latin typeface="Footlight MT Light" panose="0204060206030A020304" pitchFamily="18" charset="77"/>
              </a:rPr>
              <a:t>REPRESSION</a:t>
            </a:r>
            <a:endParaRPr lang="en-US" b="0" dirty="0">
              <a:ln>
                <a:noFill/>
              </a:ln>
              <a:solidFill>
                <a:schemeClr val="tx1"/>
              </a:solidFill>
              <a:effectLst/>
              <a:latin typeface="Footlight MT Light" panose="0204060206030A020304" pitchFamily="18" charset="77"/>
            </a:endParaRPr>
          </a:p>
        </p:txBody>
      </p:sp>
      <p:sp>
        <p:nvSpPr>
          <p:cNvPr id="3" name="Text Placeholder 2"/>
          <p:cNvSpPr>
            <a:spLocks noGrp="1"/>
          </p:cNvSpPr>
          <p:nvPr>
            <p:ph type="body" idx="1"/>
          </p:nvPr>
        </p:nvSpPr>
        <p:spPr>
          <a:xfrm>
            <a:off x="357158" y="1142984"/>
            <a:ext cx="8334404" cy="5429288"/>
          </a:xfrm>
        </p:spPr>
        <p:txBody>
          <a:bodyPr>
            <a:normAutofit fontScale="92500" lnSpcReduction="10000"/>
          </a:bodyPr>
          <a:lstStyle/>
          <a:p>
            <a:pPr algn="ctr"/>
            <a:r>
              <a:rPr lang="en-US" sz="2800" dirty="0">
                <a:solidFill>
                  <a:schemeClr val="tx1"/>
                </a:solidFill>
                <a:latin typeface="Footlight MT Light" panose="0204060206030A020304" pitchFamily="18" charset="0"/>
              </a:rPr>
              <a:t>The process of attempting to repel desires towards pleasurable instincts, caused by a threat of suffering if the desire is satisfied; the desire is moved to the unconscious in the attempt to prevent it from entering consciousness; seemingly unexplainable naivety, memory lapse or lack of awareness of one's own situation and condition; the emotion is conscious, but the idea behind it is absent.</a:t>
            </a:r>
          </a:p>
          <a:p>
            <a:pPr algn="ctr"/>
            <a:endParaRPr lang="en-IN" sz="2800" dirty="0">
              <a:solidFill>
                <a:schemeClr val="tx1"/>
              </a:solidFill>
              <a:latin typeface="Footlight MT Light" panose="0204060206030A020304" pitchFamily="18" charset="0"/>
            </a:endParaRPr>
          </a:p>
          <a:p>
            <a:pPr algn="ctr"/>
            <a:r>
              <a:rPr lang="en-IN" sz="2800" dirty="0">
                <a:solidFill>
                  <a:schemeClr val="tx1"/>
                </a:solidFill>
                <a:latin typeface="Footlight MT Light" panose="0204060206030A020304" pitchFamily="18" charset="0"/>
              </a:rPr>
              <a:t>EXAMPLE:</a:t>
            </a:r>
          </a:p>
          <a:p>
            <a:pPr algn="ctr"/>
            <a:r>
              <a:rPr lang="en-IN" sz="2800" dirty="0">
                <a:solidFill>
                  <a:schemeClr val="tx1"/>
                </a:solidFill>
                <a:latin typeface="Footlight MT Light" panose="0204060206030A020304" pitchFamily="18" charset="0"/>
              </a:rPr>
              <a:t>An accident victim can remember nothing about the accident.</a:t>
            </a:r>
          </a:p>
          <a:p>
            <a:pPr algn="ctr"/>
            <a:r>
              <a:rPr lang="en-IN" sz="2800" dirty="0">
                <a:solidFill>
                  <a:schemeClr val="tx1"/>
                </a:solidFill>
                <a:latin typeface="Footlight MT Light" panose="0204060206030A020304" pitchFamily="18" charset="0"/>
              </a:rPr>
              <a:t>Associated disorders: </a:t>
            </a:r>
            <a:r>
              <a:rPr lang="en-US" sz="2800" dirty="0">
                <a:solidFill>
                  <a:schemeClr val="tx1"/>
                </a:solidFill>
                <a:latin typeface="Footlight MT Light" panose="0204060206030A020304" pitchFamily="18" charset="0"/>
              </a:rPr>
              <a:t>Somatoform Disorders,  Body Dysmorphic Disorders</a:t>
            </a:r>
            <a:endParaRPr lang="en-IN" sz="2800" dirty="0">
              <a:solidFill>
                <a:schemeClr val="tx1"/>
              </a:solidFill>
              <a:latin typeface="Footlight MT Light" panose="0204060206030A020304" pitchFamily="18" charset="0"/>
            </a:endParaRPr>
          </a:p>
          <a:p>
            <a:pPr algn="ctr"/>
            <a:endParaRPr lang="en-US" sz="2800" b="1" dirty="0">
              <a:solidFill>
                <a:schemeClr val="bg1">
                  <a:lumMod val="50000"/>
                </a:schemeClr>
              </a:solidFill>
              <a:latin typeface="Ink Free" pitchFamily="66" charset="0"/>
            </a:endParaRPr>
          </a:p>
          <a:p>
            <a:pPr algn="ctr"/>
            <a:endParaRPr lang="en-US" sz="2800" b="1" dirty="0">
              <a:solidFill>
                <a:schemeClr val="bg1">
                  <a:lumMod val="50000"/>
                </a:schemeClr>
              </a:solidFill>
              <a:latin typeface="Ink Free" pitchFamily="66" charset="0"/>
            </a:endParaRPr>
          </a:p>
        </p:txBody>
      </p:sp>
      <p:sp>
        <p:nvSpPr>
          <p:cNvPr id="4" name="Rectangle 3"/>
          <p:cNvSpPr/>
          <p:nvPr/>
        </p:nvSpPr>
        <p:spPr>
          <a:xfrm>
            <a:off x="1835696" y="3933056"/>
            <a:ext cx="54006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399032"/>
          </a:xfrm>
        </p:spPr>
        <p:txBody>
          <a:bodyPr>
            <a:normAutofit/>
          </a:bodyPr>
          <a:lstStyle/>
          <a:p>
            <a:pPr algn="ctr"/>
            <a:r>
              <a:rPr lang="en-IN" sz="4400" dirty="0">
                <a:ln>
                  <a:noFill/>
                </a:ln>
                <a:solidFill>
                  <a:schemeClr val="tx1"/>
                </a:solidFill>
                <a:effectLst/>
                <a:latin typeface="Footlight MT Light" panose="0204060206030A020304" pitchFamily="18" charset="77"/>
              </a:rPr>
              <a:t>REGRESSION</a:t>
            </a:r>
            <a:endParaRPr lang="en-US" sz="4400" b="1" dirty="0">
              <a:solidFill>
                <a:srgbClr val="92D050"/>
              </a:solidFill>
              <a:latin typeface="Footlight MT Light" panose="0204060206030A020304" pitchFamily="18" charset="77"/>
            </a:endParaRPr>
          </a:p>
        </p:txBody>
      </p:sp>
      <p:sp>
        <p:nvSpPr>
          <p:cNvPr id="3" name="Content Placeholder 2"/>
          <p:cNvSpPr>
            <a:spLocks noGrp="1"/>
          </p:cNvSpPr>
          <p:nvPr>
            <p:ph idx="1"/>
          </p:nvPr>
        </p:nvSpPr>
        <p:spPr>
          <a:xfrm>
            <a:off x="57208" y="1435903"/>
            <a:ext cx="4786314" cy="5085184"/>
          </a:xfrm>
        </p:spPr>
        <p:txBody>
          <a:bodyPr>
            <a:noAutofit/>
          </a:bodyPr>
          <a:lstStyle/>
          <a:p>
            <a:pPr algn="ctr">
              <a:buNone/>
            </a:pPr>
            <a:r>
              <a:rPr lang="en-US" sz="2000" dirty="0">
                <a:latin typeface="Footlight MT Light" panose="0204060206030A020304" pitchFamily="18" charset="0"/>
              </a:rPr>
              <a:t>Temporary reversion of the ego to an earlier stage of development rather than handling unacceptable impulses in a more adult way, for example, using whining as a method of communicating despite already having acquired the ability to speak with an appropriate level of maturity</a:t>
            </a:r>
            <a:r>
              <a:rPr lang="en-IN" sz="2000" dirty="0">
                <a:latin typeface="Footlight MT Light" panose="0204060206030A020304" pitchFamily="18" charset="0"/>
              </a:rPr>
              <a:t>.</a:t>
            </a:r>
          </a:p>
          <a:p>
            <a:pPr algn="ctr">
              <a:buNone/>
            </a:pPr>
            <a:endParaRPr lang="en-IN" sz="2000" dirty="0">
              <a:latin typeface="Footlight MT Light" panose="0204060206030A020304" pitchFamily="18" charset="0"/>
            </a:endParaRPr>
          </a:p>
          <a:p>
            <a:pPr algn="ctr">
              <a:buNone/>
            </a:pPr>
            <a:r>
              <a:rPr lang="en-IN" sz="2000" dirty="0">
                <a:latin typeface="Footlight MT Light" panose="0204060206030A020304" pitchFamily="18" charset="0"/>
              </a:rPr>
              <a:t>Associated disorders: </a:t>
            </a:r>
            <a:r>
              <a:rPr lang="en-US" sz="2000" dirty="0">
                <a:latin typeface="Footlight MT Light" panose="0204060206030A020304" pitchFamily="18" charset="0"/>
              </a:rPr>
              <a:t>Substance Abuse, Schizophrenia, Generalized Anxiety &amp; Panic Disorder, OCD</a:t>
            </a:r>
            <a:endParaRPr lang="en-IN" sz="2000" dirty="0">
              <a:latin typeface="Footlight MT Light" panose="0204060206030A020304" pitchFamily="18" charset="0"/>
            </a:endParaRPr>
          </a:p>
          <a:p>
            <a:pPr algn="ctr">
              <a:buNone/>
            </a:pPr>
            <a:r>
              <a:rPr lang="en-IN" sz="2000" dirty="0">
                <a:latin typeface="Footlight MT Light" panose="0204060206030A020304" pitchFamily="18" charset="0"/>
              </a:rPr>
              <a:t> </a:t>
            </a:r>
          </a:p>
          <a:p>
            <a:pPr algn="ctr">
              <a:buNone/>
            </a:pPr>
            <a:endParaRPr lang="en-IN" sz="2000" dirty="0">
              <a:latin typeface="Footlight MT Light" panose="0204060206030A020304" pitchFamily="18" charset="0"/>
            </a:endParaRPr>
          </a:p>
        </p:txBody>
      </p:sp>
      <p:pic>
        <p:nvPicPr>
          <p:cNvPr id="28674" name="Picture 2" descr="https://4.bp.blogspot.com/-VPs70Mls4qQ/UtAUOVBd_II/AAAAAAAABqQ/o7RoJctfIkE/s1600/e.JPG"/>
          <p:cNvPicPr>
            <a:picLocks noChangeAspect="1" noChangeArrowheads="1"/>
          </p:cNvPicPr>
          <p:nvPr/>
        </p:nvPicPr>
        <p:blipFill>
          <a:blip r:embed="rId2"/>
          <a:srcRect/>
          <a:stretch>
            <a:fillRect/>
          </a:stretch>
        </p:blipFill>
        <p:spPr bwMode="auto">
          <a:xfrm>
            <a:off x="4843522" y="1388366"/>
            <a:ext cx="4048958" cy="437538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4018"/>
            <a:ext cx="8229600" cy="1399032"/>
          </a:xfrm>
        </p:spPr>
        <p:txBody>
          <a:bodyPr>
            <a:normAutofit fontScale="90000"/>
          </a:bodyPr>
          <a:lstStyle/>
          <a:p>
            <a:pPr algn="ctr"/>
            <a:r>
              <a:rPr lang="en-IN" sz="4400" dirty="0">
                <a:ln>
                  <a:noFill/>
                </a:ln>
                <a:solidFill>
                  <a:schemeClr val="tx1"/>
                </a:solidFill>
                <a:effectLst/>
                <a:latin typeface="Footlight MT Light" panose="0204060206030A020304" pitchFamily="18" charset="77"/>
              </a:rPr>
              <a:t>RATIONALIZATION (MAKING EXCUSES)</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p:txBody>
          <a:bodyPr>
            <a:normAutofit/>
          </a:bodyPr>
          <a:lstStyle/>
          <a:p>
            <a:pPr algn="ctr">
              <a:buNone/>
            </a:pPr>
            <a:r>
              <a:rPr lang="en-US" dirty="0">
                <a:latin typeface="Footlight MT Light" panose="0204060206030A020304" pitchFamily="18" charset="0"/>
              </a:rPr>
              <a:t>Convincing oneself that no wrong has been done and that all is or was all right through faulty and false reasoning. An indicator of this defense mechanism can be seen socially as the formulation of convenient excuses.</a:t>
            </a:r>
            <a:r>
              <a:rPr lang="en-IN" dirty="0">
                <a:latin typeface="Footlight MT Light" panose="0204060206030A020304" pitchFamily="18" charset="0"/>
              </a:rPr>
              <a:t>.</a:t>
            </a:r>
          </a:p>
          <a:p>
            <a:pPr algn="ctr">
              <a:buNone/>
            </a:pPr>
            <a:r>
              <a:rPr lang="en-IN" dirty="0">
                <a:latin typeface="Footlight MT Light" panose="0204060206030A020304" pitchFamily="18" charset="0"/>
              </a:rPr>
              <a:t> </a:t>
            </a:r>
          </a:p>
          <a:p>
            <a:pPr algn="ctr">
              <a:buNone/>
            </a:pPr>
            <a:r>
              <a:rPr lang="en-IN" dirty="0">
                <a:latin typeface="Footlight MT Light" panose="0204060206030A020304" pitchFamily="18" charset="0"/>
              </a:rPr>
              <a:t>Example :</a:t>
            </a:r>
          </a:p>
          <a:p>
            <a:pPr algn="ctr">
              <a:buNone/>
            </a:pPr>
            <a:r>
              <a:rPr lang="en-IN" dirty="0">
                <a:latin typeface="Footlight MT Light" panose="0204060206030A020304" pitchFamily="18" charset="0"/>
              </a:rPr>
              <a:t>“I didn’t pass the exam because it was way more difficult than previous years”</a:t>
            </a:r>
          </a:p>
        </p:txBody>
      </p:sp>
      <p:sp>
        <p:nvSpPr>
          <p:cNvPr id="4" name="Rectangle 3"/>
          <p:cNvSpPr/>
          <p:nvPr/>
        </p:nvSpPr>
        <p:spPr>
          <a:xfrm>
            <a:off x="2339752" y="4581128"/>
            <a:ext cx="475252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120090" cy="1362075"/>
          </a:xfrm>
        </p:spPr>
        <p:txBody>
          <a:bodyPr/>
          <a:lstStyle/>
          <a:p>
            <a:pPr algn="ctr"/>
            <a:r>
              <a:rPr lang="en-IN" sz="4400" b="0" dirty="0">
                <a:ln>
                  <a:noFill/>
                </a:ln>
                <a:solidFill>
                  <a:schemeClr val="tx1"/>
                </a:solidFill>
                <a:effectLst/>
              </a:rPr>
              <a:t> </a:t>
            </a:r>
            <a:r>
              <a:rPr lang="en-IN" sz="4400" b="0" dirty="0">
                <a:ln>
                  <a:noFill/>
                </a:ln>
                <a:solidFill>
                  <a:schemeClr val="tx1"/>
                </a:solidFill>
                <a:effectLst/>
                <a:latin typeface="Footlight MT Light" panose="0204060206030A020304" pitchFamily="18" charset="77"/>
              </a:rPr>
              <a:t>UNDOING</a:t>
            </a:r>
            <a:endParaRPr lang="en-US" b="0" dirty="0">
              <a:ln>
                <a:noFill/>
              </a:ln>
              <a:solidFill>
                <a:schemeClr val="tx1"/>
              </a:solidFill>
              <a:effectLst/>
              <a:latin typeface="Footlight MT Light" panose="0204060206030A020304" pitchFamily="18" charset="77"/>
            </a:endParaRPr>
          </a:p>
        </p:txBody>
      </p:sp>
      <p:sp>
        <p:nvSpPr>
          <p:cNvPr id="3" name="Text Placeholder 2"/>
          <p:cNvSpPr>
            <a:spLocks noGrp="1"/>
          </p:cNvSpPr>
          <p:nvPr>
            <p:ph type="body" idx="1"/>
          </p:nvPr>
        </p:nvSpPr>
        <p:spPr>
          <a:xfrm>
            <a:off x="357158" y="1142984"/>
            <a:ext cx="8334404" cy="5429288"/>
          </a:xfrm>
        </p:spPr>
        <p:txBody>
          <a:bodyPr>
            <a:normAutofit/>
          </a:bodyPr>
          <a:lstStyle/>
          <a:p>
            <a:pPr algn="ctr"/>
            <a:r>
              <a:rPr lang="en-US" sz="2400" dirty="0">
                <a:solidFill>
                  <a:schemeClr val="tx1"/>
                </a:solidFill>
                <a:latin typeface="Footlight MT Light" panose="0204060206030A020304" pitchFamily="18" charset="0"/>
              </a:rPr>
              <a:t>A person tries to 'undo' an unhealthy, destructive or otherwise threatening thought by acting out the reverse of the unacceptable. Involves symbolically nullifying an unacceptable or guilt provoking thought, idea, or feeling by confession or atonement.</a:t>
            </a:r>
          </a:p>
          <a:p>
            <a:pPr algn="ctr"/>
            <a:endParaRPr lang="en-US" sz="2400" dirty="0">
              <a:solidFill>
                <a:schemeClr val="tx1"/>
              </a:solidFill>
              <a:latin typeface="Footlight MT Light" panose="0204060206030A020304" pitchFamily="18" charset="0"/>
            </a:endParaRPr>
          </a:p>
          <a:p>
            <a:pPr algn="ctr"/>
            <a:r>
              <a:rPr lang="en-IN" sz="2400" dirty="0">
                <a:solidFill>
                  <a:schemeClr val="tx1"/>
                </a:solidFill>
                <a:latin typeface="Footlight MT Light" panose="0204060206030A020304" pitchFamily="18" charset="0"/>
              </a:rPr>
              <a:t>EXAMPLE:</a:t>
            </a:r>
          </a:p>
          <a:p>
            <a:pPr algn="ctr"/>
            <a:r>
              <a:rPr lang="en-US" sz="2400" dirty="0">
                <a:solidFill>
                  <a:schemeClr val="tx1"/>
                </a:solidFill>
                <a:latin typeface="Footlight MT Light" panose="0204060206030A020304" pitchFamily="18" charset="0"/>
              </a:rPr>
              <a:t> A daughter shouts at her father as there is no petrol in the car and is getting late for office, brings a favorite film for her father to watch. This is an example of undoing her behavior of shouting and then bringing a film.</a:t>
            </a:r>
          </a:p>
          <a:p>
            <a:pPr algn="ctr"/>
            <a:endParaRPr lang="en-IN" sz="2400" dirty="0">
              <a:solidFill>
                <a:schemeClr val="tx1"/>
              </a:solidFill>
              <a:latin typeface="Footlight MT Light" panose="0204060206030A020304" pitchFamily="18" charset="0"/>
            </a:endParaRPr>
          </a:p>
          <a:p>
            <a:pPr algn="ctr"/>
            <a:r>
              <a:rPr lang="en-IN" sz="2400" dirty="0">
                <a:solidFill>
                  <a:schemeClr val="tx1"/>
                </a:solidFill>
                <a:latin typeface="Footlight MT Light" panose="0204060206030A020304" pitchFamily="18" charset="0"/>
              </a:rPr>
              <a:t>Associated disorders:  OCD</a:t>
            </a:r>
            <a:endParaRPr lang="en-US" sz="2400" dirty="0">
              <a:solidFill>
                <a:schemeClr val="tx1"/>
              </a:solidFill>
              <a:latin typeface="Footlight MT Light" panose="0204060206030A020304" pitchFamily="18" charset="0"/>
            </a:endParaRPr>
          </a:p>
          <a:p>
            <a:pPr algn="ctr"/>
            <a:endParaRPr lang="en-IN" sz="2400" b="1" dirty="0">
              <a:solidFill>
                <a:schemeClr val="accent3"/>
              </a:solidFill>
              <a:latin typeface="Ink Free" pitchFamily="66" charset="0"/>
            </a:endParaRPr>
          </a:p>
          <a:p>
            <a:pPr algn="ctr"/>
            <a:endParaRPr lang="en-US" sz="2400" b="1" dirty="0">
              <a:solidFill>
                <a:schemeClr val="bg1">
                  <a:lumMod val="50000"/>
                </a:schemeClr>
              </a:solidFill>
              <a:latin typeface="Ink Free" pitchFamily="66" charset="0"/>
            </a:endParaRPr>
          </a:p>
          <a:p>
            <a:pPr algn="ctr"/>
            <a:endParaRPr lang="en-US" sz="2800" b="1" dirty="0">
              <a:solidFill>
                <a:schemeClr val="bg1">
                  <a:lumMod val="50000"/>
                </a:schemeClr>
              </a:solidFill>
              <a:latin typeface="Ink Free" pitchFamily="66" charset="0"/>
            </a:endParaRPr>
          </a:p>
        </p:txBody>
      </p:sp>
      <p:sp>
        <p:nvSpPr>
          <p:cNvPr id="4" name="Rectangle 3"/>
          <p:cNvSpPr/>
          <p:nvPr/>
        </p:nvSpPr>
        <p:spPr>
          <a:xfrm>
            <a:off x="2123728" y="3212976"/>
            <a:ext cx="511256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3" name="Rectangle 2"/>
          <p:cNvSpPr/>
          <p:nvPr/>
        </p:nvSpPr>
        <p:spPr>
          <a:xfrm>
            <a:off x="838200" y="2209800"/>
            <a:ext cx="7924800" cy="2862322"/>
          </a:xfrm>
          <a:prstGeom prst="rect">
            <a:avLst/>
          </a:prstGeom>
        </p:spPr>
        <p:txBody>
          <a:bodyPr wrap="square">
            <a:spAutoFit/>
          </a:bodyPr>
          <a:lstStyle/>
          <a:p>
            <a:pPr lvl="0" algn="ctr"/>
            <a:r>
              <a:rPr lang="en-IN" sz="3600" dirty="0">
                <a:solidFill>
                  <a:prstClr val="white"/>
                </a:solidFill>
              </a:rPr>
              <a:t>Thank You</a:t>
            </a:r>
          </a:p>
          <a:p>
            <a:pPr lvl="0" algn="ctr"/>
            <a:endParaRPr lang="en-IN" sz="3600" dirty="0">
              <a:solidFill>
                <a:prstClr val="white"/>
              </a:solidFill>
            </a:endParaRPr>
          </a:p>
          <a:p>
            <a:pPr lvl="0"/>
            <a:r>
              <a:rPr lang="en-IN" sz="3600" dirty="0">
                <a:solidFill>
                  <a:prstClr val="white"/>
                </a:solidFill>
              </a:rPr>
              <a:t>For any questions reach out to us </a:t>
            </a:r>
          </a:p>
          <a:p>
            <a:pPr lvl="0"/>
            <a:endParaRPr lang="en-IN" sz="3600" dirty="0">
              <a:solidFill>
                <a:prstClr val="white"/>
              </a:solidFill>
            </a:endParaRPr>
          </a:p>
          <a:p>
            <a:pPr lvl="0" algn="ctr"/>
            <a:r>
              <a:rPr lang="en-IN" sz="3600" dirty="0">
                <a:solidFill>
                  <a:prstClr val="white"/>
                </a:solidFill>
              </a:rPr>
              <a:t>info@emotionoflife.in</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04800" y="267494"/>
            <a:ext cx="8686800" cy="1399032"/>
          </a:xfrm>
        </p:spPr>
        <p:txBody>
          <a:bodyPr>
            <a:normAutofit/>
          </a:bodyPr>
          <a:lstStyle/>
          <a:p>
            <a:pPr algn="ctr"/>
            <a:r>
              <a:rPr lang="en-IN" sz="4400" dirty="0">
                <a:ln>
                  <a:noFill/>
                </a:ln>
                <a:solidFill>
                  <a:schemeClr val="tx1"/>
                </a:solidFill>
                <a:effectLst/>
                <a:latin typeface="Footlight MT Light" panose="0204060206030A020304" pitchFamily="18" charset="0"/>
              </a:rPr>
              <a:t>NEED FOR EGO DEFENSES </a:t>
            </a:r>
            <a:endParaRPr lang="en-US" sz="4400" dirty="0">
              <a:ln>
                <a:noFill/>
              </a:ln>
              <a:solidFill>
                <a:schemeClr val="tx1"/>
              </a:solidFill>
              <a:effectLst/>
              <a:latin typeface="Footlight MT Light" panose="0204060206030A020304" pitchFamily="18" charset="0"/>
            </a:endParaRPr>
          </a:p>
        </p:txBody>
      </p:sp>
      <p:sp>
        <p:nvSpPr>
          <p:cNvPr id="5" name="Content Placeholder 4"/>
          <p:cNvSpPr>
            <a:spLocks noGrp="1"/>
          </p:cNvSpPr>
          <p:nvPr>
            <p:ph idx="1"/>
          </p:nvPr>
        </p:nvSpPr>
        <p:spPr>
          <a:xfrm>
            <a:off x="500034" y="2492896"/>
            <a:ext cx="8186766" cy="2727176"/>
          </a:xfrm>
        </p:spPr>
        <p:txBody>
          <a:bodyPr>
            <a:normAutofit/>
          </a:bodyPr>
          <a:lstStyle/>
          <a:p>
            <a:pPr algn="ctr">
              <a:buNone/>
            </a:pPr>
            <a:r>
              <a:rPr lang="en-US" sz="3200" i="1" dirty="0">
                <a:latin typeface="Footlight MT Light" panose="0204060206030A020304" pitchFamily="18" charset="0"/>
              </a:rPr>
              <a:t>Defense</a:t>
            </a:r>
            <a:r>
              <a:rPr lang="en-US" sz="3200" dirty="0">
                <a:latin typeface="Footlight MT Light" panose="0204060206030A020304" pitchFamily="18" charset="0"/>
              </a:rPr>
              <a:t> </a:t>
            </a:r>
            <a:r>
              <a:rPr lang="en-US" sz="3200" i="1" dirty="0">
                <a:latin typeface="Footlight MT Light" panose="0204060206030A020304" pitchFamily="18" charset="0"/>
              </a:rPr>
              <a:t>mechanisms</a:t>
            </a:r>
            <a:r>
              <a:rPr lang="en-US" sz="3200" dirty="0">
                <a:latin typeface="Footlight MT Light" panose="0204060206030A020304" pitchFamily="18" charset="0"/>
              </a:rPr>
              <a:t> are used to protect ourselves from feelings of ANXIETY or GUILT, which arise because we feel threatened, or because our ID or SUPEREGO becomes too </a:t>
            </a:r>
            <a:r>
              <a:rPr lang="en-US" sz="3200" i="1" dirty="0">
                <a:latin typeface="Footlight MT Light" panose="0204060206030A020304" pitchFamily="18" charset="0"/>
              </a:rPr>
              <a:t>demanding</a:t>
            </a:r>
            <a:r>
              <a:rPr lang="en-US" sz="3200" dirty="0">
                <a:latin typeface="Footlight MT Light" panose="0204060206030A020304"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399032"/>
          </a:xfrm>
        </p:spPr>
        <p:txBody>
          <a:bodyPr>
            <a:normAutofit/>
          </a:bodyPr>
          <a:lstStyle/>
          <a:p>
            <a:pPr algn="ctr"/>
            <a:r>
              <a:rPr lang="en-IN" sz="4400" dirty="0">
                <a:ln>
                  <a:noFill/>
                </a:ln>
                <a:solidFill>
                  <a:schemeClr val="tx1"/>
                </a:solidFill>
                <a:effectLst/>
                <a:latin typeface="Footlight MT Light" panose="0204060206030A020304" pitchFamily="18" charset="77"/>
              </a:rPr>
              <a:t>CONCEPT</a:t>
            </a:r>
            <a:endParaRPr lang="en-US" sz="4400" dirty="0">
              <a:ln>
                <a:noFill/>
              </a:ln>
              <a:solidFill>
                <a:schemeClr val="tx1"/>
              </a:solidFill>
              <a:effectLst/>
              <a:latin typeface="Footlight MT Light" panose="0204060206030A020304" pitchFamily="18" charset="77"/>
            </a:endParaRPr>
          </a:p>
        </p:txBody>
      </p:sp>
      <p:sp>
        <p:nvSpPr>
          <p:cNvPr id="3" name="Content Placeholder 2"/>
          <p:cNvSpPr>
            <a:spLocks noGrp="1"/>
          </p:cNvSpPr>
          <p:nvPr>
            <p:ph idx="1"/>
          </p:nvPr>
        </p:nvSpPr>
        <p:spPr>
          <a:xfrm>
            <a:off x="457200" y="1295400"/>
            <a:ext cx="8229600" cy="5166906"/>
          </a:xfrm>
        </p:spPr>
        <p:txBody>
          <a:bodyPr>
            <a:normAutofit/>
          </a:bodyPr>
          <a:lstStyle/>
          <a:p>
            <a:pPr algn="ctr">
              <a:buNone/>
            </a:pPr>
            <a:r>
              <a:rPr lang="en-US" sz="2800" b="1" dirty="0">
                <a:solidFill>
                  <a:schemeClr val="bg1">
                    <a:lumMod val="50000"/>
                  </a:schemeClr>
                </a:solidFill>
                <a:latin typeface="Ink Free" pitchFamily="66" charset="0"/>
              </a:rPr>
              <a:t> </a:t>
            </a:r>
            <a:r>
              <a:rPr lang="en-US" sz="2800" b="1" dirty="0">
                <a:latin typeface="Footlight MT Light" panose="0204060206030A020304" pitchFamily="18" charset="0"/>
              </a:rPr>
              <a:t>Defense mechanisms are psychological strategies brought into play by the unconscious mind to </a:t>
            </a:r>
            <a:r>
              <a:rPr lang="en-US" sz="2800" b="1" i="1" dirty="0">
                <a:latin typeface="Footlight MT Light" panose="0204060206030A020304" pitchFamily="18" charset="0"/>
              </a:rPr>
              <a:t>manipulate, deny, </a:t>
            </a:r>
            <a:r>
              <a:rPr lang="en-US" sz="2800" b="1" dirty="0">
                <a:latin typeface="Footlight MT Light" panose="0204060206030A020304" pitchFamily="18" charset="0"/>
              </a:rPr>
              <a:t>or </a:t>
            </a:r>
            <a:r>
              <a:rPr lang="en-US" sz="2800" b="1" i="1" dirty="0">
                <a:latin typeface="Footlight MT Light" panose="0204060206030A020304" pitchFamily="18" charset="0"/>
              </a:rPr>
              <a:t>distort</a:t>
            </a:r>
            <a:r>
              <a:rPr lang="en-US" sz="2800" b="1" dirty="0">
                <a:latin typeface="Footlight MT Light" panose="0204060206030A020304" pitchFamily="18" charset="0"/>
              </a:rPr>
              <a:t> reality in order to defend against feelings of anxiety and unacceptable impulses and to maintain one's </a:t>
            </a:r>
            <a:r>
              <a:rPr lang="en-US" sz="2800" b="1" i="1" dirty="0">
                <a:latin typeface="Footlight MT Light" panose="0204060206030A020304" pitchFamily="18" charset="0"/>
              </a:rPr>
              <a:t>self-schema</a:t>
            </a:r>
            <a:r>
              <a:rPr lang="en-US" sz="2800" b="1" dirty="0">
                <a:latin typeface="Footlight MT Light" panose="0204060206030A020304" pitchFamily="18" charset="0"/>
              </a:rPr>
              <a:t> or other </a:t>
            </a:r>
            <a:r>
              <a:rPr lang="en-US" sz="2800" b="1" i="1" dirty="0">
                <a:latin typeface="Footlight MT Light" panose="0204060206030A020304" pitchFamily="18" charset="0"/>
              </a:rPr>
              <a:t>schemas</a:t>
            </a:r>
            <a:r>
              <a:rPr lang="en-US" sz="2800" b="1" dirty="0">
                <a:latin typeface="Footlight MT Light" panose="0204060206030A020304" pitchFamily="18" charset="0"/>
              </a:rPr>
              <a:t>.</a:t>
            </a:r>
          </a:p>
          <a:p>
            <a:pPr algn="ctr">
              <a:buNone/>
            </a:pPr>
            <a:endParaRPr lang="en-US" sz="2800" b="1" dirty="0">
              <a:latin typeface="Footlight MT Light" panose="0204060206030A020304" pitchFamily="18" charset="0"/>
            </a:endParaRPr>
          </a:p>
          <a:p>
            <a:pPr algn="ctr">
              <a:buNone/>
            </a:pPr>
            <a:r>
              <a:rPr lang="en-US" sz="2800" b="1" dirty="0">
                <a:latin typeface="Footlight MT Light" panose="0204060206030A020304" pitchFamily="18" charset="0"/>
              </a:rPr>
              <a:t>Defense mechanisms may result in healthy or unhealthy consequences depending on the circumstances and frequency with which the mechanism is used.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https://4.bp.blogspot.com/-R9xp-Q2rcfk/UtANWee9ziI/AAAAAAAABpo/C-cbthNYI98/s1600/a.JPG"/>
          <p:cNvPicPr>
            <a:picLocks noChangeAspect="1" noChangeArrowheads="1"/>
          </p:cNvPicPr>
          <p:nvPr/>
        </p:nvPicPr>
        <p:blipFill>
          <a:blip r:embed="rId2"/>
          <a:srcRect/>
          <a:stretch>
            <a:fillRect/>
          </a:stretch>
        </p:blipFill>
        <p:spPr bwMode="auto">
          <a:xfrm>
            <a:off x="-285784" y="-381001"/>
            <a:ext cx="9667875" cy="72390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225030402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25399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83653"/>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2362200"/>
            <a:ext cx="8229600" cy="1399032"/>
          </a:xfrm>
        </p:spPr>
        <p:txBody>
          <a:bodyPr>
            <a:noAutofit/>
          </a:bodyPr>
          <a:lstStyle/>
          <a:p>
            <a:pPr algn="ctr"/>
            <a:r>
              <a:rPr lang="en-US" sz="5400" dirty="0">
                <a:ln>
                  <a:noFill/>
                </a:ln>
                <a:solidFill>
                  <a:schemeClr val="tx1"/>
                </a:solidFill>
                <a:effectLst/>
                <a:latin typeface="Footlight MT Light" panose="0204060206030A020304" pitchFamily="18" charset="77"/>
              </a:rPr>
              <a:t>MENTAL DEFENSE MECHANISMs OR EGO DEFENSE MECHANISMs</a:t>
            </a:r>
          </a:p>
        </p:txBody>
      </p:sp>
    </p:spTree>
    <p:extLst>
      <p:ext uri="{BB962C8B-B14F-4D97-AF65-F5344CB8AC3E}">
        <p14:creationId xmlns="" xmlns:p14="http://schemas.microsoft.com/office/powerpoint/2010/main" val="2107942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ln>
                  <a:noFill/>
                </a:ln>
                <a:solidFill>
                  <a:schemeClr val="tx1"/>
                </a:solidFill>
                <a:effectLst/>
                <a:latin typeface="Footlight MT Light" panose="0204060206030A020304" pitchFamily="18" charset="77"/>
              </a:rPr>
              <a:t>INTRODUCTION</a:t>
            </a:r>
          </a:p>
        </p:txBody>
      </p:sp>
      <p:sp>
        <p:nvSpPr>
          <p:cNvPr id="3" name="Content Placeholder 2"/>
          <p:cNvSpPr>
            <a:spLocks noGrp="1"/>
          </p:cNvSpPr>
          <p:nvPr>
            <p:ph idx="1"/>
          </p:nvPr>
        </p:nvSpPr>
        <p:spPr>
          <a:xfrm>
            <a:off x="457200" y="1651736"/>
            <a:ext cx="8229600" cy="4857784"/>
          </a:xfrm>
        </p:spPr>
        <p:txBody>
          <a:bodyPr>
            <a:noAutofit/>
          </a:bodyPr>
          <a:lstStyle/>
          <a:p>
            <a:pPr>
              <a:buClr>
                <a:schemeClr val="accent2">
                  <a:lumMod val="50000"/>
                </a:schemeClr>
              </a:buClr>
              <a:buFont typeface="Courier New" panose="02070309020205020404" pitchFamily="49" charset="0"/>
              <a:buChar char="o"/>
            </a:pPr>
            <a:r>
              <a:rPr lang="en-US" sz="2400" dirty="0">
                <a:latin typeface="Footlight MT Light" panose="0204060206030A020304" pitchFamily="18" charset="77"/>
              </a:rPr>
              <a:t>Sigmund Freud in 1904 used this term “defense mechanism” to refer to the unconscious process that defends or protects a person against anxiety, shame, loss of self esteem, conflict or unacceptable feelings.</a:t>
            </a:r>
          </a:p>
          <a:p>
            <a:pPr>
              <a:buClr>
                <a:schemeClr val="accent2">
                  <a:lumMod val="50000"/>
                </a:schemeClr>
              </a:buClr>
              <a:buFont typeface="Courier New" panose="02070309020205020404" pitchFamily="49" charset="0"/>
              <a:buChar char="o"/>
            </a:pPr>
            <a:r>
              <a:rPr lang="en-US" sz="2400" dirty="0">
                <a:latin typeface="Footlight MT Light" panose="0204060206030A020304" pitchFamily="18" charset="77"/>
              </a:rPr>
              <a:t>According to Freud, when Id is in serious conflict with ego and superego, the individual suffers from tension or anxiety. </a:t>
            </a:r>
          </a:p>
          <a:p>
            <a:pPr>
              <a:buClr>
                <a:schemeClr val="accent2">
                  <a:lumMod val="50000"/>
                </a:schemeClr>
              </a:buClr>
              <a:buFont typeface="Courier New" panose="02070309020205020404" pitchFamily="49" charset="0"/>
              <a:buChar char="o"/>
            </a:pPr>
            <a:r>
              <a:rPr lang="en-US" sz="2400" dirty="0">
                <a:latin typeface="Footlight MT Light" panose="0204060206030A020304" pitchFamily="18" charset="77"/>
              </a:rPr>
              <a:t>Defense mechanisms enable a person to resolve conflicts and reduce stress and anxiety. </a:t>
            </a:r>
          </a:p>
          <a:p>
            <a:pPr>
              <a:buClr>
                <a:schemeClr val="accent2">
                  <a:lumMod val="50000"/>
                </a:schemeClr>
              </a:buClr>
              <a:buFont typeface="Courier New" panose="02070309020205020404" pitchFamily="49" charset="0"/>
              <a:buChar char="o"/>
            </a:pPr>
            <a:r>
              <a:rPr lang="en-US" sz="2400" dirty="0">
                <a:latin typeface="Footlight MT Light" panose="0204060206030A020304" pitchFamily="18" charset="77"/>
              </a:rPr>
              <a:t>Usually all defense mechanisms are operated at the unconscious level. </a:t>
            </a:r>
          </a:p>
          <a:p>
            <a:pPr>
              <a:buClr>
                <a:schemeClr val="accent2">
                  <a:lumMod val="50000"/>
                </a:schemeClr>
              </a:buClr>
              <a:buFont typeface="Courier New" panose="02070309020205020404" pitchFamily="49" charset="0"/>
              <a:buChar char="o"/>
            </a:pPr>
            <a:r>
              <a:rPr lang="en-US" sz="2400" dirty="0">
                <a:latin typeface="Footlight MT Light" panose="0204060206030A020304" pitchFamily="18" charset="77"/>
              </a:rPr>
              <a:t>Most of the defense mechanisms are self-deceptive in nature.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28365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544" y="2057400"/>
            <a:ext cx="8062912" cy="3652844"/>
          </a:xfrm>
        </p:spPr>
        <p:txBody>
          <a:bodyPr>
            <a:noAutofit/>
          </a:bodyPr>
          <a:lstStyle/>
          <a:p>
            <a:pPr algn="ctr"/>
            <a:r>
              <a:rPr lang="en-US" dirty="0">
                <a:ln>
                  <a:noFill/>
                </a:ln>
                <a:solidFill>
                  <a:schemeClr val="tx1"/>
                </a:solidFill>
                <a:effectLst/>
                <a:latin typeface="Footlight MT Light" panose="0204060206030A020304" pitchFamily="18" charset="77"/>
              </a:rPr>
              <a:t>DEFINITION</a:t>
            </a:r>
            <a:r>
              <a:rPr lang="en-US" sz="2800" dirty="0">
                <a:ln>
                  <a:noFill/>
                </a:ln>
                <a:solidFill>
                  <a:schemeClr val="tx1"/>
                </a:solidFill>
                <a:effectLst/>
              </a:rPr>
              <a:t/>
            </a:r>
            <a:br>
              <a:rPr lang="en-US" sz="2800" dirty="0">
                <a:ln>
                  <a:noFill/>
                </a:ln>
                <a:solidFill>
                  <a:schemeClr val="tx1"/>
                </a:solidFill>
                <a:effectLst/>
              </a:rPr>
            </a:br>
            <a:r>
              <a:rPr lang="en-US" sz="2800" dirty="0">
                <a:ln>
                  <a:noFill/>
                </a:ln>
                <a:solidFill>
                  <a:schemeClr val="tx1"/>
                </a:solidFill>
                <a:effectLst/>
              </a:rPr>
              <a:t/>
            </a:r>
            <a:br>
              <a:rPr lang="en-US" sz="2800" dirty="0">
                <a:ln>
                  <a:noFill/>
                </a:ln>
                <a:solidFill>
                  <a:schemeClr val="tx1"/>
                </a:solidFill>
                <a:effectLst/>
              </a:rPr>
            </a:br>
            <a:r>
              <a:rPr lang="en-US" sz="2800" dirty="0">
                <a:ln>
                  <a:noFill/>
                </a:ln>
                <a:solidFill>
                  <a:schemeClr val="tx1"/>
                </a:solidFill>
                <a:effectLst/>
                <a:latin typeface="Footlight MT Light" panose="0204060206030A020304" pitchFamily="18" charset="0"/>
              </a:rPr>
              <a:t>Defense mechanism is a pattern of adjustment through which an individual relieves anxiety caused by an uncomfortable situation that threatens one’s self-esteem. </a:t>
            </a:r>
            <a:br>
              <a:rPr lang="en-US" sz="2800" dirty="0">
                <a:ln>
                  <a:noFill/>
                </a:ln>
                <a:solidFill>
                  <a:schemeClr val="tx1"/>
                </a:solidFill>
                <a:effectLst/>
                <a:latin typeface="Footlight MT Light" panose="0204060206030A020304" pitchFamily="18" charset="0"/>
              </a:rPr>
            </a:br>
            <a:r>
              <a:rPr lang="en-US" sz="2800" dirty="0">
                <a:ln>
                  <a:noFill/>
                </a:ln>
                <a:solidFill>
                  <a:schemeClr val="tx1"/>
                </a:solidFill>
                <a:effectLst/>
                <a:latin typeface="Footlight MT Light" panose="0204060206030A020304" pitchFamily="18" charset="0"/>
              </a:rPr>
              <a:t>When these defense mechanisms are used moderately, they are harmless, but if used excessively and persistently, defense use can become extremely harmful. </a:t>
            </a:r>
            <a:br>
              <a:rPr lang="en-US" sz="2800" dirty="0">
                <a:ln>
                  <a:noFill/>
                </a:ln>
                <a:solidFill>
                  <a:schemeClr val="tx1"/>
                </a:solidFill>
                <a:effectLst/>
                <a:latin typeface="Footlight MT Light" panose="0204060206030A020304" pitchFamily="18" charset="0"/>
              </a:rPr>
            </a:br>
            <a:endParaRPr lang="en-US" sz="2800" dirty="0">
              <a:ln>
                <a:noFill/>
              </a:ln>
              <a:solidFill>
                <a:schemeClr val="tx1"/>
              </a:solidFill>
              <a:effectLst/>
              <a:latin typeface="Footlight MT Light" panose="0204060206030A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12">
      <a:dk1>
        <a:srgbClr val="C58C00"/>
      </a:dk1>
      <a:lt1>
        <a:sysClr val="window" lastClr="FFFFFF"/>
      </a:lt1>
      <a:dk2>
        <a:srgbClr val="FEF0CD"/>
      </a:dk2>
      <a:lt2>
        <a:srgbClr val="FFC000"/>
      </a:lt2>
      <a:accent1>
        <a:srgbClr val="7FD13B"/>
      </a:accent1>
      <a:accent2>
        <a:srgbClr val="5EA226"/>
      </a:accent2>
      <a:accent3>
        <a:srgbClr val="2C2000"/>
      </a:accent3>
      <a:accent4>
        <a:srgbClr val="00ADDC"/>
      </a:accent4>
      <a:accent5>
        <a:srgbClr val="C58C00"/>
      </a:accent5>
      <a:accent6>
        <a:srgbClr val="1AB39F"/>
      </a:accent6>
      <a:hlink>
        <a:srgbClr val="EB8803"/>
      </a:hlink>
      <a:folHlink>
        <a:srgbClr val="AAB8DE"/>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795</TotalTime>
  <Words>1050</Words>
  <Application>Microsoft Macintosh PowerPoint</Application>
  <PresentationFormat>On-screen Show (4:3)</PresentationFormat>
  <Paragraphs>145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Verve</vt:lpstr>
      <vt:lpstr>Slide 1</vt:lpstr>
      <vt:lpstr>MEANING</vt:lpstr>
      <vt:lpstr>NEED FOR EGO DEFENSES </vt:lpstr>
      <vt:lpstr>CONCEPT</vt:lpstr>
      <vt:lpstr>Slide 5</vt:lpstr>
      <vt:lpstr>Slide 6</vt:lpstr>
      <vt:lpstr>MENTAL DEFENSE MECHANISMs OR EGO DEFENSE MECHANISMs</vt:lpstr>
      <vt:lpstr>INTRODUCTION</vt:lpstr>
      <vt:lpstr>DEFINITION  Defense mechanism is a pattern of adjustment through which an individual relieves anxiety caused by an uncomfortable situation that threatens one’s self-esteem.  When these defense mechanisms are used moderately, they are harmless, but if used excessively and persistently, defense use can become extremely harmful.  </vt:lpstr>
      <vt:lpstr>CLASSIFICATION OF DEFENCE MECHANISM</vt:lpstr>
      <vt:lpstr>TYPES OF DEFENSE MECHANISM</vt:lpstr>
      <vt:lpstr>Major types of defence mechanism</vt:lpstr>
      <vt:lpstr>COMPENSATION</vt:lpstr>
      <vt:lpstr>DISPLACEMENT</vt:lpstr>
      <vt:lpstr>SUBLIMINATION</vt:lpstr>
      <vt:lpstr>IDENTIFICATION</vt:lpstr>
      <vt:lpstr>INTELLECTUALISATION </vt:lpstr>
      <vt:lpstr> SUPRESSION</vt:lpstr>
      <vt:lpstr>ISOLATION </vt:lpstr>
      <vt:lpstr>PROJECTION </vt:lpstr>
      <vt:lpstr>PROJECTION</vt:lpstr>
      <vt:lpstr>REACTION FORMATION</vt:lpstr>
      <vt:lpstr>DENIAL</vt:lpstr>
      <vt:lpstr> REPRESSION</vt:lpstr>
      <vt:lpstr>REGRESSION</vt:lpstr>
      <vt:lpstr>RATIONALIZATION (MAKING EXCUSES)</vt:lpstr>
      <vt:lpstr> UNDOING</vt:lpstr>
      <vt:lpstr>Slide 28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MECHANISMS</dc:title>
  <dc:creator>HP</dc:creator>
  <cp:lastModifiedBy>RCC</cp:lastModifiedBy>
  <cp:revision>50</cp:revision>
  <dcterms:created xsi:type="dcterms:W3CDTF">2020-06-28T09:54:28Z</dcterms:created>
  <dcterms:modified xsi:type="dcterms:W3CDTF">2020-09-08T02:43:58Z</dcterms:modified>
</cp:coreProperties>
</file>