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10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 /><Relationship Id="rId21" Type="http://schemas.openxmlformats.org/officeDocument/2006/relationships/slide" Target="slides/slide19.xml" /><Relationship Id="rId42" Type="http://schemas.openxmlformats.org/officeDocument/2006/relationships/slide" Target="slides/slide40.xml" /><Relationship Id="rId47" Type="http://schemas.openxmlformats.org/officeDocument/2006/relationships/slide" Target="slides/slide45.xml" /><Relationship Id="rId63" Type="http://schemas.openxmlformats.org/officeDocument/2006/relationships/slide" Target="slides/slide61.xml" /><Relationship Id="rId68" Type="http://schemas.openxmlformats.org/officeDocument/2006/relationships/slide" Target="slides/slide66.xml" /><Relationship Id="rId84" Type="http://schemas.openxmlformats.org/officeDocument/2006/relationships/slide" Target="slides/slide82.xml" /><Relationship Id="rId89" Type="http://schemas.openxmlformats.org/officeDocument/2006/relationships/slide" Target="slides/slide87.xml" /><Relationship Id="rId112"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07" Type="http://schemas.openxmlformats.org/officeDocument/2006/relationships/slide" Target="slides/slide105.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slide" Target="slides/slide64.xml" /><Relationship Id="rId74" Type="http://schemas.openxmlformats.org/officeDocument/2006/relationships/slide" Target="slides/slide72.xml" /><Relationship Id="rId79" Type="http://schemas.openxmlformats.org/officeDocument/2006/relationships/slide" Target="slides/slide77.xml" /><Relationship Id="rId87" Type="http://schemas.openxmlformats.org/officeDocument/2006/relationships/slide" Target="slides/slide85.xml" /><Relationship Id="rId102" Type="http://schemas.openxmlformats.org/officeDocument/2006/relationships/slide" Target="slides/slide100.xml" /><Relationship Id="rId110" Type="http://schemas.openxmlformats.org/officeDocument/2006/relationships/viewProps" Target="viewProps.xml" /><Relationship Id="rId5" Type="http://schemas.openxmlformats.org/officeDocument/2006/relationships/slide" Target="slides/slide3.xml" /><Relationship Id="rId61" Type="http://schemas.openxmlformats.org/officeDocument/2006/relationships/slide" Target="slides/slide59.xml" /><Relationship Id="rId82" Type="http://schemas.openxmlformats.org/officeDocument/2006/relationships/slide" Target="slides/slide80.xml" /><Relationship Id="rId90" Type="http://schemas.openxmlformats.org/officeDocument/2006/relationships/slide" Target="slides/slide88.xml" /><Relationship Id="rId95" Type="http://schemas.openxmlformats.org/officeDocument/2006/relationships/slide" Target="slides/slide93.xml" /><Relationship Id="rId19" Type="http://schemas.openxmlformats.org/officeDocument/2006/relationships/slide" Target="slides/slide1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slide" Target="slides/slide67.xml" /><Relationship Id="rId77" Type="http://schemas.openxmlformats.org/officeDocument/2006/relationships/slide" Target="slides/slide75.xml" /><Relationship Id="rId100" Type="http://schemas.openxmlformats.org/officeDocument/2006/relationships/slide" Target="slides/slide98.xml" /><Relationship Id="rId105" Type="http://schemas.openxmlformats.org/officeDocument/2006/relationships/slide" Target="slides/slide103.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slide" Target="slides/slide70.xml" /><Relationship Id="rId80" Type="http://schemas.openxmlformats.org/officeDocument/2006/relationships/slide" Target="slides/slide78.xml" /><Relationship Id="rId85" Type="http://schemas.openxmlformats.org/officeDocument/2006/relationships/slide" Target="slides/slide83.xml" /><Relationship Id="rId93" Type="http://schemas.openxmlformats.org/officeDocument/2006/relationships/slide" Target="slides/slide91.xml" /><Relationship Id="rId98" Type="http://schemas.openxmlformats.org/officeDocument/2006/relationships/slide" Target="slides/slide96.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slide" Target="slides/slide65.xml" /><Relationship Id="rId103" Type="http://schemas.openxmlformats.org/officeDocument/2006/relationships/slide" Target="slides/slide101.xml" /><Relationship Id="rId108" Type="http://schemas.openxmlformats.org/officeDocument/2006/relationships/notesMaster" Target="notesMasters/notesMaster1.xml"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slide" Target="slides/slide68.xml" /><Relationship Id="rId75" Type="http://schemas.openxmlformats.org/officeDocument/2006/relationships/slide" Target="slides/slide73.xml" /><Relationship Id="rId83" Type="http://schemas.openxmlformats.org/officeDocument/2006/relationships/slide" Target="slides/slide81.xml" /><Relationship Id="rId88" Type="http://schemas.openxmlformats.org/officeDocument/2006/relationships/slide" Target="slides/slide86.xml" /><Relationship Id="rId91" Type="http://schemas.openxmlformats.org/officeDocument/2006/relationships/slide" Target="slides/slide89.xml" /><Relationship Id="rId96" Type="http://schemas.openxmlformats.org/officeDocument/2006/relationships/slide" Target="slides/slide94.xml" /><Relationship Id="rId111"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4.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 Id="rId106" Type="http://schemas.openxmlformats.org/officeDocument/2006/relationships/slide" Target="slides/slide104.xml" /><Relationship Id="rId10" Type="http://schemas.openxmlformats.org/officeDocument/2006/relationships/slide" Target="slides/slide8.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73" Type="http://schemas.openxmlformats.org/officeDocument/2006/relationships/slide" Target="slides/slide71.xml" /><Relationship Id="rId78" Type="http://schemas.openxmlformats.org/officeDocument/2006/relationships/slide" Target="slides/slide76.xml" /><Relationship Id="rId81" Type="http://schemas.openxmlformats.org/officeDocument/2006/relationships/slide" Target="slides/slide79.xml" /><Relationship Id="rId86" Type="http://schemas.openxmlformats.org/officeDocument/2006/relationships/slide" Target="slides/slide84.xml" /><Relationship Id="rId94" Type="http://schemas.openxmlformats.org/officeDocument/2006/relationships/slide" Target="slides/slide92.xml" /><Relationship Id="rId99" Type="http://schemas.openxmlformats.org/officeDocument/2006/relationships/slide" Target="slides/slide97.xml" /><Relationship Id="rId101" Type="http://schemas.openxmlformats.org/officeDocument/2006/relationships/slide" Target="slides/slide99.xml" /><Relationship Id="rId4" Type="http://schemas.openxmlformats.org/officeDocument/2006/relationships/slide" Target="slides/slide2.xml" /><Relationship Id="rId9" Type="http://schemas.openxmlformats.org/officeDocument/2006/relationships/slide" Target="slides/slide7.xml" /><Relationship Id="rId13" Type="http://schemas.openxmlformats.org/officeDocument/2006/relationships/slide" Target="slides/slide11.xml" /><Relationship Id="rId18" Type="http://schemas.openxmlformats.org/officeDocument/2006/relationships/slide" Target="slides/slide16.xml" /><Relationship Id="rId39" Type="http://schemas.openxmlformats.org/officeDocument/2006/relationships/slide" Target="slides/slide37.xml" /><Relationship Id="rId109" Type="http://schemas.openxmlformats.org/officeDocument/2006/relationships/presProps" Target="presProps.xml" /><Relationship Id="rId34" Type="http://schemas.openxmlformats.org/officeDocument/2006/relationships/slide" Target="slides/slide32.xml" /><Relationship Id="rId50" Type="http://schemas.openxmlformats.org/officeDocument/2006/relationships/slide" Target="slides/slide48.xml" /><Relationship Id="rId55" Type="http://schemas.openxmlformats.org/officeDocument/2006/relationships/slide" Target="slides/slide53.xml" /><Relationship Id="rId76" Type="http://schemas.openxmlformats.org/officeDocument/2006/relationships/slide" Target="slides/slide74.xml" /><Relationship Id="rId97" Type="http://schemas.openxmlformats.org/officeDocument/2006/relationships/slide" Target="slides/slide95.xml" /><Relationship Id="rId104" Type="http://schemas.openxmlformats.org/officeDocument/2006/relationships/slide" Target="slides/slide102.xml" /><Relationship Id="rId7" Type="http://schemas.openxmlformats.org/officeDocument/2006/relationships/slide" Target="slides/slide5.xml" /><Relationship Id="rId71" Type="http://schemas.openxmlformats.org/officeDocument/2006/relationships/slide" Target="slides/slide69.xml" /><Relationship Id="rId92" Type="http://schemas.openxmlformats.org/officeDocument/2006/relationships/slide" Target="slides/slide90.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 /><Relationship Id="rId1" Type="http://schemas.openxmlformats.org/officeDocument/2006/relationships/notesMaster" Target="../notesMasters/notesMaster1.xml" /></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 /><Relationship Id="rId1" Type="http://schemas.openxmlformats.org/officeDocument/2006/relationships/notesMaster" Target="../notesMasters/notesMaster1.xml" /></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 /><Relationship Id="rId1" Type="http://schemas.openxmlformats.org/officeDocument/2006/relationships/notesMaster" Target="../notesMasters/notesMaster1.xml" /></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 /><Relationship Id="rId1" Type="http://schemas.openxmlformats.org/officeDocument/2006/relationships/notesMaster" Target="../notesMasters/notesMaster1.xml" /></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 /><Relationship Id="rId1" Type="http://schemas.openxmlformats.org/officeDocument/2006/relationships/notesMaster" Target="../notesMasters/notesMaster1.xml" /></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 /><Relationship Id="rId1" Type="http://schemas.openxmlformats.org/officeDocument/2006/relationships/notesMaster" Target="../notesMasters/notesMaster1.xml" /></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 /><Relationship Id="rId1" Type="http://schemas.openxmlformats.org/officeDocument/2006/relationships/notesMaster" Target="../notesMasters/notesMaster1.xml" /></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 /><Relationship Id="rId1" Type="http://schemas.openxmlformats.org/officeDocument/2006/relationships/notesMaster" Target="../notesMasters/notesMaster1.xml" /></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 /><Relationship Id="rId1" Type="http://schemas.openxmlformats.org/officeDocument/2006/relationships/notesMaster" Target="../notesMasters/notesMaster1.xml" /></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 /><Relationship Id="rId1" Type="http://schemas.openxmlformats.org/officeDocument/2006/relationships/notesMaster" Target="../notesMasters/notesMaster1.xml" /></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8" name="Google Shape;838;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A6D71C"/>
              </a:buClr>
              <a:buSzPts val="1200"/>
              <a:buFont typeface="Calibri"/>
              <a:buAutoNum type="arabicParenR"/>
            </a:pPr>
            <a:r>
              <a:rPr lang="en-US" b="1">
                <a:solidFill>
                  <a:srgbClr val="A6D71C"/>
                </a:solidFill>
              </a:rPr>
              <a:t>Choosing a Safe &amp; Relaxing Place – </a:t>
            </a:r>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US"/>
              <a:t>A clean space that is aesthetically pleasing. What sights, smells and sound abide in the environment is important. make sure you are not experiencing any forms of discomfort.</a:t>
            </a:r>
            <a:endParaRPr/>
          </a:p>
          <a:p>
            <a:pPr marL="0" marR="0" lvl="0" indent="0" algn="l" rtl="0">
              <a:lnSpc>
                <a:spcPct val="100000"/>
              </a:lnSpc>
              <a:spcBef>
                <a:spcPts val="0"/>
              </a:spcBef>
              <a:spcAft>
                <a:spcPts val="0"/>
              </a:spcAft>
              <a:buClr>
                <a:srgbClr val="A6D71C"/>
              </a:buClr>
              <a:buSzPts val="1200"/>
              <a:buFont typeface="Calibri"/>
              <a:buNone/>
            </a:pPr>
            <a:r>
              <a:rPr lang="en-US" b="1">
                <a:solidFill>
                  <a:srgbClr val="A6D71C"/>
                </a:solidFill>
              </a:rPr>
              <a:t>2) Start Your Immersion  </a:t>
            </a:r>
            <a:endParaRPr/>
          </a:p>
          <a:p>
            <a:pPr marL="0" marR="0" lvl="0" indent="0" algn="l" rtl="0">
              <a:lnSpc>
                <a:spcPct val="100000"/>
              </a:lnSpc>
              <a:spcBef>
                <a:spcPts val="0"/>
              </a:spcBef>
              <a:spcAft>
                <a:spcPts val="0"/>
              </a:spcAft>
              <a:buClr>
                <a:schemeClr val="dk1"/>
              </a:buClr>
              <a:buSzPts val="1200"/>
              <a:buFont typeface="Calibri"/>
              <a:buNone/>
            </a:pPr>
            <a:r>
              <a:rPr lang="en-US"/>
              <a:t>Close your eyes and start imagining yourself there. Where are you? What’s around you? What do you see? Why is it so relaxing? What do you hear? What do you smell? What gentle things can you touch?</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A6D71C"/>
              </a:buClr>
              <a:buSzPts val="1200"/>
              <a:buFont typeface="Calibri"/>
              <a:buNone/>
            </a:pPr>
            <a:r>
              <a:rPr lang="en-US" b="1">
                <a:solidFill>
                  <a:srgbClr val="A6D71C"/>
                </a:solidFill>
              </a:rPr>
              <a:t>3) Relax Your Body – </a:t>
            </a:r>
            <a:r>
              <a:rPr lang="en-US"/>
              <a:t>The individual must make a conscious effort to feel completely relaxed. If the muscles are tensed up, ensure that they are fully relaxed before the exercise can begin. </a:t>
            </a:r>
            <a:endParaRPr/>
          </a:p>
          <a:p>
            <a:pPr marL="0" marR="0" lvl="0" indent="0" algn="l" rtl="0">
              <a:lnSpc>
                <a:spcPct val="100000"/>
              </a:lnSpc>
              <a:spcBef>
                <a:spcPts val="0"/>
              </a:spcBef>
              <a:spcAft>
                <a:spcPts val="0"/>
              </a:spcAft>
              <a:buClr>
                <a:schemeClr val="dk1"/>
              </a:buClr>
              <a:buSzPts val="1200"/>
              <a:buFont typeface="Calibri"/>
              <a:buNone/>
            </a:pPr>
            <a:endParaRPr b="1">
              <a:solidFill>
                <a:srgbClr val="A6D71C"/>
              </a:solidFil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b="1">
              <a:solidFill>
                <a:srgbClr val="A6D71C"/>
              </a:solidFill>
            </a:endParaRPr>
          </a:p>
          <a:p>
            <a:pPr marL="228600" marR="0" lvl="0" indent="-152400" algn="l" rtl="0">
              <a:lnSpc>
                <a:spcPct val="100000"/>
              </a:lnSpc>
              <a:spcBef>
                <a:spcPts val="0"/>
              </a:spcBef>
              <a:spcAft>
                <a:spcPts val="0"/>
              </a:spcAft>
              <a:buClr>
                <a:schemeClr val="dk1"/>
              </a:buClr>
              <a:buSzPts val="1200"/>
              <a:buFont typeface="Calibri"/>
              <a:buNone/>
            </a:pPr>
            <a:endParaRPr b="1">
              <a:solidFill>
                <a:srgbClr val="A6D71C"/>
              </a:solidFill>
            </a:endParaRPr>
          </a:p>
          <a:p>
            <a:pPr marL="0" lvl="0" indent="0" algn="l" rtl="0">
              <a:spcBef>
                <a:spcPts val="0"/>
              </a:spcBef>
              <a:spcAft>
                <a:spcPts val="0"/>
              </a:spcAft>
              <a:buNone/>
            </a:pPr>
            <a:endParaRPr/>
          </a:p>
        </p:txBody>
      </p:sp>
      <p:sp>
        <p:nvSpPr>
          <p:cNvPr id="576" name="Google Shape;576;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2CC"/>
            </a:gs>
            <a:gs pos="40000">
              <a:srgbClr val="F5F7FC"/>
            </a:gs>
            <a:gs pos="70000">
              <a:schemeClr val="lt1"/>
            </a:gs>
            <a:gs pos="93000">
              <a:schemeClr val="lt1"/>
            </a:gs>
            <a:gs pos="100000">
              <a:srgbClr val="FFF2CC"/>
            </a:gs>
          </a:gsLst>
          <a:lin ang="5400000" scaled="0"/>
        </a:gra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2.jpeg" /></Relationships>
</file>

<file path=ppt/slides/_rels/slide10.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10.xml"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100.xml"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101.xml"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Relationship Id="rId3" Type="http://schemas.openxmlformats.org/officeDocument/2006/relationships/image" Target="../media/image88.jpg" /><Relationship Id="rId2" Type="http://schemas.openxmlformats.org/officeDocument/2006/relationships/notesSlide" Target="../notesSlides/notesSlide102.xml"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Relationship Id="rId3" Type="http://schemas.openxmlformats.org/officeDocument/2006/relationships/image" Target="../media/image89.jpg" /><Relationship Id="rId2" Type="http://schemas.openxmlformats.org/officeDocument/2006/relationships/notesSlide" Target="../notesSlides/notesSlide103.xml"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Relationship Id="rId3" Type="http://schemas.openxmlformats.org/officeDocument/2006/relationships/image" Target="../media/image88.jpg" /><Relationship Id="rId2" Type="http://schemas.openxmlformats.org/officeDocument/2006/relationships/notesSlide" Target="../notesSlides/notesSlide104.xml"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Relationship Id="rId3" Type="http://schemas.openxmlformats.org/officeDocument/2006/relationships/image" Target="../media/image89.jpg" /><Relationship Id="rId2" Type="http://schemas.openxmlformats.org/officeDocument/2006/relationships/notesSlide" Target="../notesSlides/notesSlide105.xml"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3" Type="http://schemas.openxmlformats.org/officeDocument/2006/relationships/image" Target="../media/image10.jpg" /><Relationship Id="rId2" Type="http://schemas.openxmlformats.org/officeDocument/2006/relationships/notesSlide" Target="../notesSlides/notesSlide11.xml"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notesSlide" Target="../notesSlides/notesSlide12.xml"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notesSlide" Target="../notesSlides/notesSlide13.xml"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3" Type="http://schemas.openxmlformats.org/officeDocument/2006/relationships/image" Target="../media/image13.jpg" /><Relationship Id="rId2" Type="http://schemas.openxmlformats.org/officeDocument/2006/relationships/notesSlide" Target="../notesSlides/notesSlide14.xml"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15.xml"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notesSlide" Target="../notesSlides/notesSlide16.xml"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3" Type="http://schemas.openxmlformats.org/officeDocument/2006/relationships/image" Target="../media/image16.jpg" /><Relationship Id="rId2" Type="http://schemas.openxmlformats.org/officeDocument/2006/relationships/notesSlide" Target="../notesSlides/notesSlide17.xml"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notesSlide" Target="../notesSlides/notesSlide18.xml"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3" Type="http://schemas.openxmlformats.org/officeDocument/2006/relationships/image" Target="../media/image18.jpg" /><Relationship Id="rId2" Type="http://schemas.openxmlformats.org/officeDocument/2006/relationships/notesSlide" Target="../notesSlides/notesSlide19.xml"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20.xml" /><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notesSlide" Target="../notesSlides/notesSlide21.xml"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notesSlide" Target="../notesSlides/notesSlide22.xml"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Relationship Id="rId3" Type="http://schemas.openxmlformats.org/officeDocument/2006/relationships/image" Target="../media/image22.jpg" /><Relationship Id="rId2" Type="http://schemas.openxmlformats.org/officeDocument/2006/relationships/notesSlide" Target="../notesSlides/notesSlide23.xml"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notesSlide" Target="../notesSlides/notesSlide24.xml"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25.xml"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notesSlide" Target="../notesSlides/notesSlide26.xml"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notesSlide" Target="../notesSlides/notesSlide27.xml"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3" Type="http://schemas.openxmlformats.org/officeDocument/2006/relationships/image" Target="../media/image27.jpg" /><Relationship Id="rId2" Type="http://schemas.openxmlformats.org/officeDocument/2006/relationships/notesSlide" Target="../notesSlides/notesSlide28.xml"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29.xml"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notesSlide" Target="../notesSlides/notesSlide30.xml"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notesSlide" Target="../notesSlides/notesSlide31.xml"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Relationship Id="rId3" Type="http://schemas.openxmlformats.org/officeDocument/2006/relationships/image" Target="../media/image31.jpg" /><Relationship Id="rId2" Type="http://schemas.openxmlformats.org/officeDocument/2006/relationships/notesSlide" Target="../notesSlides/notesSlide32.xml"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33.xml"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Relationship Id="rId3" Type="http://schemas.openxmlformats.org/officeDocument/2006/relationships/image" Target="../media/image32.jpg" /><Relationship Id="rId2" Type="http://schemas.openxmlformats.org/officeDocument/2006/relationships/notesSlide" Target="../notesSlides/notesSlide34.xml"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Relationship Id="rId3" Type="http://schemas.openxmlformats.org/officeDocument/2006/relationships/image" Target="../media/image33.jpg" /><Relationship Id="rId2" Type="http://schemas.openxmlformats.org/officeDocument/2006/relationships/notesSlide" Target="../notesSlides/notesSlide35.xml" /><Relationship Id="rId1" Type="http://schemas.openxmlformats.org/officeDocument/2006/relationships/slideLayout" Target="../slideLayouts/slideLayout1.xml" /></Relationships>
</file>

<file path=ppt/slides/_rels/slide36.xml.rels><?xml version="1.0" encoding="UTF-8" standalone="yes"?>
<Relationships xmlns="http://schemas.openxmlformats.org/package/2006/relationships"><Relationship Id="rId3" Type="http://schemas.openxmlformats.org/officeDocument/2006/relationships/image" Target="../media/image34.jpg" /><Relationship Id="rId2" Type="http://schemas.openxmlformats.org/officeDocument/2006/relationships/notesSlide" Target="../notesSlides/notesSlide36.xml"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3" Type="http://schemas.openxmlformats.org/officeDocument/2006/relationships/image" Target="../media/image35.jpg" /><Relationship Id="rId2" Type="http://schemas.openxmlformats.org/officeDocument/2006/relationships/notesSlide" Target="../notesSlides/notesSlide37.xml"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notesSlide" Target="../notesSlides/notesSlide38.xml" /><Relationship Id="rId1" Type="http://schemas.openxmlformats.org/officeDocument/2006/relationships/slideLayout" Target="../slideLayouts/slideLayout1.xml" /></Relationships>
</file>

<file path=ppt/slides/_rels/slide39.xml.rels><?xml version="1.0" encoding="UTF-8" standalone="yes"?>
<Relationships xmlns="http://schemas.openxmlformats.org/package/2006/relationships"><Relationship Id="rId3" Type="http://schemas.openxmlformats.org/officeDocument/2006/relationships/image" Target="../media/image37.jpg" /><Relationship Id="rId2" Type="http://schemas.openxmlformats.org/officeDocument/2006/relationships/notesSlide" Target="../notesSlides/notesSlide39.xml"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4.xml"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notesSlide" Target="../notesSlides/notesSlide40.xml"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Relationship Id="rId3" Type="http://schemas.openxmlformats.org/officeDocument/2006/relationships/image" Target="../media/image39.jpg" /><Relationship Id="rId2" Type="http://schemas.openxmlformats.org/officeDocument/2006/relationships/notesSlide" Target="../notesSlides/notesSlide41.xml"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Relationship Id="rId3" Type="http://schemas.openxmlformats.org/officeDocument/2006/relationships/image" Target="../media/image40.jpg" /><Relationship Id="rId2" Type="http://schemas.openxmlformats.org/officeDocument/2006/relationships/notesSlide" Target="../notesSlides/notesSlide42.xml"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Relationship Id="rId3" Type="http://schemas.openxmlformats.org/officeDocument/2006/relationships/image" Target="../media/image41.jpg" /><Relationship Id="rId2" Type="http://schemas.openxmlformats.org/officeDocument/2006/relationships/notesSlide" Target="../notesSlides/notesSlide43.xml"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44.xml" /><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Relationship Id="rId3" Type="http://schemas.openxmlformats.org/officeDocument/2006/relationships/image" Target="../media/image42.jpg" /><Relationship Id="rId2" Type="http://schemas.openxmlformats.org/officeDocument/2006/relationships/notesSlide" Target="../notesSlides/notesSlide45.xml"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Relationship Id="rId3" Type="http://schemas.openxmlformats.org/officeDocument/2006/relationships/image" Target="../media/image43.jpg" /><Relationship Id="rId2" Type="http://schemas.openxmlformats.org/officeDocument/2006/relationships/notesSlide" Target="../notesSlides/notesSlide46.xml"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Relationship Id="rId3" Type="http://schemas.openxmlformats.org/officeDocument/2006/relationships/image" Target="../media/image44.jpg" /><Relationship Id="rId2" Type="http://schemas.openxmlformats.org/officeDocument/2006/relationships/notesSlide" Target="../notesSlides/notesSlide47.xml"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Relationship Id="rId3" Type="http://schemas.openxmlformats.org/officeDocument/2006/relationships/image" Target="../media/image45.jpg" /><Relationship Id="rId2" Type="http://schemas.openxmlformats.org/officeDocument/2006/relationships/notesSlide" Target="../notesSlides/notesSlide48.xml"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Relationship Id="rId3" Type="http://schemas.openxmlformats.org/officeDocument/2006/relationships/image" Target="../media/image46.jpg" /><Relationship Id="rId2" Type="http://schemas.openxmlformats.org/officeDocument/2006/relationships/notesSlide" Target="../notesSlides/notesSlide49.xml"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notesSlide" Target="../notesSlides/notesSlide5.xml"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Relationship Id="rId3" Type="http://schemas.openxmlformats.org/officeDocument/2006/relationships/image" Target="../media/image47.jpg" /><Relationship Id="rId2" Type="http://schemas.openxmlformats.org/officeDocument/2006/relationships/notesSlide" Target="../notesSlides/notesSlide50.xml"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Relationship Id="rId3" Type="http://schemas.openxmlformats.org/officeDocument/2006/relationships/image" Target="../media/image48.jpg" /><Relationship Id="rId2" Type="http://schemas.openxmlformats.org/officeDocument/2006/relationships/notesSlide" Target="../notesSlides/notesSlide51.xml"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notesSlide" Target="../notesSlides/notesSlide52.xml"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Relationship Id="rId3" Type="http://schemas.openxmlformats.org/officeDocument/2006/relationships/image" Target="../media/image49.jpg" /><Relationship Id="rId2" Type="http://schemas.openxmlformats.org/officeDocument/2006/relationships/notesSlide" Target="../notesSlides/notesSlide53.xml"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Relationship Id="rId3" Type="http://schemas.openxmlformats.org/officeDocument/2006/relationships/image" Target="../media/image50.jpg" /><Relationship Id="rId2" Type="http://schemas.openxmlformats.org/officeDocument/2006/relationships/notesSlide" Target="../notesSlides/notesSlide54.xml"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Relationship Id="rId3" Type="http://schemas.openxmlformats.org/officeDocument/2006/relationships/image" Target="../media/image51.jpg" /><Relationship Id="rId2" Type="http://schemas.openxmlformats.org/officeDocument/2006/relationships/notesSlide" Target="../notesSlides/notesSlide55.xml"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Relationship Id="rId3" Type="http://schemas.openxmlformats.org/officeDocument/2006/relationships/image" Target="../media/image52.jpg" /><Relationship Id="rId2" Type="http://schemas.openxmlformats.org/officeDocument/2006/relationships/notesSlide" Target="../notesSlides/notesSlide56.xml"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Relationship Id="rId3" Type="http://schemas.openxmlformats.org/officeDocument/2006/relationships/image" Target="../media/image53.jpg" /><Relationship Id="rId2" Type="http://schemas.openxmlformats.org/officeDocument/2006/relationships/notesSlide" Target="../notesSlides/notesSlide57.xml"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Relationship Id="rId3" Type="http://schemas.openxmlformats.org/officeDocument/2006/relationships/image" Target="../media/image54.jpg" /><Relationship Id="rId2" Type="http://schemas.openxmlformats.org/officeDocument/2006/relationships/notesSlide" Target="../notesSlides/notesSlide58.xml"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Relationship Id="rId3" Type="http://schemas.openxmlformats.org/officeDocument/2006/relationships/image" Target="../media/image55.jpg" /><Relationship Id="rId2" Type="http://schemas.openxmlformats.org/officeDocument/2006/relationships/notesSlide" Target="../notesSlides/notesSlide59.xml"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notesSlide" Target="../notesSlides/notesSlide6.xml"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Relationship Id="rId3" Type="http://schemas.openxmlformats.org/officeDocument/2006/relationships/image" Target="../media/image56.jpg" /><Relationship Id="rId2" Type="http://schemas.openxmlformats.org/officeDocument/2006/relationships/notesSlide" Target="../notesSlides/notesSlide60.xml"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Relationship Id="rId3" Type="http://schemas.openxmlformats.org/officeDocument/2006/relationships/image" Target="../media/image57.jpg" /><Relationship Id="rId2" Type="http://schemas.openxmlformats.org/officeDocument/2006/relationships/notesSlide" Target="../notesSlides/notesSlide61.xml"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Relationship Id="rId3" Type="http://schemas.openxmlformats.org/officeDocument/2006/relationships/image" Target="../media/image58.jpg" /><Relationship Id="rId2" Type="http://schemas.openxmlformats.org/officeDocument/2006/relationships/notesSlide" Target="../notesSlides/notesSlide62.xml"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Relationship Id="rId3" Type="http://schemas.openxmlformats.org/officeDocument/2006/relationships/image" Target="../media/image59.jpg" /><Relationship Id="rId2" Type="http://schemas.openxmlformats.org/officeDocument/2006/relationships/notesSlide" Target="../notesSlides/notesSlide63.xml"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64.xml"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65.xml"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Relationship Id="rId3" Type="http://schemas.openxmlformats.org/officeDocument/2006/relationships/image" Target="../media/image60.jpg" /><Relationship Id="rId2" Type="http://schemas.openxmlformats.org/officeDocument/2006/relationships/notesSlide" Target="../notesSlides/notesSlide66.xml" /><Relationship Id="rId1" Type="http://schemas.openxmlformats.org/officeDocument/2006/relationships/slideLayout" Target="../slideLayouts/slideLayout12.xml" /></Relationships>
</file>

<file path=ppt/slides/_rels/slide67.xml.rels><?xml version="1.0" encoding="UTF-8" standalone="yes"?>
<Relationships xmlns="http://schemas.openxmlformats.org/package/2006/relationships"><Relationship Id="rId3" Type="http://schemas.openxmlformats.org/officeDocument/2006/relationships/image" Target="../media/image61.jpg" /><Relationship Id="rId2" Type="http://schemas.openxmlformats.org/officeDocument/2006/relationships/notesSlide" Target="../notesSlides/notesSlide67.xml" /><Relationship Id="rId1" Type="http://schemas.openxmlformats.org/officeDocument/2006/relationships/slideLayout" Target="../slideLayouts/slideLayout12.xml" /></Relationships>
</file>

<file path=ppt/slides/_rels/slide68.xml.rels><?xml version="1.0" encoding="UTF-8" standalone="yes"?>
<Relationships xmlns="http://schemas.openxmlformats.org/package/2006/relationships"><Relationship Id="rId3" Type="http://schemas.openxmlformats.org/officeDocument/2006/relationships/image" Target="../media/image61.jpg" /><Relationship Id="rId2" Type="http://schemas.openxmlformats.org/officeDocument/2006/relationships/notesSlide" Target="../notesSlides/notesSlide68.xml" /><Relationship Id="rId1" Type="http://schemas.openxmlformats.org/officeDocument/2006/relationships/slideLayout" Target="../slideLayouts/slideLayout12.xml" /></Relationships>
</file>

<file path=ppt/slides/_rels/slide69.xml.rels><?xml version="1.0" encoding="UTF-8" standalone="yes"?>
<Relationships xmlns="http://schemas.openxmlformats.org/package/2006/relationships"><Relationship Id="rId3" Type="http://schemas.openxmlformats.org/officeDocument/2006/relationships/image" Target="../media/image62.png" /><Relationship Id="rId2" Type="http://schemas.openxmlformats.org/officeDocument/2006/relationships/notesSlide" Target="../notesSlides/notesSlide69.xml"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notesSlide" Target="../notesSlides/notesSlide7.xml"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Relationship Id="rId3" Type="http://schemas.openxmlformats.org/officeDocument/2006/relationships/image" Target="../media/image63.jpg" /><Relationship Id="rId2" Type="http://schemas.openxmlformats.org/officeDocument/2006/relationships/notesSlide" Target="../notesSlides/notesSlide70.xml"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Relationship Id="rId3" Type="http://schemas.openxmlformats.org/officeDocument/2006/relationships/image" Target="../media/image64.jpg" /><Relationship Id="rId2" Type="http://schemas.openxmlformats.org/officeDocument/2006/relationships/notesSlide" Target="../notesSlides/notesSlide71.xml"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Relationship Id="rId3" Type="http://schemas.openxmlformats.org/officeDocument/2006/relationships/image" Target="../media/image64.jpg" /><Relationship Id="rId2" Type="http://schemas.openxmlformats.org/officeDocument/2006/relationships/notesSlide" Target="../notesSlides/notesSlide72.xml"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Relationship Id="rId3" Type="http://schemas.openxmlformats.org/officeDocument/2006/relationships/image" Target="../media/image65.jpg" /><Relationship Id="rId2" Type="http://schemas.openxmlformats.org/officeDocument/2006/relationships/notesSlide" Target="../notesSlides/notesSlide73.xml"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Relationship Id="rId3" Type="http://schemas.openxmlformats.org/officeDocument/2006/relationships/image" Target="../media/image65.jpg" /><Relationship Id="rId2" Type="http://schemas.openxmlformats.org/officeDocument/2006/relationships/notesSlide" Target="../notesSlides/notesSlide74.xml" /><Relationship Id="rId1" Type="http://schemas.openxmlformats.org/officeDocument/2006/relationships/slideLayout" Target="../slideLayouts/slideLayout1.xml" /><Relationship Id="rId4" Type="http://schemas.openxmlformats.org/officeDocument/2006/relationships/image" Target="../media/image66.png" /></Relationships>
</file>

<file path=ppt/slides/_rels/slide75.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75.xml"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Relationship Id="rId3" Type="http://schemas.openxmlformats.org/officeDocument/2006/relationships/image" Target="../media/image67.jpg" /><Relationship Id="rId2" Type="http://schemas.openxmlformats.org/officeDocument/2006/relationships/notesSlide" Target="../notesSlides/notesSlide76.xml"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Relationship Id="rId3" Type="http://schemas.openxmlformats.org/officeDocument/2006/relationships/image" Target="../media/image68.jpg" /><Relationship Id="rId2" Type="http://schemas.openxmlformats.org/officeDocument/2006/relationships/notesSlide" Target="../notesSlides/notesSlide77.xml"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Relationship Id="rId3" Type="http://schemas.openxmlformats.org/officeDocument/2006/relationships/image" Target="../media/image69.jpg" /><Relationship Id="rId2" Type="http://schemas.openxmlformats.org/officeDocument/2006/relationships/notesSlide" Target="../notesSlides/notesSlide78.xml"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Relationship Id="rId3" Type="http://schemas.openxmlformats.org/officeDocument/2006/relationships/image" Target="../media/image70.jpg" /><Relationship Id="rId2" Type="http://schemas.openxmlformats.org/officeDocument/2006/relationships/notesSlide" Target="../notesSlides/notesSlide79.xml"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notesSlide" Target="../notesSlides/notesSlide80.xml"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notesSlide" Target="../notesSlides/notesSlide81.xml"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Relationship Id="rId3" Type="http://schemas.openxmlformats.org/officeDocument/2006/relationships/image" Target="../media/image73.jpg" /><Relationship Id="rId2" Type="http://schemas.openxmlformats.org/officeDocument/2006/relationships/notesSlide" Target="../notesSlides/notesSlide82.xml" /><Relationship Id="rId1" Type="http://schemas.openxmlformats.org/officeDocument/2006/relationships/slideLayout" Target="../slideLayouts/slideLayout1.xml" /><Relationship Id="rId4" Type="http://schemas.openxmlformats.org/officeDocument/2006/relationships/image" Target="../media/image74.png" /></Relationships>
</file>

<file path=ppt/slides/_rels/slide83.xml.rels><?xml version="1.0" encoding="UTF-8" standalone="yes"?>
<Relationships xmlns="http://schemas.openxmlformats.org/package/2006/relationships"><Relationship Id="rId3" Type="http://schemas.openxmlformats.org/officeDocument/2006/relationships/image" Target="../media/image75.jpg" /><Relationship Id="rId2" Type="http://schemas.openxmlformats.org/officeDocument/2006/relationships/notesSlide" Target="../notesSlides/notesSlide83.xml"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Relationship Id="rId3" Type="http://schemas.openxmlformats.org/officeDocument/2006/relationships/image" Target="../media/image76.jpg" /><Relationship Id="rId2" Type="http://schemas.openxmlformats.org/officeDocument/2006/relationships/notesSlide" Target="../notesSlides/notesSlide84.xml"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Relationship Id="rId3" Type="http://schemas.openxmlformats.org/officeDocument/2006/relationships/image" Target="../media/image77.jpg" /><Relationship Id="rId2" Type="http://schemas.openxmlformats.org/officeDocument/2006/relationships/notesSlide" Target="../notesSlides/notesSlide85.xml"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Relationship Id="rId3" Type="http://schemas.openxmlformats.org/officeDocument/2006/relationships/image" Target="../media/image78.jpg" /><Relationship Id="rId2" Type="http://schemas.openxmlformats.org/officeDocument/2006/relationships/notesSlide" Target="../notesSlides/notesSlide86.xml"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Relationship Id="rId3" Type="http://schemas.openxmlformats.org/officeDocument/2006/relationships/image" Target="../media/image79.jpg" /><Relationship Id="rId2" Type="http://schemas.openxmlformats.org/officeDocument/2006/relationships/notesSlide" Target="../notesSlides/notesSlide87.xml"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Relationship Id="rId3" Type="http://schemas.openxmlformats.org/officeDocument/2006/relationships/image" Target="../media/image80.jpg" /><Relationship Id="rId2" Type="http://schemas.openxmlformats.org/officeDocument/2006/relationships/notesSlide" Target="../notesSlides/notesSlide88.xml"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Relationship Id="rId3" Type="http://schemas.openxmlformats.org/officeDocument/2006/relationships/image" Target="../media/image81.jpg" /><Relationship Id="rId2" Type="http://schemas.openxmlformats.org/officeDocument/2006/relationships/notesSlide" Target="../notesSlides/notesSlide89.xml"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9.xml"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Relationship Id="rId3" Type="http://schemas.openxmlformats.org/officeDocument/2006/relationships/image" Target="../media/image40.jpg" /><Relationship Id="rId2" Type="http://schemas.openxmlformats.org/officeDocument/2006/relationships/notesSlide" Target="../notesSlides/notesSlide90.xml"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91.xml"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Relationship Id="rId3" Type="http://schemas.openxmlformats.org/officeDocument/2006/relationships/image" Target="../media/image82.jpg" /><Relationship Id="rId2" Type="http://schemas.openxmlformats.org/officeDocument/2006/relationships/notesSlide" Target="../notesSlides/notesSlide92.xml"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Relationship Id="rId3" Type="http://schemas.openxmlformats.org/officeDocument/2006/relationships/image" Target="../media/image83.jpg" /><Relationship Id="rId2" Type="http://schemas.openxmlformats.org/officeDocument/2006/relationships/notesSlide" Target="../notesSlides/notesSlide93.xml"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Relationship Id="rId3" Type="http://schemas.openxmlformats.org/officeDocument/2006/relationships/image" Target="../media/image84.jpg" /><Relationship Id="rId2" Type="http://schemas.openxmlformats.org/officeDocument/2006/relationships/notesSlide" Target="../notesSlides/notesSlide94.xml"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Relationship Id="rId3" Type="http://schemas.openxmlformats.org/officeDocument/2006/relationships/image" Target="../media/image85.jpg" /><Relationship Id="rId2" Type="http://schemas.openxmlformats.org/officeDocument/2006/relationships/notesSlide" Target="../notesSlides/notesSlide95.xml"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Relationship Id="rId3" Type="http://schemas.openxmlformats.org/officeDocument/2006/relationships/image" Target="../media/image86.jpg" /><Relationship Id="rId2" Type="http://schemas.openxmlformats.org/officeDocument/2006/relationships/notesSlide" Target="../notesSlides/notesSlide96.xml"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Relationship Id="rId3" Type="http://schemas.openxmlformats.org/officeDocument/2006/relationships/image" Target="../media/image87.jpg" /><Relationship Id="rId2" Type="http://schemas.openxmlformats.org/officeDocument/2006/relationships/notesSlide" Target="../notesSlides/notesSlide97.xml"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98.xml"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99.xml"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25"/>
          <p:cNvSpPr txBox="1"/>
          <p:nvPr/>
        </p:nvSpPr>
        <p:spPr>
          <a:xfrm>
            <a:off x="5289451" y="3428789"/>
            <a:ext cx="5134708" cy="1107996"/>
          </a:xfrm>
          <a:prstGeom prst="rect">
            <a:avLst/>
          </a:prstGeom>
          <a:solidFill>
            <a:srgbClr val="262626">
              <a:alpha val="84705"/>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Twentieth Century"/>
              <a:buNone/>
            </a:pPr>
            <a:r>
              <a:rPr lang="en-US" sz="6600" b="1" i="0" u="none" strike="noStrike" cap="none">
                <a:solidFill>
                  <a:srgbClr val="FFFFFF"/>
                </a:solidFill>
                <a:latin typeface="Twentieth Century"/>
                <a:ea typeface="Twentieth Century"/>
                <a:cs typeface="Twentieth Century"/>
                <a:sym typeface="Twentieth Century"/>
              </a:rPr>
              <a:t>LAW OF</a:t>
            </a:r>
            <a:endParaRPr sz="6600" b="1" i="0" u="none" strike="noStrike" cap="none">
              <a:solidFill>
                <a:srgbClr val="FFFFFF"/>
              </a:solidFill>
              <a:latin typeface="Twentieth Century"/>
              <a:ea typeface="Twentieth Century"/>
              <a:cs typeface="Twentieth Century"/>
              <a:sym typeface="Twentieth Century"/>
            </a:endParaRPr>
          </a:p>
        </p:txBody>
      </p:sp>
      <p:sp>
        <p:nvSpPr>
          <p:cNvPr id="164" name="Google Shape;164;p25"/>
          <p:cNvSpPr txBox="1"/>
          <p:nvPr/>
        </p:nvSpPr>
        <p:spPr>
          <a:xfrm>
            <a:off x="5289450" y="4536785"/>
            <a:ext cx="5134709" cy="1107996"/>
          </a:xfrm>
          <a:prstGeom prst="rect">
            <a:avLst/>
          </a:prstGeom>
          <a:solidFill>
            <a:srgbClr val="1F525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6D71C"/>
              </a:buClr>
              <a:buSzPts val="6600"/>
              <a:buFont typeface="Twentieth Century"/>
              <a:buNone/>
            </a:pPr>
            <a:r>
              <a:rPr lang="en-US" sz="6600" b="1" i="0" u="none" strike="noStrike" cap="none">
                <a:solidFill>
                  <a:srgbClr val="A6D71C"/>
                </a:solidFill>
                <a:latin typeface="Twentieth Century"/>
                <a:ea typeface="Twentieth Century"/>
                <a:cs typeface="Twentieth Century"/>
                <a:sym typeface="Twentieth Century"/>
              </a:rPr>
              <a:t>ATTRACTION</a:t>
            </a:r>
            <a:endParaRPr sz="6600" b="1" i="0" u="none" strike="noStrike" cap="none">
              <a:solidFill>
                <a:srgbClr val="A6D71C"/>
              </a:solidFill>
              <a:latin typeface="Twentieth Century"/>
              <a:ea typeface="Twentieth Century"/>
              <a:cs typeface="Twentieth Century"/>
              <a:sym typeface="Twentieth Century"/>
            </a:endParaRPr>
          </a:p>
        </p:txBody>
      </p:sp>
      <p:pic>
        <p:nvPicPr>
          <p:cNvPr id="2" name="Picture 2">
            <a:extLst>
              <a:ext uri="{FF2B5EF4-FFF2-40B4-BE49-F238E27FC236}">
                <a16:creationId xmlns:a16="http://schemas.microsoft.com/office/drawing/2014/main" id="{E440D1E1-22E1-1E49-B72A-606F0187CA18}"/>
              </a:ext>
            </a:extLst>
          </p:cNvPr>
          <p:cNvPicPr>
            <a:picLocks noChangeAspect="1"/>
          </p:cNvPicPr>
          <p:nvPr/>
        </p:nvPicPr>
        <p:blipFill>
          <a:blip r:embed="rId4"/>
          <a:stretch>
            <a:fillRect/>
          </a:stretch>
        </p:blipFill>
        <p:spPr>
          <a:xfrm>
            <a:off x="10179844" y="1"/>
            <a:ext cx="2012156" cy="20401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34"/>
          <p:cNvSpPr/>
          <p:nvPr/>
        </p:nvSpPr>
        <p:spPr>
          <a:xfrm>
            <a:off x="2949526" y="1560346"/>
            <a:ext cx="6096000" cy="4093428"/>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you have a thought, it immediately flows into the universe and attracts like thoughts. These thoughts attract manifestations of the similar energies.</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We can’t sense the power of a magnet, only see its effect. Similarly, our thought vibrations can’t be seen or felt. They can be viewed as similar to sound waves that are beyond the human range of hearing.</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you feel good, your vibrations are harmonising with the deeper vibrational fields of existence. You are more aligned with the universe. If you feel unworthy or unhappy, you are out of sync with the universe.</a:t>
            </a:r>
            <a:endParaRPr sz="2000">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1"/>
        <p:cNvGrpSpPr/>
        <p:nvPr/>
      </p:nvGrpSpPr>
      <p:grpSpPr>
        <a:xfrm>
          <a:off x="0" y="0"/>
          <a:ext cx="0" cy="0"/>
          <a:chOff x="0" y="0"/>
          <a:chExt cx="0" cy="0"/>
        </a:xfrm>
      </p:grpSpPr>
      <p:sp>
        <p:nvSpPr>
          <p:cNvPr id="812" name="Google Shape;812;p124"/>
          <p:cNvSpPr/>
          <p:nvPr/>
        </p:nvSpPr>
        <p:spPr>
          <a:xfrm>
            <a:off x="628356" y="927300"/>
            <a:ext cx="6096000" cy="1323439"/>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Eat, walk and do everything slowly</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You can only do this if it is appropriate. But when you can, and you are being present, slow down, be deliberate in your actions and savour the moment fully. </a:t>
            </a:r>
            <a:endParaRPr sz="2000">
              <a:solidFill>
                <a:srgbClr val="F2F2F2"/>
              </a:solidFill>
              <a:latin typeface="Calibri"/>
              <a:ea typeface="Calibri"/>
              <a:cs typeface="Calibri"/>
              <a:sym typeface="Calibri"/>
            </a:endParaRPr>
          </a:p>
        </p:txBody>
      </p:sp>
      <p:sp>
        <p:nvSpPr>
          <p:cNvPr id="813" name="Google Shape;813;p124"/>
          <p:cNvSpPr/>
          <p:nvPr/>
        </p:nvSpPr>
        <p:spPr>
          <a:xfrm>
            <a:off x="628356" y="3265050"/>
            <a:ext cx="6757183" cy="224676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Cultivate compassion and gratitude</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A lot of us say that we are grateful, but sometimes don’t make the time to feel it fully. So now that you are becoming more Mindful, you are noticing all the things you are truly grateful for. When dealing with others, try to cultivate an inclusive state of mind, where you are thinking of their needs as well as your own.</a:t>
            </a:r>
            <a:endParaRPr sz="2000">
              <a:solidFill>
                <a:schemeClr val="dk1"/>
              </a:solidFill>
              <a:latin typeface="Calibri"/>
              <a:ea typeface="Calibri"/>
              <a:cs typeface="Calibri"/>
              <a:sym typeface="Calibri"/>
            </a:endParaRPr>
          </a:p>
        </p:txBody>
      </p:sp>
      <p:sp>
        <p:nvSpPr>
          <p:cNvPr id="814" name="Google Shape;814;p124"/>
          <p:cNvSpPr/>
          <p:nvPr/>
        </p:nvSpPr>
        <p:spPr>
          <a:xfrm>
            <a:off x="8679051" y="6126977"/>
            <a:ext cx="3512949" cy="369332"/>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Ten Tips for Daily Law of Attraction</a:t>
            </a:r>
            <a:endParaRPr sz="1800" b="1">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8"/>
        <p:cNvGrpSpPr/>
        <p:nvPr/>
      </p:nvGrpSpPr>
      <p:grpSpPr>
        <a:xfrm>
          <a:off x="0" y="0"/>
          <a:ext cx="0" cy="0"/>
          <a:chOff x="0" y="0"/>
          <a:chExt cx="0" cy="0"/>
        </a:xfrm>
      </p:grpSpPr>
      <p:sp>
        <p:nvSpPr>
          <p:cNvPr id="819" name="Google Shape;819;p125"/>
          <p:cNvSpPr/>
          <p:nvPr/>
        </p:nvSpPr>
        <p:spPr>
          <a:xfrm>
            <a:off x="965981" y="1091527"/>
            <a:ext cx="6096000" cy="132343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Try not to judge</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We are all only ever responsible for our own life and our own karma. It would be unwise to focus on the faults of others and not attend to our own personal growth.</a:t>
            </a:r>
            <a:endParaRPr sz="2000">
              <a:solidFill>
                <a:schemeClr val="dk1"/>
              </a:solidFill>
              <a:latin typeface="Calibri"/>
              <a:ea typeface="Calibri"/>
              <a:cs typeface="Calibri"/>
              <a:sym typeface="Calibri"/>
            </a:endParaRPr>
          </a:p>
        </p:txBody>
      </p:sp>
      <p:sp>
        <p:nvSpPr>
          <p:cNvPr id="820" name="Google Shape;820;p125"/>
          <p:cNvSpPr/>
          <p:nvPr/>
        </p:nvSpPr>
        <p:spPr>
          <a:xfrm>
            <a:off x="965981" y="3305358"/>
            <a:ext cx="6096000" cy="1938992"/>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Being flexible</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The mind and ego want to jump in and put control and boundaries around most things. Once you have come out of the mind and into the heart, you will find it easier to adopt a more flexible and less rigid attitude.</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‘The more rigid we are, the less Mindful we are’.</a:t>
            </a:r>
            <a:endParaRPr sz="2000">
              <a:solidFill>
                <a:srgbClr val="F2F2F2"/>
              </a:solidFill>
              <a:latin typeface="Calibri"/>
              <a:ea typeface="Calibri"/>
              <a:cs typeface="Calibri"/>
              <a:sym typeface="Calibri"/>
            </a:endParaRPr>
          </a:p>
        </p:txBody>
      </p:sp>
      <p:sp>
        <p:nvSpPr>
          <p:cNvPr id="821" name="Google Shape;821;p125"/>
          <p:cNvSpPr/>
          <p:nvPr/>
        </p:nvSpPr>
        <p:spPr>
          <a:xfrm>
            <a:off x="8679051" y="6126977"/>
            <a:ext cx="3512949" cy="369332"/>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Ten Tips for Daily Law of Attraction</a:t>
            </a:r>
            <a:endParaRPr sz="1800" b="1">
              <a:solidFill>
                <a:schemeClr val="dk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5"/>
        <p:cNvGrpSpPr/>
        <p:nvPr/>
      </p:nvGrpSpPr>
      <p:grpSpPr>
        <a:xfrm>
          <a:off x="0" y="0"/>
          <a:ext cx="0" cy="0"/>
          <a:chOff x="0" y="0"/>
          <a:chExt cx="0" cy="0"/>
        </a:xfrm>
      </p:grpSpPr>
      <p:sp>
        <p:nvSpPr>
          <p:cNvPr id="826" name="Google Shape;826;p126"/>
          <p:cNvSpPr/>
          <p:nvPr/>
        </p:nvSpPr>
        <p:spPr>
          <a:xfrm>
            <a:off x="704286" y="226552"/>
            <a:ext cx="6849376" cy="52322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2F2F2"/>
                </a:solidFill>
                <a:latin typeface="Calibri"/>
                <a:ea typeface="Calibri"/>
                <a:cs typeface="Calibri"/>
                <a:sym typeface="Calibri"/>
              </a:rPr>
              <a:t>Benefits of Mindful Law of Attraction Workers</a:t>
            </a:r>
            <a:endParaRPr sz="2800">
              <a:solidFill>
                <a:srgbClr val="F2F2F2"/>
              </a:solidFill>
              <a:latin typeface="Calibri"/>
              <a:ea typeface="Calibri"/>
              <a:cs typeface="Calibri"/>
              <a:sym typeface="Calibri"/>
            </a:endParaRPr>
          </a:p>
        </p:txBody>
      </p:sp>
      <p:sp>
        <p:nvSpPr>
          <p:cNvPr id="827" name="Google Shape;827;p126"/>
          <p:cNvSpPr/>
          <p:nvPr/>
        </p:nvSpPr>
        <p:spPr>
          <a:xfrm>
            <a:off x="704286" y="936976"/>
            <a:ext cx="6096000" cy="70788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A Mindful person can experience the following benefits at work from their practice:</a:t>
            </a:r>
            <a:endParaRPr/>
          </a:p>
        </p:txBody>
      </p:sp>
      <p:sp>
        <p:nvSpPr>
          <p:cNvPr id="828" name="Google Shape;828;p126"/>
          <p:cNvSpPr/>
          <p:nvPr/>
        </p:nvSpPr>
        <p:spPr>
          <a:xfrm>
            <a:off x="704286" y="1832066"/>
            <a:ext cx="5144410" cy="4401205"/>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Stress reduction</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Increased clarity of mind, balance, energy and zest for life</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Improved complex problem-solving and decision-making abilities</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Enhanced leadership</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More emotional intelligence, less reactivity</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Mood regulation and immune system enhancement</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Increased self-awareness and awareness of others</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Attentive listening</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Clear communication</a:t>
            </a:r>
            <a:endParaRPr/>
          </a:p>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Improved focus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2"/>
        <p:cNvGrpSpPr/>
        <p:nvPr/>
      </p:nvGrpSpPr>
      <p:grpSpPr>
        <a:xfrm>
          <a:off x="0" y="0"/>
          <a:ext cx="0" cy="0"/>
          <a:chOff x="0" y="0"/>
          <a:chExt cx="0" cy="0"/>
        </a:xfrm>
      </p:grpSpPr>
      <p:sp>
        <p:nvSpPr>
          <p:cNvPr id="833" name="Google Shape;833;p127"/>
          <p:cNvSpPr/>
          <p:nvPr/>
        </p:nvSpPr>
        <p:spPr>
          <a:xfrm>
            <a:off x="583159" y="515202"/>
            <a:ext cx="5287025"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F2F2F2"/>
                </a:solidFill>
                <a:latin typeface="Calibri"/>
                <a:ea typeface="Calibri"/>
                <a:cs typeface="Calibri"/>
                <a:sym typeface="Calibri"/>
              </a:rPr>
              <a:t>How to Manage Stress in the Workplace</a:t>
            </a:r>
            <a:endParaRPr sz="2400">
              <a:solidFill>
                <a:srgbClr val="F2F2F2"/>
              </a:solidFill>
              <a:latin typeface="Calibri"/>
              <a:ea typeface="Calibri"/>
              <a:cs typeface="Calibri"/>
              <a:sym typeface="Calibri"/>
            </a:endParaRPr>
          </a:p>
        </p:txBody>
      </p:sp>
      <p:sp>
        <p:nvSpPr>
          <p:cNvPr id="834" name="Google Shape;834;p127"/>
          <p:cNvSpPr/>
          <p:nvPr/>
        </p:nvSpPr>
        <p:spPr>
          <a:xfrm>
            <a:off x="583159" y="1114754"/>
            <a:ext cx="6096000" cy="1631216"/>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Avoid unnecessary stress: not all stress can be avoided, but by learning how to say no, distinguishing between ‘shoulds’ and ‘musts’ on your to-do list, and steering clear of people or situations that stress you out, you can eliminate many daily stressors.</a:t>
            </a:r>
            <a:endParaRPr sz="2000">
              <a:solidFill>
                <a:schemeClr val="dk1"/>
              </a:solidFill>
              <a:latin typeface="Calibri"/>
              <a:ea typeface="Calibri"/>
              <a:cs typeface="Calibri"/>
              <a:sym typeface="Calibri"/>
            </a:endParaRPr>
          </a:p>
        </p:txBody>
      </p:sp>
      <p:sp>
        <p:nvSpPr>
          <p:cNvPr id="835" name="Google Shape;835;p127"/>
          <p:cNvSpPr/>
          <p:nvPr/>
        </p:nvSpPr>
        <p:spPr>
          <a:xfrm>
            <a:off x="583159" y="3578778"/>
            <a:ext cx="6096000" cy="2246769"/>
          </a:xfrm>
          <a:prstGeom prst="rect">
            <a:avLst/>
          </a:prstGeom>
          <a:solidFill>
            <a:srgbClr val="0C0C0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Alterthe situation: if you can’t avoid a stressful situation, try to alter the way you look at it. Be more assertive and deal with problems head on. Instead of bottling up your feelings and increasing your stress, respectfully and assertively let others know about your concerns, or be more willing to compromise and try meeting others half-way on an issue.</a:t>
            </a:r>
            <a:endParaRPr sz="2000">
              <a:solidFill>
                <a:srgbClr val="F2F2F2"/>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9"/>
        <p:cNvGrpSpPr/>
        <p:nvPr/>
      </p:nvGrpSpPr>
      <p:grpSpPr>
        <a:xfrm>
          <a:off x="0" y="0"/>
          <a:ext cx="0" cy="0"/>
          <a:chOff x="0" y="0"/>
          <a:chExt cx="0" cy="0"/>
        </a:xfrm>
      </p:grpSpPr>
      <p:sp>
        <p:nvSpPr>
          <p:cNvPr id="840" name="Google Shape;840;p128"/>
          <p:cNvSpPr/>
          <p:nvPr/>
        </p:nvSpPr>
        <p:spPr>
          <a:xfrm>
            <a:off x="783101" y="765240"/>
            <a:ext cx="6096000" cy="193899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Adapt to the stressor</a:t>
            </a:r>
            <a:r>
              <a:rPr lang="en-US" sz="2000">
                <a:solidFill>
                  <a:schemeClr val="dk1"/>
                </a:solidFill>
                <a:latin typeface="Calibri"/>
                <a:ea typeface="Calibri"/>
                <a:cs typeface="Calibri"/>
                <a:sym typeface="Calibri"/>
              </a:rPr>
              <a:t>: when you can’t change the stressor, try changing yourself. Reframe problems or focus on the positive things in your life. If a task at work has you stressed, focus on the aspects of your job you do enjoy. And always look at the big picture: is this really something worth getting upset about?</a:t>
            </a:r>
            <a:endParaRPr sz="2000">
              <a:solidFill>
                <a:schemeClr val="dk1"/>
              </a:solidFill>
              <a:latin typeface="Calibri"/>
              <a:ea typeface="Calibri"/>
              <a:cs typeface="Calibri"/>
              <a:sym typeface="Calibri"/>
            </a:endParaRPr>
          </a:p>
        </p:txBody>
      </p:sp>
      <p:sp>
        <p:nvSpPr>
          <p:cNvPr id="841" name="Google Shape;841;p128"/>
          <p:cNvSpPr/>
          <p:nvPr/>
        </p:nvSpPr>
        <p:spPr>
          <a:xfrm>
            <a:off x="783101" y="3287712"/>
            <a:ext cx="6096000" cy="3170099"/>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Accept the things you can’t change</a:t>
            </a:r>
            <a:r>
              <a:rPr lang="en-US" sz="2000">
                <a:solidFill>
                  <a:srgbClr val="F2F2F2"/>
                </a:solidFill>
                <a:latin typeface="Calibri"/>
                <a:ea typeface="Calibri"/>
                <a:cs typeface="Calibri"/>
                <a:sym typeface="Calibri"/>
              </a:rPr>
              <a:t>: there will always be stressors in life that you can’t do anything about. Learn to accept the inevitable rather than getting angry at a situation you can’t change and making it even more stressful. Look for the upside in a situation: even the most stressful circumstances can be an opportunity for learning or personal growth. Learn to accept that no one, including you, is ever perfect and use these situations to practise non-judgement.</a:t>
            </a:r>
            <a:endParaRPr sz="2000">
              <a:solidFill>
                <a:srgbClr val="F2F2F2"/>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5"/>
        <p:cNvGrpSpPr/>
        <p:nvPr/>
      </p:nvGrpSpPr>
      <p:grpSpPr>
        <a:xfrm>
          <a:off x="0" y="0"/>
          <a:ext cx="0" cy="0"/>
          <a:chOff x="0" y="0"/>
          <a:chExt cx="0" cy="0"/>
        </a:xfrm>
      </p:grpSpPr>
      <p:sp>
        <p:nvSpPr>
          <p:cNvPr id="846" name="Google Shape;846;p129"/>
          <p:cNvSpPr/>
          <p:nvPr/>
        </p:nvSpPr>
        <p:spPr>
          <a:xfrm>
            <a:off x="402740" y="541608"/>
            <a:ext cx="4107086"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a:solidFill>
                  <a:srgbClr val="F2F2F2"/>
                </a:solidFill>
                <a:latin typeface="Calibri"/>
                <a:ea typeface="Calibri"/>
                <a:cs typeface="Calibri"/>
                <a:sym typeface="Calibri"/>
              </a:rPr>
              <a:t>Mindfulness – the team builder</a:t>
            </a:r>
            <a:endParaRPr sz="2400">
              <a:solidFill>
                <a:srgbClr val="F2F2F2"/>
              </a:solidFill>
              <a:latin typeface="Calibri"/>
              <a:ea typeface="Calibri"/>
              <a:cs typeface="Calibri"/>
              <a:sym typeface="Calibri"/>
            </a:endParaRPr>
          </a:p>
        </p:txBody>
      </p:sp>
      <p:sp>
        <p:nvSpPr>
          <p:cNvPr id="847" name="Google Shape;847;p129"/>
          <p:cNvSpPr/>
          <p:nvPr/>
        </p:nvSpPr>
        <p:spPr>
          <a:xfrm>
            <a:off x="909710" y="1854985"/>
            <a:ext cx="6096000" cy="286232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Research on Mindfulness suggests that it can also help to:</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reduce the cost of staff absenteeism caused by illness, injury and stress</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improve cognitive functioning, memory, learning ability and creativity</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improve productivity and improve overall staff and business wellbeing</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reduce staff turnover and associated costs</a:t>
            </a:r>
            <a:endParaRPr sz="2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35"/>
          <p:cNvSpPr/>
          <p:nvPr/>
        </p:nvSpPr>
        <p:spPr>
          <a:xfrm>
            <a:off x="3366830" y="864513"/>
            <a:ext cx="3097323"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OPRAH WINFREY</a:t>
            </a:r>
            <a:endParaRPr sz="3200" b="1" i="0" u="none" strike="noStrike" cap="none">
              <a:solidFill>
                <a:srgbClr val="F2F2F2"/>
              </a:solidFill>
              <a:latin typeface="Calibri"/>
              <a:ea typeface="Calibri"/>
              <a:cs typeface="Calibri"/>
              <a:sym typeface="Calibri"/>
            </a:endParaRPr>
          </a:p>
        </p:txBody>
      </p:sp>
      <p:sp>
        <p:nvSpPr>
          <p:cNvPr id="228" name="Google Shape;228;p35"/>
          <p:cNvSpPr/>
          <p:nvPr/>
        </p:nvSpPr>
        <p:spPr>
          <a:xfrm>
            <a:off x="1960932" y="864514"/>
            <a:ext cx="140589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STORY-</a:t>
            </a:r>
            <a:endParaRPr sz="3200" b="1" i="0" u="none" strike="noStrike" cap="none">
              <a:solidFill>
                <a:srgbClr val="222222"/>
              </a:solidFill>
              <a:latin typeface="Calibri"/>
              <a:ea typeface="Calibri"/>
              <a:cs typeface="Calibri"/>
              <a:sym typeface="Calibri"/>
            </a:endParaRPr>
          </a:p>
        </p:txBody>
      </p:sp>
      <p:sp>
        <p:nvSpPr>
          <p:cNvPr id="229" name="Google Shape;229;p35"/>
          <p:cNvSpPr/>
          <p:nvPr/>
        </p:nvSpPr>
        <p:spPr>
          <a:xfrm>
            <a:off x="9006641" y="5856199"/>
            <a:ext cx="208243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WORD FILE</a:t>
            </a:r>
            <a:endParaRPr sz="3200" b="1" i="0" u="none" strike="noStrike" cap="none">
              <a:solidFill>
                <a:srgbClr val="F2F2F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36"/>
          <p:cNvSpPr/>
          <p:nvPr/>
        </p:nvSpPr>
        <p:spPr>
          <a:xfrm>
            <a:off x="5386633" y="2693834"/>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Quantum physicists have discovered that electrons, neutrons, and protons aren’t the smallest units of matter, but that they break down in to smaller units called quarks. In their most basic form, these are energy. Energy cannot be created or destroyed, but changes in to form, moves through form, and out of form. It vibrates in waves called frequencies and energy waves are attracted to other energy waves of the same frequencies.</a:t>
            </a:r>
            <a:endParaRPr sz="2000">
              <a:solidFill>
                <a:schemeClr val="dk1"/>
              </a:solidFill>
              <a:latin typeface="Calibri"/>
              <a:ea typeface="Calibri"/>
              <a:cs typeface="Calibri"/>
              <a:sym typeface="Calibri"/>
            </a:endParaRPr>
          </a:p>
        </p:txBody>
      </p:sp>
      <p:sp>
        <p:nvSpPr>
          <p:cNvPr id="235" name="Google Shape;235;p36"/>
          <p:cNvSpPr/>
          <p:nvPr/>
        </p:nvSpPr>
        <p:spPr>
          <a:xfrm>
            <a:off x="2243272" y="558066"/>
            <a:ext cx="3143361" cy="523220"/>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800"/>
              <a:buFont typeface="Calibri"/>
              <a:buNone/>
            </a:pPr>
            <a:r>
              <a:rPr lang="en-US" sz="2800" b="1" i="0" u="none" strike="noStrike" cap="none">
                <a:solidFill>
                  <a:srgbClr val="F2F2F2"/>
                </a:solidFill>
                <a:latin typeface="Calibri"/>
                <a:ea typeface="Calibri"/>
                <a:cs typeface="Calibri"/>
                <a:sym typeface="Calibri"/>
              </a:rPr>
              <a:t>QUANTUM PHYSICS</a:t>
            </a:r>
            <a:endParaRPr sz="2800" b="1" i="0" u="none" strike="noStrike" cap="none">
              <a:solidFill>
                <a:srgbClr val="F2F2F2"/>
              </a:solidFill>
              <a:latin typeface="Calibri"/>
              <a:ea typeface="Calibri"/>
              <a:cs typeface="Calibri"/>
              <a:sym typeface="Calibri"/>
            </a:endParaRPr>
          </a:p>
        </p:txBody>
      </p:sp>
      <p:sp>
        <p:nvSpPr>
          <p:cNvPr id="236" name="Google Shape;236;p36"/>
          <p:cNvSpPr/>
          <p:nvPr/>
        </p:nvSpPr>
        <p:spPr>
          <a:xfrm>
            <a:off x="876977" y="556745"/>
            <a:ext cx="1355243" cy="523220"/>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2800"/>
              <a:buFont typeface="Calibri"/>
              <a:buNone/>
            </a:pPr>
            <a:r>
              <a:rPr lang="en-US" sz="2800" b="1" i="0" u="none" strike="noStrike" cap="none">
                <a:solidFill>
                  <a:srgbClr val="222222"/>
                </a:solidFill>
                <a:latin typeface="Calibri"/>
                <a:ea typeface="Calibri"/>
                <a:cs typeface="Calibri"/>
                <a:sym typeface="Calibri"/>
              </a:rPr>
              <a:t>LAW OF</a:t>
            </a:r>
            <a:endParaRPr sz="2800" b="1" i="0" u="none" strike="noStrike" cap="none">
              <a:solidFill>
                <a:srgbClr val="22222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
        <p:nvSpPr>
          <p:cNvPr id="241" name="Google Shape;241;p37"/>
          <p:cNvSpPr/>
          <p:nvPr/>
        </p:nvSpPr>
        <p:spPr>
          <a:xfrm>
            <a:off x="473613" y="635782"/>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Studies of the brain have shown that ‘mirror neurons’ act in precisely this way. These mirror neurons mirror the behaviour of someone who is being observed. In other words, when we observe someone doing something, the same pattern of brain activation that allows that person to do what they are doing (for example, smiling) is mirrored in the brain of the observer as if they are doing those same things.</a:t>
            </a:r>
            <a:endParaRPr/>
          </a:p>
        </p:txBody>
      </p:sp>
      <p:sp>
        <p:nvSpPr>
          <p:cNvPr id="242" name="Google Shape;242;p37"/>
          <p:cNvSpPr/>
          <p:nvPr/>
        </p:nvSpPr>
        <p:spPr>
          <a:xfrm>
            <a:off x="473613" y="3580956"/>
            <a:ext cx="6096000" cy="2554545"/>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It has also been shown that fear activates a collection of nerve cells in the brain called the amygdala. When you show people fearful faces, the amygdala activates as if they were experiencing fear themselves. Fear in others will register in our brains as fear. In other words, we ‘attract’ the fear because we are connected to other people and their brains. This is why anxious people make other people anxious.</a:t>
            </a:r>
            <a:endParaRPr sz="2000">
              <a:solidFill>
                <a:srgbClr val="F2F2F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sp>
        <p:nvSpPr>
          <p:cNvPr id="251" name="Google Shape;251;p39"/>
          <p:cNvSpPr/>
          <p:nvPr/>
        </p:nvSpPr>
        <p:spPr>
          <a:xfrm>
            <a:off x="816561" y="927300"/>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In terms of how thought can affect us physically, the placebo effect is well known. When a number of people are spIit into two groups and one group is given an active drug and another a dummy pill to patients, those taking the fake often feel better too. </a:t>
            </a:r>
            <a:endParaRPr sz="2000">
              <a:solidFill>
                <a:schemeClr val="dk1"/>
              </a:solidFill>
              <a:latin typeface="Calibri"/>
              <a:ea typeface="Calibri"/>
              <a:cs typeface="Calibri"/>
              <a:sym typeface="Calibri"/>
            </a:endParaRPr>
          </a:p>
        </p:txBody>
      </p:sp>
      <p:sp>
        <p:nvSpPr>
          <p:cNvPr id="252" name="Google Shape;252;p39"/>
          <p:cNvSpPr/>
          <p:nvPr/>
        </p:nvSpPr>
        <p:spPr>
          <a:xfrm>
            <a:off x="816561" y="3196773"/>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It used to be thought that the placebo effect was psychological, but more recent studies have shown that expecting a benefit can trigger the same neurological pathways of healing as the real drug does. In other words, being convinced that the pill is going to work can be enough to ensure it does.</a:t>
            </a:r>
            <a:endParaRPr sz="2000">
              <a:solidFill>
                <a:srgbClr val="F2F2F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6"/>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261" name="Google Shape;261;p41"/>
          <p:cNvSpPr/>
          <p:nvPr/>
        </p:nvSpPr>
        <p:spPr>
          <a:xfrm>
            <a:off x="1739704" y="2157941"/>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Similarly, when Dr Fabrizio Benedetti was treating patients with Parkinson's disease, he connected them to a computerised morphine injection system. Sometimes the computer administered a dose without them knowing and sometimes a nurse pretended to give it to them. The morphine was up to 50% percent more effective when patients knew it was coming.</a:t>
            </a:r>
            <a:endParaRPr sz="20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
        <p:nvSpPr>
          <p:cNvPr id="266" name="Google Shape;266;p42"/>
          <p:cNvSpPr/>
          <p:nvPr/>
        </p:nvSpPr>
        <p:spPr>
          <a:xfrm>
            <a:off x="690542" y="655878"/>
            <a:ext cx="352385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History of the Law of Attraction</a:t>
            </a:r>
            <a:endParaRPr sz="1800">
              <a:solidFill>
                <a:schemeClr val="dk1"/>
              </a:solidFill>
              <a:latin typeface="Calibri"/>
              <a:ea typeface="Calibri"/>
              <a:cs typeface="Calibri"/>
              <a:sym typeface="Calibri"/>
            </a:endParaRPr>
          </a:p>
        </p:txBody>
      </p:sp>
      <p:sp>
        <p:nvSpPr>
          <p:cNvPr id="267" name="Google Shape;267;p42"/>
          <p:cNvSpPr/>
          <p:nvPr/>
        </p:nvSpPr>
        <p:spPr>
          <a:xfrm>
            <a:off x="634964" y="1190518"/>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Ideas relating to how the Law of Attraction operates can be found in many ancient texts. </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For example, Buddha said, ‘All that we are is the result of what we have thought’.</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And in the book of Mathew in the Bible we read, ‘Ask, and it shall be given you; seek, and ye shall find; knock, and it shall be opened unto you’.</a:t>
            </a:r>
            <a:endParaRPr/>
          </a:p>
        </p:txBody>
      </p:sp>
      <p:sp>
        <p:nvSpPr>
          <p:cNvPr id="268" name="Google Shape;268;p42"/>
          <p:cNvSpPr/>
          <p:nvPr/>
        </p:nvSpPr>
        <p:spPr>
          <a:xfrm>
            <a:off x="3978945" y="569486"/>
            <a:ext cx="1464888" cy="523220"/>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800"/>
              <a:buFont typeface="Calibri"/>
              <a:buNone/>
            </a:pPr>
            <a:r>
              <a:rPr lang="en-US" sz="2800" b="1" i="0" u="none" strike="noStrike" cap="none">
                <a:solidFill>
                  <a:srgbClr val="F2F2F2"/>
                </a:solidFill>
                <a:latin typeface="Calibri"/>
                <a:ea typeface="Calibri"/>
                <a:cs typeface="Calibri"/>
                <a:sym typeface="Calibri"/>
              </a:rPr>
              <a:t>HISTORY</a:t>
            </a:r>
            <a:endParaRPr sz="2800" b="1" i="0" u="none" strike="noStrike" cap="none">
              <a:solidFill>
                <a:srgbClr val="F2F2F2"/>
              </a:solidFill>
              <a:latin typeface="Calibri"/>
              <a:ea typeface="Calibri"/>
              <a:cs typeface="Calibri"/>
              <a:sym typeface="Calibri"/>
            </a:endParaRPr>
          </a:p>
        </p:txBody>
      </p:sp>
      <p:sp>
        <p:nvSpPr>
          <p:cNvPr id="269" name="Google Shape;269;p42"/>
          <p:cNvSpPr/>
          <p:nvPr/>
        </p:nvSpPr>
        <p:spPr>
          <a:xfrm>
            <a:off x="634964" y="558066"/>
            <a:ext cx="3348802" cy="523220"/>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2800"/>
              <a:buFont typeface="Calibri"/>
              <a:buNone/>
            </a:pPr>
            <a:r>
              <a:rPr lang="en-US" sz="2800" b="1" i="0" u="none" strike="noStrike" cap="none">
                <a:solidFill>
                  <a:srgbClr val="222222"/>
                </a:solidFill>
                <a:latin typeface="Calibri"/>
                <a:ea typeface="Calibri"/>
                <a:cs typeface="Calibri"/>
                <a:sym typeface="Calibri"/>
              </a:rPr>
              <a:t>LAW OF ATTRACTION</a:t>
            </a:r>
            <a:endParaRPr sz="2800" b="1" i="0" u="none" strike="noStrike" cap="none">
              <a:solidFill>
                <a:srgbClr val="222222"/>
              </a:solidFill>
              <a:latin typeface="Calibri"/>
              <a:ea typeface="Calibri"/>
              <a:cs typeface="Calibri"/>
              <a:sym typeface="Calibri"/>
            </a:endParaRPr>
          </a:p>
        </p:txBody>
      </p:sp>
      <p:sp>
        <p:nvSpPr>
          <p:cNvPr id="270" name="Google Shape;270;p42"/>
          <p:cNvSpPr/>
          <p:nvPr/>
        </p:nvSpPr>
        <p:spPr>
          <a:xfrm>
            <a:off x="634964" y="3971585"/>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The origin of the Law of Attraction may lie in the Hindu theory of the universe – the theory that one is all, and that all is one and that one substance manifests itself as the seeming many elements of the material world. According to this theory, you should never dwell on the negative as your thoughts determine your destiny.</a:t>
            </a:r>
            <a:endParaRPr sz="2000">
              <a:solidFill>
                <a:srgbClr val="F2F2F2"/>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3"/>
          <p:cNvSpPr/>
          <p:nvPr/>
        </p:nvSpPr>
        <p:spPr>
          <a:xfrm>
            <a:off x="732155" y="818227"/>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Phineas Parkhurst Quimby (1802-1866) is generally accepted and acknowledged as the father of New Thought. In 1838, Quimby took up mesmerism after attending a lecture. He met Lucius Burkmar, who while in a trance, could diagnose disease and prescribe remedies and they travelled together giving exhibitions.</a:t>
            </a:r>
            <a:endParaRPr/>
          </a:p>
        </p:txBody>
      </p:sp>
      <p:sp>
        <p:nvSpPr>
          <p:cNvPr id="276" name="Google Shape;276;p43"/>
          <p:cNvSpPr/>
          <p:nvPr/>
        </p:nvSpPr>
        <p:spPr>
          <a:xfrm>
            <a:off x="732155" y="3826066"/>
            <a:ext cx="6096000"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At first, Quimby believed that his healing was the result of animal magnetism and connected with electricity. Later, he concluded that healing occurred through the power of the mind. He reasoned that mind was spiritual matter and that mind and body interact with each other. </a:t>
            </a:r>
            <a:endParaRPr sz="2000">
              <a:solidFill>
                <a:srgbClr val="F2F2F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6"/>
          <p:cNvSpPr/>
          <p:nvPr/>
        </p:nvSpPr>
        <p:spPr>
          <a:xfrm>
            <a:off x="694335" y="1071654"/>
            <a:ext cx="5499329"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000000"/>
                </a:solidFill>
                <a:latin typeface="Calibri"/>
                <a:ea typeface="Calibri"/>
                <a:cs typeface="Calibri"/>
                <a:sym typeface="Calibri"/>
              </a:rPr>
              <a:t>It is believed that there are many universal laws, which govern our own energy, the energy of the earth and of course the energy of the whole universe.  The LOA is just one of these ‘energy laws’.  Other spiritual laws are as follows:</a:t>
            </a:r>
            <a:endParaRPr sz="2000" b="0" i="0" u="none" strike="noStrike" cap="none">
              <a:solidFill>
                <a:srgbClr val="000000"/>
              </a:solidFill>
              <a:latin typeface="Calibri"/>
              <a:ea typeface="Calibri"/>
              <a:cs typeface="Calibri"/>
              <a:sym typeface="Calibri"/>
            </a:endParaRPr>
          </a:p>
        </p:txBody>
      </p:sp>
      <p:sp>
        <p:nvSpPr>
          <p:cNvPr id="170" name="Google Shape;170;p26"/>
          <p:cNvSpPr/>
          <p:nvPr/>
        </p:nvSpPr>
        <p:spPr>
          <a:xfrm>
            <a:off x="4492747" y="425763"/>
            <a:ext cx="2046586"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OVERVIEW</a:t>
            </a:r>
            <a:endParaRPr sz="3200" b="1" i="0" u="none" strike="noStrike" cap="none">
              <a:solidFill>
                <a:srgbClr val="F2F2F2"/>
              </a:solidFill>
              <a:latin typeface="Calibri"/>
              <a:ea typeface="Calibri"/>
              <a:cs typeface="Calibri"/>
              <a:sym typeface="Calibri"/>
            </a:endParaRPr>
          </a:p>
        </p:txBody>
      </p:sp>
      <p:sp>
        <p:nvSpPr>
          <p:cNvPr id="171" name="Google Shape;171;p26"/>
          <p:cNvSpPr/>
          <p:nvPr/>
        </p:nvSpPr>
        <p:spPr>
          <a:xfrm>
            <a:off x="694335" y="420415"/>
            <a:ext cx="3798412"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LAW OF ATTRACTION</a:t>
            </a:r>
            <a:endParaRPr sz="3200" b="1" i="0" u="none" strike="noStrike" cap="none">
              <a:solidFill>
                <a:srgbClr val="222222"/>
              </a:solidFill>
              <a:latin typeface="Calibri"/>
              <a:ea typeface="Calibri"/>
              <a:cs typeface="Calibri"/>
              <a:sym typeface="Calibri"/>
            </a:endParaRPr>
          </a:p>
        </p:txBody>
      </p:sp>
      <p:sp>
        <p:nvSpPr>
          <p:cNvPr id="172" name="Google Shape;172;p26"/>
          <p:cNvSpPr/>
          <p:nvPr/>
        </p:nvSpPr>
        <p:spPr>
          <a:xfrm>
            <a:off x="694335" y="2763986"/>
            <a:ext cx="3652582" cy="3477875"/>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Vibration</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Action</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Correspondence</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Cause and Effect</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Compensation</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Attraction</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Perpetual Transmutation of Energy</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Relativity</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Polarity</a:t>
            </a:r>
            <a:endParaRPr sz="2000" b="0" i="0" u="none" strike="noStrike" cap="none">
              <a:solidFill>
                <a:srgbClr val="F2F2F2"/>
              </a:solidFill>
              <a:latin typeface="Calibri"/>
              <a:ea typeface="Calibri"/>
              <a:cs typeface="Calibri"/>
              <a:sym typeface="Calibri"/>
            </a:endParaRPr>
          </a:p>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The Law of Rhythm</a:t>
            </a:r>
            <a:endParaRPr sz="2000" b="0" i="0" u="none" strike="noStrike" cap="none">
              <a:solidFill>
                <a:srgbClr val="F2F2F2"/>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0"/>
        <p:cNvGrpSpPr/>
        <p:nvPr/>
      </p:nvGrpSpPr>
      <p:grpSpPr>
        <a:xfrm>
          <a:off x="0" y="0"/>
          <a:ext cx="0" cy="0"/>
          <a:chOff x="0" y="0"/>
          <a:chExt cx="0" cy="0"/>
        </a:xfrm>
      </p:grpSpPr>
      <p:sp>
        <p:nvSpPr>
          <p:cNvPr id="281" name="Google Shape;281;p44"/>
          <p:cNvSpPr/>
          <p:nvPr/>
        </p:nvSpPr>
        <p:spPr>
          <a:xfrm>
            <a:off x="853440" y="828043"/>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The first time the term ‘law of attraction’ appeared was in 1877 in the book Isis Unveiled by Helena Blavatsky, one of the founders of the Theosophical Society. </a:t>
            </a:r>
            <a:endParaRPr sz="2000">
              <a:solidFill>
                <a:srgbClr val="F2F2F2"/>
              </a:solidFill>
              <a:latin typeface="Calibri"/>
              <a:ea typeface="Calibri"/>
              <a:cs typeface="Calibri"/>
              <a:sym typeface="Calibri"/>
            </a:endParaRPr>
          </a:p>
        </p:txBody>
      </p:sp>
      <p:sp>
        <p:nvSpPr>
          <p:cNvPr id="282" name="Google Shape;282;p44"/>
          <p:cNvSpPr/>
          <p:nvPr/>
        </p:nvSpPr>
        <p:spPr>
          <a:xfrm>
            <a:off x="754966" y="3214107"/>
            <a:ext cx="6096000" cy="286232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By the end of the nineteenth century, the term was being used by New Thought authors such as Prentice Mulford and Ralph Waldo Trine, who considered that the Law of Attraction affected health every aspect of our lives.</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 Law of Attraction works unceasingly throughout the universe, and the one great and never changing fact in connection with it is, as we have found, that like attracts like.</a:t>
            </a:r>
            <a:endParaRPr sz="2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p45"/>
          <p:cNvSpPr/>
          <p:nvPr/>
        </p:nvSpPr>
        <p:spPr>
          <a:xfrm>
            <a:off x="740898" y="927300"/>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One of the first teachers of the law of attraction was William Walker Atkinson (1862-1932), the editor of several New Thought journals. Atkinson came to New Thought after experiencing a breakdown owing to stress caused by his work as a lawyer.</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In 1906, his Thought Vibration or the Law of Attraction in the Thought World was published. In this, he used the phrase ‘law of attraction’, stating that ‘like attracts like’.</a:t>
            </a:r>
            <a:endParaRPr/>
          </a:p>
        </p:txBody>
      </p:sp>
      <p:sp>
        <p:nvSpPr>
          <p:cNvPr id="288" name="Google Shape;288;p45"/>
          <p:cNvSpPr/>
          <p:nvPr/>
        </p:nvSpPr>
        <p:spPr>
          <a:xfrm>
            <a:off x="740898" y="4354317"/>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The same principle was expressed by Bruce MacLelland in his book Prosperity Through Thought Force(1907) as ‘You are what you think, not what you think you are’.</a:t>
            </a:r>
            <a:endParaRPr sz="2000">
              <a:solidFill>
                <a:srgbClr val="F2F2F2"/>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47"/>
          <p:cNvSpPr/>
          <p:nvPr/>
        </p:nvSpPr>
        <p:spPr>
          <a:xfrm>
            <a:off x="1105664" y="613676"/>
            <a:ext cx="117429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Secret</a:t>
            </a:r>
            <a:endParaRPr sz="1800">
              <a:solidFill>
                <a:schemeClr val="dk1"/>
              </a:solidFill>
              <a:latin typeface="Calibri"/>
              <a:ea typeface="Calibri"/>
              <a:cs typeface="Calibri"/>
              <a:sym typeface="Calibri"/>
            </a:endParaRPr>
          </a:p>
        </p:txBody>
      </p:sp>
      <p:sp>
        <p:nvSpPr>
          <p:cNvPr id="298" name="Google Shape;298;p47"/>
          <p:cNvSpPr/>
          <p:nvPr/>
        </p:nvSpPr>
        <p:spPr>
          <a:xfrm>
            <a:off x="5468582" y="1059677"/>
            <a:ext cx="6096000"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In 2006 the concept of the Law of Attraction gained renewed exposure with the release of the film The Secret, which was developed into a book of the same title in 2007. For many people, this was their first introduction to the ideas behind the Law of Attraction.</a:t>
            </a:r>
            <a:endParaRPr sz="2000">
              <a:solidFill>
                <a:srgbClr val="F2F2F2"/>
              </a:solidFill>
              <a:latin typeface="Calibri"/>
              <a:ea typeface="Calibri"/>
              <a:cs typeface="Calibri"/>
              <a:sym typeface="Calibri"/>
            </a:endParaRPr>
          </a:p>
        </p:txBody>
      </p:sp>
      <p:sp>
        <p:nvSpPr>
          <p:cNvPr id="299" name="Google Shape;299;p47"/>
          <p:cNvSpPr/>
          <p:nvPr/>
        </p:nvSpPr>
        <p:spPr>
          <a:xfrm>
            <a:off x="3685735" y="4454486"/>
            <a:ext cx="7878847"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The book introduces and explains the mechanisms of the Law of Attraction, and offers historical examples of its use. It highlights gratitude and visualisation as the main processes by which to manifest your desires. Specific examples are given regarding how to use the Law of Attraction in terms of money, relationships and health. It concludes with a more spiritual perspective on the Law of Attraction.</a:t>
            </a:r>
            <a:endParaRPr sz="2000">
              <a:solidFill>
                <a:schemeClr val="dk1"/>
              </a:solidFill>
              <a:latin typeface="Calibri"/>
              <a:ea typeface="Calibri"/>
              <a:cs typeface="Calibri"/>
              <a:sym typeface="Calibri"/>
            </a:endParaRPr>
          </a:p>
        </p:txBody>
      </p:sp>
      <p:sp>
        <p:nvSpPr>
          <p:cNvPr id="300" name="Google Shape;300;p47"/>
          <p:cNvSpPr/>
          <p:nvPr/>
        </p:nvSpPr>
        <p:spPr>
          <a:xfrm>
            <a:off x="1854192" y="536732"/>
            <a:ext cx="1269450" cy="523220"/>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800"/>
              <a:buFont typeface="Calibri"/>
              <a:buNone/>
            </a:pPr>
            <a:r>
              <a:rPr lang="en-US" sz="2800" b="1" i="0" u="none" strike="noStrike" cap="none">
                <a:solidFill>
                  <a:srgbClr val="F2F2F2"/>
                </a:solidFill>
                <a:latin typeface="Calibri"/>
                <a:ea typeface="Calibri"/>
                <a:cs typeface="Calibri"/>
                <a:sym typeface="Calibri"/>
              </a:rPr>
              <a:t>SECRET</a:t>
            </a:r>
            <a:endParaRPr sz="2800" b="1" i="0" u="none" strike="noStrike" cap="none">
              <a:solidFill>
                <a:srgbClr val="F2F2F2"/>
              </a:solidFill>
              <a:latin typeface="Calibri"/>
              <a:ea typeface="Calibri"/>
              <a:cs typeface="Calibri"/>
              <a:sym typeface="Calibri"/>
            </a:endParaRPr>
          </a:p>
        </p:txBody>
      </p:sp>
      <p:sp>
        <p:nvSpPr>
          <p:cNvPr id="301" name="Google Shape;301;p47"/>
          <p:cNvSpPr/>
          <p:nvPr/>
        </p:nvSpPr>
        <p:spPr>
          <a:xfrm>
            <a:off x="1105664" y="536732"/>
            <a:ext cx="763351" cy="523220"/>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2800"/>
              <a:buFont typeface="Calibri"/>
              <a:buNone/>
            </a:pPr>
            <a:r>
              <a:rPr lang="en-US" sz="2800" b="1" i="0" u="none" strike="noStrike" cap="none">
                <a:solidFill>
                  <a:srgbClr val="222222"/>
                </a:solidFill>
                <a:latin typeface="Calibri"/>
                <a:ea typeface="Calibri"/>
                <a:cs typeface="Calibri"/>
                <a:sym typeface="Calibri"/>
              </a:rPr>
              <a:t>THE</a:t>
            </a:r>
            <a:endParaRPr sz="2800" b="1" i="0" u="none" strike="noStrike" cap="none">
              <a:solidFill>
                <a:srgbClr val="22222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
        <p:nvSpPr>
          <p:cNvPr id="306" name="Google Shape;306;p48"/>
          <p:cNvSpPr/>
          <p:nvPr/>
        </p:nvSpPr>
        <p:spPr>
          <a:xfrm>
            <a:off x="1758463" y="4093094"/>
            <a:ext cx="6119445"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Abraham-Hicks</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Esther and Jerry Hicks began publishing books about the Law of Attraction in 1995. Esther Hicks’ teachings (referred to as Abraham-Hicks teachings) are based on the ideas that people create their own reality through their thoughts and their emotions guide them to where they want to go. </a:t>
            </a:r>
            <a:endParaRPr sz="2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1" name="Google Shape;311;p49"/>
          <p:cNvSpPr/>
          <p:nvPr/>
        </p:nvSpPr>
        <p:spPr>
          <a:xfrm>
            <a:off x="900815" y="1453482"/>
            <a:ext cx="7179212" cy="4093428"/>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Other fundamental ideas that are at the basis of Hicks’ teachings include:</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Individuals are physical extensions of the non-physical.</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People are in their bodies because they chose to be.</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The basis of life is freedom; the purpose of life is joy.</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People create with their thoughts.</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Life is not meant to be a struggle, but a process of allowing.</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Actions and money are by-products of focusing on joy.</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Individuals may depart their body without illness or pain.</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People cannot die; their lives are everlasting.</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The nature of the universe is infinite and expanding.</a:t>
            </a:r>
            <a:endParaRPr/>
          </a:p>
          <a:p>
            <a:pPr marL="342900" marR="0" lvl="0" indent="-342900" algn="just"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Individuals are not only a part of the universe but are the source of it.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50"/>
          <p:cNvSpPr/>
          <p:nvPr/>
        </p:nvSpPr>
        <p:spPr>
          <a:xfrm>
            <a:off x="2199212" y="962988"/>
            <a:ext cx="2230098"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WILL SMITH</a:t>
            </a:r>
            <a:endParaRPr sz="3200" b="1" i="0" u="none" strike="noStrike" cap="none">
              <a:solidFill>
                <a:srgbClr val="F2F2F2"/>
              </a:solidFill>
              <a:latin typeface="Calibri"/>
              <a:ea typeface="Calibri"/>
              <a:cs typeface="Calibri"/>
              <a:sym typeface="Calibri"/>
            </a:endParaRPr>
          </a:p>
        </p:txBody>
      </p:sp>
      <p:sp>
        <p:nvSpPr>
          <p:cNvPr id="317" name="Google Shape;317;p50"/>
          <p:cNvSpPr/>
          <p:nvPr/>
        </p:nvSpPr>
        <p:spPr>
          <a:xfrm>
            <a:off x="793314" y="962988"/>
            <a:ext cx="140589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STORY-</a:t>
            </a:r>
            <a:endParaRPr sz="3200" b="1" i="0" u="none" strike="noStrike" cap="none">
              <a:solidFill>
                <a:srgbClr val="222222"/>
              </a:solidFill>
              <a:latin typeface="Calibri"/>
              <a:ea typeface="Calibri"/>
              <a:cs typeface="Calibri"/>
              <a:sym typeface="Calibri"/>
            </a:endParaRPr>
          </a:p>
        </p:txBody>
      </p:sp>
      <p:sp>
        <p:nvSpPr>
          <p:cNvPr id="318" name="Google Shape;318;p50"/>
          <p:cNvSpPr/>
          <p:nvPr/>
        </p:nvSpPr>
        <p:spPr>
          <a:xfrm>
            <a:off x="9006641" y="5856199"/>
            <a:ext cx="208243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WORD FILE</a:t>
            </a:r>
            <a:endParaRPr sz="3200" b="1" i="0" u="none" strike="noStrike" cap="none">
              <a:solidFill>
                <a:srgbClr val="F2F2F2"/>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51"/>
          <p:cNvSpPr/>
          <p:nvPr/>
        </p:nvSpPr>
        <p:spPr>
          <a:xfrm>
            <a:off x="2185144" y="737904"/>
            <a:ext cx="2223686"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JIM CARREY</a:t>
            </a:r>
            <a:endParaRPr sz="3200" b="1" i="0" u="none" strike="noStrike" cap="none">
              <a:solidFill>
                <a:srgbClr val="F2F2F2"/>
              </a:solidFill>
              <a:latin typeface="Calibri"/>
              <a:ea typeface="Calibri"/>
              <a:cs typeface="Calibri"/>
              <a:sym typeface="Calibri"/>
            </a:endParaRPr>
          </a:p>
        </p:txBody>
      </p:sp>
      <p:sp>
        <p:nvSpPr>
          <p:cNvPr id="324" name="Google Shape;324;p51"/>
          <p:cNvSpPr/>
          <p:nvPr/>
        </p:nvSpPr>
        <p:spPr>
          <a:xfrm>
            <a:off x="779246" y="737905"/>
            <a:ext cx="140589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STORY-</a:t>
            </a:r>
            <a:endParaRPr sz="3200" b="1" i="0" u="none" strike="noStrike" cap="none">
              <a:solidFill>
                <a:srgbClr val="222222"/>
              </a:solidFill>
              <a:latin typeface="Calibri"/>
              <a:ea typeface="Calibri"/>
              <a:cs typeface="Calibri"/>
              <a:sym typeface="Calibri"/>
            </a:endParaRPr>
          </a:p>
        </p:txBody>
      </p:sp>
      <p:sp>
        <p:nvSpPr>
          <p:cNvPr id="325" name="Google Shape;325;p51"/>
          <p:cNvSpPr/>
          <p:nvPr/>
        </p:nvSpPr>
        <p:spPr>
          <a:xfrm>
            <a:off x="9006641" y="5856199"/>
            <a:ext cx="208243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WORD FILE</a:t>
            </a:r>
            <a:endParaRPr sz="3200" b="1" i="0" u="none" strike="noStrike" cap="none">
              <a:solidFill>
                <a:srgbClr val="F2F2F2"/>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52"/>
          <p:cNvSpPr/>
          <p:nvPr/>
        </p:nvSpPr>
        <p:spPr>
          <a:xfrm>
            <a:off x="713594" y="397621"/>
            <a:ext cx="5627181"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2F2F2"/>
                </a:solidFill>
                <a:latin typeface="Calibri"/>
                <a:ea typeface="Calibri"/>
                <a:cs typeface="Calibri"/>
                <a:sym typeface="Calibri"/>
              </a:rPr>
              <a:t>Making the Law of Attraction Work for You</a:t>
            </a:r>
            <a:endParaRPr sz="2400" b="1">
              <a:solidFill>
                <a:srgbClr val="F2F2F2"/>
              </a:solidFill>
              <a:latin typeface="Calibri"/>
              <a:ea typeface="Calibri"/>
              <a:cs typeface="Calibri"/>
              <a:sym typeface="Calibri"/>
            </a:endParaRPr>
          </a:p>
        </p:txBody>
      </p:sp>
      <p:sp>
        <p:nvSpPr>
          <p:cNvPr id="331" name="Google Shape;331;p52"/>
          <p:cNvSpPr/>
          <p:nvPr/>
        </p:nvSpPr>
        <p:spPr>
          <a:xfrm>
            <a:off x="713595" y="1711244"/>
            <a:ext cx="4477384"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When you think good thoughts, you attract good things into your life. Therefore, maintaining a positive mental attitude is an essential part of making the Law of Attraction work.</a:t>
            </a:r>
            <a:endParaRPr/>
          </a:p>
        </p:txBody>
      </p:sp>
      <p:sp>
        <p:nvSpPr>
          <p:cNvPr id="332" name="Google Shape;332;p52"/>
          <p:cNvSpPr/>
          <p:nvPr/>
        </p:nvSpPr>
        <p:spPr>
          <a:xfrm>
            <a:off x="6622379" y="2706718"/>
            <a:ext cx="5303730" cy="378565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To take advantage of the wealth around you, you need to affirm to yourself, ‘I will have what I desire,’ and your subconscious mind will act on that thought.</a:t>
            </a:r>
            <a:endParaRPr sz="200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Telling yourself you’re going to be successful reprograms your subconscious to expect success. You will work harder towards achieving what you want, even if just to prove yourself right.</a:t>
            </a:r>
            <a:endParaRPr sz="200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Even past failures can be used positively – they are steps to where you want to be and you can learn through your setbacks.</a:t>
            </a:r>
            <a:endParaRPr/>
          </a:p>
        </p:txBody>
      </p:sp>
      <p:sp>
        <p:nvSpPr>
          <p:cNvPr id="333" name="Google Shape;333;p52"/>
          <p:cNvSpPr/>
          <p:nvPr/>
        </p:nvSpPr>
        <p:spPr>
          <a:xfrm>
            <a:off x="713594" y="1133321"/>
            <a:ext cx="505426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Maintain a positive mental attitude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7"/>
        <p:cNvGrpSpPr/>
        <p:nvPr/>
      </p:nvGrpSpPr>
      <p:grpSpPr>
        <a:xfrm>
          <a:off x="0" y="0"/>
          <a:ext cx="0" cy="0"/>
          <a:chOff x="0" y="0"/>
          <a:chExt cx="0" cy="0"/>
        </a:xfrm>
      </p:grpSpPr>
      <p:sp>
        <p:nvSpPr>
          <p:cNvPr id="338" name="Google Shape;338;p53"/>
          <p:cNvSpPr/>
          <p:nvPr/>
        </p:nvSpPr>
        <p:spPr>
          <a:xfrm>
            <a:off x="1032900" y="1959991"/>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It’s easy to become set in your ways and blame others for your failures. However, you need to take responsibility for your own actions. This means you might need to learn to see the world differently. </a:t>
            </a:r>
            <a:endParaRPr/>
          </a:p>
        </p:txBody>
      </p:sp>
      <p:sp>
        <p:nvSpPr>
          <p:cNvPr id="339" name="Google Shape;339;p53"/>
          <p:cNvSpPr/>
          <p:nvPr/>
        </p:nvSpPr>
        <p:spPr>
          <a:xfrm>
            <a:off x="1032900" y="927300"/>
            <a:ext cx="4971361"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Take responsibility for your actions</a:t>
            </a:r>
            <a:endParaRPr/>
          </a:p>
        </p:txBody>
      </p:sp>
      <p:sp>
        <p:nvSpPr>
          <p:cNvPr id="340" name="Google Shape;340;p53"/>
          <p:cNvSpPr/>
          <p:nvPr/>
        </p:nvSpPr>
        <p:spPr>
          <a:xfrm>
            <a:off x="1006422" y="4038657"/>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For example, you might spend time moaning about your financial problems and focusing on what you don’t have. Instead, you need to imagine yourself as having plenty of money.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7"/>
          <p:cNvSpPr/>
          <p:nvPr/>
        </p:nvSpPr>
        <p:spPr>
          <a:xfrm>
            <a:off x="1022253" y="1002212"/>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chemeClr val="dk1"/>
                </a:solidFill>
                <a:latin typeface="Calibri"/>
                <a:ea typeface="Calibri"/>
                <a:cs typeface="Calibri"/>
                <a:sym typeface="Calibri"/>
              </a:rPr>
              <a:t>The Law of Attraction is based on a simple concept, which is that ‘like attracts like’.  There are many other phrases which capture the energetic concept of the LOA, such as ‘thoughts become things’, ‘ask believe receive’ and ‘what you can conceive you can achieve.’</a:t>
            </a:r>
            <a:endParaRPr sz="2000" b="0" i="0" u="none" strike="noStrike" cap="none">
              <a:solidFill>
                <a:schemeClr val="dk1"/>
              </a:solidFill>
              <a:latin typeface="Calibri"/>
              <a:ea typeface="Calibri"/>
              <a:cs typeface="Calibri"/>
              <a:sym typeface="Calibri"/>
            </a:endParaRPr>
          </a:p>
        </p:txBody>
      </p:sp>
      <p:sp>
        <p:nvSpPr>
          <p:cNvPr id="178" name="Google Shape;178;p27"/>
          <p:cNvSpPr/>
          <p:nvPr/>
        </p:nvSpPr>
        <p:spPr>
          <a:xfrm>
            <a:off x="6471137" y="3364948"/>
            <a:ext cx="5303521"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F2F2F2"/>
                </a:solidFill>
                <a:latin typeface="Calibri"/>
                <a:ea typeface="Calibri"/>
                <a:cs typeface="Calibri"/>
                <a:sym typeface="Calibri"/>
              </a:rPr>
              <a:t>The Law of Attraction is based on the idea that we are creating our own lives.  If this is true it would be important to realize that if we hold such power within us, we should use it well.</a:t>
            </a:r>
            <a:endParaRPr sz="2000" b="0" i="0" u="none" strike="noStrike" cap="none">
              <a:solidFill>
                <a:srgbClr val="F2F2F2"/>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4"/>
        <p:cNvGrpSpPr/>
        <p:nvPr/>
      </p:nvGrpSpPr>
      <p:grpSpPr>
        <a:xfrm>
          <a:off x="0" y="0"/>
          <a:ext cx="0" cy="0"/>
          <a:chOff x="0" y="0"/>
          <a:chExt cx="0" cy="0"/>
        </a:xfrm>
      </p:grpSpPr>
      <p:sp>
        <p:nvSpPr>
          <p:cNvPr id="345" name="Google Shape;345;p54"/>
          <p:cNvSpPr/>
          <p:nvPr/>
        </p:nvSpPr>
        <p:spPr>
          <a:xfrm>
            <a:off x="1085138" y="1837297"/>
            <a:ext cx="6096000" cy="255454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It isn’t possible to control how the Law of Attraction will bring you what you want. You need to allow things to happen – the right people, resources, and opportunities will find you.</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you hear someone complain about something they don’t want, ask them what they do want. Do the same for your own complaints. When you say, ‘I can’t,’ ask yourself ‘What can I do?</a:t>
            </a:r>
            <a:endParaRPr sz="2000">
              <a:solidFill>
                <a:schemeClr val="dk1"/>
              </a:solidFill>
              <a:latin typeface="Calibri"/>
              <a:ea typeface="Calibri"/>
              <a:cs typeface="Calibri"/>
              <a:sym typeface="Calibri"/>
            </a:endParaRPr>
          </a:p>
        </p:txBody>
      </p:sp>
      <p:sp>
        <p:nvSpPr>
          <p:cNvPr id="346" name="Google Shape;346;p54"/>
          <p:cNvSpPr/>
          <p:nvPr/>
        </p:nvSpPr>
        <p:spPr>
          <a:xfrm>
            <a:off x="1085138" y="742634"/>
            <a:ext cx="2145011"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Be in control</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sp>
        <p:nvSpPr>
          <p:cNvPr id="351" name="Google Shape;351;p55"/>
          <p:cNvSpPr/>
          <p:nvPr/>
        </p:nvSpPr>
        <p:spPr>
          <a:xfrm>
            <a:off x="1117522" y="1901774"/>
            <a:ext cx="5466158"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Part of being in control is standing up for your rights and expressing your thoughts clearly and fearlessly. This requires being assertive. </a:t>
            </a:r>
            <a:endParaRPr sz="2000">
              <a:solidFill>
                <a:srgbClr val="F2F2F2"/>
              </a:solidFill>
              <a:latin typeface="Calibri"/>
              <a:ea typeface="Calibri"/>
              <a:cs typeface="Calibri"/>
              <a:sym typeface="Calibri"/>
            </a:endParaRPr>
          </a:p>
        </p:txBody>
      </p:sp>
      <p:sp>
        <p:nvSpPr>
          <p:cNvPr id="352" name="Google Shape;352;p55"/>
          <p:cNvSpPr/>
          <p:nvPr/>
        </p:nvSpPr>
        <p:spPr>
          <a:xfrm>
            <a:off x="1117522" y="742634"/>
            <a:ext cx="2434577"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Assert yourself</a:t>
            </a:r>
            <a:endParaRPr/>
          </a:p>
        </p:txBody>
      </p:sp>
      <p:sp>
        <p:nvSpPr>
          <p:cNvPr id="353" name="Google Shape;353;p55"/>
          <p:cNvSpPr/>
          <p:nvPr/>
        </p:nvSpPr>
        <p:spPr>
          <a:xfrm>
            <a:off x="1117522" y="3797329"/>
            <a:ext cx="6096000" cy="1015663"/>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Being assertive doesn’t imply you don’t consider the needs and feelings of others. You act in your own best interests while considering others.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sp>
        <p:nvSpPr>
          <p:cNvPr id="358" name="Google Shape;358;p56"/>
          <p:cNvSpPr/>
          <p:nvPr/>
        </p:nvSpPr>
        <p:spPr>
          <a:xfrm>
            <a:off x="4544200" y="2144039"/>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The third option is clearly the best, but you need to be calm and call on your inner strength to do it. This takes practice.If you behave passively and accept what others say, you are allowing other people to control your life. </a:t>
            </a:r>
            <a:endParaRPr sz="2000">
              <a:solidFill>
                <a:srgbClr val="F2F2F2"/>
              </a:solidFill>
              <a:latin typeface="Calibri"/>
              <a:ea typeface="Calibri"/>
              <a:cs typeface="Calibri"/>
              <a:sym typeface="Calibri"/>
            </a:endParaRPr>
          </a:p>
        </p:txBody>
      </p:sp>
      <p:sp>
        <p:nvSpPr>
          <p:cNvPr id="359" name="Google Shape;359;p56"/>
          <p:cNvSpPr/>
          <p:nvPr/>
        </p:nvSpPr>
        <p:spPr>
          <a:xfrm>
            <a:off x="4544200" y="3673364"/>
            <a:ext cx="3994589"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You might choose to be passive to:</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Avoid disagreements</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Avoid the risk of being disliked</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Avoid having to say ‘no’</a:t>
            </a:r>
            <a:endParaRPr/>
          </a:p>
        </p:txBody>
      </p:sp>
      <p:sp>
        <p:nvSpPr>
          <p:cNvPr id="360" name="Google Shape;360;p56"/>
          <p:cNvSpPr/>
          <p:nvPr/>
        </p:nvSpPr>
        <p:spPr>
          <a:xfrm>
            <a:off x="1337066" y="746138"/>
            <a:ext cx="1879874"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Keep Calm</a:t>
            </a:r>
            <a:endParaRPr sz="2400" b="1">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
        <p:nvSpPr>
          <p:cNvPr id="365" name="Google Shape;365;p57"/>
          <p:cNvSpPr/>
          <p:nvPr/>
        </p:nvSpPr>
        <p:spPr>
          <a:xfrm>
            <a:off x="347001" y="1053593"/>
            <a:ext cx="6096000" cy="1938992"/>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Be friendly and approachable – you are likely to receive the same in return.</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Help other people –you have to help other people in order to succeed.</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Appreciate where you are in life now, even if you feel you have a long way to go.</a:t>
            </a:r>
            <a:endParaRPr/>
          </a:p>
        </p:txBody>
      </p:sp>
      <p:sp>
        <p:nvSpPr>
          <p:cNvPr id="366" name="Google Shape;366;p57"/>
          <p:cNvSpPr/>
          <p:nvPr/>
        </p:nvSpPr>
        <p:spPr>
          <a:xfrm>
            <a:off x="6443001" y="3118878"/>
            <a:ext cx="5483107" cy="2862322"/>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Don't concentrate on a person’s faults. Find something that they are doing well and compliment them and they will find something they appreciate about you.</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Change your negative attitude. If you find feel angry about something, focus on something you love. Allow yourself time to change your negative attitude.</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Set your goals and maintain a positive attitude.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0"/>
        <p:cNvGrpSpPr/>
        <p:nvPr/>
      </p:nvGrpSpPr>
      <p:grpSpPr>
        <a:xfrm>
          <a:off x="0" y="0"/>
          <a:ext cx="0" cy="0"/>
          <a:chOff x="0" y="0"/>
          <a:chExt cx="0" cy="0"/>
        </a:xfrm>
      </p:grpSpPr>
      <p:sp>
        <p:nvSpPr>
          <p:cNvPr id="371" name="Google Shape;371;p58"/>
          <p:cNvSpPr/>
          <p:nvPr/>
        </p:nvSpPr>
        <p:spPr>
          <a:xfrm>
            <a:off x="5702528" y="1991274"/>
            <a:ext cx="6096000"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You can strengthen your willpower by training and exercising. One effective way is by avoiding procrastination and doing what you need to do immediately, regardless of how you feel at that moment and what you might be doing.</a:t>
            </a:r>
            <a:endParaRPr/>
          </a:p>
        </p:txBody>
      </p:sp>
      <p:sp>
        <p:nvSpPr>
          <p:cNvPr id="372" name="Google Shape;372;p58"/>
          <p:cNvSpPr/>
          <p:nvPr/>
        </p:nvSpPr>
        <p:spPr>
          <a:xfrm>
            <a:off x="863243" y="4433249"/>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Change a habit. Choose one small habit and change it now. For example, if you always leave the washing up until later, rather than washing up immediately after a meal, from now on wash up the moment you have finished eating. Don’t make excuses; simply do it.</a:t>
            </a:r>
            <a:endParaRPr sz="2000">
              <a:solidFill>
                <a:schemeClr val="dk1"/>
              </a:solidFill>
              <a:latin typeface="Calibri"/>
              <a:ea typeface="Calibri"/>
              <a:cs typeface="Calibri"/>
              <a:sym typeface="Calibri"/>
            </a:endParaRPr>
          </a:p>
        </p:txBody>
      </p:sp>
      <p:sp>
        <p:nvSpPr>
          <p:cNvPr id="373" name="Google Shape;373;p58"/>
          <p:cNvSpPr/>
          <p:nvPr/>
        </p:nvSpPr>
        <p:spPr>
          <a:xfrm>
            <a:off x="863243" y="499943"/>
            <a:ext cx="3942874"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Strengthen your willpower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
        <p:cNvGrpSpPr/>
        <p:nvPr/>
      </p:nvGrpSpPr>
      <p:grpSpPr>
        <a:xfrm>
          <a:off x="0" y="0"/>
          <a:ext cx="0" cy="0"/>
          <a:chOff x="0" y="0"/>
          <a:chExt cx="0" cy="0"/>
        </a:xfrm>
      </p:grpSpPr>
      <p:sp>
        <p:nvSpPr>
          <p:cNvPr id="378" name="Google Shape;378;p59"/>
          <p:cNvSpPr/>
          <p:nvPr/>
        </p:nvSpPr>
        <p:spPr>
          <a:xfrm>
            <a:off x="1331742" y="1870784"/>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You may need to discipline yourself to improve your powers of concentration. Your mind may not be used to discipline and may resist your efforts to concentrate. You could be tempted to postpone doing anything to improve your powers of concentration and make excuses that you have something else more important or urgent to do.</a:t>
            </a:r>
            <a:endParaRPr sz="2000">
              <a:solidFill>
                <a:srgbClr val="F2F2F2"/>
              </a:solidFill>
              <a:latin typeface="Calibri"/>
              <a:ea typeface="Calibri"/>
              <a:cs typeface="Calibri"/>
              <a:sym typeface="Calibri"/>
            </a:endParaRPr>
          </a:p>
        </p:txBody>
      </p:sp>
      <p:sp>
        <p:nvSpPr>
          <p:cNvPr id="379" name="Google Shape;379;p59"/>
          <p:cNvSpPr/>
          <p:nvPr/>
        </p:nvSpPr>
        <p:spPr>
          <a:xfrm>
            <a:off x="1331742" y="4838338"/>
            <a:ext cx="6096000" cy="1015663"/>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Choose a word or phrase and repeat it silently in your mind for five minutes. When you find this easy, try to achieve ten minutes of uninterrupted concentration.</a:t>
            </a:r>
            <a:endParaRPr sz="2000">
              <a:solidFill>
                <a:schemeClr val="dk1"/>
              </a:solidFill>
              <a:latin typeface="Calibri"/>
              <a:ea typeface="Calibri"/>
              <a:cs typeface="Calibri"/>
              <a:sym typeface="Calibri"/>
            </a:endParaRPr>
          </a:p>
        </p:txBody>
      </p:sp>
      <p:sp>
        <p:nvSpPr>
          <p:cNvPr id="380" name="Google Shape;380;p59"/>
          <p:cNvSpPr/>
          <p:nvPr/>
        </p:nvSpPr>
        <p:spPr>
          <a:xfrm>
            <a:off x="1331742" y="736990"/>
            <a:ext cx="2088777"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Concentrate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sp>
        <p:nvSpPr>
          <p:cNvPr id="385" name="Google Shape;385;p60"/>
          <p:cNvSpPr/>
          <p:nvPr/>
        </p:nvSpPr>
        <p:spPr>
          <a:xfrm>
            <a:off x="6428935" y="1214211"/>
            <a:ext cx="5303520" cy="2862322"/>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When your mind is unfocused, it jumps from one thought to another. When your mind is focused, you can understand everything better, faster and more clearly.</a:t>
            </a:r>
            <a:endParaRPr/>
          </a:p>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Controlling your mind doesn’t mean that you are holding yourself back or denying your freedom. You are the one who chooses how to control your mind and therefore are always in control.</a:t>
            </a:r>
            <a:endParaRPr sz="2000">
              <a:solidFill>
                <a:srgbClr val="F2F2F2"/>
              </a:solidFill>
              <a:latin typeface="Calibri"/>
              <a:ea typeface="Calibri"/>
              <a:cs typeface="Calibri"/>
              <a:sym typeface="Calibri"/>
            </a:endParaRPr>
          </a:p>
        </p:txBody>
      </p:sp>
      <p:sp>
        <p:nvSpPr>
          <p:cNvPr id="386" name="Google Shape;386;p60"/>
          <p:cNvSpPr/>
          <p:nvPr/>
        </p:nvSpPr>
        <p:spPr>
          <a:xfrm>
            <a:off x="5636455" y="4331835"/>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Take a book and count the words in any one paragraph. Then, count them again, to be sure that you have counted them correctly. Next do this with two paragraphs. When this becomes easy, count the words of a whole page. Do the counting mentally. Don’t use your finger to point at each word.</a:t>
            </a:r>
            <a:endParaRPr sz="20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sp>
        <p:nvSpPr>
          <p:cNvPr id="391" name="Google Shape;391;p61"/>
          <p:cNvSpPr/>
          <p:nvPr/>
        </p:nvSpPr>
        <p:spPr>
          <a:xfrm>
            <a:off x="1337066" y="1908123"/>
            <a:ext cx="6096000" cy="286232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Take a shower and pay attention to every part of the body you are washing.</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you clean your house, concentrate on each act and movement without thinking about anything else.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Focus your mind on what you are doing, as if it is the only important thing in the world.When talking to people, listen attentively</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While eating, focus your mind on your food and enjoying it.</a:t>
            </a:r>
            <a:endParaRPr sz="20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5"/>
        <p:cNvGrpSpPr/>
        <p:nvPr/>
      </p:nvGrpSpPr>
      <p:grpSpPr>
        <a:xfrm>
          <a:off x="0" y="0"/>
          <a:ext cx="0" cy="0"/>
          <a:chOff x="0" y="0"/>
          <a:chExt cx="0" cy="0"/>
        </a:xfrm>
      </p:grpSpPr>
      <p:sp>
        <p:nvSpPr>
          <p:cNvPr id="396" name="Google Shape;396;p62"/>
          <p:cNvSpPr/>
          <p:nvPr/>
        </p:nvSpPr>
        <p:spPr>
          <a:xfrm>
            <a:off x="1022252" y="2178543"/>
            <a:ext cx="6096000" cy="286232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Take a piece of fruit. Examine it closely while keeping your whole attention focused on it. Dismiss any irrelevant thoughts. Simply focus your attention on the fruit without thinking about anything else. Consider its shape, smell, taste and feel.</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Put the fruit down, close your eyes, and try to see, smell, taste and touch the fruit in your imagination. If this is too difficult, open your eyes, look at the fruit again and then close your eyes and repeat.</a:t>
            </a:r>
            <a:endParaRPr sz="20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63"/>
          <p:cNvSpPr/>
          <p:nvPr/>
        </p:nvSpPr>
        <p:spPr>
          <a:xfrm>
            <a:off x="992805" y="1554517"/>
            <a:ext cx="5126641" cy="378565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It’s important to be aware of the words you speak on a daily basis. Do you complain about the smallest thing? Always mention the most negative possible outcome of a situation?</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For example, you might be focusing on your goal of manifesting more money while saying to everyone, ‘I am so broke’.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This means you are affirming how you feel about your finances. Despite your stated goal, you are focusing your attention on the negative.</a:t>
            </a:r>
            <a:endParaRPr/>
          </a:p>
        </p:txBody>
      </p:sp>
      <p:sp>
        <p:nvSpPr>
          <p:cNvPr id="402" name="Google Shape;402;p63"/>
          <p:cNvSpPr/>
          <p:nvPr/>
        </p:nvSpPr>
        <p:spPr>
          <a:xfrm>
            <a:off x="6682153" y="4917486"/>
            <a:ext cx="5243955"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Use ‘I am’ and ‘I have’ statements when you think about what you want. Not ‘I want to’, because wanting means you’re focused on not having.</a:t>
            </a:r>
            <a:endParaRPr sz="2000">
              <a:solidFill>
                <a:srgbClr val="F2F2F2"/>
              </a:solidFill>
              <a:latin typeface="Calibri"/>
              <a:ea typeface="Calibri"/>
              <a:cs typeface="Calibri"/>
              <a:sym typeface="Calibri"/>
            </a:endParaRPr>
          </a:p>
        </p:txBody>
      </p:sp>
      <p:sp>
        <p:nvSpPr>
          <p:cNvPr id="403" name="Google Shape;403;p63"/>
          <p:cNvSpPr/>
          <p:nvPr/>
        </p:nvSpPr>
        <p:spPr>
          <a:xfrm>
            <a:off x="992805" y="841726"/>
            <a:ext cx="2926955"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Words have power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28"/>
          <p:cNvSpPr/>
          <p:nvPr/>
        </p:nvSpPr>
        <p:spPr>
          <a:xfrm>
            <a:off x="519839" y="657023"/>
            <a:ext cx="5528373"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solidFill>
                  <a:srgbClr val="F2F2F2"/>
                </a:solidFill>
                <a:latin typeface="Calibri"/>
                <a:ea typeface="Calibri"/>
                <a:cs typeface="Calibri"/>
                <a:sym typeface="Calibri"/>
              </a:rPr>
              <a:t>Thoughts and feelings come before actions</a:t>
            </a:r>
            <a:endParaRPr sz="2400">
              <a:solidFill>
                <a:srgbClr val="F2F2F2"/>
              </a:solidFill>
              <a:latin typeface="Calibri"/>
              <a:ea typeface="Calibri"/>
              <a:cs typeface="Calibri"/>
              <a:sym typeface="Calibri"/>
            </a:endParaRPr>
          </a:p>
        </p:txBody>
      </p:sp>
      <p:sp>
        <p:nvSpPr>
          <p:cNvPr id="184" name="Google Shape;184;p28"/>
          <p:cNvSpPr/>
          <p:nvPr/>
        </p:nvSpPr>
        <p:spPr>
          <a:xfrm>
            <a:off x="519839" y="1465473"/>
            <a:ext cx="5219779" cy="255454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Ideas and feelings are innately linked and they seem to come at about the same time.  So sometimes we just feel like doing something and other times the feeling is first generated by the thought.</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Either way, these two creative powers are the essence of creation… thought powered by feeling, or feeling powered by thought.</a:t>
            </a:r>
            <a:endParaRPr/>
          </a:p>
        </p:txBody>
      </p:sp>
      <p:sp>
        <p:nvSpPr>
          <p:cNvPr id="185" name="Google Shape;185;p28"/>
          <p:cNvSpPr/>
          <p:nvPr/>
        </p:nvSpPr>
        <p:spPr>
          <a:xfrm>
            <a:off x="6330462" y="5319079"/>
            <a:ext cx="5595647" cy="1015663"/>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Of course we can always begin with words and actions but without the feeling that drives it, it may not flow or be as quick or easy to manifest.</a:t>
            </a:r>
            <a:endParaRPr sz="2000">
              <a:solidFill>
                <a:srgbClr val="F2F2F2"/>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7"/>
        <p:cNvGrpSpPr/>
        <p:nvPr/>
      </p:nvGrpSpPr>
      <p:grpSpPr>
        <a:xfrm>
          <a:off x="0" y="0"/>
          <a:ext cx="0" cy="0"/>
          <a:chOff x="0" y="0"/>
          <a:chExt cx="0" cy="0"/>
        </a:xfrm>
      </p:grpSpPr>
      <p:sp>
        <p:nvSpPr>
          <p:cNvPr id="408" name="Google Shape;408;p64"/>
          <p:cNvSpPr/>
          <p:nvPr/>
        </p:nvSpPr>
        <p:spPr>
          <a:xfrm>
            <a:off x="5107055" y="1544313"/>
            <a:ext cx="6096000" cy="2862322"/>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In order to be motivated, you need to know exactly what you want and be willing to do what it takes to accomplish your goal.</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Staying motivated is easier with short-term goals. Therefore, it’s better to start with small goals or to break up bigger goals into smaller .</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Consider whether it really is something you truly desire, or if it something you think you should desire.</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Don't wait for the right time. The right time is now.</a:t>
            </a:r>
            <a:endParaRPr sz="2000">
              <a:solidFill>
                <a:schemeClr val="dk1"/>
              </a:solidFill>
              <a:latin typeface="Calibri"/>
              <a:ea typeface="Calibri"/>
              <a:cs typeface="Calibri"/>
              <a:sym typeface="Calibri"/>
            </a:endParaRPr>
          </a:p>
        </p:txBody>
      </p:sp>
      <p:sp>
        <p:nvSpPr>
          <p:cNvPr id="409" name="Google Shape;409;p64"/>
          <p:cNvSpPr/>
          <p:nvPr/>
        </p:nvSpPr>
        <p:spPr>
          <a:xfrm>
            <a:off x="5107055" y="5010572"/>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Have a 10-minute conversation with a friend like you already have all the things you want. Talk about everything you want to attract like you already have it.</a:t>
            </a:r>
            <a:endParaRPr sz="2000">
              <a:solidFill>
                <a:srgbClr val="F2F2F2"/>
              </a:solidFill>
              <a:latin typeface="Calibri"/>
              <a:ea typeface="Calibri"/>
              <a:cs typeface="Calibri"/>
              <a:sym typeface="Calibri"/>
            </a:endParaRPr>
          </a:p>
        </p:txBody>
      </p:sp>
      <p:sp>
        <p:nvSpPr>
          <p:cNvPr id="410" name="Google Shape;410;p64"/>
          <p:cNvSpPr/>
          <p:nvPr/>
        </p:nvSpPr>
        <p:spPr>
          <a:xfrm>
            <a:off x="675236" y="582752"/>
            <a:ext cx="245560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Stay motivated</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65"/>
          <p:cNvSpPr/>
          <p:nvPr/>
        </p:nvSpPr>
        <p:spPr>
          <a:xfrm>
            <a:off x="957239" y="1602661"/>
            <a:ext cx="5331019" cy="378565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 ultimate gift in life is to be happy. However, your own true happiness must come from within. No-one else can make you happy.</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You need to ensure that you spend time doing things you love to do. Although you might have the goals of getting a better job or making more money, remember that life is supposed to be fun.</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you’re angry with someone, you don’t feel good. When you laugh, you do. Focusing on good feelings as far as possible will improve your health.</a:t>
            </a:r>
            <a:endParaRPr/>
          </a:p>
        </p:txBody>
      </p:sp>
      <p:sp>
        <p:nvSpPr>
          <p:cNvPr id="416" name="Google Shape;416;p65"/>
          <p:cNvSpPr/>
          <p:nvPr/>
        </p:nvSpPr>
        <p:spPr>
          <a:xfrm>
            <a:off x="6795635" y="3785937"/>
            <a:ext cx="5162843"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Carry an item in your pocket (or bag) to remind you to think positive thoughts. It can be any small item. Whenever you reach in your pocket, you will feel it and remember to think about good things.</a:t>
            </a:r>
            <a:endParaRPr sz="2000">
              <a:solidFill>
                <a:srgbClr val="F2F2F2"/>
              </a:solidFill>
              <a:latin typeface="Calibri"/>
              <a:ea typeface="Calibri"/>
              <a:cs typeface="Calibri"/>
              <a:sym typeface="Calibri"/>
            </a:endParaRPr>
          </a:p>
        </p:txBody>
      </p:sp>
      <p:sp>
        <p:nvSpPr>
          <p:cNvPr id="417" name="Google Shape;417;p65"/>
          <p:cNvSpPr/>
          <p:nvPr/>
        </p:nvSpPr>
        <p:spPr>
          <a:xfrm>
            <a:off x="957239" y="696467"/>
            <a:ext cx="2759025"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The ultimate goal</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1"/>
        <p:cNvGrpSpPr/>
        <p:nvPr/>
      </p:nvGrpSpPr>
      <p:grpSpPr>
        <a:xfrm>
          <a:off x="0" y="0"/>
          <a:ext cx="0" cy="0"/>
          <a:chOff x="0" y="0"/>
          <a:chExt cx="0" cy="0"/>
        </a:xfrm>
      </p:grpSpPr>
      <p:sp>
        <p:nvSpPr>
          <p:cNvPr id="422" name="Google Shape;422;p66"/>
          <p:cNvSpPr/>
          <p:nvPr/>
        </p:nvSpPr>
        <p:spPr>
          <a:xfrm>
            <a:off x="975868" y="1741557"/>
            <a:ext cx="4737772"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The fear of making mistakes can make you stick to what’s familiar. This will prevent you from making changes in your life. Although trying new things can be intimidating, it’s essential if you are going to achieve your goals. </a:t>
            </a:r>
            <a:endParaRPr sz="2000">
              <a:solidFill>
                <a:srgbClr val="F2F2F2"/>
              </a:solidFill>
              <a:latin typeface="Calibri"/>
              <a:ea typeface="Calibri"/>
              <a:cs typeface="Calibri"/>
              <a:sym typeface="Calibri"/>
            </a:endParaRPr>
          </a:p>
        </p:txBody>
      </p:sp>
      <p:sp>
        <p:nvSpPr>
          <p:cNvPr id="423" name="Google Shape;423;p66"/>
          <p:cNvSpPr/>
          <p:nvPr/>
        </p:nvSpPr>
        <p:spPr>
          <a:xfrm>
            <a:off x="975868" y="742634"/>
            <a:ext cx="4737772"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Don’t be afraid to make mistakes</a:t>
            </a:r>
            <a:endParaRPr/>
          </a:p>
        </p:txBody>
      </p:sp>
      <p:sp>
        <p:nvSpPr>
          <p:cNvPr id="424" name="Google Shape;424;p66"/>
          <p:cNvSpPr/>
          <p:nvPr/>
        </p:nvSpPr>
        <p:spPr>
          <a:xfrm>
            <a:off x="5322785" y="4019837"/>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Defining your fears will help you to deal with them. Are you:</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Afraid you might make mistakes?</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Scared of looking foolish?</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Worried about criticism?</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Unsure you are capable of doing what you want to do?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
        <p:cNvGrpSpPr/>
        <p:nvPr/>
      </p:nvGrpSpPr>
      <p:grpSpPr>
        <a:xfrm>
          <a:off x="0" y="0"/>
          <a:ext cx="0" cy="0"/>
          <a:chOff x="0" y="0"/>
          <a:chExt cx="0" cy="0"/>
        </a:xfrm>
      </p:grpSpPr>
      <p:sp>
        <p:nvSpPr>
          <p:cNvPr id="429" name="Google Shape;429;p67"/>
          <p:cNvSpPr/>
          <p:nvPr/>
        </p:nvSpPr>
        <p:spPr>
          <a:xfrm>
            <a:off x="5830109" y="2228671"/>
            <a:ext cx="6096000" cy="4093428"/>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For example, what would happen if you made a mistake? You would have learned that the way you were doing that thing wasn’t the right way and would be able to do it better next time. </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What would happen if you looked foolish? You might provide some inadvertent entertainment for a few minutes and then people would move on to the next thing. </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What about if someone criticised you? They could offer valuable advice to stop you repeating your mistakes in future. Looking for the potential positive results of taking action will help you to redefine your fears.</a:t>
            </a:r>
            <a:endParaRPr sz="2000">
              <a:solidFill>
                <a:schemeClr val="dk1"/>
              </a:solidFill>
              <a:latin typeface="Calibri"/>
              <a:ea typeface="Calibri"/>
              <a:cs typeface="Calibri"/>
              <a:sym typeface="Calibri"/>
            </a:endParaRPr>
          </a:p>
        </p:txBody>
      </p:sp>
      <p:sp>
        <p:nvSpPr>
          <p:cNvPr id="430" name="Google Shape;430;p67"/>
          <p:cNvSpPr/>
          <p:nvPr/>
        </p:nvSpPr>
        <p:spPr>
          <a:xfrm>
            <a:off x="783102" y="905232"/>
            <a:ext cx="4070252"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It can be easier to cope with these fears if you allow yourself to imagine what would happen if they came true.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
        <p:cNvGrpSpPr/>
        <p:nvPr/>
      </p:nvGrpSpPr>
      <p:grpSpPr>
        <a:xfrm>
          <a:off x="0" y="0"/>
          <a:ext cx="0" cy="0"/>
          <a:chOff x="0" y="0"/>
          <a:chExt cx="0" cy="0"/>
        </a:xfrm>
      </p:grpSpPr>
      <p:sp>
        <p:nvSpPr>
          <p:cNvPr id="435" name="Google Shape;435;p68"/>
          <p:cNvSpPr/>
          <p:nvPr/>
        </p:nvSpPr>
        <p:spPr>
          <a:xfrm>
            <a:off x="3048000" y="3032317"/>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When you first wake up, write at the top of a piece of paper, ‘Today I want to feel.’ Without thinking about it too much,write whatever comes to you. This is different to writing affirmations, because there’s nothing in your mind to contradict the statement. Therefore, it reduces the chance of resistance. Review your list at the end of the day and make the connection between what you asked for and how your day went.</a:t>
            </a:r>
            <a:endParaRPr sz="20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sp>
        <p:nvSpPr>
          <p:cNvPr id="440" name="Google Shape;440;p69"/>
          <p:cNvSpPr/>
          <p:nvPr/>
        </p:nvSpPr>
        <p:spPr>
          <a:xfrm>
            <a:off x="669864" y="557968"/>
            <a:ext cx="209191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Create goals</a:t>
            </a:r>
            <a:endParaRPr sz="2400" b="1">
              <a:solidFill>
                <a:schemeClr val="dk1"/>
              </a:solidFill>
              <a:latin typeface="Calibri"/>
              <a:ea typeface="Calibri"/>
              <a:cs typeface="Calibri"/>
              <a:sym typeface="Calibri"/>
            </a:endParaRPr>
          </a:p>
        </p:txBody>
      </p:sp>
      <p:sp>
        <p:nvSpPr>
          <p:cNvPr id="441" name="Google Shape;441;p69"/>
          <p:cNvSpPr/>
          <p:nvPr/>
        </p:nvSpPr>
        <p:spPr>
          <a:xfrm>
            <a:off x="669864" y="2813764"/>
            <a:ext cx="6096000" cy="2246769"/>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Decide on a specific and clear goal.</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Be sure you really want to achieve your goal.</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Create a clear mental image of your goal.</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Feel a strong desire to achieve your goal.</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Ignore doubts and thoughts about failure.</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Show confidence and faith and persevere until you achieve your goal.</a:t>
            </a:r>
            <a:endParaRPr sz="2000">
              <a:solidFill>
                <a:schemeClr val="dk1"/>
              </a:solidFill>
              <a:latin typeface="Calibri"/>
              <a:ea typeface="Calibri"/>
              <a:cs typeface="Calibri"/>
              <a:sym typeface="Calibri"/>
            </a:endParaRPr>
          </a:p>
        </p:txBody>
      </p:sp>
      <p:sp>
        <p:nvSpPr>
          <p:cNvPr id="442" name="Google Shape;442;p69"/>
          <p:cNvSpPr/>
          <p:nvPr/>
        </p:nvSpPr>
        <p:spPr>
          <a:xfrm>
            <a:off x="600221" y="1510185"/>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You need to direct your mind towards bringing your goals into manifestation.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6"/>
        <p:cNvGrpSpPr/>
        <p:nvPr/>
      </p:nvGrpSpPr>
      <p:grpSpPr>
        <a:xfrm>
          <a:off x="0" y="0"/>
          <a:ext cx="0" cy="0"/>
          <a:chOff x="0" y="0"/>
          <a:chExt cx="0" cy="0"/>
        </a:xfrm>
      </p:grpSpPr>
      <p:sp>
        <p:nvSpPr>
          <p:cNvPr id="447" name="Google Shape;447;p70"/>
          <p:cNvSpPr/>
          <p:nvPr/>
        </p:nvSpPr>
        <p:spPr>
          <a:xfrm>
            <a:off x="1050388" y="927300"/>
            <a:ext cx="6096000" cy="70788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For example, perhaps if your question was: ‘How can I find a partner this year?’ your solutions could include:</a:t>
            </a:r>
            <a:endParaRPr/>
          </a:p>
        </p:txBody>
      </p:sp>
      <p:sp>
        <p:nvSpPr>
          <p:cNvPr id="448" name="Google Shape;448;p70"/>
          <p:cNvSpPr/>
          <p:nvPr/>
        </p:nvSpPr>
        <p:spPr>
          <a:xfrm>
            <a:off x="1050388" y="2482507"/>
            <a:ext cx="6096000" cy="3477875"/>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could go to places where I have more chance of meeting people.</a:t>
            </a:r>
            <a:endParaRPr/>
          </a:p>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could accept more invitations.</a:t>
            </a:r>
            <a:endParaRPr/>
          </a:p>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could start a new activity to meet people.</a:t>
            </a:r>
            <a:endParaRPr/>
          </a:p>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could contact old friends and suggest getting together.</a:t>
            </a:r>
            <a:endParaRPr/>
          </a:p>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could approach more people at social events and start a conversation.</a:t>
            </a:r>
            <a:endParaRPr/>
          </a:p>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could join a dating agency.</a:t>
            </a:r>
            <a:endParaRPr/>
          </a:p>
          <a:p>
            <a:pPr marL="285750" marR="0" lvl="0" indent="-28575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could spend time with people I wouldn’t normally consider.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2"/>
        <p:cNvGrpSpPr/>
        <p:nvPr/>
      </p:nvGrpSpPr>
      <p:grpSpPr>
        <a:xfrm>
          <a:off x="0" y="0"/>
          <a:ext cx="0" cy="0"/>
          <a:chOff x="0" y="0"/>
          <a:chExt cx="0" cy="0"/>
        </a:xfrm>
      </p:grpSpPr>
      <p:sp>
        <p:nvSpPr>
          <p:cNvPr id="453" name="Google Shape;453;p71"/>
          <p:cNvSpPr/>
          <p:nvPr/>
        </p:nvSpPr>
        <p:spPr>
          <a:xfrm>
            <a:off x="2456283" y="1688145"/>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Make a manifesting shopping list. Every day, write down what you want from the universe. You can use your mobile phone or a notebook. Writing these lists will help you clarify what you want. The more you forget about your lists, the easier it will become for these things to manifest in your life. Sometimes, focusing hard means your energies become those of worry and lack, so creating resistance.</a:t>
            </a:r>
            <a:endParaRPr sz="20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7"/>
        <p:cNvGrpSpPr/>
        <p:nvPr/>
      </p:nvGrpSpPr>
      <p:grpSpPr>
        <a:xfrm>
          <a:off x="0" y="0"/>
          <a:ext cx="0" cy="0"/>
          <a:chOff x="0" y="0"/>
          <a:chExt cx="0" cy="0"/>
        </a:xfrm>
      </p:grpSpPr>
      <p:sp>
        <p:nvSpPr>
          <p:cNvPr id="458" name="Google Shape;458;p72"/>
          <p:cNvSpPr/>
          <p:nvPr/>
        </p:nvSpPr>
        <p:spPr>
          <a:xfrm>
            <a:off x="3366830" y="864513"/>
            <a:ext cx="1844223"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Lady gaga</a:t>
            </a:r>
            <a:endParaRPr sz="3200" b="1" i="0" u="none" strike="noStrike" cap="none">
              <a:solidFill>
                <a:srgbClr val="F2F2F2"/>
              </a:solidFill>
              <a:latin typeface="Calibri"/>
              <a:ea typeface="Calibri"/>
              <a:cs typeface="Calibri"/>
              <a:sym typeface="Calibri"/>
            </a:endParaRPr>
          </a:p>
        </p:txBody>
      </p:sp>
      <p:sp>
        <p:nvSpPr>
          <p:cNvPr id="459" name="Google Shape;459;p72"/>
          <p:cNvSpPr/>
          <p:nvPr/>
        </p:nvSpPr>
        <p:spPr>
          <a:xfrm>
            <a:off x="1960932" y="864514"/>
            <a:ext cx="140589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STORY-</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3"/>
        <p:cNvGrpSpPr/>
        <p:nvPr/>
      </p:nvGrpSpPr>
      <p:grpSpPr>
        <a:xfrm>
          <a:off x="0" y="0"/>
          <a:ext cx="0" cy="0"/>
          <a:chOff x="0" y="0"/>
          <a:chExt cx="0" cy="0"/>
        </a:xfrm>
      </p:grpSpPr>
      <p:sp>
        <p:nvSpPr>
          <p:cNvPr id="464" name="Google Shape;464;p73"/>
          <p:cNvSpPr/>
          <p:nvPr/>
        </p:nvSpPr>
        <p:spPr>
          <a:xfrm>
            <a:off x="1125198" y="847358"/>
            <a:ext cx="2270878"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Clear the way</a:t>
            </a:r>
            <a:endParaRPr sz="2400" b="1">
              <a:solidFill>
                <a:schemeClr val="dk1"/>
              </a:solidFill>
              <a:latin typeface="Calibri"/>
              <a:ea typeface="Calibri"/>
              <a:cs typeface="Calibri"/>
              <a:sym typeface="Calibri"/>
            </a:endParaRPr>
          </a:p>
        </p:txBody>
      </p:sp>
      <p:sp>
        <p:nvSpPr>
          <p:cNvPr id="465" name="Google Shape;465;p73"/>
          <p:cNvSpPr/>
          <p:nvPr/>
        </p:nvSpPr>
        <p:spPr>
          <a:xfrm>
            <a:off x="1125198" y="3049009"/>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Whenever you think something negative, stop that thought midstream. You could keep a rubber band around your wrist and whenever you think or say something negative, pull the band away from your skin and let it snap back. This will make you more aware of your thoughts.</a:t>
            </a:r>
            <a:endParaRPr sz="2000">
              <a:solidFill>
                <a:schemeClr val="dk1"/>
              </a:solidFill>
              <a:latin typeface="Calibri"/>
              <a:ea typeface="Calibri"/>
              <a:cs typeface="Calibri"/>
              <a:sym typeface="Calibri"/>
            </a:endParaRPr>
          </a:p>
        </p:txBody>
      </p:sp>
      <p:sp>
        <p:nvSpPr>
          <p:cNvPr id="466" name="Google Shape;466;p73"/>
          <p:cNvSpPr/>
          <p:nvPr/>
        </p:nvSpPr>
        <p:spPr>
          <a:xfrm>
            <a:off x="1125198" y="5050500"/>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You can also step outside your situation by imagining a friend is telling you about having this experience and thinking about what you’d advise them to do.</a:t>
            </a:r>
            <a:endParaRPr sz="2000">
              <a:solidFill>
                <a:srgbClr val="F2F2F2"/>
              </a:solidFill>
              <a:latin typeface="Calibri"/>
              <a:ea typeface="Calibri"/>
              <a:cs typeface="Calibri"/>
              <a:sym typeface="Calibri"/>
            </a:endParaRPr>
          </a:p>
        </p:txBody>
      </p:sp>
      <p:sp>
        <p:nvSpPr>
          <p:cNvPr id="467" name="Google Shape;467;p73"/>
          <p:cNvSpPr/>
          <p:nvPr/>
        </p:nvSpPr>
        <p:spPr>
          <a:xfrm>
            <a:off x="1125198" y="1676525"/>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To achieve your desires, you need to create space in your life for change. If you cling on to old beliefs and habits, there won’t be enough room for your desire to enter your life. </a:t>
            </a:r>
            <a:endParaRPr sz="2000">
              <a:solidFill>
                <a:srgbClr val="F2F2F2"/>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29"/>
          <p:cNvSpPr/>
          <p:nvPr/>
        </p:nvSpPr>
        <p:spPr>
          <a:xfrm>
            <a:off x="599752" y="488162"/>
            <a:ext cx="5496248"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F2F2F2"/>
                </a:solidFill>
                <a:latin typeface="Calibri"/>
                <a:ea typeface="Calibri"/>
                <a:cs typeface="Calibri"/>
                <a:sym typeface="Calibri"/>
              </a:rPr>
              <a:t>The importance of passion and excitement</a:t>
            </a:r>
            <a:endParaRPr sz="2400">
              <a:solidFill>
                <a:srgbClr val="F2F2F2"/>
              </a:solidFill>
              <a:latin typeface="Calibri"/>
              <a:ea typeface="Calibri"/>
              <a:cs typeface="Calibri"/>
              <a:sym typeface="Calibri"/>
            </a:endParaRPr>
          </a:p>
        </p:txBody>
      </p:sp>
      <p:sp>
        <p:nvSpPr>
          <p:cNvPr id="191" name="Google Shape;191;p29"/>
          <p:cNvSpPr/>
          <p:nvPr/>
        </p:nvSpPr>
        <p:spPr>
          <a:xfrm>
            <a:off x="599752" y="1349723"/>
            <a:ext cx="5997996" cy="378565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 two main creative energies or feelings are Excitement and Passion. Without these thoughts and feelings which hold extremely positive energy the process of creation will work, but not as easily or quickly.</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Another way to illustrate the importance of positive feelings is to look at affirmations.  These short, positive and motivating phrases can be a very helpful support as we use our will and intention to create positive change in our lives.</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They are used as a way to magnify our thoughts and will during the process of creating what we want</a:t>
            </a:r>
            <a:endParaRPr sz="20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1"/>
        <p:cNvGrpSpPr/>
        <p:nvPr/>
      </p:nvGrpSpPr>
      <p:grpSpPr>
        <a:xfrm>
          <a:off x="0" y="0"/>
          <a:ext cx="0" cy="0"/>
          <a:chOff x="0" y="0"/>
          <a:chExt cx="0" cy="0"/>
        </a:xfrm>
      </p:grpSpPr>
      <p:sp>
        <p:nvSpPr>
          <p:cNvPr id="472" name="Google Shape;472;p74"/>
          <p:cNvSpPr/>
          <p:nvPr/>
        </p:nvSpPr>
        <p:spPr>
          <a:xfrm>
            <a:off x="3048000" y="3846065"/>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When it comes to attracting your dreams into your life, you are the most important part of the process. Stand in front of a mirror and look at your reflection. Move your arms or head and watch your reflection as you move. Stare into your eyes to see what you are feeling at this moment. When you begin to fill with happiness, the exercise is complete.</a:t>
            </a:r>
            <a:endParaRPr sz="20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6"/>
        <p:cNvGrpSpPr/>
        <p:nvPr/>
      </p:nvGrpSpPr>
      <p:grpSpPr>
        <a:xfrm>
          <a:off x="0" y="0"/>
          <a:ext cx="0" cy="0"/>
          <a:chOff x="0" y="0"/>
          <a:chExt cx="0" cy="0"/>
        </a:xfrm>
      </p:grpSpPr>
      <p:sp>
        <p:nvSpPr>
          <p:cNvPr id="477" name="Google Shape;477;p75"/>
          <p:cNvSpPr/>
          <p:nvPr/>
        </p:nvSpPr>
        <p:spPr>
          <a:xfrm>
            <a:off x="811237" y="1179400"/>
            <a:ext cx="1250086"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Focus</a:t>
            </a:r>
            <a:endParaRPr sz="2400" b="1">
              <a:solidFill>
                <a:schemeClr val="dk1"/>
              </a:solidFill>
              <a:latin typeface="Calibri"/>
              <a:ea typeface="Calibri"/>
              <a:cs typeface="Calibri"/>
              <a:sym typeface="Calibri"/>
            </a:endParaRPr>
          </a:p>
        </p:txBody>
      </p:sp>
      <p:sp>
        <p:nvSpPr>
          <p:cNvPr id="478" name="Google Shape;478;p75"/>
          <p:cNvSpPr/>
          <p:nvPr/>
        </p:nvSpPr>
        <p:spPr>
          <a:xfrm>
            <a:off x="811237" y="4209647"/>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Continue to dismiss negativity from your life and regularly review your goals and how you plan to achieve them. Be ready to change anything that limits the possibilities of your situation. The next section on tools you can use to make the Law of Attraction work will be helpful in maintaining your focus.</a:t>
            </a:r>
            <a:endParaRPr sz="2000">
              <a:solidFill>
                <a:srgbClr val="F2F2F2"/>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2"/>
        <p:cNvGrpSpPr/>
        <p:nvPr/>
      </p:nvGrpSpPr>
      <p:grpSpPr>
        <a:xfrm>
          <a:off x="0" y="0"/>
          <a:ext cx="0" cy="0"/>
          <a:chOff x="0" y="0"/>
          <a:chExt cx="0" cy="0"/>
        </a:xfrm>
      </p:grpSpPr>
      <p:sp>
        <p:nvSpPr>
          <p:cNvPr id="483" name="Google Shape;483;p76"/>
          <p:cNvSpPr/>
          <p:nvPr/>
        </p:nvSpPr>
        <p:spPr>
          <a:xfrm>
            <a:off x="725282" y="444863"/>
            <a:ext cx="2306785"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Be passionate</a:t>
            </a:r>
            <a:endParaRPr sz="2400" b="1">
              <a:solidFill>
                <a:schemeClr val="dk1"/>
              </a:solidFill>
              <a:latin typeface="Calibri"/>
              <a:ea typeface="Calibri"/>
              <a:cs typeface="Calibri"/>
              <a:sym typeface="Calibri"/>
            </a:endParaRPr>
          </a:p>
        </p:txBody>
      </p:sp>
      <p:sp>
        <p:nvSpPr>
          <p:cNvPr id="484" name="Google Shape;484;p76"/>
          <p:cNvSpPr/>
          <p:nvPr/>
        </p:nvSpPr>
        <p:spPr>
          <a:xfrm>
            <a:off x="725282" y="1457256"/>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Part of discovering your life purpose is figuring out what you love to do. When what you do makes you feel happy and inspired, it is easy for you to achieve your goals. </a:t>
            </a:r>
            <a:endParaRPr sz="2000">
              <a:solidFill>
                <a:srgbClr val="F2F2F2"/>
              </a:solidFill>
              <a:latin typeface="Calibri"/>
              <a:ea typeface="Calibri"/>
              <a:cs typeface="Calibri"/>
              <a:sym typeface="Calibri"/>
            </a:endParaRPr>
          </a:p>
        </p:txBody>
      </p:sp>
      <p:sp>
        <p:nvSpPr>
          <p:cNvPr id="485" name="Google Shape;485;p76"/>
          <p:cNvSpPr/>
          <p:nvPr/>
        </p:nvSpPr>
        <p:spPr>
          <a:xfrm>
            <a:off x="725282" y="5356579"/>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By being passionate, you strengthen your intention and feel an incentive to grasp any opportunity that comes your way.</a:t>
            </a:r>
            <a:endParaRPr sz="2000">
              <a:solidFill>
                <a:srgbClr val="F2F2F2"/>
              </a:solidFill>
              <a:latin typeface="Calibri"/>
              <a:ea typeface="Calibri"/>
              <a:cs typeface="Calibri"/>
              <a:sym typeface="Calibri"/>
            </a:endParaRPr>
          </a:p>
        </p:txBody>
      </p:sp>
      <p:sp>
        <p:nvSpPr>
          <p:cNvPr id="486" name="Google Shape;486;p76"/>
          <p:cNvSpPr/>
          <p:nvPr/>
        </p:nvSpPr>
        <p:spPr>
          <a:xfrm>
            <a:off x="725282" y="2945253"/>
            <a:ext cx="6096000" cy="193899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you do what you love, it doesn’t feel like work.</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What does it mean to be passionate about something?</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You want to talk about it all the time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You think about it all the time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You don’t worry about what other people think</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0"/>
        <p:cNvGrpSpPr/>
        <p:nvPr/>
      </p:nvGrpSpPr>
      <p:grpSpPr>
        <a:xfrm>
          <a:off x="0" y="0"/>
          <a:ext cx="0" cy="0"/>
          <a:chOff x="0" y="0"/>
          <a:chExt cx="0" cy="0"/>
        </a:xfrm>
      </p:grpSpPr>
      <p:sp>
        <p:nvSpPr>
          <p:cNvPr id="491" name="Google Shape;491;p77"/>
          <p:cNvSpPr/>
          <p:nvPr/>
        </p:nvSpPr>
        <p:spPr>
          <a:xfrm>
            <a:off x="2456283" y="2657845"/>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Write a ‘cheque’ to yourself that clearly states what you want to achieve (it doesn’t only have to be money). Place the cheque in a prominent location and look at it as often as possible.</a:t>
            </a:r>
            <a:endParaRPr sz="20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5"/>
        <p:cNvGrpSpPr/>
        <p:nvPr/>
      </p:nvGrpSpPr>
      <p:grpSpPr>
        <a:xfrm>
          <a:off x="0" y="0"/>
          <a:ext cx="0" cy="0"/>
          <a:chOff x="0" y="0"/>
          <a:chExt cx="0" cy="0"/>
        </a:xfrm>
      </p:grpSpPr>
      <p:sp>
        <p:nvSpPr>
          <p:cNvPr id="496" name="Google Shape;496;p78"/>
          <p:cNvSpPr/>
          <p:nvPr/>
        </p:nvSpPr>
        <p:spPr>
          <a:xfrm>
            <a:off x="2451737" y="703190"/>
            <a:ext cx="2965748"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a:solidFill>
                  <a:srgbClr val="F2F2F2"/>
                </a:solidFill>
                <a:latin typeface="Calibri"/>
                <a:ea typeface="Calibri"/>
                <a:cs typeface="Calibri"/>
                <a:sym typeface="Calibri"/>
              </a:rPr>
              <a:t>Maureen O’Hara</a:t>
            </a:r>
            <a:endParaRPr sz="4800" b="1" i="0" u="none" strike="noStrike" cap="none">
              <a:solidFill>
                <a:srgbClr val="F2F2F2"/>
              </a:solidFill>
              <a:latin typeface="Calibri"/>
              <a:ea typeface="Calibri"/>
              <a:cs typeface="Calibri"/>
              <a:sym typeface="Calibri"/>
            </a:endParaRPr>
          </a:p>
        </p:txBody>
      </p:sp>
      <p:sp>
        <p:nvSpPr>
          <p:cNvPr id="497" name="Google Shape;497;p78"/>
          <p:cNvSpPr/>
          <p:nvPr/>
        </p:nvSpPr>
        <p:spPr>
          <a:xfrm>
            <a:off x="1050385" y="703191"/>
            <a:ext cx="140589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STORY-</a:t>
            </a:r>
            <a:endParaRPr sz="3200" b="1" i="0" u="none" strike="noStrike" cap="none">
              <a:solidFill>
                <a:srgbClr val="222222"/>
              </a:solidFill>
              <a:latin typeface="Calibri"/>
              <a:ea typeface="Calibri"/>
              <a:cs typeface="Calibri"/>
              <a:sym typeface="Calibri"/>
            </a:endParaRPr>
          </a:p>
        </p:txBody>
      </p:sp>
      <p:sp>
        <p:nvSpPr>
          <p:cNvPr id="498" name="Google Shape;498;p78"/>
          <p:cNvSpPr/>
          <p:nvPr/>
        </p:nvSpPr>
        <p:spPr>
          <a:xfrm>
            <a:off x="1050385" y="2526386"/>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When Maureen O’Hara was asked in an interview how she became so successful, and whether she was surprised by her success, she responded: ‘I wasn’t surprised or stunned… it is what I intended!</a:t>
            </a:r>
            <a:endParaRPr sz="20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2"/>
        <p:cNvGrpSpPr/>
        <p:nvPr/>
      </p:nvGrpSpPr>
      <p:grpSpPr>
        <a:xfrm>
          <a:off x="0" y="0"/>
          <a:ext cx="0" cy="0"/>
          <a:chOff x="0" y="0"/>
          <a:chExt cx="0" cy="0"/>
        </a:xfrm>
      </p:grpSpPr>
      <p:sp>
        <p:nvSpPr>
          <p:cNvPr id="503" name="Google Shape;503;p79"/>
          <p:cNvSpPr/>
          <p:nvPr/>
        </p:nvSpPr>
        <p:spPr>
          <a:xfrm>
            <a:off x="802690" y="465635"/>
            <a:ext cx="3676648"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Articulate Your Intention</a:t>
            </a:r>
            <a:endParaRPr sz="2400" b="1">
              <a:solidFill>
                <a:schemeClr val="dk1"/>
              </a:solidFill>
              <a:latin typeface="Calibri"/>
              <a:ea typeface="Calibri"/>
              <a:cs typeface="Calibri"/>
              <a:sym typeface="Calibri"/>
            </a:endParaRPr>
          </a:p>
        </p:txBody>
      </p:sp>
      <p:sp>
        <p:nvSpPr>
          <p:cNvPr id="504" name="Google Shape;504;p79"/>
          <p:cNvSpPr/>
          <p:nvPr/>
        </p:nvSpPr>
        <p:spPr>
          <a:xfrm>
            <a:off x="802690" y="1673976"/>
            <a:ext cx="7047914"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Once you’re ready to focus on what you want, it helps to articulate your intention. You can do this by saying it aloud or by writing it down. </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When you write down what you want, it can help to use the present tense. This will help you to picture yourself with your goal already achieved.</a:t>
            </a:r>
            <a:endParaRPr sz="2000">
              <a:solidFill>
                <a:srgbClr val="F2F2F2"/>
              </a:solidFill>
              <a:latin typeface="Calibri"/>
              <a:ea typeface="Calibri"/>
              <a:cs typeface="Calibri"/>
              <a:sym typeface="Calibri"/>
            </a:endParaRPr>
          </a:p>
        </p:txBody>
      </p:sp>
      <p:sp>
        <p:nvSpPr>
          <p:cNvPr id="505" name="Google Shape;505;p79"/>
          <p:cNvSpPr/>
          <p:nvPr/>
        </p:nvSpPr>
        <p:spPr>
          <a:xfrm>
            <a:off x="802690" y="3897980"/>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The best way to ‘ask’ for what you want is to picture your life as if it has already happened. Don’t worry about whether you need it or if you deserve it. You have already made the decision that this is what you want in your life.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80"/>
          <p:cNvSpPr/>
          <p:nvPr/>
        </p:nvSpPr>
        <p:spPr>
          <a:xfrm>
            <a:off x="5256628" y="2352712"/>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Daydream about what your life will be like when you achieve your goal. Record your dream or write it down. Be as descriptive as possible and describe how you will deal with the changes in your life. When in a relaxed state, listen to the recording/read your description every day for two weeks.</a:t>
            </a:r>
            <a:endParaRPr sz="20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4"/>
        <p:cNvGrpSpPr/>
        <p:nvPr/>
      </p:nvGrpSpPr>
      <p:grpSpPr>
        <a:xfrm>
          <a:off x="0" y="0"/>
          <a:ext cx="0" cy="0"/>
          <a:chOff x="0" y="0"/>
          <a:chExt cx="0" cy="0"/>
        </a:xfrm>
      </p:grpSpPr>
      <p:sp>
        <p:nvSpPr>
          <p:cNvPr id="515" name="Google Shape;515;p81"/>
          <p:cNvSpPr/>
          <p:nvPr/>
        </p:nvSpPr>
        <p:spPr>
          <a:xfrm>
            <a:off x="805610" y="824691"/>
            <a:ext cx="3267241"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Imagine It Happening</a:t>
            </a:r>
            <a:endParaRPr sz="2400" b="1">
              <a:solidFill>
                <a:schemeClr val="dk1"/>
              </a:solidFill>
              <a:latin typeface="Calibri"/>
              <a:ea typeface="Calibri"/>
              <a:cs typeface="Calibri"/>
              <a:sym typeface="Calibri"/>
            </a:endParaRPr>
          </a:p>
        </p:txBody>
      </p:sp>
      <p:sp>
        <p:nvSpPr>
          <p:cNvPr id="516" name="Google Shape;516;p81"/>
          <p:cNvSpPr/>
          <p:nvPr/>
        </p:nvSpPr>
        <p:spPr>
          <a:xfrm>
            <a:off x="805610" y="1787723"/>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By imagining what you want has already happened, you create the situation for it to happen. Although you need to visualise yourself in a situation where you have achieved your goal, you need to do more than just visualise yourself. You also need to create the emotional state you will be in once you’ve achieved your goal.</a:t>
            </a:r>
            <a:endParaRPr sz="2000">
              <a:solidFill>
                <a:srgbClr val="F2F2F2"/>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0"/>
        <p:cNvGrpSpPr/>
        <p:nvPr/>
      </p:nvGrpSpPr>
      <p:grpSpPr>
        <a:xfrm>
          <a:off x="0" y="0"/>
          <a:ext cx="0" cy="0"/>
          <a:chOff x="0" y="0"/>
          <a:chExt cx="0" cy="0"/>
        </a:xfrm>
      </p:grpSpPr>
      <p:sp>
        <p:nvSpPr>
          <p:cNvPr id="521" name="Google Shape;521;p82"/>
          <p:cNvSpPr/>
          <p:nvPr/>
        </p:nvSpPr>
        <p:spPr>
          <a:xfrm>
            <a:off x="403274" y="512487"/>
            <a:ext cx="5125329" cy="347787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Spend a few minutes each day imagining yourself in the emotional state you would be if your desire had already manifested. Then repeat the process more frequently (you only need to spend a few minutes each time). You can use tools to help you to focus. For example;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 target word about your desire on a piece of card. Carry it with you and look at it regularly and / or stick it somewhere you pass regularly in your home.</a:t>
            </a:r>
            <a:endParaRPr/>
          </a:p>
        </p:txBody>
      </p:sp>
      <p:sp>
        <p:nvSpPr>
          <p:cNvPr id="522" name="Google Shape;522;p82"/>
          <p:cNvSpPr/>
          <p:nvPr/>
        </p:nvSpPr>
        <p:spPr>
          <a:xfrm>
            <a:off x="6794696" y="2493571"/>
            <a:ext cx="5163782" cy="3170099"/>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An image that describes what you want to achieve. For example, for a new relationship, you could use a photo of a happy couple. Again, keep it with you and look at it regularly and / or stick it somewhere you pass regularly in your home.</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Make a recording describing what you think life will be like once you have achieved your goal and play it to yourself when in bed or simply when relaxed</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6"/>
        <p:cNvGrpSpPr/>
        <p:nvPr/>
      </p:nvGrpSpPr>
      <p:grpSpPr>
        <a:xfrm>
          <a:off x="0" y="0"/>
          <a:ext cx="0" cy="0"/>
          <a:chOff x="0" y="0"/>
          <a:chExt cx="0" cy="0"/>
        </a:xfrm>
      </p:grpSpPr>
      <p:sp>
        <p:nvSpPr>
          <p:cNvPr id="527" name="Google Shape;527;p83"/>
          <p:cNvSpPr/>
          <p:nvPr/>
        </p:nvSpPr>
        <p:spPr>
          <a:xfrm>
            <a:off x="5468582" y="3253043"/>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Find an image of an object, person, or thing that describes your goal. When in a relaxed state, look at the picture and imagine reaching your goal. Do this for 20 minutes every day for a month. Stick copies of the picture in places you will see them as you go about your day.</a:t>
            </a:r>
            <a:endParaRPr sz="20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30"/>
          <p:cNvSpPr/>
          <p:nvPr/>
        </p:nvSpPr>
        <p:spPr>
          <a:xfrm>
            <a:off x="605546" y="1686955"/>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Living with the LOA can be likened to the boat getting a captain and navigating it around those dangerous rocks and waters.  Using maps, the boat sails through calm waters to safe ports where it can anchor and stay feeling safe and knowing it can do productive things while it is there. The captain has a plan and knows that he / she is in control of the destiny and direction of the ship.</a:t>
            </a:r>
            <a:endParaRPr/>
          </a:p>
        </p:txBody>
      </p:sp>
      <p:sp>
        <p:nvSpPr>
          <p:cNvPr id="197" name="Google Shape;197;p30"/>
          <p:cNvSpPr/>
          <p:nvPr/>
        </p:nvSpPr>
        <p:spPr>
          <a:xfrm>
            <a:off x="6935371" y="4052726"/>
            <a:ext cx="4732069"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So living with the LOA is like using a map by which to live your life rather than being at the mercy of what you are unwittingly ignoring or not realizing you can be mindful about as you create your life.</a:t>
            </a:r>
            <a:endParaRPr sz="2000">
              <a:solidFill>
                <a:srgbClr val="F2F2F2"/>
              </a:solidFill>
              <a:latin typeface="Calibri"/>
              <a:ea typeface="Calibri"/>
              <a:cs typeface="Calibri"/>
              <a:sym typeface="Calibri"/>
            </a:endParaRPr>
          </a:p>
        </p:txBody>
      </p:sp>
      <p:sp>
        <p:nvSpPr>
          <p:cNvPr id="198" name="Google Shape;198;p30"/>
          <p:cNvSpPr/>
          <p:nvPr/>
        </p:nvSpPr>
        <p:spPr>
          <a:xfrm>
            <a:off x="605546" y="668800"/>
            <a:ext cx="3145413" cy="52322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2F2F2"/>
                </a:solidFill>
                <a:latin typeface="Calibri"/>
                <a:ea typeface="Calibri"/>
                <a:cs typeface="Calibri"/>
                <a:sym typeface="Calibri"/>
              </a:rPr>
              <a:t>Living with the LOA </a:t>
            </a:r>
            <a:endParaRPr sz="2400" b="1">
              <a:solidFill>
                <a:srgbClr val="F2F2F2"/>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1"/>
        <p:cNvGrpSpPr/>
        <p:nvPr/>
      </p:nvGrpSpPr>
      <p:grpSpPr>
        <a:xfrm>
          <a:off x="0" y="0"/>
          <a:ext cx="0" cy="0"/>
          <a:chOff x="0" y="0"/>
          <a:chExt cx="0" cy="0"/>
        </a:xfrm>
      </p:grpSpPr>
      <p:sp>
        <p:nvSpPr>
          <p:cNvPr id="532" name="Google Shape;532;p84"/>
          <p:cNvSpPr/>
          <p:nvPr/>
        </p:nvSpPr>
        <p:spPr>
          <a:xfrm>
            <a:off x="2386818" y="342525"/>
            <a:ext cx="2972289"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a:solidFill>
                  <a:srgbClr val="F2F2F2"/>
                </a:solidFill>
                <a:latin typeface="Calibri"/>
                <a:ea typeface="Calibri"/>
                <a:cs typeface="Calibri"/>
                <a:sym typeface="Calibri"/>
              </a:rPr>
              <a:t>NOEL EDMONDS</a:t>
            </a:r>
            <a:endParaRPr sz="4800" b="1" i="0" u="none" strike="noStrike" cap="none">
              <a:solidFill>
                <a:srgbClr val="F2F2F2"/>
              </a:solidFill>
              <a:latin typeface="Calibri"/>
              <a:ea typeface="Calibri"/>
              <a:cs typeface="Calibri"/>
              <a:sym typeface="Calibri"/>
            </a:endParaRPr>
          </a:p>
        </p:txBody>
      </p:sp>
      <p:sp>
        <p:nvSpPr>
          <p:cNvPr id="533" name="Google Shape;533;p84"/>
          <p:cNvSpPr/>
          <p:nvPr/>
        </p:nvSpPr>
        <p:spPr>
          <a:xfrm>
            <a:off x="918395" y="342526"/>
            <a:ext cx="140589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STORY-</a:t>
            </a:r>
            <a:endParaRPr sz="3200" b="1" i="0" u="none" strike="noStrike" cap="none">
              <a:solidFill>
                <a:srgbClr val="222222"/>
              </a:solidFill>
              <a:latin typeface="Calibri"/>
              <a:ea typeface="Calibri"/>
              <a:cs typeface="Calibri"/>
              <a:sym typeface="Calibri"/>
            </a:endParaRPr>
          </a:p>
        </p:txBody>
      </p:sp>
      <p:sp>
        <p:nvSpPr>
          <p:cNvPr id="534" name="Google Shape;534;p84"/>
          <p:cNvSpPr/>
          <p:nvPr/>
        </p:nvSpPr>
        <p:spPr>
          <a:xfrm>
            <a:off x="2386818" y="1156900"/>
            <a:ext cx="685565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8"/>
        <p:cNvGrpSpPr/>
        <p:nvPr/>
      </p:nvGrpSpPr>
      <p:grpSpPr>
        <a:xfrm>
          <a:off x="0" y="0"/>
          <a:ext cx="0" cy="0"/>
          <a:chOff x="0" y="0"/>
          <a:chExt cx="0" cy="0"/>
        </a:xfrm>
      </p:grpSpPr>
      <p:sp>
        <p:nvSpPr>
          <p:cNvPr id="539" name="Google Shape;539;p85"/>
          <p:cNvSpPr/>
          <p:nvPr/>
        </p:nvSpPr>
        <p:spPr>
          <a:xfrm>
            <a:off x="797170" y="927300"/>
            <a:ext cx="2002856"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Take Action</a:t>
            </a:r>
            <a:endParaRPr sz="2400" b="1">
              <a:solidFill>
                <a:schemeClr val="dk1"/>
              </a:solidFill>
              <a:latin typeface="Calibri"/>
              <a:ea typeface="Calibri"/>
              <a:cs typeface="Calibri"/>
              <a:sym typeface="Calibri"/>
            </a:endParaRPr>
          </a:p>
        </p:txBody>
      </p:sp>
      <p:sp>
        <p:nvSpPr>
          <p:cNvPr id="540" name="Google Shape;540;p85"/>
          <p:cNvSpPr/>
          <p:nvPr/>
        </p:nvSpPr>
        <p:spPr>
          <a:xfrm>
            <a:off x="797170" y="3037230"/>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Whatever your goals, you will have to take some sort of action to manifest them. In fact, it’s likely you will have to do several things. The Law of Attraction isn’t a magical process by which everything you want will drop into your lap because you desire it in the right way.</a:t>
            </a:r>
            <a:endParaRPr sz="2000">
              <a:solidFill>
                <a:schemeClr val="dk1"/>
              </a:solidFill>
              <a:latin typeface="Calibri"/>
              <a:ea typeface="Calibri"/>
              <a:cs typeface="Calibri"/>
              <a:sym typeface="Calibri"/>
            </a:endParaRPr>
          </a:p>
        </p:txBody>
      </p:sp>
      <p:sp>
        <p:nvSpPr>
          <p:cNvPr id="541" name="Google Shape;541;p85"/>
          <p:cNvSpPr/>
          <p:nvPr/>
        </p:nvSpPr>
        <p:spPr>
          <a:xfrm>
            <a:off x="5830109" y="4895393"/>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For example, if you desire money, you won’t necessarily win the lottery. It’s more likely that you’ll increase your income through a new job. You need to be open to opportunities and ready to make sure you act on them.</a:t>
            </a:r>
            <a:endParaRPr sz="2000">
              <a:solidFill>
                <a:srgbClr val="F2F2F2"/>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5"/>
        <p:cNvGrpSpPr/>
        <p:nvPr/>
      </p:nvGrpSpPr>
      <p:grpSpPr>
        <a:xfrm>
          <a:off x="0" y="0"/>
          <a:ext cx="0" cy="0"/>
          <a:chOff x="0" y="0"/>
          <a:chExt cx="0" cy="0"/>
        </a:xfrm>
      </p:grpSpPr>
      <p:sp>
        <p:nvSpPr>
          <p:cNvPr id="546" name="Google Shape;546;p86"/>
          <p:cNvSpPr/>
          <p:nvPr/>
        </p:nvSpPr>
        <p:spPr>
          <a:xfrm>
            <a:off x="783102" y="3059449"/>
            <a:ext cx="6096000" cy="2862322"/>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Rewrite your CV</a:t>
            </a:r>
            <a:endParaRPr/>
          </a:p>
          <a:p>
            <a:pPr marL="285750" marR="0" lvl="0" indent="-28575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Sign up with relevant job agencies</a:t>
            </a:r>
            <a:endParaRPr/>
          </a:p>
          <a:p>
            <a:pPr marL="285750" marR="0" lvl="0" indent="-28575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Spend half an hour each day looking at website or reading advertisements in trade magazines</a:t>
            </a:r>
            <a:endParaRPr/>
          </a:p>
          <a:p>
            <a:pPr marL="285750" marR="0" lvl="0" indent="-28575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Brush up on your interview techniques</a:t>
            </a:r>
            <a:endParaRPr/>
          </a:p>
          <a:p>
            <a:pPr marL="285750" marR="0" lvl="0" indent="-28575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Improve your LinkedIn account</a:t>
            </a:r>
            <a:endParaRPr/>
          </a:p>
          <a:p>
            <a:pPr marL="285750" marR="0" lvl="0" indent="-28575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Decide on the steps you need to take, make a list, and work your way through the items on your list, one by one.</a:t>
            </a:r>
            <a:endParaRPr sz="2000">
              <a:solidFill>
                <a:srgbClr val="F2F2F2"/>
              </a:solidFill>
              <a:latin typeface="Calibri"/>
              <a:ea typeface="Calibri"/>
              <a:cs typeface="Calibri"/>
              <a:sym typeface="Calibri"/>
            </a:endParaRPr>
          </a:p>
        </p:txBody>
      </p:sp>
      <p:sp>
        <p:nvSpPr>
          <p:cNvPr id="547" name="Google Shape;547;p86"/>
          <p:cNvSpPr/>
          <p:nvPr/>
        </p:nvSpPr>
        <p:spPr>
          <a:xfrm>
            <a:off x="783102" y="1089898"/>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It can help if you make a list of the steps you need to take. For example, if you are taking action towards getting a new job, you might have to take the following steps: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1"/>
        <p:cNvGrpSpPr/>
        <p:nvPr/>
      </p:nvGrpSpPr>
      <p:grpSpPr>
        <a:xfrm>
          <a:off x="0" y="0"/>
          <a:ext cx="0" cy="0"/>
          <a:chOff x="0" y="0"/>
          <a:chExt cx="0" cy="0"/>
        </a:xfrm>
      </p:grpSpPr>
      <p:sp>
        <p:nvSpPr>
          <p:cNvPr id="552" name="Google Shape;552;p87"/>
          <p:cNvSpPr/>
          <p:nvPr/>
        </p:nvSpPr>
        <p:spPr>
          <a:xfrm>
            <a:off x="582651" y="488162"/>
            <a:ext cx="2888548"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Allow it to happen</a:t>
            </a:r>
            <a:endParaRPr sz="2400" b="1">
              <a:solidFill>
                <a:schemeClr val="dk1"/>
              </a:solidFill>
              <a:latin typeface="Calibri"/>
              <a:ea typeface="Calibri"/>
              <a:cs typeface="Calibri"/>
              <a:sym typeface="Calibri"/>
            </a:endParaRPr>
          </a:p>
        </p:txBody>
      </p:sp>
      <p:sp>
        <p:nvSpPr>
          <p:cNvPr id="553" name="Google Shape;553;p87"/>
          <p:cNvSpPr/>
          <p:nvPr/>
        </p:nvSpPr>
        <p:spPr>
          <a:xfrm>
            <a:off x="582651" y="1193766"/>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Allowing things to happen doesn’t mean sitting back and doing nothing. Rather, it means that you take action consistent who you will be in a given circumstance – the person you have imagined yourself to be.</a:t>
            </a:r>
            <a:endParaRPr sz="2000">
              <a:solidFill>
                <a:srgbClr val="F2F2F2"/>
              </a:solidFill>
              <a:latin typeface="Calibri"/>
              <a:ea typeface="Calibri"/>
              <a:cs typeface="Calibri"/>
              <a:sym typeface="Calibri"/>
            </a:endParaRPr>
          </a:p>
        </p:txBody>
      </p:sp>
      <p:sp>
        <p:nvSpPr>
          <p:cNvPr id="554" name="Google Shape;554;p87"/>
          <p:cNvSpPr/>
          <p:nvPr/>
        </p:nvSpPr>
        <p:spPr>
          <a:xfrm>
            <a:off x="5507282" y="4050720"/>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If you are aware of the little things that happen every day, it will be easier to understand how to attract what you want. To reinforce your awareness, you could write down every day something that came into your life because you manifested it – even the smallest things. After all, the bigger things are often achieved in small steps.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8"/>
        <p:cNvGrpSpPr/>
        <p:nvPr/>
      </p:nvGrpSpPr>
      <p:grpSpPr>
        <a:xfrm>
          <a:off x="0" y="0"/>
          <a:ext cx="0" cy="0"/>
          <a:chOff x="0" y="0"/>
          <a:chExt cx="0" cy="0"/>
        </a:xfrm>
      </p:grpSpPr>
      <p:sp>
        <p:nvSpPr>
          <p:cNvPr id="559" name="Google Shape;559;p88"/>
          <p:cNvSpPr/>
          <p:nvPr/>
        </p:nvSpPr>
        <p:spPr>
          <a:xfrm>
            <a:off x="3048000" y="1719666"/>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Take five minutes to remember the details of an occasion that made you feel good. Think of how you felt at the time, run through every part of the event in your head. When you’ve finished, open your eyes and look around you. Doesn’t everything seem brighter and more vivid?</a:t>
            </a:r>
            <a:endParaRPr sz="20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3"/>
        <p:cNvGrpSpPr/>
        <p:nvPr/>
      </p:nvGrpSpPr>
      <p:grpSpPr>
        <a:xfrm>
          <a:off x="0" y="0"/>
          <a:ext cx="0" cy="0"/>
          <a:chOff x="0" y="0"/>
          <a:chExt cx="0" cy="0"/>
        </a:xfrm>
      </p:grpSpPr>
      <p:sp>
        <p:nvSpPr>
          <p:cNvPr id="564" name="Google Shape;564;p89"/>
          <p:cNvSpPr/>
          <p:nvPr/>
        </p:nvSpPr>
        <p:spPr>
          <a:xfrm>
            <a:off x="4226182" y="2907805"/>
            <a:ext cx="3359061"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LOA IN EVERYDAY LIFE</a:t>
            </a:r>
            <a:endParaRPr sz="2400" b="1">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8"/>
        <p:cNvGrpSpPr/>
        <p:nvPr/>
      </p:nvGrpSpPr>
      <p:grpSpPr>
        <a:xfrm>
          <a:off x="0" y="0"/>
          <a:ext cx="0" cy="0"/>
          <a:chOff x="0" y="0"/>
          <a:chExt cx="0" cy="0"/>
        </a:xfrm>
      </p:grpSpPr>
      <p:sp>
        <p:nvSpPr>
          <p:cNvPr id="569" name="Google Shape;569;p90"/>
          <p:cNvSpPr/>
          <p:nvPr/>
        </p:nvSpPr>
        <p:spPr>
          <a:xfrm>
            <a:off x="909951" y="627743"/>
            <a:ext cx="216629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Visualisation</a:t>
            </a:r>
            <a:endParaRPr sz="2400" b="1">
              <a:solidFill>
                <a:schemeClr val="dk1"/>
              </a:solidFill>
              <a:latin typeface="Calibri"/>
              <a:ea typeface="Calibri"/>
              <a:cs typeface="Calibri"/>
              <a:sym typeface="Calibri"/>
            </a:endParaRPr>
          </a:p>
        </p:txBody>
      </p:sp>
      <p:sp>
        <p:nvSpPr>
          <p:cNvPr id="570" name="Google Shape;570;p90"/>
          <p:cNvSpPr/>
          <p:nvPr/>
        </p:nvSpPr>
        <p:spPr>
          <a:xfrm>
            <a:off x="909951" y="1259175"/>
            <a:ext cx="5518984"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Visualisation entails creating a mental picture. For example, when someone tells you about their holiday, you might create an image so you can relate to what they’re saying. </a:t>
            </a:r>
            <a:endParaRPr sz="2000">
              <a:solidFill>
                <a:srgbClr val="F2F2F2"/>
              </a:solidFill>
              <a:latin typeface="Calibri"/>
              <a:ea typeface="Calibri"/>
              <a:cs typeface="Calibri"/>
              <a:sym typeface="Calibri"/>
            </a:endParaRPr>
          </a:p>
        </p:txBody>
      </p:sp>
      <p:sp>
        <p:nvSpPr>
          <p:cNvPr id="571" name="Google Shape;571;p90"/>
          <p:cNvSpPr/>
          <p:nvPr/>
        </p:nvSpPr>
        <p:spPr>
          <a:xfrm>
            <a:off x="909951" y="4925693"/>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If, for example, you are going to face a difficult day at work, you can visualise how you are going to behave or react. Your subconscious mind will then help you act in that way in the actual situation.</a:t>
            </a:r>
            <a:endParaRPr sz="2000">
              <a:solidFill>
                <a:srgbClr val="F2F2F2"/>
              </a:solidFill>
              <a:latin typeface="Calibri"/>
              <a:ea typeface="Calibri"/>
              <a:cs typeface="Calibri"/>
              <a:sym typeface="Calibri"/>
            </a:endParaRPr>
          </a:p>
        </p:txBody>
      </p:sp>
      <p:sp>
        <p:nvSpPr>
          <p:cNvPr id="572" name="Google Shape;572;p90"/>
          <p:cNvSpPr/>
          <p:nvPr/>
        </p:nvSpPr>
        <p:spPr>
          <a:xfrm>
            <a:off x="909951" y="2924654"/>
            <a:ext cx="5518984"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Visualisation is using your imagination constructively. For example, when you lose something, you probably replay your recent actions in your mind to help you to find it. That is visualisation.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91"/>
          <p:cNvSpPr/>
          <p:nvPr/>
        </p:nvSpPr>
        <p:spPr>
          <a:xfrm>
            <a:off x="3814354" y="689789"/>
            <a:ext cx="2462149" cy="523220"/>
          </a:xfrm>
          <a:prstGeom prst="rect">
            <a:avLst/>
          </a:prstGeom>
          <a:solidFill>
            <a:srgbClr val="A6D71C"/>
          </a:solidFill>
          <a:ln>
            <a:noFill/>
          </a:ln>
          <a:effectLst>
            <a:outerShdw blurRad="50800" dist="50800" dir="5400000" algn="ctr" rotWithShape="0">
              <a:srgbClr val="000000">
                <a:alpha val="92941"/>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2800"/>
              <a:buFont typeface="Calibri"/>
              <a:buNone/>
            </a:pPr>
            <a:r>
              <a:rPr lang="en-US" sz="2800" b="1" i="0" u="none" strike="noStrike" cap="none">
                <a:solidFill>
                  <a:srgbClr val="222222"/>
                </a:solidFill>
                <a:latin typeface="Calibri"/>
                <a:ea typeface="Calibri"/>
                <a:cs typeface="Calibri"/>
                <a:sym typeface="Calibri"/>
              </a:rPr>
              <a:t>VISUALISATION</a:t>
            </a:r>
            <a:endParaRPr sz="2800" b="1" i="0" u="none" strike="noStrike" cap="none">
              <a:solidFill>
                <a:srgbClr val="222222"/>
              </a:solidFill>
              <a:latin typeface="Calibri"/>
              <a:ea typeface="Calibri"/>
              <a:cs typeface="Calibri"/>
              <a:sym typeface="Calibri"/>
            </a:endParaRPr>
          </a:p>
        </p:txBody>
      </p:sp>
      <p:sp>
        <p:nvSpPr>
          <p:cNvPr id="579" name="Google Shape;579;p91"/>
          <p:cNvSpPr/>
          <p:nvPr/>
        </p:nvSpPr>
        <p:spPr>
          <a:xfrm>
            <a:off x="762109" y="689789"/>
            <a:ext cx="3052245" cy="523220"/>
          </a:xfrm>
          <a:prstGeom prst="rect">
            <a:avLst/>
          </a:prstGeom>
          <a:solidFill>
            <a:srgbClr val="262626"/>
          </a:solidFill>
          <a:ln>
            <a:noFill/>
          </a:ln>
          <a:effectLst>
            <a:outerShdw blurRad="50800" dist="50800" dir="5400000" algn="ctr" rotWithShape="0">
              <a:srgbClr val="000000">
                <a:alpha val="92941"/>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800"/>
              <a:buFont typeface="Calibri"/>
              <a:buNone/>
            </a:pPr>
            <a:r>
              <a:rPr lang="en-US" sz="2800" b="1" i="0" u="none" strike="noStrike" cap="none">
                <a:solidFill>
                  <a:srgbClr val="F2F2F2"/>
                </a:solidFill>
                <a:latin typeface="Calibri"/>
                <a:ea typeface="Calibri"/>
                <a:cs typeface="Calibri"/>
                <a:sym typeface="Calibri"/>
              </a:rPr>
              <a:t>HOW TO PERFORM</a:t>
            </a:r>
            <a:endParaRPr sz="2800" b="1" i="0" u="none" strike="noStrike" cap="none">
              <a:solidFill>
                <a:srgbClr val="F2F2F2"/>
              </a:solidFill>
              <a:latin typeface="Calibri"/>
              <a:ea typeface="Calibri"/>
              <a:cs typeface="Calibri"/>
              <a:sym typeface="Calibri"/>
            </a:endParaRPr>
          </a:p>
        </p:txBody>
      </p:sp>
      <p:sp>
        <p:nvSpPr>
          <p:cNvPr id="580" name="Google Shape;580;p91"/>
          <p:cNvSpPr/>
          <p:nvPr/>
        </p:nvSpPr>
        <p:spPr>
          <a:xfrm>
            <a:off x="6846385" y="4335564"/>
            <a:ext cx="4652171" cy="523220"/>
          </a:xfrm>
          <a:prstGeom prst="rect">
            <a:avLst/>
          </a:prstGeom>
          <a:solidFill>
            <a:srgbClr val="A6D71C">
              <a:alpha val="9764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4) Go to the imaginary world </a:t>
            </a:r>
            <a:endParaRPr sz="2800" b="1" i="0" u="none" strike="noStrike" cap="none">
              <a:solidFill>
                <a:schemeClr val="dk1"/>
              </a:solidFill>
              <a:latin typeface="Calibri"/>
              <a:ea typeface="Calibri"/>
              <a:cs typeface="Calibri"/>
              <a:sym typeface="Calibri"/>
            </a:endParaRPr>
          </a:p>
        </p:txBody>
      </p:sp>
      <p:sp>
        <p:nvSpPr>
          <p:cNvPr id="581" name="Google Shape;581;p91"/>
          <p:cNvSpPr/>
          <p:nvPr/>
        </p:nvSpPr>
        <p:spPr>
          <a:xfrm>
            <a:off x="9703297" y="5084398"/>
            <a:ext cx="1795259" cy="523220"/>
          </a:xfrm>
          <a:prstGeom prst="rect">
            <a:avLst/>
          </a:prstGeom>
          <a:solidFill>
            <a:srgbClr val="A6D71C">
              <a:alpha val="97647"/>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5) Practise</a:t>
            </a:r>
            <a:endParaRPr sz="2800" b="1" i="0" u="none" strike="noStrike" cap="none">
              <a:solidFill>
                <a:schemeClr val="dk1"/>
              </a:solidFill>
              <a:latin typeface="Calibri"/>
              <a:ea typeface="Calibri"/>
              <a:cs typeface="Calibri"/>
              <a:sym typeface="Calibri"/>
            </a:endParaRPr>
          </a:p>
        </p:txBody>
      </p:sp>
      <p:sp>
        <p:nvSpPr>
          <p:cNvPr id="582" name="Google Shape;582;p91"/>
          <p:cNvSpPr/>
          <p:nvPr/>
        </p:nvSpPr>
        <p:spPr>
          <a:xfrm>
            <a:off x="5879134" y="2005631"/>
            <a:ext cx="5605252" cy="523220"/>
          </a:xfrm>
          <a:prstGeom prst="rect">
            <a:avLst/>
          </a:prstGeom>
          <a:solidFill>
            <a:srgbClr val="A6D71C">
              <a:alpha val="97647"/>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1) Choosing a Safe &amp; Relaxing Place  </a:t>
            </a:r>
            <a:endParaRPr sz="2800" b="1" i="0" u="none" strike="noStrike" cap="none">
              <a:solidFill>
                <a:schemeClr val="dk1"/>
              </a:solidFill>
              <a:latin typeface="Calibri"/>
              <a:ea typeface="Calibri"/>
              <a:cs typeface="Calibri"/>
              <a:sym typeface="Calibri"/>
            </a:endParaRPr>
          </a:p>
        </p:txBody>
      </p:sp>
      <p:sp>
        <p:nvSpPr>
          <p:cNvPr id="583" name="Google Shape;583;p91"/>
          <p:cNvSpPr/>
          <p:nvPr/>
        </p:nvSpPr>
        <p:spPr>
          <a:xfrm>
            <a:off x="7617301" y="2781064"/>
            <a:ext cx="3881255" cy="523220"/>
          </a:xfrm>
          <a:prstGeom prst="rect">
            <a:avLst/>
          </a:prstGeom>
          <a:solidFill>
            <a:srgbClr val="A6D71C">
              <a:alpha val="97647"/>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2) Start Your Immersion  </a:t>
            </a:r>
            <a:endParaRPr sz="2800" b="1" i="0" u="none" strike="noStrike" cap="none">
              <a:solidFill>
                <a:schemeClr val="dk1"/>
              </a:solidFill>
              <a:latin typeface="Calibri"/>
              <a:ea typeface="Calibri"/>
              <a:cs typeface="Calibri"/>
              <a:sym typeface="Calibri"/>
            </a:endParaRPr>
          </a:p>
        </p:txBody>
      </p:sp>
      <p:sp>
        <p:nvSpPr>
          <p:cNvPr id="584" name="Google Shape;584;p91"/>
          <p:cNvSpPr/>
          <p:nvPr/>
        </p:nvSpPr>
        <p:spPr>
          <a:xfrm>
            <a:off x="8363660" y="3559281"/>
            <a:ext cx="3120726" cy="523220"/>
          </a:xfrm>
          <a:prstGeom prst="rect">
            <a:avLst/>
          </a:prstGeom>
          <a:solidFill>
            <a:srgbClr val="A6D71C">
              <a:alpha val="9764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3) Relax Your Body  </a:t>
            </a: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mt="18000"/>
          </a:blip>
          <a:stretch>
            <a:fillRect/>
          </a:stretch>
        </a:blipFill>
        <a:effectLst/>
      </p:bgPr>
    </p:bg>
    <p:spTree>
      <p:nvGrpSpPr>
        <p:cNvPr id="1" name="Shape 588"/>
        <p:cNvGrpSpPr/>
        <p:nvPr/>
      </p:nvGrpSpPr>
      <p:grpSpPr>
        <a:xfrm>
          <a:off x="0" y="0"/>
          <a:ext cx="0" cy="0"/>
          <a:chOff x="0" y="0"/>
          <a:chExt cx="0" cy="0"/>
        </a:xfrm>
      </p:grpSpPr>
      <p:sp>
        <p:nvSpPr>
          <p:cNvPr id="589" name="Google Shape;589;p92"/>
          <p:cNvSpPr/>
          <p:nvPr/>
        </p:nvSpPr>
        <p:spPr>
          <a:xfrm>
            <a:off x="988569" y="261882"/>
            <a:ext cx="10214862" cy="594008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1F5254"/>
              </a:buClr>
              <a:buSzPts val="2000"/>
              <a:buFont typeface="Calibri"/>
              <a:buNone/>
            </a:pPr>
            <a:r>
              <a:rPr lang="en-US" sz="2000" b="1" i="0" u="sng" strike="noStrike" cap="none">
                <a:solidFill>
                  <a:srgbClr val="1F5254"/>
                </a:solidFill>
                <a:latin typeface="Calibri"/>
                <a:ea typeface="Calibri"/>
                <a:cs typeface="Calibri"/>
                <a:sym typeface="Calibri"/>
              </a:rPr>
              <a:t>Close your eyes. </a:t>
            </a:r>
            <a:endParaRPr sz="2000" b="1" i="0" u="sng" strike="noStrike" cap="none">
              <a:solidFill>
                <a:srgbClr val="1F5254"/>
              </a:solidFill>
              <a:latin typeface="Calibri"/>
              <a:ea typeface="Calibri"/>
              <a:cs typeface="Calibri"/>
              <a:sym typeface="Calibri"/>
            </a:endParaRPr>
          </a:p>
          <a:p>
            <a:pPr marL="0" marR="0" lvl="0" indent="0" algn="just" rtl="0">
              <a:lnSpc>
                <a:spcPct val="100000"/>
              </a:lnSpc>
              <a:spcBef>
                <a:spcPts val="0"/>
              </a:spcBef>
              <a:spcAft>
                <a:spcPts val="0"/>
              </a:spcAft>
              <a:buClr>
                <a:srgbClr val="0C0C0C"/>
              </a:buClr>
              <a:buSzPts val="2000"/>
              <a:buFont typeface="Calibri"/>
              <a:buNone/>
            </a:pPr>
            <a:r>
              <a:rPr lang="en-US" sz="2000" b="1" i="0" u="none" strike="noStrike" cap="none">
                <a:solidFill>
                  <a:srgbClr val="0C0C0C"/>
                </a:solidFill>
                <a:latin typeface="Calibri"/>
                <a:ea typeface="Calibri"/>
                <a:cs typeface="Calibri"/>
                <a:sym typeface="Calibri"/>
              </a:rPr>
              <a:t>“See” in your mind’s eye a beautiful beach. The sun is  shining warmly, the breeze coming from the ocean is soft and warm, palm trees are overhead and a few seagulls circle about. Imagine walking barefoot in the warm sand, feel your feet sink in the sand with each step.</a:t>
            </a:r>
            <a:endParaRPr/>
          </a:p>
          <a:p>
            <a:pPr marL="0" marR="0" lvl="0" indent="0" algn="just" rtl="0">
              <a:lnSpc>
                <a:spcPct val="100000"/>
              </a:lnSpc>
              <a:spcBef>
                <a:spcPts val="0"/>
              </a:spcBef>
              <a:spcAft>
                <a:spcPts val="0"/>
              </a:spcAft>
              <a:buClr>
                <a:schemeClr val="dk1"/>
              </a:buClr>
              <a:buSzPts val="2000"/>
              <a:buFont typeface="Calibri"/>
              <a:buNone/>
            </a:pPr>
            <a:endParaRPr sz="2000" b="1" i="0" u="none" strike="noStrike" cap="none">
              <a:solidFill>
                <a:srgbClr val="0C0C0C"/>
              </a:solidFill>
              <a:latin typeface="Calibri"/>
              <a:ea typeface="Calibri"/>
              <a:cs typeface="Calibri"/>
              <a:sym typeface="Calibri"/>
            </a:endParaRPr>
          </a:p>
          <a:p>
            <a:pPr marL="0" marR="0" lvl="0" indent="0" algn="just" rtl="0">
              <a:lnSpc>
                <a:spcPct val="100000"/>
              </a:lnSpc>
              <a:spcBef>
                <a:spcPts val="0"/>
              </a:spcBef>
              <a:spcAft>
                <a:spcPts val="0"/>
              </a:spcAft>
              <a:buClr>
                <a:srgbClr val="0C0C0C"/>
              </a:buClr>
              <a:buSzPts val="2000"/>
              <a:buFont typeface="Calibri"/>
              <a:buNone/>
            </a:pPr>
            <a:r>
              <a:rPr lang="en-US" sz="2000" b="1" i="0" u="none" strike="noStrike" cap="none">
                <a:solidFill>
                  <a:srgbClr val="0C0C0C"/>
                </a:solidFill>
                <a:latin typeface="Calibri"/>
                <a:ea typeface="Calibri"/>
                <a:cs typeface="Calibri"/>
                <a:sym typeface="Calibri"/>
              </a:rPr>
              <a:t>Walk toward the water’s edge and let the water roll over your feet. Jump in the water; it is warm, gentle and very refreshing. Come out of the water and walk to your big beach towel, lay down and relax. Rest for a while in all the peace and beauty surrounding you. Imagine how it looks, how it sounds, how it smells. Breathe in deeply the warm ocean air, stay as long as you like.</a:t>
            </a:r>
            <a:endParaRPr/>
          </a:p>
          <a:p>
            <a:pPr marL="0" marR="0" lvl="0" indent="0" algn="just" rtl="0">
              <a:lnSpc>
                <a:spcPct val="100000"/>
              </a:lnSpc>
              <a:spcBef>
                <a:spcPts val="0"/>
              </a:spcBef>
              <a:spcAft>
                <a:spcPts val="0"/>
              </a:spcAft>
              <a:buClr>
                <a:srgbClr val="0C0C0C"/>
              </a:buClr>
              <a:buSzPts val="2000"/>
              <a:buFont typeface="Calibri"/>
              <a:buNone/>
            </a:pPr>
            <a:r>
              <a:rPr lang="en-US" sz="2000" b="1" i="0" u="none" strike="noStrike" cap="none">
                <a:solidFill>
                  <a:srgbClr val="0C0C0C"/>
                </a:solidFill>
                <a:latin typeface="Calibri"/>
                <a:ea typeface="Calibri"/>
                <a:cs typeface="Calibri"/>
                <a:sym typeface="Calibri"/>
              </a:rPr>
              <a:t>When you are ready to leave, go to the edge of the water and throw in anything that has been bothering you, anything you wish to be rid of in your life, anything you are feeling sad or angry about, anything you worry about</a:t>
            </a:r>
            <a:endParaRPr/>
          </a:p>
          <a:p>
            <a:pPr marL="0" marR="0" lvl="0" indent="0" algn="just" rtl="0">
              <a:lnSpc>
                <a:spcPct val="100000"/>
              </a:lnSpc>
              <a:spcBef>
                <a:spcPts val="0"/>
              </a:spcBef>
              <a:spcAft>
                <a:spcPts val="0"/>
              </a:spcAft>
              <a:buClr>
                <a:srgbClr val="0C0C0C"/>
              </a:buClr>
              <a:buSzPts val="2000"/>
              <a:buFont typeface="Calibri"/>
              <a:buNone/>
            </a:pPr>
            <a:r>
              <a:rPr lang="en-US" sz="2000" b="1" i="0" u="none" strike="noStrike" cap="none">
                <a:solidFill>
                  <a:srgbClr val="0C0C0C"/>
                </a:solidFill>
                <a:latin typeface="Calibri"/>
                <a:ea typeface="Calibri"/>
                <a:cs typeface="Calibri"/>
                <a:sym typeface="Calibri"/>
              </a:rPr>
              <a:t>(e.g. problems at home, violence in your neighborhood, bullies, death of a loved one, issues with friends). Picture it as a big rock, a chain, a heavy bag over your shoulders, or any image that helps you see it as undesirable.Throw it in the ocean as far as you can. Watch it sink and get taken by the</a:t>
            </a:r>
            <a:endParaRPr/>
          </a:p>
          <a:p>
            <a:pPr marL="0" marR="0" lvl="0" indent="0" algn="just" rtl="0">
              <a:lnSpc>
                <a:spcPct val="100000"/>
              </a:lnSpc>
              <a:spcBef>
                <a:spcPts val="0"/>
              </a:spcBef>
              <a:spcAft>
                <a:spcPts val="0"/>
              </a:spcAft>
              <a:buClr>
                <a:srgbClr val="0C0C0C"/>
              </a:buClr>
              <a:buSzPts val="2000"/>
              <a:buFont typeface="Calibri"/>
              <a:buNone/>
            </a:pPr>
            <a:r>
              <a:rPr lang="en-US" sz="2000" b="1" i="0" u="none" strike="noStrike" cap="none">
                <a:solidFill>
                  <a:srgbClr val="0C0C0C"/>
                </a:solidFill>
                <a:latin typeface="Calibri"/>
                <a:ea typeface="Calibri"/>
                <a:cs typeface="Calibri"/>
                <a:sym typeface="Calibri"/>
              </a:rPr>
              <a:t>waves. When the “visit” is done, be thankful for the release of the burden,the problem, the worry; then walk peacefully back through the warm sand and take a rest on your beach towel.</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3"/>
        <p:cNvGrpSpPr/>
        <p:nvPr/>
      </p:nvGrpSpPr>
      <p:grpSpPr>
        <a:xfrm>
          <a:off x="0" y="0"/>
          <a:ext cx="0" cy="0"/>
          <a:chOff x="0" y="0"/>
          <a:chExt cx="0" cy="0"/>
        </a:xfrm>
      </p:grpSpPr>
      <p:sp>
        <p:nvSpPr>
          <p:cNvPr id="594" name="Google Shape;594;p93"/>
          <p:cNvSpPr/>
          <p:nvPr/>
        </p:nvSpPr>
        <p:spPr>
          <a:xfrm>
            <a:off x="980291" y="712149"/>
            <a:ext cx="1962910"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Meditation</a:t>
            </a:r>
            <a:endParaRPr sz="2400" b="1">
              <a:solidFill>
                <a:schemeClr val="dk1"/>
              </a:solidFill>
              <a:latin typeface="Calibri"/>
              <a:ea typeface="Calibri"/>
              <a:cs typeface="Calibri"/>
              <a:sym typeface="Calibri"/>
            </a:endParaRPr>
          </a:p>
        </p:txBody>
      </p:sp>
      <p:sp>
        <p:nvSpPr>
          <p:cNvPr id="595" name="Google Shape;595;p93"/>
          <p:cNvSpPr/>
          <p:nvPr/>
        </p:nvSpPr>
        <p:spPr>
          <a:xfrm>
            <a:off x="5369411" y="2398267"/>
            <a:ext cx="6096000" cy="224676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Meditation can be a useful tool in helping you to focus and improving your skills of visualisation as it enables you to slow down your mind.</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There are numerous ways of meditating – it doesn’t matter which method you choose. A good way to clear your mind is to concentrate on focused breathing.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
        <p:nvSpPr>
          <p:cNvPr id="203" name="Google Shape;203;p31"/>
          <p:cNvSpPr/>
          <p:nvPr/>
        </p:nvSpPr>
        <p:spPr>
          <a:xfrm>
            <a:off x="3877994" y="2459896"/>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The real ‘secret’ to attracting what you want into your life and quite quickly involves five basic processes:</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Ask</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Believe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Feel</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Action</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Receive</a:t>
            </a:r>
            <a:endParaRPr sz="20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9"/>
        <p:cNvGrpSpPr/>
        <p:nvPr/>
      </p:nvGrpSpPr>
      <p:grpSpPr>
        <a:xfrm>
          <a:off x="0" y="0"/>
          <a:ext cx="0" cy="0"/>
          <a:chOff x="0" y="0"/>
          <a:chExt cx="0" cy="0"/>
        </a:xfrm>
      </p:grpSpPr>
      <p:sp>
        <p:nvSpPr>
          <p:cNvPr id="600" name="Google Shape;600;p94"/>
          <p:cNvSpPr/>
          <p:nvPr/>
        </p:nvSpPr>
        <p:spPr>
          <a:xfrm>
            <a:off x="5468582" y="758023"/>
            <a:ext cx="6096000" cy="532453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Choose somewhere as free from outside noise and distractions as possible.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Sit up straight in a comfortable chair in an attentive but relaxed position. Put your feet flat on the floor so you’re alert but still comfortable.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Stretch and relax, releasing any tension you might feel in your body.</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Take a deep breath through your nose and breathe out through your mouth, making the exhale longer than the inhale. As you exhale, push out any negative emotions. Continue breathing like this until you feel relaxed.</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Close your eyes and focus on the stillness (if you find this difficult, focus on a candle flame or picture on a wall).</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Don't try to force your mind to be silent, but equally don’t latch on to thoughts; let them float by you.</a:t>
            </a:r>
            <a:endParaRPr sz="2000">
              <a:solidFill>
                <a:schemeClr val="dk1"/>
              </a:solidFill>
              <a:latin typeface="Calibri"/>
              <a:ea typeface="Calibri"/>
              <a:cs typeface="Calibri"/>
              <a:sym typeface="Calibri"/>
            </a:endParaRPr>
          </a:p>
        </p:txBody>
      </p:sp>
      <p:sp>
        <p:nvSpPr>
          <p:cNvPr id="601" name="Google Shape;601;p94"/>
          <p:cNvSpPr/>
          <p:nvPr/>
        </p:nvSpPr>
        <p:spPr>
          <a:xfrm>
            <a:off x="785152" y="557968"/>
            <a:ext cx="3687676" cy="400110"/>
          </a:xfrm>
          <a:prstGeom prst="rect">
            <a:avLst/>
          </a:prstGeom>
          <a:solidFill>
            <a:srgbClr val="0C0C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2F2F2"/>
                </a:solidFill>
                <a:latin typeface="Calibri"/>
                <a:ea typeface="Calibri"/>
                <a:cs typeface="Calibri"/>
                <a:sym typeface="Calibri"/>
              </a:rPr>
              <a:t>When you feel ready to meditate: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alphaModFix amt="35000"/>
          </a:blip>
          <a:stretch>
            <a:fillRect/>
          </a:stretch>
        </a:blipFill>
        <a:effectLst/>
      </p:bgPr>
    </p:bg>
    <p:spTree>
      <p:nvGrpSpPr>
        <p:cNvPr id="1" name="Shape 605"/>
        <p:cNvGrpSpPr/>
        <p:nvPr/>
      </p:nvGrpSpPr>
      <p:grpSpPr>
        <a:xfrm>
          <a:off x="0" y="0"/>
          <a:ext cx="0" cy="0"/>
          <a:chOff x="0" y="0"/>
          <a:chExt cx="0" cy="0"/>
        </a:xfrm>
      </p:grpSpPr>
      <p:sp>
        <p:nvSpPr>
          <p:cNvPr id="606" name="Google Shape;606;p95"/>
          <p:cNvSpPr/>
          <p:nvPr/>
        </p:nvSpPr>
        <p:spPr>
          <a:xfrm>
            <a:off x="621680" y="1077909"/>
            <a:ext cx="359822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A vision or dream board</a:t>
            </a:r>
            <a:endParaRPr sz="2400" b="1">
              <a:solidFill>
                <a:schemeClr val="dk1"/>
              </a:solidFill>
              <a:latin typeface="Calibri"/>
              <a:ea typeface="Calibri"/>
              <a:cs typeface="Calibri"/>
              <a:sym typeface="Calibri"/>
            </a:endParaRPr>
          </a:p>
        </p:txBody>
      </p:sp>
      <p:sp>
        <p:nvSpPr>
          <p:cNvPr id="607" name="Google Shape;607;p95"/>
          <p:cNvSpPr/>
          <p:nvPr/>
        </p:nvSpPr>
        <p:spPr>
          <a:xfrm>
            <a:off x="621680" y="1887700"/>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A vision or dream board is a powerful visualisation tool. It can be dedicated to a single theme such as creating more money, or you can create a board with all the things that you wish to attract into your life.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11"/>
        <p:cNvGrpSpPr/>
        <p:nvPr/>
      </p:nvGrpSpPr>
      <p:grpSpPr>
        <a:xfrm>
          <a:off x="0" y="0"/>
          <a:ext cx="0" cy="0"/>
          <a:chOff x="0" y="0"/>
          <a:chExt cx="0" cy="0"/>
        </a:xfrm>
      </p:grpSpPr>
      <p:sp>
        <p:nvSpPr>
          <p:cNvPr id="612" name="Google Shape;612;p96"/>
          <p:cNvSpPr/>
          <p:nvPr/>
        </p:nvSpPr>
        <p:spPr>
          <a:xfrm>
            <a:off x="1575582" y="651867"/>
            <a:ext cx="8117058" cy="5601533"/>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Decide what you are trying to attract.</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Buy a cheap notice board or take a sheet of light wood or heavy cardboard.</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Write along the top of it a description of your desire.</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Gather magazines or print out pictures from the internet that illustrate the things you would like to attract into your life. For example, if you would like to lose weight, choose an image of someone who is the approximate weight you would like to be. You can also use drawings or photographs.</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Select as many pictures as you like for your board – you can continue to add to it or change images if you come across better ones.</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Place the pictures onto your board in a way that makes you feel good.</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Glue the images onto your board.</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Add any words you wish such as ‘health’, ‘happiness’, ‘fulfilment’ or prosperity.</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You can add a photo of yourself somewhere on your board to remind you that this is your DREAM.</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Place the board in an area where you can see it every day.</a:t>
            </a:r>
            <a:endParaRPr sz="20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16"/>
        <p:cNvGrpSpPr/>
        <p:nvPr/>
      </p:nvGrpSpPr>
      <p:grpSpPr>
        <a:xfrm>
          <a:off x="0" y="0"/>
          <a:ext cx="0" cy="0"/>
          <a:chOff x="0" y="0"/>
          <a:chExt cx="0" cy="0"/>
        </a:xfrm>
      </p:grpSpPr>
      <p:sp>
        <p:nvSpPr>
          <p:cNvPr id="617" name="Google Shape;617;p97"/>
          <p:cNvSpPr/>
          <p:nvPr/>
        </p:nvSpPr>
        <p:spPr>
          <a:xfrm>
            <a:off x="668275" y="937232"/>
            <a:ext cx="2132635"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Affirmations</a:t>
            </a:r>
            <a:endParaRPr sz="2400" b="1">
              <a:solidFill>
                <a:schemeClr val="dk1"/>
              </a:solidFill>
              <a:latin typeface="Calibri"/>
              <a:ea typeface="Calibri"/>
              <a:cs typeface="Calibri"/>
              <a:sym typeface="Calibri"/>
            </a:endParaRPr>
          </a:p>
        </p:txBody>
      </p:sp>
      <p:sp>
        <p:nvSpPr>
          <p:cNvPr id="618" name="Google Shape;618;p97"/>
          <p:cNvSpPr/>
          <p:nvPr/>
        </p:nvSpPr>
        <p:spPr>
          <a:xfrm>
            <a:off x="668275" y="1734908"/>
            <a:ext cx="6096000"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Affirmations are a type of autosuggestion in which you state an intention and repeat it to implant the idea in your mind. They are always phrased in the first person and usually in the present tense (I am). An affirmation takes three forms:</a:t>
            </a:r>
            <a:endParaRPr/>
          </a:p>
        </p:txBody>
      </p:sp>
      <p:sp>
        <p:nvSpPr>
          <p:cNvPr id="619" name="Google Shape;619;p97"/>
          <p:cNvSpPr/>
          <p:nvPr/>
        </p:nvSpPr>
        <p:spPr>
          <a:xfrm>
            <a:off x="668275" y="3606914"/>
            <a:ext cx="6096000" cy="193899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 statement of who you are (I am courageous, generous, relaxed etc.)</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 statement of your potential (I can lose weight, be more self-confident, control my temper etc.)</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 statement of positive change (I will smile more, control my temper, manage my time better etc.)</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23"/>
        <p:cNvGrpSpPr/>
        <p:nvPr/>
      </p:nvGrpSpPr>
      <p:grpSpPr>
        <a:xfrm>
          <a:off x="0" y="0"/>
          <a:ext cx="0" cy="0"/>
          <a:chOff x="0" y="0"/>
          <a:chExt cx="0" cy="0"/>
        </a:xfrm>
      </p:grpSpPr>
      <p:pic>
        <p:nvPicPr>
          <p:cNvPr id="624" name="Google Shape;624;p98"/>
          <p:cNvPicPr preferRelativeResize="0"/>
          <p:nvPr/>
        </p:nvPicPr>
        <p:blipFill rotWithShape="1">
          <a:blip r:embed="rId4">
            <a:alphaModFix/>
          </a:blip>
          <a:srcRect l="4662" t="32933" r="41819" b="47644"/>
          <a:stretch/>
        </p:blipFill>
        <p:spPr>
          <a:xfrm>
            <a:off x="1134794" y="4992014"/>
            <a:ext cx="6963508" cy="1420837"/>
          </a:xfrm>
          <a:prstGeom prst="rect">
            <a:avLst/>
          </a:prstGeom>
          <a:noFill/>
          <a:ln>
            <a:noFill/>
          </a:ln>
        </p:spPr>
      </p:pic>
      <p:sp>
        <p:nvSpPr>
          <p:cNvPr id="625" name="Google Shape;625;p98"/>
          <p:cNvSpPr/>
          <p:nvPr/>
        </p:nvSpPr>
        <p:spPr>
          <a:xfrm>
            <a:off x="1134794" y="1677879"/>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You can simply make a list of some affirmations to use on a daily basis. Alternatively, you could use the worksheet below as a guide.</a:t>
            </a:r>
            <a:endParaRPr sz="2000">
              <a:solidFill>
                <a:srgbClr val="F2F2F2"/>
              </a:solidFill>
              <a:latin typeface="Calibri"/>
              <a:ea typeface="Calibri"/>
              <a:cs typeface="Calibri"/>
              <a:sym typeface="Calibri"/>
            </a:endParaRPr>
          </a:p>
        </p:txBody>
      </p:sp>
      <p:sp>
        <p:nvSpPr>
          <p:cNvPr id="626" name="Google Shape;626;p98"/>
          <p:cNvSpPr/>
          <p:nvPr/>
        </p:nvSpPr>
        <p:spPr>
          <a:xfrm>
            <a:off x="1134794" y="2933327"/>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Affirmations are most effective when repeated in a quiet and restful state of mind. An affirmation must feel good to you in order for it to work. It should be something you feel comfortable saying and something you can say with sincerity.</a:t>
            </a:r>
            <a:endParaRPr sz="2000">
              <a:solidFill>
                <a:schemeClr val="dk1"/>
              </a:solidFill>
              <a:latin typeface="Calibri"/>
              <a:ea typeface="Calibri"/>
              <a:cs typeface="Calibri"/>
              <a:sym typeface="Calibri"/>
            </a:endParaRPr>
          </a:p>
        </p:txBody>
      </p:sp>
      <p:sp>
        <p:nvSpPr>
          <p:cNvPr id="627" name="Google Shape;627;p98"/>
          <p:cNvSpPr/>
          <p:nvPr/>
        </p:nvSpPr>
        <p:spPr>
          <a:xfrm>
            <a:off x="1134794" y="788743"/>
            <a:ext cx="3605346"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How to use affirmations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31"/>
        <p:cNvGrpSpPr/>
        <p:nvPr/>
      </p:nvGrpSpPr>
      <p:grpSpPr>
        <a:xfrm>
          <a:off x="0" y="0"/>
          <a:ext cx="0" cy="0"/>
          <a:chOff x="0" y="0"/>
          <a:chExt cx="0" cy="0"/>
        </a:xfrm>
      </p:grpSpPr>
      <p:sp>
        <p:nvSpPr>
          <p:cNvPr id="632" name="Google Shape;632;p99"/>
          <p:cNvSpPr/>
          <p:nvPr/>
        </p:nvSpPr>
        <p:spPr>
          <a:xfrm>
            <a:off x="417342" y="432974"/>
            <a:ext cx="4056184"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Choosing Your Affirmations</a:t>
            </a:r>
            <a:endParaRPr/>
          </a:p>
        </p:txBody>
      </p:sp>
      <p:sp>
        <p:nvSpPr>
          <p:cNvPr id="633" name="Google Shape;633;p99"/>
          <p:cNvSpPr/>
          <p:nvPr/>
        </p:nvSpPr>
        <p:spPr>
          <a:xfrm>
            <a:off x="6834122" y="1467770"/>
            <a:ext cx="5110433" cy="4708981"/>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can think and dream in unlimited ways</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love my work</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look forward to my day</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appreciate all that I have</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create what I want</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will always be OK</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deserve to be happy</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have all that I want and desire</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Day by day I am becoming happier and more satisfied</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It is easy to achieve success</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Success is flowing into my life</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I am letting happiness manifest in my life</a:t>
            </a:r>
            <a:endParaRPr/>
          </a:p>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My body is infused with the energy of health</a:t>
            </a:r>
            <a:endParaRPr sz="2000">
              <a:solidFill>
                <a:srgbClr val="F2F2F2"/>
              </a:solidFill>
              <a:latin typeface="Calibri"/>
              <a:ea typeface="Calibri"/>
              <a:cs typeface="Calibri"/>
              <a:sym typeface="Calibri"/>
            </a:endParaRPr>
          </a:p>
        </p:txBody>
      </p:sp>
      <p:sp>
        <p:nvSpPr>
          <p:cNvPr id="634" name="Google Shape;634;p99"/>
          <p:cNvSpPr/>
          <p:nvPr/>
        </p:nvSpPr>
        <p:spPr>
          <a:xfrm>
            <a:off x="551190" y="2698876"/>
            <a:ext cx="4259961" cy="347787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am healthy</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am happy</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am financially secure</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am loved</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am beautiful</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am successful</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am a powerful creator</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This is a beautiful day</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expect only the best to happen and it does</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My mind is peaceful and clear</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38"/>
        <p:cNvGrpSpPr/>
        <p:nvPr/>
      </p:nvGrpSpPr>
      <p:grpSpPr>
        <a:xfrm>
          <a:off x="0" y="0"/>
          <a:ext cx="0" cy="0"/>
          <a:chOff x="0" y="0"/>
          <a:chExt cx="0" cy="0"/>
        </a:xfrm>
      </p:grpSpPr>
      <p:sp>
        <p:nvSpPr>
          <p:cNvPr id="639" name="Google Shape;639;p100"/>
          <p:cNvSpPr/>
          <p:nvPr/>
        </p:nvSpPr>
        <p:spPr>
          <a:xfrm>
            <a:off x="3048000" y="2413338"/>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If you have something specific in mind, your affirmations are likely to be related to that. For example, if you wanted an improvement in your financial situation, you could say:</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Money flows to me easily and freely</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receive money from multiple sources</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will always have the money to do or buy whatever I desire</a:t>
            </a:r>
            <a:endParaRPr sz="20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43"/>
        <p:cNvGrpSpPr/>
        <p:nvPr/>
      </p:nvGrpSpPr>
      <p:grpSpPr>
        <a:xfrm>
          <a:off x="0" y="0"/>
          <a:ext cx="0" cy="0"/>
          <a:chOff x="0" y="0"/>
          <a:chExt cx="0" cy="0"/>
        </a:xfrm>
      </p:grpSpPr>
      <p:sp>
        <p:nvSpPr>
          <p:cNvPr id="644" name="Google Shape;644;p101"/>
          <p:cNvSpPr/>
          <p:nvPr/>
        </p:nvSpPr>
        <p:spPr>
          <a:xfrm>
            <a:off x="615916" y="529269"/>
            <a:ext cx="211121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Making Lists</a:t>
            </a:r>
            <a:endParaRPr sz="2400" b="1">
              <a:solidFill>
                <a:schemeClr val="dk1"/>
              </a:solidFill>
              <a:latin typeface="Calibri"/>
              <a:ea typeface="Calibri"/>
              <a:cs typeface="Calibri"/>
              <a:sym typeface="Calibri"/>
            </a:endParaRPr>
          </a:p>
        </p:txBody>
      </p:sp>
      <p:sp>
        <p:nvSpPr>
          <p:cNvPr id="645" name="Google Shape;645;p101"/>
          <p:cNvSpPr/>
          <p:nvPr/>
        </p:nvSpPr>
        <p:spPr>
          <a:xfrm>
            <a:off x="615916" y="1321415"/>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2F2F2"/>
                </a:solidFill>
                <a:latin typeface="Calibri"/>
                <a:ea typeface="Calibri"/>
                <a:cs typeface="Calibri"/>
                <a:sym typeface="Calibri"/>
              </a:rPr>
              <a:t>Creating lists is an on-going process. As things in your life change, you will need to amend your lists so they more truly reflect your current situation and desires.</a:t>
            </a:r>
            <a:endParaRPr sz="2000">
              <a:solidFill>
                <a:srgbClr val="F2F2F2"/>
              </a:solidFill>
              <a:latin typeface="Calibri"/>
              <a:ea typeface="Calibri"/>
              <a:cs typeface="Calibri"/>
              <a:sym typeface="Calibri"/>
            </a:endParaRPr>
          </a:p>
        </p:txBody>
      </p:sp>
      <p:sp>
        <p:nvSpPr>
          <p:cNvPr id="646" name="Google Shape;646;p101"/>
          <p:cNvSpPr/>
          <p:nvPr/>
        </p:nvSpPr>
        <p:spPr>
          <a:xfrm>
            <a:off x="615916" y="3002089"/>
            <a:ext cx="6096000" cy="2246769"/>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Goals</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Your goals will be individual to your own needs and desires. They may relate to your career, relationships, finances – practically anything in your life. Having a list of your goals will help you to have a direction in life as well as give you a sense of achievement when you are able to cross one off your list</a:t>
            </a:r>
            <a:endParaRPr sz="20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50"/>
        <p:cNvGrpSpPr/>
        <p:nvPr/>
      </p:nvGrpSpPr>
      <p:grpSpPr>
        <a:xfrm>
          <a:off x="0" y="0"/>
          <a:ext cx="0" cy="0"/>
          <a:chOff x="0" y="0"/>
          <a:chExt cx="0" cy="0"/>
        </a:xfrm>
      </p:grpSpPr>
      <p:sp>
        <p:nvSpPr>
          <p:cNvPr id="651" name="Google Shape;651;p102"/>
          <p:cNvSpPr/>
          <p:nvPr/>
        </p:nvSpPr>
        <p:spPr>
          <a:xfrm>
            <a:off x="965982" y="3191416"/>
            <a:ext cx="6096000" cy="2862322"/>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Plans</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As well as listing your own personal goals, it’s helpful to be aware of plans that involve others. Keep a list of upcoming important events so that you are prepared. You will also need to consider how a change in one area of your life will affect another. For example, if you decide to spend more time with your family, you will obviously have to spend less time elsewhere. Consider how you will deal with any issues that might arise from this.</a:t>
            </a:r>
            <a:endParaRPr sz="2000">
              <a:solidFill>
                <a:srgbClr val="F2F2F2"/>
              </a:solidFill>
              <a:latin typeface="Calibri"/>
              <a:ea typeface="Calibri"/>
              <a:cs typeface="Calibri"/>
              <a:sym typeface="Calibri"/>
            </a:endParaRPr>
          </a:p>
        </p:txBody>
      </p:sp>
      <p:sp>
        <p:nvSpPr>
          <p:cNvPr id="652" name="Google Shape;652;p102"/>
          <p:cNvSpPr/>
          <p:nvPr/>
        </p:nvSpPr>
        <p:spPr>
          <a:xfrm>
            <a:off x="965982" y="777034"/>
            <a:ext cx="6096000" cy="224676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Tasks</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In seeking to achieve your goals, you will have tasks it’s necessary to complete. You can make monthly, weekly and daily lists that will help you to avoid things piling up and to resolve problems. Some of your tasks will be related to personal fulfilment, for example, learning to play a musical instrument.</a:t>
            </a:r>
            <a:endParaRPr sz="2000">
              <a:solidFill>
                <a:schemeClr val="dk1"/>
              </a:solidFill>
              <a:latin typeface="Calibri"/>
              <a:ea typeface="Calibri"/>
              <a:cs typeface="Calibri"/>
              <a:sym typeface="Calibri"/>
            </a:endParaRPr>
          </a:p>
        </p:txBody>
      </p:sp>
      <p:sp>
        <p:nvSpPr>
          <p:cNvPr id="653" name="Google Shape;653;p102"/>
          <p:cNvSpPr/>
          <p:nvPr/>
        </p:nvSpPr>
        <p:spPr>
          <a:xfrm>
            <a:off x="9869831" y="6034644"/>
            <a:ext cx="211121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Making Lists</a:t>
            </a:r>
            <a:endParaRPr sz="2400" b="1">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57"/>
        <p:cNvGrpSpPr/>
        <p:nvPr/>
      </p:nvGrpSpPr>
      <p:grpSpPr>
        <a:xfrm>
          <a:off x="0" y="0"/>
          <a:ext cx="0" cy="0"/>
          <a:chOff x="0" y="0"/>
          <a:chExt cx="0" cy="0"/>
        </a:xfrm>
      </p:grpSpPr>
      <p:sp>
        <p:nvSpPr>
          <p:cNvPr id="658" name="Google Shape;658;p103"/>
          <p:cNvSpPr/>
          <p:nvPr/>
        </p:nvSpPr>
        <p:spPr>
          <a:xfrm>
            <a:off x="5468582" y="1770503"/>
            <a:ext cx="6096000" cy="3170099"/>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Helpful people</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You can’t manage everything on your own. You will already know skilful, capable and talented people who can help you in the future. A list of all important contacts, even if you can’t envisage needing their help just now, could save you valuable time and effort in the future. It’s also important to be ready to offer a helping hand when others are in need. Any favours you do for people now could be repaid many times over in the future.</a:t>
            </a:r>
            <a:endParaRPr sz="2000">
              <a:solidFill>
                <a:schemeClr val="dk1"/>
              </a:solidFill>
              <a:latin typeface="Calibri"/>
              <a:ea typeface="Calibri"/>
              <a:cs typeface="Calibri"/>
              <a:sym typeface="Calibri"/>
            </a:endParaRPr>
          </a:p>
        </p:txBody>
      </p:sp>
      <p:sp>
        <p:nvSpPr>
          <p:cNvPr id="659" name="Google Shape;659;p103"/>
          <p:cNvSpPr/>
          <p:nvPr/>
        </p:nvSpPr>
        <p:spPr>
          <a:xfrm>
            <a:off x="9869831" y="6034644"/>
            <a:ext cx="211121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Making Lists</a:t>
            </a:r>
            <a:endParaRPr sz="2400" b="1">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p32"/>
          <p:cNvSpPr/>
          <p:nvPr/>
        </p:nvSpPr>
        <p:spPr>
          <a:xfrm>
            <a:off x="783101" y="1261964"/>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The Law of Attraction works better if you focus on what you do want, rather than on eliminating what you don't want. This is because if you think negatively, you attract negative things. It’s likely that you won’t be able to avoid negative thoughts completely, but you can reduce their power by concentrating on positive alternatives.</a:t>
            </a:r>
            <a:endParaRPr/>
          </a:p>
        </p:txBody>
      </p:sp>
      <p:sp>
        <p:nvSpPr>
          <p:cNvPr id="209" name="Google Shape;209;p32"/>
          <p:cNvSpPr/>
          <p:nvPr/>
        </p:nvSpPr>
        <p:spPr>
          <a:xfrm>
            <a:off x="783101" y="4096743"/>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Your thoughts are powerful and can create the reality that you desire.</a:t>
            </a:r>
            <a:endParaRPr sz="2000">
              <a:solidFill>
                <a:srgbClr val="F2F2F2"/>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63"/>
        <p:cNvGrpSpPr/>
        <p:nvPr/>
      </p:nvGrpSpPr>
      <p:grpSpPr>
        <a:xfrm>
          <a:off x="0" y="0"/>
          <a:ext cx="0" cy="0"/>
          <a:chOff x="0" y="0"/>
          <a:chExt cx="0" cy="0"/>
        </a:xfrm>
      </p:grpSpPr>
      <p:sp>
        <p:nvSpPr>
          <p:cNvPr id="664" name="Google Shape;664;p104"/>
          <p:cNvSpPr/>
          <p:nvPr/>
        </p:nvSpPr>
        <p:spPr>
          <a:xfrm>
            <a:off x="867508" y="692724"/>
            <a:ext cx="6096000" cy="1631216"/>
          </a:xfrm>
          <a:prstGeom prst="rect">
            <a:avLst/>
          </a:prstGeom>
          <a:solidFill>
            <a:srgbClr val="0C0C0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Expenses</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An important part of increasing your money is being aware of the money you already have at your disposal. By listing your expenses you will have a much clearer idea of where your money is going.</a:t>
            </a:r>
            <a:endParaRPr sz="2000">
              <a:solidFill>
                <a:srgbClr val="F2F2F2"/>
              </a:solidFill>
              <a:latin typeface="Calibri"/>
              <a:ea typeface="Calibri"/>
              <a:cs typeface="Calibri"/>
              <a:sym typeface="Calibri"/>
            </a:endParaRPr>
          </a:p>
        </p:txBody>
      </p:sp>
      <p:sp>
        <p:nvSpPr>
          <p:cNvPr id="665" name="Google Shape;665;p104"/>
          <p:cNvSpPr/>
          <p:nvPr/>
        </p:nvSpPr>
        <p:spPr>
          <a:xfrm>
            <a:off x="6997728" y="2713376"/>
            <a:ext cx="4928381" cy="317009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Tools</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Life is much easier with modern technology. However, many people don’t use it to its full advantage. You can save a lot of valuable time and energy in creating a list of useful tools such as websites. Similarly, it’s worth investigating all the things your mobile phone is capable of. There may be function you have never used that could make your life much easier if you took advantage of them.</a:t>
            </a:r>
            <a:endParaRPr sz="2000">
              <a:solidFill>
                <a:schemeClr val="dk1"/>
              </a:solidFill>
              <a:latin typeface="Calibri"/>
              <a:ea typeface="Calibri"/>
              <a:cs typeface="Calibri"/>
              <a:sym typeface="Calibri"/>
            </a:endParaRPr>
          </a:p>
        </p:txBody>
      </p:sp>
      <p:sp>
        <p:nvSpPr>
          <p:cNvPr id="666" name="Google Shape;666;p104"/>
          <p:cNvSpPr/>
          <p:nvPr/>
        </p:nvSpPr>
        <p:spPr>
          <a:xfrm>
            <a:off x="9869831" y="6034644"/>
            <a:ext cx="211121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Making Lists</a:t>
            </a:r>
            <a:endParaRPr sz="2400" b="1">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alphaModFix amt="86000"/>
          </a:blip>
          <a:stretch>
            <a:fillRect/>
          </a:stretch>
        </a:blipFill>
        <a:effectLst/>
      </p:bgPr>
    </p:bg>
    <p:spTree>
      <p:nvGrpSpPr>
        <p:cNvPr id="1" name="Shape 670"/>
        <p:cNvGrpSpPr/>
        <p:nvPr/>
      </p:nvGrpSpPr>
      <p:grpSpPr>
        <a:xfrm>
          <a:off x="0" y="0"/>
          <a:ext cx="0" cy="0"/>
          <a:chOff x="0" y="0"/>
          <a:chExt cx="0" cy="0"/>
        </a:xfrm>
      </p:grpSpPr>
      <p:sp>
        <p:nvSpPr>
          <p:cNvPr id="671" name="Google Shape;671;p105"/>
          <p:cNvSpPr/>
          <p:nvPr/>
        </p:nvSpPr>
        <p:spPr>
          <a:xfrm>
            <a:off x="811237" y="415726"/>
            <a:ext cx="6096000" cy="2554545"/>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Self-improvement</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Make a list of the things you would like to improve or change about yourself, then consider how you can implement those changes. These changes can be physical, spiritual or mental in nature. You won’t be able to relive yourself of all your bad habits overnight, but making a list will help you to prioritise and show you where you have succeeded so far.</a:t>
            </a:r>
            <a:endParaRPr sz="2000">
              <a:solidFill>
                <a:schemeClr val="dk1"/>
              </a:solidFill>
              <a:latin typeface="Calibri"/>
              <a:ea typeface="Calibri"/>
              <a:cs typeface="Calibri"/>
              <a:sym typeface="Calibri"/>
            </a:endParaRPr>
          </a:p>
        </p:txBody>
      </p:sp>
      <p:sp>
        <p:nvSpPr>
          <p:cNvPr id="672" name="Google Shape;672;p105"/>
          <p:cNvSpPr/>
          <p:nvPr/>
        </p:nvSpPr>
        <p:spPr>
          <a:xfrm>
            <a:off x="811237" y="4125240"/>
            <a:ext cx="6096000" cy="1631216"/>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Good ideas</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When an idea pops into your mind, write it down immediately before you forget it. You can consider it later and decide whether it’s worth following up. Letting your good ideas slide is wasted potential.</a:t>
            </a:r>
            <a:endParaRPr sz="2000">
              <a:solidFill>
                <a:srgbClr val="F2F2F2"/>
              </a:solidFill>
              <a:latin typeface="Calibri"/>
              <a:ea typeface="Calibri"/>
              <a:cs typeface="Calibri"/>
              <a:sym typeface="Calibri"/>
            </a:endParaRPr>
          </a:p>
        </p:txBody>
      </p:sp>
      <p:sp>
        <p:nvSpPr>
          <p:cNvPr id="673" name="Google Shape;673;p105"/>
          <p:cNvSpPr/>
          <p:nvPr/>
        </p:nvSpPr>
        <p:spPr>
          <a:xfrm>
            <a:off x="9869831" y="6034644"/>
            <a:ext cx="2111219"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Making Lists</a:t>
            </a:r>
            <a:endParaRPr sz="2400" b="1">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7"/>
        <p:cNvGrpSpPr/>
        <p:nvPr/>
      </p:nvGrpSpPr>
      <p:grpSpPr>
        <a:xfrm>
          <a:off x="0" y="0"/>
          <a:ext cx="0" cy="0"/>
          <a:chOff x="0" y="0"/>
          <a:chExt cx="0" cy="0"/>
        </a:xfrm>
      </p:grpSpPr>
      <p:sp>
        <p:nvSpPr>
          <p:cNvPr id="678" name="Google Shape;678;p106"/>
          <p:cNvSpPr/>
          <p:nvPr/>
        </p:nvSpPr>
        <p:spPr>
          <a:xfrm>
            <a:off x="7849818" y="3061146"/>
            <a:ext cx="3587262" cy="317009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Journaling requires the application of the analytical, rational left side of the brain; while the left hemisphere is occupied, the right hemisphere is given the freedom to wander and produce. Allowing your creativity to flourish can be cathartic and provides a healthy, calming outlet to vent.</a:t>
            </a:r>
            <a:endParaRPr sz="2000" b="0" i="0" u="none" strike="noStrike" cap="none">
              <a:solidFill>
                <a:srgbClr val="000000"/>
              </a:solidFill>
              <a:latin typeface="Calibri"/>
              <a:ea typeface="Calibri"/>
              <a:cs typeface="Calibri"/>
              <a:sym typeface="Calibri"/>
            </a:endParaRPr>
          </a:p>
        </p:txBody>
      </p:sp>
      <p:sp>
        <p:nvSpPr>
          <p:cNvPr id="679" name="Google Shape;679;p106"/>
          <p:cNvSpPr/>
          <p:nvPr/>
        </p:nvSpPr>
        <p:spPr>
          <a:xfrm>
            <a:off x="1626163" y="956207"/>
            <a:ext cx="2212465" cy="461665"/>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JOURNALING</a:t>
            </a:r>
            <a:endParaRPr sz="2400" b="1">
              <a:solidFill>
                <a:schemeClr val="dk1"/>
              </a:solidFill>
              <a:latin typeface="Calibri"/>
              <a:ea typeface="Calibri"/>
              <a:cs typeface="Calibri"/>
              <a:sym typeface="Calibri"/>
            </a:endParaRPr>
          </a:p>
        </p:txBody>
      </p:sp>
      <p:pic>
        <p:nvPicPr>
          <p:cNvPr id="680" name="Google Shape;680;p106"/>
          <p:cNvPicPr preferRelativeResize="0"/>
          <p:nvPr/>
        </p:nvPicPr>
        <p:blipFill rotWithShape="1">
          <a:blip r:embed="rId4">
            <a:alphaModFix/>
          </a:blip>
          <a:srcRect/>
          <a:stretch/>
        </p:blipFill>
        <p:spPr>
          <a:xfrm>
            <a:off x="11203055" y="49024"/>
            <a:ext cx="723054" cy="87827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alphaModFix amt="43000"/>
          </a:blip>
          <a:stretch>
            <a:fillRect/>
          </a:stretch>
        </a:blipFill>
        <a:effectLst/>
      </p:bgPr>
    </p:bg>
    <p:spTree>
      <p:nvGrpSpPr>
        <p:cNvPr id="1" name="Shape 684"/>
        <p:cNvGrpSpPr/>
        <p:nvPr/>
      </p:nvGrpSpPr>
      <p:grpSpPr>
        <a:xfrm>
          <a:off x="0" y="0"/>
          <a:ext cx="0" cy="0"/>
          <a:chOff x="0" y="0"/>
          <a:chExt cx="0" cy="0"/>
        </a:xfrm>
      </p:grpSpPr>
      <p:sp>
        <p:nvSpPr>
          <p:cNvPr id="685" name="Google Shape;685;p107"/>
          <p:cNvSpPr/>
          <p:nvPr/>
        </p:nvSpPr>
        <p:spPr>
          <a:xfrm>
            <a:off x="742478" y="1786925"/>
            <a:ext cx="2320379" cy="400110"/>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Boost your mood</a:t>
            </a:r>
            <a:endParaRPr/>
          </a:p>
        </p:txBody>
      </p:sp>
      <p:sp>
        <p:nvSpPr>
          <p:cNvPr id="686" name="Google Shape;686;p107"/>
          <p:cNvSpPr/>
          <p:nvPr/>
        </p:nvSpPr>
        <p:spPr>
          <a:xfrm>
            <a:off x="742478" y="2376872"/>
            <a:ext cx="4022887"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Enhance your sense of wellbeing</a:t>
            </a:r>
            <a:endParaRPr/>
          </a:p>
        </p:txBody>
      </p:sp>
      <p:sp>
        <p:nvSpPr>
          <p:cNvPr id="687" name="Google Shape;687;p107"/>
          <p:cNvSpPr/>
          <p:nvPr/>
        </p:nvSpPr>
        <p:spPr>
          <a:xfrm>
            <a:off x="742479" y="2972141"/>
            <a:ext cx="3787318" cy="400110"/>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Reduce feelings of depression.</a:t>
            </a:r>
            <a:endParaRPr sz="2000" b="0" i="0" u="none" strike="noStrike" cap="none">
              <a:solidFill>
                <a:srgbClr val="000000"/>
              </a:solidFill>
              <a:latin typeface="Calibri"/>
              <a:ea typeface="Calibri"/>
              <a:cs typeface="Calibri"/>
              <a:sym typeface="Calibri"/>
            </a:endParaRPr>
          </a:p>
        </p:txBody>
      </p:sp>
      <p:sp>
        <p:nvSpPr>
          <p:cNvPr id="688" name="Google Shape;688;p107"/>
          <p:cNvSpPr/>
          <p:nvPr/>
        </p:nvSpPr>
        <p:spPr>
          <a:xfrm>
            <a:off x="742478" y="3540735"/>
            <a:ext cx="5101136"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Reduce intrusion and avoidance symptoms</a:t>
            </a:r>
            <a:endParaRPr/>
          </a:p>
        </p:txBody>
      </p:sp>
      <p:sp>
        <p:nvSpPr>
          <p:cNvPr id="689" name="Google Shape;689;p107"/>
          <p:cNvSpPr/>
          <p:nvPr/>
        </p:nvSpPr>
        <p:spPr>
          <a:xfrm>
            <a:off x="742478" y="4076775"/>
            <a:ext cx="4171962" cy="400110"/>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Improve your working memory</a:t>
            </a:r>
            <a:endParaRPr/>
          </a:p>
        </p:txBody>
      </p:sp>
      <p:sp>
        <p:nvSpPr>
          <p:cNvPr id="690" name="Google Shape;690;p107"/>
          <p:cNvSpPr/>
          <p:nvPr/>
        </p:nvSpPr>
        <p:spPr>
          <a:xfrm>
            <a:off x="762109" y="4604099"/>
            <a:ext cx="5751233"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Letting go of negative thoughts/thought patterns</a:t>
            </a:r>
            <a:endParaRPr/>
          </a:p>
        </p:txBody>
      </p:sp>
      <p:sp>
        <p:nvSpPr>
          <p:cNvPr id="691" name="Google Shape;691;p107"/>
          <p:cNvSpPr/>
          <p:nvPr/>
        </p:nvSpPr>
        <p:spPr>
          <a:xfrm>
            <a:off x="742477" y="5132484"/>
            <a:ext cx="7473055" cy="400110"/>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Allows for a free way to explore past/current experiences with anxiety</a:t>
            </a:r>
            <a:endParaRPr/>
          </a:p>
        </p:txBody>
      </p:sp>
      <p:sp>
        <p:nvSpPr>
          <p:cNvPr id="692" name="Google Shape;692;p107"/>
          <p:cNvSpPr/>
          <p:nvPr/>
        </p:nvSpPr>
        <p:spPr>
          <a:xfrm>
            <a:off x="742475" y="5702806"/>
            <a:ext cx="10145919"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Enhances your ability for self-evaluation &amp; awareness &amp; teaches you to identify your triggers.</a:t>
            </a:r>
            <a:endParaRPr sz="2000" b="0" i="0" u="none" strike="noStrike" cap="none">
              <a:solidFill>
                <a:srgbClr val="F2F2F2"/>
              </a:solidFill>
              <a:latin typeface="Calibri"/>
              <a:ea typeface="Calibri"/>
              <a:cs typeface="Calibri"/>
              <a:sym typeface="Calibri"/>
            </a:endParaRPr>
          </a:p>
        </p:txBody>
      </p:sp>
      <p:sp>
        <p:nvSpPr>
          <p:cNvPr id="693" name="Google Shape;693;p107"/>
          <p:cNvSpPr/>
          <p:nvPr/>
        </p:nvSpPr>
        <p:spPr>
          <a:xfrm>
            <a:off x="742475" y="823117"/>
            <a:ext cx="3463765" cy="461665"/>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400"/>
              <a:buFont typeface="Arial"/>
              <a:buChar char="•"/>
            </a:pPr>
            <a:r>
              <a:rPr lang="en-US" sz="2400" b="0" i="0" u="none" strike="noStrike" cap="none">
                <a:solidFill>
                  <a:srgbClr val="F2F2F2"/>
                </a:solidFill>
                <a:latin typeface="Calibri"/>
                <a:ea typeface="Calibri"/>
                <a:cs typeface="Calibri"/>
                <a:sym typeface="Calibri"/>
              </a:rPr>
              <a:t>Benefits Of Journaling</a:t>
            </a:r>
            <a:endParaRPr sz="2400" b="0" i="0" u="none" strike="noStrike" cap="none">
              <a:solidFill>
                <a:srgbClr val="F2F2F2"/>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7"/>
        <p:cNvGrpSpPr/>
        <p:nvPr/>
      </p:nvGrpSpPr>
      <p:grpSpPr>
        <a:xfrm>
          <a:off x="0" y="0"/>
          <a:ext cx="0" cy="0"/>
          <a:chOff x="0" y="0"/>
          <a:chExt cx="0" cy="0"/>
        </a:xfrm>
      </p:grpSpPr>
      <p:sp>
        <p:nvSpPr>
          <p:cNvPr id="698" name="Google Shape;698;p108"/>
          <p:cNvSpPr/>
          <p:nvPr/>
        </p:nvSpPr>
        <p:spPr>
          <a:xfrm>
            <a:off x="819440" y="465635"/>
            <a:ext cx="3024354"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When It Doesn’t Work</a:t>
            </a:r>
            <a:endParaRPr sz="2400" b="1">
              <a:solidFill>
                <a:schemeClr val="dk1"/>
              </a:solidFill>
              <a:latin typeface="Calibri"/>
              <a:ea typeface="Calibri"/>
              <a:cs typeface="Calibri"/>
              <a:sym typeface="Calibri"/>
            </a:endParaRPr>
          </a:p>
        </p:txBody>
      </p:sp>
      <p:sp>
        <p:nvSpPr>
          <p:cNvPr id="699" name="Google Shape;699;p108"/>
          <p:cNvSpPr/>
          <p:nvPr/>
        </p:nvSpPr>
        <p:spPr>
          <a:xfrm>
            <a:off x="819440" y="1377104"/>
            <a:ext cx="1631280"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Resistance</a:t>
            </a:r>
            <a:endParaRPr sz="2000">
              <a:solidFill>
                <a:srgbClr val="F2F2F2"/>
              </a:solidFill>
              <a:latin typeface="Calibri"/>
              <a:ea typeface="Calibri"/>
              <a:cs typeface="Calibri"/>
              <a:sym typeface="Calibri"/>
            </a:endParaRPr>
          </a:p>
        </p:txBody>
      </p:sp>
      <p:sp>
        <p:nvSpPr>
          <p:cNvPr id="700" name="Google Shape;700;p108"/>
          <p:cNvSpPr/>
          <p:nvPr/>
        </p:nvSpPr>
        <p:spPr>
          <a:xfrm>
            <a:off x="795794" y="2138307"/>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Have you ever said things like, 'I don’t deserve…' 'I’m not good enough at…' or 'I’m not…'? This phrases can indicate that you are resisting change. Making a list of such phrases you regularly use will help, although you might have to ask a friend or family member to help you as it’s likely they’re much more aware of negative statements you make than you are.</a:t>
            </a:r>
            <a:endParaRPr sz="2000">
              <a:solidFill>
                <a:schemeClr val="dk1"/>
              </a:solidFill>
              <a:latin typeface="Calibri"/>
              <a:ea typeface="Calibri"/>
              <a:cs typeface="Calibri"/>
              <a:sym typeface="Calibri"/>
            </a:endParaRPr>
          </a:p>
        </p:txBody>
      </p:sp>
      <p:sp>
        <p:nvSpPr>
          <p:cNvPr id="701" name="Google Shape;701;p108"/>
          <p:cNvSpPr/>
          <p:nvPr/>
        </p:nvSpPr>
        <p:spPr>
          <a:xfrm>
            <a:off x="795794" y="4993938"/>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If you think about what you want to achieve and imagine yourself in a situation where you have already done so, this will help you to overcome any inner resistance.</a:t>
            </a:r>
            <a:endParaRPr sz="2000">
              <a:solidFill>
                <a:srgbClr val="F2F2F2"/>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5"/>
        <p:cNvGrpSpPr/>
        <p:nvPr/>
      </p:nvGrpSpPr>
      <p:grpSpPr>
        <a:xfrm>
          <a:off x="0" y="0"/>
          <a:ext cx="0" cy="0"/>
          <a:chOff x="0" y="0"/>
          <a:chExt cx="0" cy="0"/>
        </a:xfrm>
      </p:grpSpPr>
      <p:sp>
        <p:nvSpPr>
          <p:cNvPr id="706" name="Google Shape;706;p109"/>
          <p:cNvSpPr/>
          <p:nvPr/>
        </p:nvSpPr>
        <p:spPr>
          <a:xfrm>
            <a:off x="669166" y="585540"/>
            <a:ext cx="3011145" cy="461665"/>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400"/>
              <a:buFont typeface="Arial"/>
              <a:buChar char="•"/>
            </a:pPr>
            <a:r>
              <a:rPr lang="en-US" sz="2400">
                <a:solidFill>
                  <a:srgbClr val="F2F2F2"/>
                </a:solidFill>
                <a:latin typeface="Calibri"/>
                <a:ea typeface="Calibri"/>
                <a:cs typeface="Calibri"/>
                <a:sym typeface="Calibri"/>
              </a:rPr>
              <a:t>Attracting negatives</a:t>
            </a:r>
            <a:endParaRPr sz="2400">
              <a:solidFill>
                <a:srgbClr val="F2F2F2"/>
              </a:solidFill>
              <a:latin typeface="Calibri"/>
              <a:ea typeface="Calibri"/>
              <a:cs typeface="Calibri"/>
              <a:sym typeface="Calibri"/>
            </a:endParaRPr>
          </a:p>
        </p:txBody>
      </p:sp>
      <p:sp>
        <p:nvSpPr>
          <p:cNvPr id="707" name="Google Shape;707;p109"/>
          <p:cNvSpPr/>
          <p:nvPr/>
        </p:nvSpPr>
        <p:spPr>
          <a:xfrm>
            <a:off x="669166" y="1739953"/>
            <a:ext cx="5337739" cy="4093428"/>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It’s easy to allow negative ideas into your thoughts. Ideas like ‘I won’t succeed’ can become stuck until you think they’re true. If you repeat negatives, you attract negatives.</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Chances are that it’s simply habit to focus on your low paying job (for example).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It takes effort to break a bad habit, especially a long standing one. Be kind to yourself. You can slowly change to a positive midst by focusing on positive images.</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You need to clear away the things that are stopping you from making changes and create space in your life for change.</a:t>
            </a:r>
            <a:endParaRPr sz="2000">
              <a:solidFill>
                <a:schemeClr val="dk1"/>
              </a:solidFill>
              <a:latin typeface="Calibri"/>
              <a:ea typeface="Calibri"/>
              <a:cs typeface="Calibri"/>
              <a:sym typeface="Calibri"/>
            </a:endParaRPr>
          </a:p>
        </p:txBody>
      </p:sp>
      <p:sp>
        <p:nvSpPr>
          <p:cNvPr id="708" name="Google Shape;708;p109"/>
          <p:cNvSpPr/>
          <p:nvPr/>
        </p:nvSpPr>
        <p:spPr>
          <a:xfrm>
            <a:off x="9128023" y="6042697"/>
            <a:ext cx="3024354"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When It Doesn’t Work</a:t>
            </a:r>
            <a:endParaRPr sz="2400" b="1">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2"/>
        <p:cNvGrpSpPr/>
        <p:nvPr/>
      </p:nvGrpSpPr>
      <p:grpSpPr>
        <a:xfrm>
          <a:off x="0" y="0"/>
          <a:ext cx="0" cy="0"/>
          <a:chOff x="0" y="0"/>
          <a:chExt cx="0" cy="0"/>
        </a:xfrm>
      </p:grpSpPr>
      <p:sp>
        <p:nvSpPr>
          <p:cNvPr id="713" name="Google Shape;713;p110"/>
          <p:cNvSpPr/>
          <p:nvPr/>
        </p:nvSpPr>
        <p:spPr>
          <a:xfrm>
            <a:off x="1211130" y="4103705"/>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Imagine that you are watching a television soap and the person standing in front of you is playing their role.</a:t>
            </a: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Visualise the negative person holding an umbrella that is shielding them from any good stuff to reaching them.Think of the your favourite song and play it loudly in your mind as if the other person is singing it for you.</a:t>
            </a:r>
            <a:endParaRPr sz="2000">
              <a:solidFill>
                <a:schemeClr val="dk1"/>
              </a:solidFill>
              <a:latin typeface="Calibri"/>
              <a:ea typeface="Calibri"/>
              <a:cs typeface="Calibri"/>
              <a:sym typeface="Calibri"/>
            </a:endParaRPr>
          </a:p>
        </p:txBody>
      </p:sp>
      <p:sp>
        <p:nvSpPr>
          <p:cNvPr id="714" name="Google Shape;714;p110"/>
          <p:cNvSpPr/>
          <p:nvPr/>
        </p:nvSpPr>
        <p:spPr>
          <a:xfrm>
            <a:off x="9128023" y="6042697"/>
            <a:ext cx="3024354"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When It Doesn’t Work</a:t>
            </a:r>
            <a:endParaRPr sz="2400" b="1">
              <a:solidFill>
                <a:schemeClr val="dk1"/>
              </a:solidFill>
              <a:latin typeface="Calibri"/>
              <a:ea typeface="Calibri"/>
              <a:cs typeface="Calibri"/>
              <a:sym typeface="Calibri"/>
            </a:endParaRPr>
          </a:p>
        </p:txBody>
      </p:sp>
      <p:sp>
        <p:nvSpPr>
          <p:cNvPr id="715" name="Google Shape;715;p110"/>
          <p:cNvSpPr/>
          <p:nvPr/>
        </p:nvSpPr>
        <p:spPr>
          <a:xfrm>
            <a:off x="1211130" y="3203749"/>
            <a:ext cx="4251677" cy="461665"/>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400"/>
              <a:buFont typeface="Arial"/>
              <a:buChar char="•"/>
            </a:pPr>
            <a:r>
              <a:rPr lang="en-US" sz="2400" b="1">
                <a:solidFill>
                  <a:srgbClr val="F2F2F2"/>
                </a:solidFill>
                <a:latin typeface="Calibri"/>
                <a:ea typeface="Calibri"/>
                <a:cs typeface="Calibri"/>
                <a:sym typeface="Calibri"/>
              </a:rPr>
              <a:t>Dealing with negative people</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9"/>
        <p:cNvGrpSpPr/>
        <p:nvPr/>
      </p:nvGrpSpPr>
      <p:grpSpPr>
        <a:xfrm>
          <a:off x="0" y="0"/>
          <a:ext cx="0" cy="0"/>
          <a:chOff x="0" y="0"/>
          <a:chExt cx="0" cy="0"/>
        </a:xfrm>
      </p:grpSpPr>
      <p:sp>
        <p:nvSpPr>
          <p:cNvPr id="720" name="Google Shape;720;p111"/>
          <p:cNvSpPr/>
          <p:nvPr/>
        </p:nvSpPr>
        <p:spPr>
          <a:xfrm>
            <a:off x="931584" y="698081"/>
            <a:ext cx="2260555" cy="461665"/>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F2F2F2"/>
              </a:buClr>
              <a:buSzPts val="2400"/>
              <a:buFont typeface="Arial"/>
              <a:buChar char="•"/>
            </a:pPr>
            <a:r>
              <a:rPr lang="en-US" sz="2400" b="1">
                <a:solidFill>
                  <a:srgbClr val="F2F2F2"/>
                </a:solidFill>
                <a:latin typeface="Calibri"/>
                <a:ea typeface="Calibri"/>
                <a:cs typeface="Calibri"/>
                <a:sym typeface="Calibri"/>
              </a:rPr>
              <a:t>Lack of Clarity</a:t>
            </a:r>
            <a:endParaRPr sz="2400" b="1">
              <a:solidFill>
                <a:srgbClr val="F2F2F2"/>
              </a:solidFill>
              <a:latin typeface="Calibri"/>
              <a:ea typeface="Calibri"/>
              <a:cs typeface="Calibri"/>
              <a:sym typeface="Calibri"/>
            </a:endParaRPr>
          </a:p>
        </p:txBody>
      </p:sp>
      <p:sp>
        <p:nvSpPr>
          <p:cNvPr id="721" name="Google Shape;721;p111"/>
          <p:cNvSpPr/>
          <p:nvPr/>
        </p:nvSpPr>
        <p:spPr>
          <a:xfrm>
            <a:off x="931584" y="2199142"/>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If you don’t really know what it is, you probably won’t get it. The more specific it is, the more likely it will happen. It’s important to articulate what you want. Instead of simply saying to yourself that you want to be happy, think about what thing would make you happiest just now. </a:t>
            </a:r>
            <a:endParaRPr sz="2000">
              <a:solidFill>
                <a:schemeClr val="dk1"/>
              </a:solidFill>
              <a:latin typeface="Calibri"/>
              <a:ea typeface="Calibri"/>
              <a:cs typeface="Calibri"/>
              <a:sym typeface="Calibri"/>
            </a:endParaRPr>
          </a:p>
        </p:txBody>
      </p:sp>
      <p:sp>
        <p:nvSpPr>
          <p:cNvPr id="722" name="Google Shape;722;p111"/>
          <p:cNvSpPr/>
          <p:nvPr/>
        </p:nvSpPr>
        <p:spPr>
          <a:xfrm>
            <a:off x="9128023" y="6042697"/>
            <a:ext cx="3024354"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When It Doesn’t Work</a:t>
            </a:r>
            <a:endParaRPr sz="2400" b="1">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6"/>
        <p:cNvGrpSpPr/>
        <p:nvPr/>
      </p:nvGrpSpPr>
      <p:grpSpPr>
        <a:xfrm>
          <a:off x="0" y="0"/>
          <a:ext cx="0" cy="0"/>
          <a:chOff x="0" y="0"/>
          <a:chExt cx="0" cy="0"/>
        </a:xfrm>
      </p:grpSpPr>
      <p:sp>
        <p:nvSpPr>
          <p:cNvPr id="727" name="Google Shape;727;p112"/>
          <p:cNvSpPr/>
          <p:nvPr/>
        </p:nvSpPr>
        <p:spPr>
          <a:xfrm>
            <a:off x="1213312" y="698082"/>
            <a:ext cx="1084271" cy="461665"/>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400"/>
              <a:buFont typeface="Arial"/>
              <a:buChar char="•"/>
            </a:pPr>
            <a:r>
              <a:rPr lang="en-US" sz="2400" b="1">
                <a:solidFill>
                  <a:srgbClr val="F2F2F2"/>
                </a:solidFill>
                <a:latin typeface="Calibri"/>
                <a:ea typeface="Calibri"/>
                <a:cs typeface="Calibri"/>
                <a:sym typeface="Calibri"/>
              </a:rPr>
              <a:t>Fear</a:t>
            </a:r>
            <a:endParaRPr sz="2400" b="1">
              <a:solidFill>
                <a:srgbClr val="F2F2F2"/>
              </a:solidFill>
              <a:latin typeface="Calibri"/>
              <a:ea typeface="Calibri"/>
              <a:cs typeface="Calibri"/>
              <a:sym typeface="Calibri"/>
            </a:endParaRPr>
          </a:p>
        </p:txBody>
      </p:sp>
      <p:sp>
        <p:nvSpPr>
          <p:cNvPr id="728" name="Google Shape;728;p112"/>
          <p:cNvSpPr/>
          <p:nvPr/>
        </p:nvSpPr>
        <p:spPr>
          <a:xfrm>
            <a:off x="1213312" y="3449992"/>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Perhaps you’re worried of something happening in your life and so attract the very thing you want to avoid. For example, if you keep saying to yourself that you can’t afford to lose your job, you may that you have problems at work. The solution is to focus more strongly on the positives than the negatives.</a:t>
            </a:r>
            <a:endParaRPr sz="2000">
              <a:solidFill>
                <a:schemeClr val="dk1"/>
              </a:solidFill>
              <a:latin typeface="Calibri"/>
              <a:ea typeface="Calibri"/>
              <a:cs typeface="Calibri"/>
              <a:sym typeface="Calibri"/>
            </a:endParaRPr>
          </a:p>
        </p:txBody>
      </p:sp>
      <p:sp>
        <p:nvSpPr>
          <p:cNvPr id="729" name="Google Shape;729;p112"/>
          <p:cNvSpPr/>
          <p:nvPr/>
        </p:nvSpPr>
        <p:spPr>
          <a:xfrm>
            <a:off x="9128023" y="6042697"/>
            <a:ext cx="3024354"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When It Doesn’t Work</a:t>
            </a:r>
            <a:endParaRPr sz="2400" b="1">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3"/>
        <p:cNvGrpSpPr/>
        <p:nvPr/>
      </p:nvGrpSpPr>
      <p:grpSpPr>
        <a:xfrm>
          <a:off x="0" y="0"/>
          <a:ext cx="0" cy="0"/>
          <a:chOff x="0" y="0"/>
          <a:chExt cx="0" cy="0"/>
        </a:xfrm>
      </p:grpSpPr>
      <p:sp>
        <p:nvSpPr>
          <p:cNvPr id="734" name="Google Shape;734;p113"/>
          <p:cNvSpPr/>
          <p:nvPr/>
        </p:nvSpPr>
        <p:spPr>
          <a:xfrm>
            <a:off x="982666" y="676871"/>
            <a:ext cx="1964320" cy="461665"/>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400"/>
              <a:buFont typeface="Arial"/>
              <a:buChar char="•"/>
            </a:pPr>
            <a:r>
              <a:rPr lang="en-US" sz="2400" b="1">
                <a:solidFill>
                  <a:srgbClr val="F2F2F2"/>
                </a:solidFill>
                <a:latin typeface="Calibri"/>
                <a:ea typeface="Calibri"/>
                <a:cs typeface="Calibri"/>
                <a:sym typeface="Calibri"/>
              </a:rPr>
              <a:t>Impatience</a:t>
            </a:r>
            <a:endParaRPr sz="2400" b="1">
              <a:solidFill>
                <a:srgbClr val="F2F2F2"/>
              </a:solidFill>
              <a:latin typeface="Calibri"/>
              <a:ea typeface="Calibri"/>
              <a:cs typeface="Calibri"/>
              <a:sym typeface="Calibri"/>
            </a:endParaRPr>
          </a:p>
        </p:txBody>
      </p:sp>
      <p:sp>
        <p:nvSpPr>
          <p:cNvPr id="735" name="Google Shape;735;p113"/>
          <p:cNvSpPr/>
          <p:nvPr/>
        </p:nvSpPr>
        <p:spPr>
          <a:xfrm>
            <a:off x="982666" y="1616341"/>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It’s tempting to think that you can make a list of what you want and you’ll get it instantly. Perhaps you will get fast results, but if you become disheartened when you don’t get what you want immediately, you’re not placing your full trust in the Law of Attraction. </a:t>
            </a:r>
            <a:endParaRPr sz="2000">
              <a:solidFill>
                <a:schemeClr val="dk1"/>
              </a:solidFill>
              <a:latin typeface="Calibri"/>
              <a:ea typeface="Calibri"/>
              <a:cs typeface="Calibri"/>
              <a:sym typeface="Calibri"/>
            </a:endParaRPr>
          </a:p>
        </p:txBody>
      </p:sp>
      <p:sp>
        <p:nvSpPr>
          <p:cNvPr id="736" name="Google Shape;736;p113"/>
          <p:cNvSpPr/>
          <p:nvPr/>
        </p:nvSpPr>
        <p:spPr>
          <a:xfrm>
            <a:off x="982666" y="3955444"/>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Success is achieved step by step. For example, you won’t find a new partner by ignoring a friendly overture from a stranger. You need to recognise your successes.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33"/>
          <p:cNvSpPr/>
          <p:nvPr/>
        </p:nvSpPr>
        <p:spPr>
          <a:xfrm>
            <a:off x="6759350" y="2060808"/>
            <a:ext cx="5050302"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The Law of Attraction is most simply put as ‘like attracts like’. In other words, you get what you put your energy and focus on. Everything around you is made up of energy. If everything is energy, this also means everything is connected. </a:t>
            </a:r>
            <a:endParaRPr sz="2000">
              <a:solidFill>
                <a:schemeClr val="dk1"/>
              </a:solidFill>
              <a:latin typeface="Calibri"/>
              <a:ea typeface="Calibri"/>
              <a:cs typeface="Calibri"/>
              <a:sym typeface="Calibri"/>
            </a:endParaRPr>
          </a:p>
        </p:txBody>
      </p:sp>
      <p:sp>
        <p:nvSpPr>
          <p:cNvPr id="215" name="Google Shape;215;p33"/>
          <p:cNvSpPr/>
          <p:nvPr/>
        </p:nvSpPr>
        <p:spPr>
          <a:xfrm>
            <a:off x="5713652" y="4195579"/>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For example, you may have thought about a person you have not heard from in a long time, and suddenly they phone you. This is because you are attracting a situation that is in resonance with how you are feeling. When similar thoughts bring people together, we often describe it as a coincidence.</a:t>
            </a:r>
            <a:endParaRPr sz="2000">
              <a:solidFill>
                <a:srgbClr val="F2F2F2"/>
              </a:solidFill>
              <a:latin typeface="Calibri"/>
              <a:ea typeface="Calibri"/>
              <a:cs typeface="Calibri"/>
              <a:sym typeface="Calibri"/>
            </a:endParaRPr>
          </a:p>
        </p:txBody>
      </p:sp>
      <p:sp>
        <p:nvSpPr>
          <p:cNvPr id="216" name="Google Shape;216;p33"/>
          <p:cNvSpPr/>
          <p:nvPr/>
        </p:nvSpPr>
        <p:spPr>
          <a:xfrm>
            <a:off x="1969264" y="599322"/>
            <a:ext cx="1314206" cy="523220"/>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800"/>
              <a:buFont typeface="Calibri"/>
              <a:buNone/>
            </a:pPr>
            <a:r>
              <a:rPr lang="en-US" sz="2800" b="1" i="0" u="none" strike="noStrike" cap="none">
                <a:solidFill>
                  <a:srgbClr val="F2F2F2"/>
                </a:solidFill>
                <a:latin typeface="Calibri"/>
                <a:ea typeface="Calibri"/>
                <a:cs typeface="Calibri"/>
                <a:sym typeface="Calibri"/>
              </a:rPr>
              <a:t>WORKS</a:t>
            </a:r>
            <a:endParaRPr sz="2800" b="1" i="0" u="none" strike="noStrike" cap="none">
              <a:solidFill>
                <a:srgbClr val="F2F2F2"/>
              </a:solidFill>
              <a:latin typeface="Calibri"/>
              <a:ea typeface="Calibri"/>
              <a:cs typeface="Calibri"/>
              <a:sym typeface="Calibri"/>
            </a:endParaRPr>
          </a:p>
        </p:txBody>
      </p:sp>
      <p:sp>
        <p:nvSpPr>
          <p:cNvPr id="217" name="Google Shape;217;p33"/>
          <p:cNvSpPr/>
          <p:nvPr/>
        </p:nvSpPr>
        <p:spPr>
          <a:xfrm>
            <a:off x="629651" y="598001"/>
            <a:ext cx="1329659" cy="523220"/>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2800"/>
              <a:buFont typeface="Calibri"/>
              <a:buNone/>
            </a:pPr>
            <a:r>
              <a:rPr lang="en-US" sz="2800" b="1" i="0" u="none" strike="noStrike" cap="none">
                <a:solidFill>
                  <a:srgbClr val="222222"/>
                </a:solidFill>
                <a:latin typeface="Calibri"/>
                <a:ea typeface="Calibri"/>
                <a:cs typeface="Calibri"/>
                <a:sym typeface="Calibri"/>
              </a:rPr>
              <a:t>HOW IT</a:t>
            </a:r>
            <a:endParaRPr sz="2800" b="1" i="0" u="none" strike="noStrike" cap="none">
              <a:solidFill>
                <a:srgbClr val="222222"/>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0"/>
        <p:cNvGrpSpPr/>
        <p:nvPr/>
      </p:nvGrpSpPr>
      <p:grpSpPr>
        <a:xfrm>
          <a:off x="0" y="0"/>
          <a:ext cx="0" cy="0"/>
          <a:chOff x="0" y="0"/>
          <a:chExt cx="0" cy="0"/>
        </a:xfrm>
      </p:grpSpPr>
      <p:sp>
        <p:nvSpPr>
          <p:cNvPr id="741" name="Google Shape;741;p114"/>
          <p:cNvSpPr/>
          <p:nvPr/>
        </p:nvSpPr>
        <p:spPr>
          <a:xfrm>
            <a:off x="1012325" y="1049774"/>
            <a:ext cx="2027158" cy="461665"/>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400"/>
              <a:buFont typeface="Arial"/>
              <a:buChar char="•"/>
            </a:pPr>
            <a:r>
              <a:rPr lang="en-US" sz="2400" b="1">
                <a:solidFill>
                  <a:srgbClr val="F2F2F2"/>
                </a:solidFill>
                <a:latin typeface="Calibri"/>
                <a:ea typeface="Calibri"/>
                <a:cs typeface="Calibri"/>
                <a:sym typeface="Calibri"/>
              </a:rPr>
              <a:t>Resignation</a:t>
            </a:r>
            <a:endParaRPr sz="2400" b="1">
              <a:solidFill>
                <a:srgbClr val="F2F2F2"/>
              </a:solidFill>
              <a:latin typeface="Calibri"/>
              <a:ea typeface="Calibri"/>
              <a:cs typeface="Calibri"/>
              <a:sym typeface="Calibri"/>
            </a:endParaRPr>
          </a:p>
        </p:txBody>
      </p:sp>
      <p:sp>
        <p:nvSpPr>
          <p:cNvPr id="742" name="Google Shape;742;p114"/>
          <p:cNvSpPr/>
          <p:nvPr/>
        </p:nvSpPr>
        <p:spPr>
          <a:xfrm>
            <a:off x="1167070" y="3787616"/>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If you resign yourself to not having what you want, you’ll feel hopeless and discouraged. When you don’t get what you’re are trying to attract, you can feel frustrated and that will attract more of what frustrates you. You can achieve change by holding your new intentions consistently.</a:t>
            </a:r>
            <a:endParaRPr sz="2000">
              <a:solidFill>
                <a:schemeClr val="dk1"/>
              </a:solidFill>
              <a:latin typeface="Calibri"/>
              <a:ea typeface="Calibri"/>
              <a:cs typeface="Calibri"/>
              <a:sym typeface="Calibri"/>
            </a:endParaRPr>
          </a:p>
        </p:txBody>
      </p:sp>
      <p:sp>
        <p:nvSpPr>
          <p:cNvPr id="743" name="Google Shape;743;p114"/>
          <p:cNvSpPr/>
          <p:nvPr/>
        </p:nvSpPr>
        <p:spPr>
          <a:xfrm>
            <a:off x="9128023" y="6042697"/>
            <a:ext cx="3024354"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When It Doesn’t Work</a:t>
            </a:r>
            <a:endParaRPr sz="2400" b="1">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7"/>
        <p:cNvGrpSpPr/>
        <p:nvPr/>
      </p:nvGrpSpPr>
      <p:grpSpPr>
        <a:xfrm>
          <a:off x="0" y="0"/>
          <a:ext cx="0" cy="0"/>
          <a:chOff x="0" y="0"/>
          <a:chExt cx="0" cy="0"/>
        </a:xfrm>
      </p:grpSpPr>
      <p:sp>
        <p:nvSpPr>
          <p:cNvPr id="748" name="Google Shape;748;p115"/>
          <p:cNvSpPr/>
          <p:nvPr/>
        </p:nvSpPr>
        <p:spPr>
          <a:xfrm>
            <a:off x="1153943" y="751085"/>
            <a:ext cx="4176977" cy="523220"/>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Daily Law of attraction tips</a:t>
            </a:r>
            <a:endParaRPr sz="2800" b="1">
              <a:solidFill>
                <a:schemeClr val="dk1"/>
              </a:solidFill>
              <a:latin typeface="Calibri"/>
              <a:ea typeface="Calibri"/>
              <a:cs typeface="Calibri"/>
              <a:sym typeface="Calibri"/>
            </a:endParaRPr>
          </a:p>
        </p:txBody>
      </p:sp>
      <p:sp>
        <p:nvSpPr>
          <p:cNvPr id="749" name="Google Shape;749;p115"/>
          <p:cNvSpPr/>
          <p:nvPr/>
        </p:nvSpPr>
        <p:spPr>
          <a:xfrm>
            <a:off x="1147467" y="1883903"/>
            <a:ext cx="4334520"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Managing your own stress / anxiety</a:t>
            </a:r>
            <a:endParaRPr/>
          </a:p>
        </p:txBody>
      </p:sp>
      <p:sp>
        <p:nvSpPr>
          <p:cNvPr id="750" name="Google Shape;750;p115"/>
          <p:cNvSpPr/>
          <p:nvPr/>
        </p:nvSpPr>
        <p:spPr>
          <a:xfrm>
            <a:off x="1153943" y="3033319"/>
            <a:ext cx="2727093" cy="400110"/>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Focus on the Positive</a:t>
            </a:r>
            <a:endParaRPr/>
          </a:p>
        </p:txBody>
      </p:sp>
      <p:sp>
        <p:nvSpPr>
          <p:cNvPr id="751" name="Google Shape;751;p115"/>
          <p:cNvSpPr/>
          <p:nvPr/>
        </p:nvSpPr>
        <p:spPr>
          <a:xfrm>
            <a:off x="1153943" y="4123999"/>
            <a:ext cx="3580980"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000"/>
              <a:buFont typeface="Arial"/>
              <a:buChar char="•"/>
            </a:pPr>
            <a:r>
              <a:rPr lang="en-US" sz="2000">
                <a:solidFill>
                  <a:srgbClr val="F2F2F2"/>
                </a:solidFill>
                <a:latin typeface="Calibri"/>
                <a:ea typeface="Calibri"/>
                <a:cs typeface="Calibri"/>
                <a:sym typeface="Calibri"/>
              </a:rPr>
              <a:t>Adopting a Mindful approach</a:t>
            </a:r>
            <a:endParaRPr/>
          </a:p>
        </p:txBody>
      </p:sp>
      <p:sp>
        <p:nvSpPr>
          <p:cNvPr id="752" name="Google Shape;752;p115"/>
          <p:cNvSpPr/>
          <p:nvPr/>
        </p:nvSpPr>
        <p:spPr>
          <a:xfrm>
            <a:off x="1153943" y="5395317"/>
            <a:ext cx="4604530" cy="400110"/>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Editing your thinking: refining the mind</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6"/>
        <p:cNvGrpSpPr/>
        <p:nvPr/>
      </p:nvGrpSpPr>
      <p:grpSpPr>
        <a:xfrm>
          <a:off x="0" y="0"/>
          <a:ext cx="0" cy="0"/>
          <a:chOff x="0" y="0"/>
          <a:chExt cx="0" cy="0"/>
        </a:xfrm>
      </p:grpSpPr>
      <p:sp>
        <p:nvSpPr>
          <p:cNvPr id="757" name="Google Shape;757;p116"/>
          <p:cNvSpPr/>
          <p:nvPr/>
        </p:nvSpPr>
        <p:spPr>
          <a:xfrm>
            <a:off x="758691" y="655879"/>
            <a:ext cx="7868693"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a:solidFill>
                  <a:schemeClr val="dk1"/>
                </a:solidFill>
                <a:latin typeface="Calibri"/>
                <a:ea typeface="Calibri"/>
                <a:cs typeface="Calibri"/>
                <a:sym typeface="Calibri"/>
              </a:rPr>
              <a:t>Mindful Forms of Exercise for Use with the Law of Attraction</a:t>
            </a:r>
            <a:endParaRPr sz="2400" b="1">
              <a:solidFill>
                <a:schemeClr val="dk1"/>
              </a:solidFill>
              <a:latin typeface="Calibri"/>
              <a:ea typeface="Calibri"/>
              <a:cs typeface="Calibri"/>
              <a:sym typeface="Calibri"/>
            </a:endParaRPr>
          </a:p>
        </p:txBody>
      </p:sp>
      <p:sp>
        <p:nvSpPr>
          <p:cNvPr id="758" name="Google Shape;758;p116"/>
          <p:cNvSpPr/>
          <p:nvPr/>
        </p:nvSpPr>
        <p:spPr>
          <a:xfrm>
            <a:off x="758691" y="3126551"/>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Practise being Mindful, while slowly moving the body and staying in pose. Mindfulness is not a part of yoga; however, it is possible to do a waking meditation or to bring in present moment awareness while practising yoga.</a:t>
            </a:r>
            <a:endParaRPr sz="2000">
              <a:solidFill>
                <a:schemeClr val="dk1"/>
              </a:solidFill>
              <a:latin typeface="Calibri"/>
              <a:ea typeface="Calibri"/>
              <a:cs typeface="Calibri"/>
              <a:sym typeface="Calibri"/>
            </a:endParaRPr>
          </a:p>
        </p:txBody>
      </p:sp>
      <p:sp>
        <p:nvSpPr>
          <p:cNvPr id="759" name="Google Shape;759;p116"/>
          <p:cNvSpPr/>
          <p:nvPr/>
        </p:nvSpPr>
        <p:spPr>
          <a:xfrm>
            <a:off x="758691" y="1905506"/>
            <a:ext cx="778162"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2F2F2"/>
                </a:solidFill>
                <a:latin typeface="Calibri"/>
                <a:ea typeface="Calibri"/>
                <a:cs typeface="Calibri"/>
                <a:sym typeface="Calibri"/>
              </a:rPr>
              <a:t>Yoga</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3"/>
        <p:cNvGrpSpPr/>
        <p:nvPr/>
      </p:nvGrpSpPr>
      <p:grpSpPr>
        <a:xfrm>
          <a:off x="0" y="0"/>
          <a:ext cx="0" cy="0"/>
          <a:chOff x="0" y="0"/>
          <a:chExt cx="0" cy="0"/>
        </a:xfrm>
      </p:grpSpPr>
      <p:sp>
        <p:nvSpPr>
          <p:cNvPr id="764" name="Google Shape;764;p117"/>
          <p:cNvSpPr/>
          <p:nvPr/>
        </p:nvSpPr>
        <p:spPr>
          <a:xfrm>
            <a:off x="733808" y="2249387"/>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This practice could be referred to as moving meditation. It is where slow, measured body movements are performed, which brings about a disciplined and peaceful mind set. Again, if you bring in a present moment awareness while performing the moves, it would work well and be even more beneficial.</a:t>
            </a:r>
            <a:endParaRPr sz="2000">
              <a:solidFill>
                <a:schemeClr val="dk1"/>
              </a:solidFill>
              <a:latin typeface="Calibri"/>
              <a:ea typeface="Calibri"/>
              <a:cs typeface="Calibri"/>
              <a:sym typeface="Calibri"/>
            </a:endParaRPr>
          </a:p>
        </p:txBody>
      </p:sp>
      <p:sp>
        <p:nvSpPr>
          <p:cNvPr id="765" name="Google Shape;765;p117"/>
          <p:cNvSpPr/>
          <p:nvPr/>
        </p:nvSpPr>
        <p:spPr>
          <a:xfrm>
            <a:off x="733808" y="927300"/>
            <a:ext cx="1202573"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2F2F2"/>
                </a:solidFill>
                <a:latin typeface="Calibri"/>
                <a:ea typeface="Calibri"/>
                <a:cs typeface="Calibri"/>
                <a:sym typeface="Calibri"/>
              </a:rPr>
              <a:t>Thai Chi</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9"/>
        <p:cNvGrpSpPr/>
        <p:nvPr/>
      </p:nvGrpSpPr>
      <p:grpSpPr>
        <a:xfrm>
          <a:off x="0" y="0"/>
          <a:ext cx="0" cy="0"/>
          <a:chOff x="0" y="0"/>
          <a:chExt cx="0" cy="0"/>
        </a:xfrm>
      </p:grpSpPr>
      <p:sp>
        <p:nvSpPr>
          <p:cNvPr id="770" name="Google Shape;770;p118"/>
          <p:cNvSpPr/>
          <p:nvPr/>
        </p:nvSpPr>
        <p:spPr>
          <a:xfrm>
            <a:off x="585481" y="3589666"/>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This is another moving therapy which encourages the person who practises it to adopt a meditative mind state while carrying out the movements. It is based in the martial arts, as is Thai Chi, but the moves have been slowed down and used in a more present moment mind set. This practice also works with the breath, which makes it a therapy that aligns well with Mindfulness and the Law of Attraction.</a:t>
            </a:r>
            <a:endParaRPr sz="2000">
              <a:solidFill>
                <a:schemeClr val="dk1"/>
              </a:solidFill>
              <a:latin typeface="Calibri"/>
              <a:ea typeface="Calibri"/>
              <a:cs typeface="Calibri"/>
              <a:sym typeface="Calibri"/>
            </a:endParaRPr>
          </a:p>
        </p:txBody>
      </p:sp>
      <p:sp>
        <p:nvSpPr>
          <p:cNvPr id="771" name="Google Shape;771;p118"/>
          <p:cNvSpPr/>
          <p:nvPr/>
        </p:nvSpPr>
        <p:spPr>
          <a:xfrm>
            <a:off x="585481" y="927300"/>
            <a:ext cx="2443682"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2F2F2"/>
                </a:solidFill>
                <a:latin typeface="Calibri"/>
                <a:ea typeface="Calibri"/>
                <a:cs typeface="Calibri"/>
                <a:sym typeface="Calibri"/>
              </a:rPr>
              <a:t>Qigong (Chi gong)</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5"/>
        <p:cNvGrpSpPr/>
        <p:nvPr/>
      </p:nvGrpSpPr>
      <p:grpSpPr>
        <a:xfrm>
          <a:off x="0" y="0"/>
          <a:ext cx="0" cy="0"/>
          <a:chOff x="0" y="0"/>
          <a:chExt cx="0" cy="0"/>
        </a:xfrm>
      </p:grpSpPr>
      <p:sp>
        <p:nvSpPr>
          <p:cNvPr id="776" name="Google Shape;776;p119"/>
          <p:cNvSpPr/>
          <p:nvPr/>
        </p:nvSpPr>
        <p:spPr>
          <a:xfrm>
            <a:off x="479793" y="627744"/>
            <a:ext cx="3129703" cy="461665"/>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F2F2F2"/>
                </a:solidFill>
                <a:latin typeface="Calibri"/>
                <a:ea typeface="Calibri"/>
                <a:cs typeface="Calibri"/>
                <a:sym typeface="Calibri"/>
              </a:rPr>
              <a:t>Daily Mindful Moments</a:t>
            </a:r>
            <a:endParaRPr sz="2400">
              <a:solidFill>
                <a:srgbClr val="F2F2F2"/>
              </a:solidFill>
              <a:latin typeface="Calibri"/>
              <a:ea typeface="Calibri"/>
              <a:cs typeface="Calibri"/>
              <a:sym typeface="Calibri"/>
            </a:endParaRPr>
          </a:p>
        </p:txBody>
      </p:sp>
      <p:sp>
        <p:nvSpPr>
          <p:cNvPr id="777" name="Google Shape;777;p119"/>
          <p:cNvSpPr/>
          <p:nvPr/>
        </p:nvSpPr>
        <p:spPr>
          <a:xfrm>
            <a:off x="360197" y="1908859"/>
            <a:ext cx="6804478" cy="4401205"/>
          </a:xfrm>
          <a:prstGeom prst="rect">
            <a:avLst/>
          </a:prstGeom>
          <a:solidFill>
            <a:srgbClr val="A6D71C"/>
          </a:solid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Here are some points to remember when eating mindfully.</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As soon as you sit down with your food, intentionally bring in awareness of the present moment and take a deep breath before starting.</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Now with each mouthful, eat slowly and chew fully before swallowing.</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Focus only on how it tastes – don’t think or analyse how it tastes, just focus on the taste only and staying in the present.</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Now that you are doing this, you will notice how much you can taste and appreciate the food much more than usual.</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Every time a thought comes in to distract you, bring your attention back to the food and taste.</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you have finished your meal, allow your thoughts to come back in.</a:t>
            </a:r>
            <a:endParaRPr sz="2000">
              <a:solidFill>
                <a:schemeClr val="dk1"/>
              </a:solidFill>
              <a:latin typeface="Calibri"/>
              <a:ea typeface="Calibri"/>
              <a:cs typeface="Calibri"/>
              <a:sym typeface="Calibri"/>
            </a:endParaRPr>
          </a:p>
        </p:txBody>
      </p:sp>
      <p:sp>
        <p:nvSpPr>
          <p:cNvPr id="778" name="Google Shape;778;p119"/>
          <p:cNvSpPr/>
          <p:nvPr/>
        </p:nvSpPr>
        <p:spPr>
          <a:xfrm>
            <a:off x="479793" y="1268301"/>
            <a:ext cx="2015616"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Mindful eating</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2"/>
        <p:cNvGrpSpPr/>
        <p:nvPr/>
      </p:nvGrpSpPr>
      <p:grpSpPr>
        <a:xfrm>
          <a:off x="0" y="0"/>
          <a:ext cx="0" cy="0"/>
          <a:chOff x="0" y="0"/>
          <a:chExt cx="0" cy="0"/>
        </a:xfrm>
      </p:grpSpPr>
      <p:sp>
        <p:nvSpPr>
          <p:cNvPr id="783" name="Google Shape;783;p120"/>
          <p:cNvSpPr/>
          <p:nvPr/>
        </p:nvSpPr>
        <p:spPr>
          <a:xfrm>
            <a:off x="909710" y="1362787"/>
            <a:ext cx="5730241" cy="4708981"/>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Breathing is another thing that we do naturally. As soon as you focus on your breath and its calming rhythm, you will immediately start to feel more focused and less anxious.</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we have referred to focusing on the body, during this course, it is helpful to focus on the breath first; doing this will make it easier to then become aware of the body sensations generally. So it is possible to breathe Mindfully, by bringing your attention to the breath only and nothing else.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doing this, there is no need to change the breathing in any way; just focus on the rhythm of your breathing and you will immediately start to feel more centred and relaxed.</a:t>
            </a:r>
            <a:endParaRPr sz="2000">
              <a:solidFill>
                <a:schemeClr val="dk1"/>
              </a:solidFill>
              <a:latin typeface="Calibri"/>
              <a:ea typeface="Calibri"/>
              <a:cs typeface="Calibri"/>
              <a:sym typeface="Calibri"/>
            </a:endParaRPr>
          </a:p>
        </p:txBody>
      </p:sp>
      <p:sp>
        <p:nvSpPr>
          <p:cNvPr id="784" name="Google Shape;784;p120"/>
          <p:cNvSpPr/>
          <p:nvPr/>
        </p:nvSpPr>
        <p:spPr>
          <a:xfrm>
            <a:off x="574358" y="557968"/>
            <a:ext cx="2501069" cy="461665"/>
          </a:xfrm>
          <a:prstGeom prst="rect">
            <a:avLst/>
          </a:prstGeom>
          <a:solidFill>
            <a:srgbClr val="0C0C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2F2F2"/>
                </a:solidFill>
                <a:latin typeface="Calibri"/>
                <a:ea typeface="Calibri"/>
                <a:cs typeface="Calibri"/>
                <a:sym typeface="Calibri"/>
              </a:rPr>
              <a:t>Mindful breathing</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8"/>
        <p:cNvGrpSpPr/>
        <p:nvPr/>
      </p:nvGrpSpPr>
      <p:grpSpPr>
        <a:xfrm>
          <a:off x="0" y="0"/>
          <a:ext cx="0" cy="0"/>
          <a:chOff x="0" y="0"/>
          <a:chExt cx="0" cy="0"/>
        </a:xfrm>
      </p:grpSpPr>
      <p:sp>
        <p:nvSpPr>
          <p:cNvPr id="789" name="Google Shape;789;p121"/>
          <p:cNvSpPr/>
          <p:nvPr/>
        </p:nvSpPr>
        <p:spPr>
          <a:xfrm>
            <a:off x="6358597" y="1464557"/>
            <a:ext cx="5567512" cy="317009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 act of falling asleep can be made easier with a meditative or Mindful approach.</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Next time you have trouble falling asleep, observe your thoughts. The fact that the brain hasn’t switched off yet is creating energy. This energy is keeping you awake.</a:t>
            </a:r>
            <a:endParaRPr/>
          </a:p>
          <a:p>
            <a:pPr marL="342900" marR="0" lvl="0" indent="-342900" algn="just"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Therefore, the next time you are aware that this is happening, bring in a present moment awareness and focus only on your breathing and how your body is feeling. </a:t>
            </a:r>
            <a:endParaRPr/>
          </a:p>
        </p:txBody>
      </p:sp>
      <p:sp>
        <p:nvSpPr>
          <p:cNvPr id="790" name="Google Shape;790;p121"/>
          <p:cNvSpPr/>
          <p:nvPr/>
        </p:nvSpPr>
        <p:spPr>
          <a:xfrm>
            <a:off x="574358" y="557968"/>
            <a:ext cx="1963999" cy="461665"/>
          </a:xfrm>
          <a:prstGeom prst="rect">
            <a:avLst/>
          </a:prstGeom>
          <a:solidFill>
            <a:srgbClr val="0C0C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2F2F2"/>
                </a:solidFill>
                <a:latin typeface="Calibri"/>
                <a:ea typeface="Calibri"/>
                <a:cs typeface="Calibri"/>
                <a:sym typeface="Calibri"/>
              </a:rPr>
              <a:t>Mindful Sleep</a:t>
            </a:r>
            <a:endParaRPr sz="2400" b="1">
              <a:solidFill>
                <a:srgbClr val="F2F2F2"/>
              </a:solidFill>
              <a:latin typeface="Calibri"/>
              <a:ea typeface="Calibri"/>
              <a:cs typeface="Calibri"/>
              <a:sym typeface="Calibri"/>
            </a:endParaRPr>
          </a:p>
        </p:txBody>
      </p:sp>
      <p:sp>
        <p:nvSpPr>
          <p:cNvPr id="791" name="Google Shape;791;p121"/>
          <p:cNvSpPr/>
          <p:nvPr/>
        </p:nvSpPr>
        <p:spPr>
          <a:xfrm>
            <a:off x="574358" y="4771803"/>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This meditative approach to falling asleep is very effective and easy to do, especially if you are already used to bringing in Mindful present moment awareness or meditating.</a:t>
            </a:r>
            <a:endParaRPr sz="2000">
              <a:solidFill>
                <a:srgbClr val="F2F2F2"/>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5"/>
        <p:cNvGrpSpPr/>
        <p:nvPr/>
      </p:nvGrpSpPr>
      <p:grpSpPr>
        <a:xfrm>
          <a:off x="0" y="0"/>
          <a:ext cx="0" cy="0"/>
          <a:chOff x="0" y="0"/>
          <a:chExt cx="0" cy="0"/>
        </a:xfrm>
      </p:grpSpPr>
      <p:sp>
        <p:nvSpPr>
          <p:cNvPr id="796" name="Google Shape;796;p122"/>
          <p:cNvSpPr/>
          <p:nvPr/>
        </p:nvSpPr>
        <p:spPr>
          <a:xfrm>
            <a:off x="663710" y="684014"/>
            <a:ext cx="4624471" cy="461665"/>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Ten Tips for Daily Law of Attraction</a:t>
            </a:r>
            <a:endParaRPr sz="2400" b="1">
              <a:solidFill>
                <a:schemeClr val="dk1"/>
              </a:solidFill>
              <a:latin typeface="Calibri"/>
              <a:ea typeface="Calibri"/>
              <a:cs typeface="Calibri"/>
              <a:sym typeface="Calibri"/>
            </a:endParaRPr>
          </a:p>
        </p:txBody>
      </p:sp>
      <p:sp>
        <p:nvSpPr>
          <p:cNvPr id="797" name="Google Shape;797;p122"/>
          <p:cNvSpPr/>
          <p:nvPr/>
        </p:nvSpPr>
        <p:spPr>
          <a:xfrm>
            <a:off x="663710" y="1374303"/>
            <a:ext cx="6096000" cy="1015663"/>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Do one thing at a time</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When you’re doing something, just focus on that one thing only and be in the moment.</a:t>
            </a:r>
            <a:endParaRPr sz="2000">
              <a:solidFill>
                <a:srgbClr val="F2F2F2"/>
              </a:solidFill>
              <a:latin typeface="Calibri"/>
              <a:ea typeface="Calibri"/>
              <a:cs typeface="Calibri"/>
              <a:sym typeface="Calibri"/>
            </a:endParaRPr>
          </a:p>
        </p:txBody>
      </p:sp>
      <p:sp>
        <p:nvSpPr>
          <p:cNvPr id="798" name="Google Shape;798;p122"/>
          <p:cNvSpPr/>
          <p:nvPr/>
        </p:nvSpPr>
        <p:spPr>
          <a:xfrm>
            <a:off x="5107055" y="2512465"/>
            <a:ext cx="6096000" cy="132343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Do it slowly and deliberately</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While doing anything, try to slow down and be deliberate in your actions; this will be easier when you are in the moment.</a:t>
            </a:r>
            <a:endParaRPr sz="2000">
              <a:solidFill>
                <a:schemeClr val="dk1"/>
              </a:solidFill>
              <a:latin typeface="Calibri"/>
              <a:ea typeface="Calibri"/>
              <a:cs typeface="Calibri"/>
              <a:sym typeface="Calibri"/>
            </a:endParaRPr>
          </a:p>
        </p:txBody>
      </p:sp>
      <p:sp>
        <p:nvSpPr>
          <p:cNvPr id="799" name="Google Shape;799;p122"/>
          <p:cNvSpPr/>
          <p:nvPr/>
        </p:nvSpPr>
        <p:spPr>
          <a:xfrm>
            <a:off x="663710" y="4158458"/>
            <a:ext cx="6096000" cy="2246769"/>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Do less</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Where possible, try not to overfill your day. Plan to do things one thing at a time, deliberately and Mindfully. This won’t be possible if you overfill your day. So prioritise your tasks and let go of the ones that can wait or that you don’t need to do at all, for there’s always tomorrow.</a:t>
            </a:r>
            <a:endParaRPr sz="2000">
              <a:solidFill>
                <a:srgbClr val="F2F2F2"/>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3"/>
        <p:cNvGrpSpPr/>
        <p:nvPr/>
      </p:nvGrpSpPr>
      <p:grpSpPr>
        <a:xfrm>
          <a:off x="0" y="0"/>
          <a:ext cx="0" cy="0"/>
          <a:chOff x="0" y="0"/>
          <a:chExt cx="0" cy="0"/>
        </a:xfrm>
      </p:grpSpPr>
      <p:sp>
        <p:nvSpPr>
          <p:cNvPr id="804" name="Google Shape;804;p123"/>
          <p:cNvSpPr/>
          <p:nvPr/>
        </p:nvSpPr>
        <p:spPr>
          <a:xfrm>
            <a:off x="1162930" y="535430"/>
            <a:ext cx="6096000" cy="1631216"/>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Leave space</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As you Mindfully do all of the above, leave space between jobs and tasks where possible. Leaving room for error can lead to a more relaxed feeling as you move from task to task.</a:t>
            </a:r>
            <a:endParaRPr sz="2000">
              <a:solidFill>
                <a:schemeClr val="dk1"/>
              </a:solidFill>
              <a:latin typeface="Calibri"/>
              <a:ea typeface="Calibri"/>
              <a:cs typeface="Calibri"/>
              <a:sym typeface="Calibri"/>
            </a:endParaRPr>
          </a:p>
        </p:txBody>
      </p:sp>
      <p:sp>
        <p:nvSpPr>
          <p:cNvPr id="805" name="Google Shape;805;p123"/>
          <p:cNvSpPr/>
          <p:nvPr/>
        </p:nvSpPr>
        <p:spPr>
          <a:xfrm>
            <a:off x="3849859" y="2501233"/>
            <a:ext cx="6096000" cy="1015663"/>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Spend at least five minutes daily doing nothing</a:t>
            </a:r>
            <a:endParaRPr/>
          </a:p>
          <a:p>
            <a:pPr marL="0" marR="0" lvl="0" indent="0" algn="just" rtl="0">
              <a:spcBef>
                <a:spcPts val="0"/>
              </a:spcBef>
              <a:spcAft>
                <a:spcPts val="0"/>
              </a:spcAft>
              <a:buNone/>
            </a:pPr>
            <a:r>
              <a:rPr lang="en-US" sz="2000">
                <a:solidFill>
                  <a:srgbClr val="F2F2F2"/>
                </a:solidFill>
                <a:latin typeface="Calibri"/>
                <a:ea typeface="Calibri"/>
                <a:cs typeface="Calibri"/>
                <a:sym typeface="Calibri"/>
              </a:rPr>
              <a:t>The best way to do this is to meditate, although this is not doing nothing at all. </a:t>
            </a:r>
            <a:endParaRPr sz="2000">
              <a:solidFill>
                <a:srgbClr val="F2F2F2"/>
              </a:solidFill>
              <a:latin typeface="Calibri"/>
              <a:ea typeface="Calibri"/>
              <a:cs typeface="Calibri"/>
              <a:sym typeface="Calibri"/>
            </a:endParaRPr>
          </a:p>
        </p:txBody>
      </p:sp>
      <p:sp>
        <p:nvSpPr>
          <p:cNvPr id="806" name="Google Shape;806;p123"/>
          <p:cNvSpPr/>
          <p:nvPr/>
        </p:nvSpPr>
        <p:spPr>
          <a:xfrm>
            <a:off x="1162930" y="3971585"/>
            <a:ext cx="6096000" cy="1938992"/>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Focus on the present</a:t>
            </a:r>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When you catch yourself feeling stressed because you are either imagining a future that might not happen (worrying) or remembering something negative about the past, let it go – and come back to the present moment</a:t>
            </a:r>
            <a:endParaRPr sz="2000">
              <a:solidFill>
                <a:schemeClr val="dk1"/>
              </a:solidFill>
              <a:latin typeface="Calibri"/>
              <a:ea typeface="Calibri"/>
              <a:cs typeface="Calibri"/>
              <a:sym typeface="Calibri"/>
            </a:endParaRPr>
          </a:p>
        </p:txBody>
      </p:sp>
      <p:sp>
        <p:nvSpPr>
          <p:cNvPr id="807" name="Google Shape;807;p123"/>
          <p:cNvSpPr/>
          <p:nvPr/>
        </p:nvSpPr>
        <p:spPr>
          <a:xfrm>
            <a:off x="8679051" y="6126977"/>
            <a:ext cx="3512949" cy="369332"/>
          </a:xfrm>
          <a:prstGeom prst="rect">
            <a:avLst/>
          </a:prstGeom>
          <a:solidFill>
            <a:srgbClr val="A6D7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Ten Tips for Daily Law of Attraction</a:t>
            </a:r>
            <a:endParaRPr sz="1800" b="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105</Slides>
  <Notes>105</Notes>
  <HiddenSlides>0</HiddenSlides>
  <ScaleCrop>false</ScaleCrop>
  <HeadingPairs>
    <vt:vector size="4" baseType="variant">
      <vt:variant>
        <vt:lpstr>Theme</vt:lpstr>
      </vt:variant>
      <vt:variant>
        <vt:i4>2</vt:i4>
      </vt:variant>
      <vt:variant>
        <vt:lpstr>Slide Titles</vt:lpstr>
      </vt:variant>
      <vt:variant>
        <vt:i4>105</vt:i4>
      </vt:variant>
    </vt:vector>
  </HeadingPairs>
  <TitlesOfParts>
    <vt:vector size="10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917248710023</cp:lastModifiedBy>
  <cp:revision>1</cp:revision>
  <dcterms:modified xsi:type="dcterms:W3CDTF">2021-03-24T04:49:05Z</dcterms:modified>
</cp:coreProperties>
</file>