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59" r:id="rId9"/>
    <p:sldId id="260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9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0470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380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2199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513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4836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88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585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179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62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467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727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35B1A5E-EFFA-4CDF-9C90-F7CC1AF4973D}" type="datetimeFigureOut">
              <a:rPr lang="en-IN" smtClean="0"/>
              <a:t>31-01-2022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73C51636-5F33-4BDB-9710-4DE52219A57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57646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inenet.com/stress/article.htm" TargetMode="External"/><Relationship Id="rId2" Type="http://schemas.openxmlformats.org/officeDocument/2006/relationships/hyperlink" Target="https://www.medicinenet.com/exercise_and_activity/article.htm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hyperlink" Target="https://www.medicinenet.com/mental_health_psychology/article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68D1B-080B-4BE7-8377-384D6F31F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2571" y="2223436"/>
            <a:ext cx="9676598" cy="1645920"/>
          </a:xfrm>
        </p:spPr>
        <p:txBody>
          <a:bodyPr>
            <a:noAutofit/>
          </a:bodyPr>
          <a:lstStyle/>
          <a:p>
            <a:r>
              <a:rPr lang="en-IN" sz="4000" dirty="0">
                <a:highlight>
                  <a:srgbClr val="FFFF00"/>
                </a:highlight>
                <a:latin typeface="Algerian" panose="04020705040A02060702" pitchFamily="82" charset="0"/>
              </a:rPr>
              <a:t>BEAUTY OF POSITIVE AFFIRMATION IN HUMAN LIFE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799BD2E-C4CD-45F4-8B93-83A2BDBA6894}"/>
              </a:ext>
            </a:extLst>
          </p:cNvPr>
          <p:cNvSpPr/>
          <p:nvPr/>
        </p:nvSpPr>
        <p:spPr>
          <a:xfrm>
            <a:off x="288757" y="4105175"/>
            <a:ext cx="3561347" cy="251700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7479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r: 5 Points 1">
            <a:extLst>
              <a:ext uri="{FF2B5EF4-FFF2-40B4-BE49-F238E27FC236}">
                <a16:creationId xmlns:a16="http://schemas.microsoft.com/office/drawing/2014/main" id="{E23F83F4-89BE-42BF-AB1C-521A26A0FCE9}"/>
              </a:ext>
            </a:extLst>
          </p:cNvPr>
          <p:cNvSpPr/>
          <p:nvPr/>
        </p:nvSpPr>
        <p:spPr>
          <a:xfrm>
            <a:off x="1155031" y="252662"/>
            <a:ext cx="8970745" cy="635267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0" i="1" dirty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“The mind is everything. What we think we become.” ~Buddha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2950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2855-6663-4D93-A77B-9BB98D6B6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491076"/>
          </a:xfrm>
        </p:spPr>
        <p:txBody>
          <a:bodyPr>
            <a:normAutofit fontScale="90000"/>
          </a:bodyPr>
          <a:lstStyle/>
          <a:p>
            <a:endParaRPr lang="en-IN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3F975D-8B82-4F00-975F-F6FC7DCF9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E5368A-8DB9-43F1-9FD8-F63A04686944}"/>
              </a:ext>
            </a:extLst>
          </p:cNvPr>
          <p:cNvSpPr/>
          <p:nvPr/>
        </p:nvSpPr>
        <p:spPr>
          <a:xfrm>
            <a:off x="0" y="159025"/>
            <a:ext cx="12191999" cy="6569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2400" b="0" i="1" dirty="0">
                <a:solidFill>
                  <a:srgbClr val="333333"/>
                </a:solidFill>
                <a:effectLst/>
                <a:latin typeface="inherit"/>
              </a:rPr>
              <a:t>"I'm never going to be able to do this job; I'm just not smart enough.“</a:t>
            </a:r>
          </a:p>
          <a:p>
            <a:pPr algn="l" fontAlgn="base"/>
            <a:endParaRPr lang="en-US" sz="2400" b="0" i="0" dirty="0">
              <a:solidFill>
                <a:srgbClr val="333333"/>
              </a:solidFill>
              <a:effectLst/>
              <a:latin typeface="ProximaNova-n4"/>
            </a:endParaRP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2400" b="0" i="1" dirty="0">
                <a:solidFill>
                  <a:srgbClr val="333333"/>
                </a:solidFill>
                <a:effectLst/>
                <a:latin typeface="inherit"/>
              </a:rPr>
              <a:t>"Why does my boss want me to run the presentation? I'm a terrible public speaker, and I'll just embarrass the team.“</a:t>
            </a:r>
          </a:p>
          <a:p>
            <a:pPr algn="l" fontAlgn="base"/>
            <a:endParaRPr lang="en-US" sz="2400" b="0" i="0" dirty="0">
              <a:solidFill>
                <a:srgbClr val="333333"/>
              </a:solidFill>
              <a:effectLst/>
              <a:latin typeface="ProximaNova-n4"/>
            </a:endParaRPr>
          </a:p>
          <a:p>
            <a:pPr algn="l" fontAlgn="base"/>
            <a:r>
              <a:rPr lang="en-US" sz="2400" b="1" i="0" dirty="0">
                <a:solidFill>
                  <a:srgbClr val="333333"/>
                </a:solidFill>
                <a:effectLst/>
                <a:latin typeface="ProximaNova-n4"/>
              </a:rPr>
              <a:t> Many of us have negative thoughts like these, sometimes frequently. When we think like this, our confidence, mood and outlook can become negative, too.</a:t>
            </a:r>
          </a:p>
          <a:p>
            <a:pPr algn="l" fontAlgn="base"/>
            <a:endParaRPr lang="en-US" sz="2400" b="1" dirty="0">
              <a:solidFill>
                <a:srgbClr val="333333"/>
              </a:solidFill>
              <a:latin typeface="ProximaNova-n4"/>
            </a:endParaRPr>
          </a:p>
          <a:p>
            <a:pPr algn="ctr" fontAlgn="base"/>
            <a:r>
              <a:rPr lang="en-US" sz="3600" b="1" i="0" dirty="0">
                <a:solidFill>
                  <a:srgbClr val="333333"/>
                </a:solidFill>
                <a:effectLst/>
                <a:latin typeface="ProximaNova-n4"/>
              </a:rPr>
              <a:t> But</a:t>
            </a:r>
          </a:p>
          <a:p>
            <a:pPr algn="ctr" fontAlgn="base"/>
            <a:endParaRPr lang="en-US" sz="3600" b="1" i="0" dirty="0">
              <a:solidFill>
                <a:srgbClr val="333333"/>
              </a:solidFill>
              <a:effectLst/>
              <a:latin typeface="ProximaNova-n4"/>
            </a:endParaRPr>
          </a:p>
          <a:p>
            <a:pPr algn="l" fontAlgn="base"/>
            <a:r>
              <a:rPr lang="en-US" sz="2400" b="0" i="0" dirty="0">
                <a:solidFill>
                  <a:srgbClr val="333333"/>
                </a:solidFill>
                <a:effectLst/>
                <a:latin typeface="ProximaNova-n4"/>
              </a:rPr>
              <a:t>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ProximaNova-n4"/>
              </a:rPr>
              <a:t>if we deliberately do the opposite and use positive thoughts about ourselves, the effect can be just as powerful but far more helpful.</a:t>
            </a:r>
          </a:p>
          <a:p>
            <a:pPr algn="l" fontAlgn="base"/>
            <a:endParaRPr lang="en-US" sz="3600" b="1" i="0" dirty="0">
              <a:solidFill>
                <a:srgbClr val="333333"/>
              </a:solidFill>
              <a:effectLst/>
              <a:latin typeface="ProximaNova-n4"/>
            </a:endParaRPr>
          </a:p>
          <a:p>
            <a:pPr algn="l" fontAlgn="base"/>
            <a:endParaRPr lang="en-US" sz="2400" dirty="0">
              <a:solidFill>
                <a:srgbClr val="333333"/>
              </a:solidFill>
              <a:latin typeface="ProximaNova-n4"/>
            </a:endParaRPr>
          </a:p>
          <a:p>
            <a:pPr algn="l" fontAlgn="base"/>
            <a:endParaRPr lang="en-US" sz="2400" b="0" i="0" dirty="0">
              <a:solidFill>
                <a:srgbClr val="333333"/>
              </a:solidFill>
              <a:effectLst/>
              <a:latin typeface="ProximaNova-n4"/>
            </a:endParaRPr>
          </a:p>
        </p:txBody>
      </p:sp>
    </p:spTree>
    <p:extLst>
      <p:ext uri="{BB962C8B-B14F-4D97-AF65-F5344CB8AC3E}">
        <p14:creationId xmlns:p14="http://schemas.microsoft.com/office/powerpoint/2010/main" val="3992634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22855-6663-4D93-A77B-9BB98D6B6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bg2">
                    <a:lumMod val="50000"/>
                  </a:schemeClr>
                </a:solidFill>
              </a:rPr>
              <a:t>What are affirmations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3F975D-8B82-4F00-975F-F6FC7DCF9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E5368A-8DB9-43F1-9FD8-F63A04686944}"/>
              </a:ext>
            </a:extLst>
          </p:cNvPr>
          <p:cNvSpPr/>
          <p:nvPr/>
        </p:nvSpPr>
        <p:spPr>
          <a:xfrm>
            <a:off x="1202918" y="2011680"/>
            <a:ext cx="9784079" cy="420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85CE2372-79C0-449E-9ADC-FC62CAC1B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697" y="2637472"/>
            <a:ext cx="9215904" cy="1477328"/>
          </a:xfrm>
          <a:prstGeom prst="rect">
            <a:avLst/>
          </a:prstGeom>
          <a:solidFill>
            <a:srgbClr val="FBFB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marL="182880" indent="-18288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11480" indent="-18288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640080" indent="-18288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868680" indent="-18288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097280" indent="-18288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12846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14718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16290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1806200" indent="-2286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ClrTx/>
              <a:buFontTx/>
              <a:buNone/>
            </a:pPr>
            <a:r>
              <a:rPr lang="en-US" altLang="en-US" sz="2400" dirty="0">
                <a:solidFill>
                  <a:srgbClr val="333333"/>
                </a:solidFill>
                <a:latin typeface="ProximaNova-n4"/>
              </a:rPr>
              <a:t>Affirmations are positive statements that can help us to challenge and </a:t>
            </a:r>
          </a:p>
          <a:p>
            <a:pPr marL="0" indent="0">
              <a:lnSpc>
                <a:spcPct val="100000"/>
              </a:lnSpc>
              <a:buClrTx/>
              <a:buFontTx/>
              <a:buNone/>
            </a:pPr>
            <a:r>
              <a:rPr lang="en-US" altLang="en-US" sz="2400" dirty="0">
                <a:solidFill>
                  <a:srgbClr val="333333"/>
                </a:solidFill>
                <a:latin typeface="ProximaNova-n4"/>
              </a:rPr>
              <a:t>Overcome self sabotaging and negative thoughts.</a:t>
            </a:r>
          </a:p>
          <a:p>
            <a:pPr marL="0" indent="0">
              <a:lnSpc>
                <a:spcPct val="100000"/>
              </a:lnSpc>
              <a:buClrTx/>
              <a:buFontTx/>
              <a:buNone/>
            </a:pPr>
            <a:r>
              <a:rPr lang="en-US" altLang="en-US" sz="2400" dirty="0">
                <a:solidFill>
                  <a:srgbClr val="333333"/>
                </a:solidFill>
                <a:latin typeface="ProximaNova-n4"/>
              </a:rPr>
              <a:t> When we repeat them often, and believe in them, we can start to make positive changes</a:t>
            </a:r>
            <a:r>
              <a:rPr lang="en-US" altLang="en-US" sz="1200" dirty="0">
                <a:solidFill>
                  <a:srgbClr val="333333"/>
                </a:solidFill>
                <a:latin typeface="ProximaNova-n4"/>
              </a:rPr>
              <a:t>.</a:t>
            </a:r>
            <a:r>
              <a:rPr lang="en-US" altLang="en-US" sz="800" dirty="0"/>
              <a:t> </a:t>
            </a:r>
            <a:endParaRPr lang="en-US" altLang="en-US" sz="1800" dirty="0"/>
          </a:p>
        </p:txBody>
      </p:sp>
      <p:pic>
        <p:nvPicPr>
          <p:cNvPr id="1027" name="Picture 3" descr="Affirmations - Free Transparent PNG Clipart Images Download">
            <a:extLst>
              <a:ext uri="{FF2B5EF4-FFF2-40B4-BE49-F238E27FC236}">
                <a16:creationId xmlns:a16="http://schemas.microsoft.com/office/drawing/2014/main" id="{EDCF147C-3634-4A68-AE79-B62C9F382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430" y="211786"/>
            <a:ext cx="2895600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8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1C6991B-C9BB-4770-BB52-187C45DACA31}"/>
              </a:ext>
            </a:extLst>
          </p:cNvPr>
          <p:cNvSpPr/>
          <p:nvPr/>
        </p:nvSpPr>
        <p:spPr>
          <a:xfrm>
            <a:off x="4405110" y="0"/>
            <a:ext cx="7517331" cy="64874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bg1"/>
                </a:solidFill>
                <a:latin typeface="PT Sans" panose="020B0503020203020204" pitchFamily="34" charset="0"/>
              </a:rPr>
              <a:t>“Watch your thoughts, they become your words; watch your words, they become your actions; watch your actions, they become your habits; watch your habits, they become your character; watch your character, it becomes your destiny.”</a:t>
            </a:r>
            <a:endParaRPr lang="en-IN" sz="28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2056" name="Picture 8" descr="Affirmations Clip Art - Royalty Free - GoGraph">
            <a:extLst>
              <a:ext uri="{FF2B5EF4-FFF2-40B4-BE49-F238E27FC236}">
                <a16:creationId xmlns:a16="http://schemas.microsoft.com/office/drawing/2014/main" id="{DE7F0B2C-16E0-405C-897A-B74BA1C918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22" b="8108"/>
          <a:stretch/>
        </p:blipFill>
        <p:spPr bwMode="auto">
          <a:xfrm>
            <a:off x="269559" y="1085400"/>
            <a:ext cx="3676352" cy="383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00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E3EC4-11C9-49B9-9F53-BEC7A3522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lnSpc>
                <a:spcPts val="1440"/>
              </a:lnSpc>
              <a:spcBef>
                <a:spcPts val="600"/>
              </a:spcBef>
              <a:spcAft>
                <a:spcPts val="750"/>
              </a:spcAft>
            </a:pPr>
            <a:r>
              <a:rPr lang="en-IN" b="1" dirty="0">
                <a:solidFill>
                  <a:srgbClr val="333333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BENEFITS OF POSITIVE AFFIRMATIONS</a:t>
            </a:r>
            <a:endParaRPr lang="en-IN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B483FA-F5EF-4D96-B789-F5F81ECC2F06}"/>
              </a:ext>
            </a:extLst>
          </p:cNvPr>
          <p:cNvSpPr/>
          <p:nvPr/>
        </p:nvSpPr>
        <p:spPr>
          <a:xfrm>
            <a:off x="493056" y="2011680"/>
            <a:ext cx="11203806" cy="4408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202124"/>
                </a:solidFill>
                <a:effectLst/>
                <a:latin typeface="+mj-lt"/>
              </a:rPr>
              <a:t>Control negative feelings such as frustration, anger, or impatience.</a:t>
            </a:r>
            <a:endParaRPr lang="en-US" sz="2000" dirty="0">
              <a:solidFill>
                <a:srgbClr val="222222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+mj-lt"/>
              </a:rPr>
              <a:t>Enhance better sleep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22222"/>
                </a:solidFill>
                <a:latin typeface="+mj-lt"/>
              </a:rPr>
              <a:t>Reduce anxiety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+mj-lt"/>
              </a:rPr>
              <a:t>Overcome a bad </a:t>
            </a:r>
            <a:r>
              <a:rPr lang="en-US" sz="2000" b="0" i="0" dirty="0" err="1">
                <a:solidFill>
                  <a:srgbClr val="222222"/>
                </a:solidFill>
                <a:effectLst/>
                <a:latin typeface="+mj-lt"/>
              </a:rPr>
              <a:t>habbit</a:t>
            </a:r>
            <a:endParaRPr lang="en-US" sz="2000" dirty="0">
              <a:solidFill>
                <a:srgbClr val="202124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Motivation to change for the better.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Motivation to achieve </a:t>
            </a:r>
            <a:r>
              <a:rPr lang="en-US" sz="2000" b="0" i="0" u="none" strike="noStrike" dirty="0">
                <a:solidFill>
                  <a:srgbClr val="2196F3"/>
                </a:solidFill>
                <a:effectLst/>
                <a:latin typeface="+mj-lt"/>
                <a:hlinkClick r:id="rId2"/>
              </a:rPr>
              <a:t>fitness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 goals and other goals.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202124"/>
                </a:solidFill>
                <a:effectLst/>
                <a:latin typeface="+mj-lt"/>
              </a:rPr>
              <a:t>Change negative thought patterns into positive 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2124"/>
                </a:solidFill>
                <a:latin typeface="+mj-lt"/>
              </a:rPr>
              <a:t>Build self esteem and confidence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Decreases </a:t>
            </a:r>
            <a:r>
              <a:rPr lang="en-US" sz="2000" b="0" i="0" u="none" strike="noStrike" dirty="0">
                <a:solidFill>
                  <a:srgbClr val="2196F3"/>
                </a:solidFill>
                <a:effectLst/>
                <a:latin typeface="+mj-lt"/>
                <a:hlinkClick r:id="rId3"/>
              </a:rPr>
              <a:t>stress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 levels and improves overall health, including </a:t>
            </a:r>
            <a:r>
              <a:rPr lang="en-US" sz="2000" b="0" i="0" u="none" strike="noStrike" dirty="0">
                <a:solidFill>
                  <a:srgbClr val="2196F3"/>
                </a:solidFill>
                <a:effectLst/>
                <a:latin typeface="+mj-lt"/>
                <a:hlinkClick r:id="rId4"/>
              </a:rPr>
              <a:t>mental health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Raleway" panose="020B0604020202020204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j-lt"/>
              </a:rPr>
              <a:t>Cope better with disappointment and sad news.</a:t>
            </a:r>
          </a:p>
          <a:p>
            <a:br>
              <a:rPr lang="en-US" sz="2000" b="0" i="0" dirty="0">
                <a:solidFill>
                  <a:srgbClr val="202124"/>
                </a:solidFill>
                <a:effectLst/>
                <a:latin typeface="+mj-lt"/>
              </a:rPr>
            </a:br>
            <a:endParaRPr lang="en-IN" sz="2000" dirty="0">
              <a:latin typeface="+mj-lt"/>
            </a:endParaRPr>
          </a:p>
        </p:txBody>
      </p:sp>
      <p:pic>
        <p:nvPicPr>
          <p:cNvPr id="4" name="Picture 2" descr="ways to deal with a narcissist partner,">
            <a:extLst>
              <a:ext uri="{FF2B5EF4-FFF2-40B4-BE49-F238E27FC236}">
                <a16:creationId xmlns:a16="http://schemas.microsoft.com/office/drawing/2014/main" id="{F0B5FB91-8649-40A9-BE40-F6DA444F3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920" y="2329314"/>
            <a:ext cx="2926080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536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77263-D50B-4DA1-AC34-8A474928E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8" y="284176"/>
            <a:ext cx="9784080" cy="1508760"/>
          </a:xfrm>
        </p:spPr>
        <p:txBody>
          <a:bodyPr/>
          <a:lstStyle/>
          <a:p>
            <a:r>
              <a:rPr lang="en-IN" dirty="0">
                <a:solidFill>
                  <a:schemeClr val="bg1"/>
                </a:solidFill>
              </a:rPr>
              <a:t> is there science behind affirmation??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0241A24-68AE-445B-835C-FF84D7EEBDF6}"/>
              </a:ext>
            </a:extLst>
          </p:cNvPr>
          <p:cNvSpPr/>
          <p:nvPr/>
        </p:nvSpPr>
        <p:spPr>
          <a:xfrm>
            <a:off x="209109" y="2016493"/>
            <a:ext cx="11771697" cy="4658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2400" b="0" i="0" dirty="0">
              <a:solidFill>
                <a:srgbClr val="000000"/>
              </a:solidFill>
              <a:effectLst/>
              <a:latin typeface="Circular"/>
            </a:endParaRPr>
          </a:p>
          <a:p>
            <a:pPr algn="l"/>
            <a:endParaRPr lang="en-US" sz="2400" dirty="0">
              <a:solidFill>
                <a:srgbClr val="000000"/>
              </a:solidFill>
              <a:latin typeface="Circular"/>
            </a:endParaRPr>
          </a:p>
          <a:p>
            <a:pPr algn="l"/>
            <a:endParaRPr lang="en-US" sz="2400" b="0" i="0" dirty="0">
              <a:solidFill>
                <a:srgbClr val="000000"/>
              </a:solidFill>
              <a:effectLst/>
              <a:latin typeface="Circular"/>
            </a:endParaRPr>
          </a:p>
          <a:p>
            <a:pPr algn="l"/>
            <a:endParaRPr lang="en-US" sz="2400" dirty="0">
              <a:solidFill>
                <a:srgbClr val="000000"/>
              </a:solidFill>
              <a:latin typeface="Circular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Circular"/>
              </a:rPr>
              <a:t>A study published in the journal Social Cognitive and Affective Neuroscience (1) used MRI to reveal that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Circular"/>
              </a:rPr>
              <a:t>practising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ircular"/>
              </a:rPr>
              <a:t> self-affirmation activates the reward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Circular"/>
              </a:rPr>
              <a:t>centres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ircular"/>
              </a:rPr>
              <a:t> in your brain. Simply say to yourself “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ircular"/>
              </a:rPr>
              <a:t>I will earn that promotion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ircular"/>
              </a:rPr>
              <a:t>” and it’ll light up the same reward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Circular"/>
              </a:rPr>
              <a:t>centres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ircular"/>
              </a:rPr>
              <a:t> that respond to other pleasurable experiences, such as eating great food. or winning a prize. It fires up your neural pathways and makes changes to those areas of the brain that makes you happy and positive.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Circular"/>
              </a:rPr>
              <a:t> </a:t>
            </a:r>
          </a:p>
          <a:p>
            <a:endParaRPr lang="en-IN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D1B3B827-76A3-4D9A-B7E9-46B98A320703}"/>
              </a:ext>
            </a:extLst>
          </p:cNvPr>
          <p:cNvSpPr/>
          <p:nvPr/>
        </p:nvSpPr>
        <p:spPr>
          <a:xfrm>
            <a:off x="4899260" y="2016493"/>
            <a:ext cx="1694046" cy="1142769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>
                <a:solidFill>
                  <a:schemeClr val="bg1"/>
                </a:solidFill>
              </a:rPr>
              <a:t>YES</a:t>
            </a:r>
            <a:endParaRPr lang="en-I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812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41963-B1EE-411D-BF51-6B140628E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Examples of Affirmation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CE5632-1D5F-40BB-9236-A9D2E4CDD855}"/>
              </a:ext>
            </a:extLst>
          </p:cNvPr>
          <p:cNvSpPr/>
          <p:nvPr/>
        </p:nvSpPr>
        <p:spPr>
          <a:xfrm>
            <a:off x="490888" y="2223436"/>
            <a:ext cx="11194181" cy="410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333333"/>
              </a:solidFill>
              <a:latin typeface="ProximaNova-n4"/>
            </a:endParaRPr>
          </a:p>
          <a:p>
            <a:pPr algn="ctr"/>
            <a:r>
              <a:rPr lang="en-US" sz="2400" b="1" u="sng" dirty="0">
                <a:solidFill>
                  <a:srgbClr val="333333"/>
                </a:solidFill>
                <a:latin typeface="ProximaNova-n4"/>
              </a:rPr>
              <a:t>A</a:t>
            </a:r>
            <a:r>
              <a:rPr lang="en-US" sz="2400" b="1" i="0" u="sng" dirty="0">
                <a:solidFill>
                  <a:srgbClr val="333333"/>
                </a:solidFill>
                <a:effectLst/>
                <a:latin typeface="ProximaNova-n4"/>
              </a:rPr>
              <a:t>ffirmation are personal to us and specific to what we want to achieve or change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srgbClr val="333333"/>
              </a:solidFill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333333"/>
                </a:solidFill>
                <a:effectLst/>
                <a:latin typeface="+mj-lt"/>
              </a:rPr>
              <a:t>I am proud of myself.</a:t>
            </a:r>
          </a:p>
          <a:p>
            <a:pPr marL="285750" indent="-285750" algn="l" fontAlgn="base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333333"/>
                </a:solidFill>
                <a:effectLst/>
                <a:latin typeface="+mj-lt"/>
              </a:rPr>
              <a:t>I'm grateful for the job I have.</a:t>
            </a:r>
          </a:p>
          <a:p>
            <a:pPr marL="285750" indent="-285750" algn="l" fontAlgn="base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333333"/>
                </a:solidFill>
                <a:effectLst/>
                <a:latin typeface="+mj-lt"/>
              </a:rPr>
              <a:t>I'm bringing a positive attitude to work every day.</a:t>
            </a:r>
          </a:p>
          <a:p>
            <a:pPr marL="285750" indent="-285750" algn="l" fontAlgn="base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333333"/>
                </a:solidFill>
                <a:effectLst/>
                <a:latin typeface="+mj-lt"/>
              </a:rPr>
              <a:t>I am excellent at what I do.</a:t>
            </a:r>
          </a:p>
          <a:p>
            <a:pPr marL="285750" indent="-285750" algn="l" fontAlgn="base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333333"/>
                </a:solidFill>
                <a:effectLst/>
                <a:latin typeface="+mj-lt"/>
              </a:rPr>
              <a:t>I am resilient.</a:t>
            </a:r>
          </a:p>
          <a:p>
            <a:pPr marL="285750" indent="-285750" algn="l" fontAlgn="base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333333"/>
                </a:solidFill>
                <a:effectLst/>
                <a:latin typeface="+mj-lt"/>
              </a:rPr>
              <a:t>I am not afraid to stand up for myself.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I am successful.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I am confident.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I am strong.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I am getting better and better every day.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All I need is within me right now.</a:t>
            </a:r>
          </a:p>
          <a:p>
            <a:pPr marL="285750" indent="-285750" algn="l">
              <a:buFont typeface="Wingdings" panose="05000000000000000000" pitchFamily="2" charset="2"/>
              <a:buChar char="ü"/>
            </a:pPr>
            <a:r>
              <a:rPr lang="en-US" b="0" i="0" dirty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I will never give up.</a:t>
            </a:r>
            <a:endParaRPr lang="en-US" b="0" i="0" dirty="0">
              <a:solidFill>
                <a:srgbClr val="202124"/>
              </a:solidFill>
              <a:effectLst/>
              <a:latin typeface="+mj-lt"/>
            </a:endParaRPr>
          </a:p>
          <a:p>
            <a:pPr marL="285750" indent="-285750" algn="l" fontAlgn="base">
              <a:buFont typeface="Wingdings" panose="05000000000000000000" pitchFamily="2" charset="2"/>
              <a:buChar char="ü"/>
            </a:pPr>
            <a:endParaRPr lang="en-US" b="0" i="0" dirty="0">
              <a:solidFill>
                <a:srgbClr val="333333"/>
              </a:solidFill>
              <a:effectLst/>
              <a:latin typeface="ProximaNova-n4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IN" dirty="0"/>
          </a:p>
        </p:txBody>
      </p:sp>
      <p:pic>
        <p:nvPicPr>
          <p:cNvPr id="4" name="Picture 2" descr="10 Positive affirmations that will help you begin your remaining days of  lockdown on a good note">
            <a:extLst>
              <a:ext uri="{FF2B5EF4-FFF2-40B4-BE49-F238E27FC236}">
                <a16:creationId xmlns:a16="http://schemas.microsoft.com/office/drawing/2014/main" id="{902C512F-ACDE-45B8-8B19-397C2A184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26" y="2771324"/>
            <a:ext cx="3195536" cy="319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78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96218-80AC-4D53-8948-6B6E29698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b="1" i="0">
                <a:solidFill>
                  <a:srgbClr val="333333"/>
                </a:solidFill>
                <a:effectLst/>
                <a:latin typeface="ProximaNova-b7"/>
              </a:rPr>
              <a:t>How to Use Positive Affirmations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D8633F-B982-46EC-828E-46B21DDB6977}"/>
              </a:ext>
            </a:extLst>
          </p:cNvPr>
          <p:cNvSpPr/>
          <p:nvPr/>
        </p:nvSpPr>
        <p:spPr>
          <a:xfrm>
            <a:off x="437322" y="2077278"/>
            <a:ext cx="11350487" cy="4496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b="1" i="1" dirty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Steps to Follow</a:t>
            </a:r>
            <a:r>
              <a:rPr lang="en-US" sz="2000" b="1" i="0" dirty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:</a:t>
            </a:r>
          </a:p>
          <a:p>
            <a:pPr algn="l"/>
            <a:endParaRPr lang="en-US" sz="2000" b="0" i="0" dirty="0">
              <a:solidFill>
                <a:srgbClr val="222222"/>
              </a:solidFill>
              <a:effectLst/>
              <a:latin typeface="PT Sans" panose="020B0503020203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Start in the morning as soon as you wake up and take deep breaths, think positively about your day.</a:t>
            </a:r>
          </a:p>
          <a:p>
            <a:pPr algn="l">
              <a:buFont typeface="+mj-lt"/>
              <a:buAutoNum type="arabicPeriod"/>
            </a:pPr>
            <a:endParaRPr lang="en-US" sz="2000" b="0" i="0" dirty="0">
              <a:solidFill>
                <a:srgbClr val="222222"/>
              </a:solidFill>
              <a:effectLst/>
              <a:latin typeface="PT Sans" panose="020B0503020203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Say your positive affirmation clearly and little loudly so your ears can hear your words.</a:t>
            </a:r>
          </a:p>
          <a:p>
            <a:pPr algn="l">
              <a:buFont typeface="+mj-lt"/>
              <a:buAutoNum type="arabicPeriod"/>
            </a:pPr>
            <a:endParaRPr lang="en-US" sz="2000" b="0" i="0" dirty="0">
              <a:solidFill>
                <a:srgbClr val="222222"/>
              </a:solidFill>
              <a:effectLst/>
              <a:latin typeface="PT Sans" panose="020B0503020203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Repeat the affirmations 2-4 times in a day and think about your goals.</a:t>
            </a:r>
          </a:p>
          <a:p>
            <a:pPr algn="l">
              <a:buFont typeface="+mj-lt"/>
              <a:buAutoNum type="arabicPeriod"/>
            </a:pPr>
            <a:endParaRPr lang="en-US" sz="2000" b="0" i="0" dirty="0">
              <a:solidFill>
                <a:srgbClr val="222222"/>
              </a:solidFill>
              <a:effectLst/>
              <a:latin typeface="PT Sans" panose="020B0503020203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When you are finished, take deep breaths, absorb the positive energy, and let go of any negative thoughts</a:t>
            </a:r>
          </a:p>
          <a:p>
            <a:pPr algn="l" fontAlgn="base"/>
            <a:endParaRPr lang="en-US" b="0" i="0" dirty="0">
              <a:solidFill>
                <a:srgbClr val="333333"/>
              </a:solidFill>
              <a:effectLst/>
              <a:latin typeface="ProximaNova-n4"/>
            </a:endParaRPr>
          </a:p>
        </p:txBody>
      </p:sp>
    </p:spTree>
    <p:extLst>
      <p:ext uri="{BB962C8B-B14F-4D97-AF65-F5344CB8AC3E}">
        <p14:creationId xmlns:p14="http://schemas.microsoft.com/office/powerpoint/2010/main" val="215712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EFAC3-E2FD-4122-85A2-F31F05E91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>
                <a:solidFill>
                  <a:srgbClr val="222222"/>
                </a:solidFill>
                <a:effectLst/>
              </a:rPr>
              <a:t>things to keep in mind when using affirmations</a:t>
            </a:r>
            <a:r>
              <a:rPr lang="en-US" b="0" i="1" dirty="0">
                <a:solidFill>
                  <a:srgbClr val="222222"/>
                </a:solidFill>
                <a:effectLst/>
                <a:latin typeface="PT Sans" panose="020B0604020202020204" pitchFamily="34" charset="0"/>
              </a:rPr>
              <a:t>:</a:t>
            </a: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780801-9145-485F-A753-BAF1CE08C2A6}"/>
              </a:ext>
            </a:extLst>
          </p:cNvPr>
          <p:cNvSpPr/>
          <p:nvPr/>
        </p:nvSpPr>
        <p:spPr>
          <a:xfrm>
            <a:off x="683394" y="2146434"/>
            <a:ext cx="10857297" cy="4427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22222"/>
                </a:solidFill>
                <a:effectLst/>
                <a:latin typeface="PT Sans" panose="020B0503020203020204" pitchFamily="34" charset="0"/>
              </a:rPr>
              <a:t>    we should have confidence that affirmations work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bg1"/>
                </a:solidFill>
                <a:effectLst/>
                <a:latin typeface="PT Sans" panose="020B05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Affirmations must be firm, defined thoughts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bg1"/>
                </a:solidFill>
                <a:effectLst/>
                <a:latin typeface="PT Sans" panose="020B05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Avoid words like </a:t>
            </a:r>
            <a:r>
              <a:rPr lang="en-IN" sz="1800" dirty="0" err="1">
                <a:solidFill>
                  <a:schemeClr val="bg1"/>
                </a:solidFill>
                <a:effectLst/>
                <a:latin typeface="PT Sans" panose="020B05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hope,wish,or</a:t>
            </a:r>
            <a:r>
              <a:rPr lang="en-IN" sz="1800" dirty="0">
                <a:solidFill>
                  <a:schemeClr val="bg1"/>
                </a:solidFill>
                <a:effectLst/>
                <a:latin typeface="PT Sans" panose="020B05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should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bg1"/>
                </a:solidFill>
                <a:effectLst/>
                <a:latin typeface="PT Sans" panose="020B05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them in present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bg1"/>
                </a:solidFill>
                <a:effectLst/>
                <a:latin typeface="PT Sans" panose="020B05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Repetition and frequency are important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bg1"/>
                </a:solidFill>
                <a:effectLst/>
                <a:latin typeface="PT Sans" panose="020B05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night right before bed and first thing in the morning are great times for affirmations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bg1"/>
                </a:solidFill>
                <a:effectLst/>
                <a:latin typeface="PT Sans" panose="020B05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 them out loud and write them down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IN" sz="1800" dirty="0">
                <a:solidFill>
                  <a:schemeClr val="bg1"/>
                </a:solidFill>
                <a:effectLst/>
                <a:latin typeface="PT Sans" panose="020B0503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them at manageable number like 2-3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222222"/>
              </a:solidFill>
              <a:effectLst/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9126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202</TotalTime>
  <Words>635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Algerian</vt:lpstr>
      <vt:lpstr>Arial</vt:lpstr>
      <vt:lpstr>Circular</vt:lpstr>
      <vt:lpstr>Corbel</vt:lpstr>
      <vt:lpstr>inherit</vt:lpstr>
      <vt:lpstr>ProximaNova-b7</vt:lpstr>
      <vt:lpstr>ProximaNova-n4</vt:lpstr>
      <vt:lpstr>PT Sans</vt:lpstr>
      <vt:lpstr>Raleway</vt:lpstr>
      <vt:lpstr>Wingdings</vt:lpstr>
      <vt:lpstr>Banded</vt:lpstr>
      <vt:lpstr>BEAUTY OF POSITIVE AFFIRMATION IN HUMAN LIFE</vt:lpstr>
      <vt:lpstr>PowerPoint Presentation</vt:lpstr>
      <vt:lpstr>What are affirmations</vt:lpstr>
      <vt:lpstr>PowerPoint Presentation</vt:lpstr>
      <vt:lpstr>BENEFITS OF POSITIVE AFFIRMATIONS</vt:lpstr>
      <vt:lpstr> is there science behind affirmation??</vt:lpstr>
      <vt:lpstr>Examples of Affirmation</vt:lpstr>
      <vt:lpstr>How to Use Positive Affirmations</vt:lpstr>
      <vt:lpstr>things to keep in mind when using affirmations: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BEAUTY OF POSITIVE AFFIRMATION IN HUMAN LIFE</dc:title>
  <dc:creator>Shabnam Malik</dc:creator>
  <cp:lastModifiedBy>Shabnam Malik</cp:lastModifiedBy>
  <cp:revision>1</cp:revision>
  <dcterms:created xsi:type="dcterms:W3CDTF">2022-01-31T15:33:11Z</dcterms:created>
  <dcterms:modified xsi:type="dcterms:W3CDTF">2022-01-31T18:55:31Z</dcterms:modified>
</cp:coreProperties>
</file>