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5143500" type="screen16x9"/>
  <p:notesSz cx="6858000" cy="9144000"/>
  <p:embeddedFontLst>
    <p:embeddedFont>
      <p:font typeface="Amatic SC" charset="-79"/>
      <p:regular r:id="rId23"/>
      <p:bold r:id="rId24"/>
    </p:embeddedFont>
    <p:embeddedFont>
      <p:font typeface="Source Code Pro" charset="0"/>
      <p:regular r:id="rId25"/>
      <p:bold r:id="rId26"/>
      <p:italic r:id="rId27"/>
      <p:boldItalic r:id="rId28"/>
    </p:embeddedFont>
    <p:embeddedFont>
      <p:font typeface="Roboto" charset="0"/>
      <p:regular r:id="rId29"/>
      <p:bold r:id="rId30"/>
      <p:italic r:id="rId31"/>
      <p:boldItalic r:id="rId32"/>
    </p:embeddedFont>
    <p:embeddedFont>
      <p:font typeface="Anton" charset="0"/>
      <p:regular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p:cViewPr varScale="1">
        <p:scale>
          <a:sx n="91" d="100"/>
          <a:sy n="91" d="100"/>
        </p:scale>
        <p:origin x="-786" y="-96"/>
      </p:cViewPr>
      <p:guideLst>
        <p:guide orient="horz" pos="162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96a9958993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96a9958993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96c4775869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96c477586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96c4775869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96c477586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96c4775869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96c477586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96c4775869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96c4775869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96c4775869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96c4775869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96c4775869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96c477586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96c4775869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96c4775869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96c4775869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96c4775869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96c38146d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96c38146d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96a25999a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96a25999a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96c38146d4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96c38146d4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96a25999ae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96a25999a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96a25999ae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96a25999ae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96a995899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96a995899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96a9958993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96a9958993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96a9958993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96a9958993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96a9958993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96a9958993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96a9958993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96a9958993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12" name="Google Shape;12;p2"/>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100"/>
              <a:buNone/>
              <a:defRPr sz="2100" b="1">
                <a:solidFill>
                  <a:schemeClr val="accent1"/>
                </a:solidFill>
              </a:defRPr>
            </a:lvl1pPr>
            <a:lvl2pPr lvl="1" algn="ctr">
              <a:lnSpc>
                <a:spcPct val="100000"/>
              </a:lnSpc>
              <a:spcBef>
                <a:spcPts val="0"/>
              </a:spcBef>
              <a:spcAft>
                <a:spcPts val="0"/>
              </a:spcAft>
              <a:buClr>
                <a:schemeClr val="accent1"/>
              </a:buClr>
              <a:buSzPts val="2100"/>
              <a:buNone/>
              <a:defRPr sz="2100" b="1">
                <a:solidFill>
                  <a:schemeClr val="accent1"/>
                </a:solidFill>
              </a:defRPr>
            </a:lvl2pPr>
            <a:lvl3pPr lvl="2" algn="ctr">
              <a:lnSpc>
                <a:spcPct val="100000"/>
              </a:lnSpc>
              <a:spcBef>
                <a:spcPts val="0"/>
              </a:spcBef>
              <a:spcAft>
                <a:spcPts val="0"/>
              </a:spcAft>
              <a:buClr>
                <a:schemeClr val="accent1"/>
              </a:buClr>
              <a:buSzPts val="2100"/>
              <a:buNone/>
              <a:defRPr sz="2100" b="1">
                <a:solidFill>
                  <a:schemeClr val="accent1"/>
                </a:solidFill>
              </a:defRPr>
            </a:lvl3pPr>
            <a:lvl4pPr lvl="3" algn="ctr">
              <a:lnSpc>
                <a:spcPct val="100000"/>
              </a:lnSpc>
              <a:spcBef>
                <a:spcPts val="0"/>
              </a:spcBef>
              <a:spcAft>
                <a:spcPts val="0"/>
              </a:spcAft>
              <a:buClr>
                <a:schemeClr val="accent1"/>
              </a:buClr>
              <a:buSzPts val="2100"/>
              <a:buNone/>
              <a:defRPr sz="2100" b="1">
                <a:solidFill>
                  <a:schemeClr val="accent1"/>
                </a:solidFill>
              </a:defRPr>
            </a:lvl4pPr>
            <a:lvl5pPr lvl="4" algn="ctr">
              <a:lnSpc>
                <a:spcPct val="100000"/>
              </a:lnSpc>
              <a:spcBef>
                <a:spcPts val="0"/>
              </a:spcBef>
              <a:spcAft>
                <a:spcPts val="0"/>
              </a:spcAft>
              <a:buClr>
                <a:schemeClr val="accent1"/>
              </a:buClr>
              <a:buSzPts val="2100"/>
              <a:buNone/>
              <a:defRPr sz="2100" b="1">
                <a:solidFill>
                  <a:schemeClr val="accent1"/>
                </a:solidFill>
              </a:defRPr>
            </a:lvl5pPr>
            <a:lvl6pPr lvl="5" algn="ctr">
              <a:lnSpc>
                <a:spcPct val="100000"/>
              </a:lnSpc>
              <a:spcBef>
                <a:spcPts val="0"/>
              </a:spcBef>
              <a:spcAft>
                <a:spcPts val="0"/>
              </a:spcAft>
              <a:buClr>
                <a:schemeClr val="accent1"/>
              </a:buClr>
              <a:buSzPts val="2100"/>
              <a:buNone/>
              <a:defRPr sz="2100" b="1">
                <a:solidFill>
                  <a:schemeClr val="accent1"/>
                </a:solidFill>
              </a:defRPr>
            </a:lvl6pPr>
            <a:lvl7pPr lvl="6" algn="ctr">
              <a:lnSpc>
                <a:spcPct val="100000"/>
              </a:lnSpc>
              <a:spcBef>
                <a:spcPts val="0"/>
              </a:spcBef>
              <a:spcAft>
                <a:spcPts val="0"/>
              </a:spcAft>
              <a:buClr>
                <a:schemeClr val="accent1"/>
              </a:buClr>
              <a:buSzPts val="2100"/>
              <a:buNone/>
              <a:defRPr sz="2100" b="1">
                <a:solidFill>
                  <a:schemeClr val="accent1"/>
                </a:solidFill>
              </a:defRPr>
            </a:lvl7pPr>
            <a:lvl8pPr lvl="7" algn="ctr">
              <a:lnSpc>
                <a:spcPct val="100000"/>
              </a:lnSpc>
              <a:spcBef>
                <a:spcPts val="0"/>
              </a:spcBef>
              <a:spcAft>
                <a:spcPts val="0"/>
              </a:spcAft>
              <a:buClr>
                <a:schemeClr val="accent1"/>
              </a:buClr>
              <a:buSzPts val="2100"/>
              <a:buNone/>
              <a:defRPr sz="2100" b="1">
                <a:solidFill>
                  <a:schemeClr val="accent1"/>
                </a:solidFill>
              </a:defRPr>
            </a:lvl8pPr>
            <a:lvl9pPr lvl="8" algn="ctr">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a:spcBef>
                <a:spcPts val="1600"/>
              </a:spcBef>
              <a:spcAft>
                <a:spcPts val="0"/>
              </a:spcAft>
              <a:buClr>
                <a:schemeClr val="accent1"/>
              </a:buClr>
              <a:buSzPts val="1400"/>
              <a:buChar char="○"/>
              <a:defRPr>
                <a:solidFill>
                  <a:schemeClr val="accent1"/>
                </a:solidFill>
                <a:highlight>
                  <a:schemeClr val="dk1"/>
                </a:highlight>
              </a:defRPr>
            </a:lvl2pPr>
            <a:lvl3pPr marL="1371600" lvl="2" indent="-317500" algn="ctr">
              <a:spcBef>
                <a:spcPts val="1600"/>
              </a:spcBef>
              <a:spcAft>
                <a:spcPts val="0"/>
              </a:spcAft>
              <a:buClr>
                <a:schemeClr val="accent1"/>
              </a:buClr>
              <a:buSzPts val="1400"/>
              <a:buChar char="■"/>
              <a:defRPr>
                <a:solidFill>
                  <a:schemeClr val="accent1"/>
                </a:solidFill>
                <a:highlight>
                  <a:schemeClr val="dk1"/>
                </a:highlight>
              </a:defRPr>
            </a:lvl3pPr>
            <a:lvl4pPr marL="1828800" lvl="3" indent="-317500" algn="ctr">
              <a:spcBef>
                <a:spcPts val="1600"/>
              </a:spcBef>
              <a:spcAft>
                <a:spcPts val="0"/>
              </a:spcAft>
              <a:buClr>
                <a:schemeClr val="accent1"/>
              </a:buClr>
              <a:buSzPts val="1400"/>
              <a:buChar char="●"/>
              <a:defRPr>
                <a:solidFill>
                  <a:schemeClr val="accent1"/>
                </a:solidFill>
                <a:highlight>
                  <a:schemeClr val="dk1"/>
                </a:highlight>
              </a:defRPr>
            </a:lvl4pPr>
            <a:lvl5pPr marL="2286000" lvl="4" indent="-317500" algn="ctr">
              <a:spcBef>
                <a:spcPts val="1600"/>
              </a:spcBef>
              <a:spcAft>
                <a:spcPts val="0"/>
              </a:spcAft>
              <a:buClr>
                <a:schemeClr val="accent1"/>
              </a:buClr>
              <a:buSzPts val="1400"/>
              <a:buChar char="○"/>
              <a:defRPr>
                <a:solidFill>
                  <a:schemeClr val="accent1"/>
                </a:solidFill>
                <a:highlight>
                  <a:schemeClr val="dk1"/>
                </a:highlight>
              </a:defRPr>
            </a:lvl5pPr>
            <a:lvl6pPr marL="2743200" lvl="5" indent="-317500" algn="ctr">
              <a:spcBef>
                <a:spcPts val="1600"/>
              </a:spcBef>
              <a:spcAft>
                <a:spcPts val="0"/>
              </a:spcAft>
              <a:buClr>
                <a:schemeClr val="accent1"/>
              </a:buClr>
              <a:buSzPts val="1400"/>
              <a:buChar char="■"/>
              <a:defRPr>
                <a:solidFill>
                  <a:schemeClr val="accent1"/>
                </a:solidFill>
                <a:highlight>
                  <a:schemeClr val="dk1"/>
                </a:highlight>
              </a:defRPr>
            </a:lvl6pPr>
            <a:lvl7pPr marL="3200400" lvl="6" indent="-317500" algn="ctr">
              <a:spcBef>
                <a:spcPts val="1600"/>
              </a:spcBef>
              <a:spcAft>
                <a:spcPts val="0"/>
              </a:spcAft>
              <a:buClr>
                <a:schemeClr val="accent1"/>
              </a:buClr>
              <a:buSzPts val="1400"/>
              <a:buChar char="●"/>
              <a:defRPr>
                <a:solidFill>
                  <a:schemeClr val="accent1"/>
                </a:solidFill>
                <a:highlight>
                  <a:schemeClr val="dk1"/>
                </a:highlight>
              </a:defRPr>
            </a:lvl7pPr>
            <a:lvl8pPr marL="3657600" lvl="7" indent="-317500" algn="ctr">
              <a:spcBef>
                <a:spcPts val="1600"/>
              </a:spcBef>
              <a:spcAft>
                <a:spcPts val="0"/>
              </a:spcAft>
              <a:buClr>
                <a:schemeClr val="accent1"/>
              </a:buClr>
              <a:buSzPts val="1400"/>
              <a:buChar char="○"/>
              <a:defRPr>
                <a:solidFill>
                  <a:schemeClr val="accent1"/>
                </a:solidFill>
                <a:highlight>
                  <a:schemeClr val="dk1"/>
                </a:highlight>
              </a:defRPr>
            </a:lvl8pPr>
            <a:lvl9pPr marL="4114800" lvl="8" indent="-317500" algn="ctr">
              <a:spcBef>
                <a:spcPts val="1600"/>
              </a:spcBef>
              <a:spcAft>
                <a:spcPts val="1600"/>
              </a:spcAft>
              <a:buClr>
                <a:schemeClr val="accent1"/>
              </a:buClr>
              <a:buSzPts val="1400"/>
              <a:buChar char="■"/>
              <a:defRPr>
                <a:solidFill>
                  <a:schemeClr val="accent1"/>
                </a:solidFill>
                <a:highlight>
                  <a:schemeClr val="dk1"/>
                </a:highlight>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5"/>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40" name="Google Shape;40;p9"/>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accent1"/>
              </a:buClr>
              <a:buSzPts val="1800"/>
              <a:buChar char="●"/>
              <a:defRPr>
                <a:solidFill>
                  <a:schemeClr val="accent1"/>
                </a:solidFill>
                <a:highlight>
                  <a:schemeClr val="lt1"/>
                </a:highlight>
              </a:defRPr>
            </a:lvl1pPr>
            <a:lvl2pPr marL="914400" lvl="1" indent="-317500">
              <a:spcBef>
                <a:spcPts val="1600"/>
              </a:spcBef>
              <a:spcAft>
                <a:spcPts val="0"/>
              </a:spcAft>
              <a:buClr>
                <a:schemeClr val="accent1"/>
              </a:buClr>
              <a:buSzPts val="1400"/>
              <a:buChar char="○"/>
              <a:defRPr>
                <a:solidFill>
                  <a:schemeClr val="accent1"/>
                </a:solidFill>
                <a:highlight>
                  <a:schemeClr val="lt1"/>
                </a:highlight>
              </a:defRPr>
            </a:lvl2pPr>
            <a:lvl3pPr marL="1371600" lvl="2" indent="-317500">
              <a:spcBef>
                <a:spcPts val="1600"/>
              </a:spcBef>
              <a:spcAft>
                <a:spcPts val="0"/>
              </a:spcAft>
              <a:buClr>
                <a:schemeClr val="accent1"/>
              </a:buClr>
              <a:buSzPts val="1400"/>
              <a:buChar char="■"/>
              <a:defRPr>
                <a:solidFill>
                  <a:schemeClr val="accent1"/>
                </a:solidFill>
                <a:highlight>
                  <a:schemeClr val="lt1"/>
                </a:highlight>
              </a:defRPr>
            </a:lvl3pPr>
            <a:lvl4pPr marL="1828800" lvl="3" indent="-317500">
              <a:spcBef>
                <a:spcPts val="1600"/>
              </a:spcBef>
              <a:spcAft>
                <a:spcPts val="0"/>
              </a:spcAft>
              <a:buClr>
                <a:schemeClr val="accent1"/>
              </a:buClr>
              <a:buSzPts val="1400"/>
              <a:buChar char="●"/>
              <a:defRPr>
                <a:solidFill>
                  <a:schemeClr val="accent1"/>
                </a:solidFill>
                <a:highlight>
                  <a:schemeClr val="lt1"/>
                </a:highlight>
              </a:defRPr>
            </a:lvl4pPr>
            <a:lvl5pPr marL="2286000" lvl="4" indent="-317500">
              <a:spcBef>
                <a:spcPts val="1600"/>
              </a:spcBef>
              <a:spcAft>
                <a:spcPts val="0"/>
              </a:spcAft>
              <a:buClr>
                <a:schemeClr val="accent1"/>
              </a:buClr>
              <a:buSzPts val="1400"/>
              <a:buChar char="○"/>
              <a:defRPr>
                <a:solidFill>
                  <a:schemeClr val="accent1"/>
                </a:solidFill>
                <a:highlight>
                  <a:schemeClr val="lt1"/>
                </a:highlight>
              </a:defRPr>
            </a:lvl5pPr>
            <a:lvl6pPr marL="2743200" lvl="5" indent="-317500">
              <a:spcBef>
                <a:spcPts val="1600"/>
              </a:spcBef>
              <a:spcAft>
                <a:spcPts val="0"/>
              </a:spcAft>
              <a:buClr>
                <a:schemeClr val="accent1"/>
              </a:buClr>
              <a:buSzPts val="1400"/>
              <a:buChar char="■"/>
              <a:defRPr>
                <a:solidFill>
                  <a:schemeClr val="accent1"/>
                </a:solidFill>
                <a:highlight>
                  <a:schemeClr val="lt1"/>
                </a:highlight>
              </a:defRPr>
            </a:lvl6pPr>
            <a:lvl7pPr marL="3200400" lvl="6" indent="-317500">
              <a:spcBef>
                <a:spcPts val="1600"/>
              </a:spcBef>
              <a:spcAft>
                <a:spcPts val="0"/>
              </a:spcAft>
              <a:buClr>
                <a:schemeClr val="accent1"/>
              </a:buClr>
              <a:buSzPts val="1400"/>
              <a:buChar char="●"/>
              <a:defRPr>
                <a:solidFill>
                  <a:schemeClr val="accent1"/>
                </a:solidFill>
                <a:highlight>
                  <a:schemeClr val="lt1"/>
                </a:highlight>
              </a:defRPr>
            </a:lvl7pPr>
            <a:lvl8pPr marL="3657600" lvl="7" indent="-317500">
              <a:spcBef>
                <a:spcPts val="1600"/>
              </a:spcBef>
              <a:spcAft>
                <a:spcPts val="0"/>
              </a:spcAft>
              <a:buClr>
                <a:schemeClr val="accent1"/>
              </a:buClr>
              <a:buSzPts val="1400"/>
              <a:buChar char="○"/>
              <a:defRPr>
                <a:solidFill>
                  <a:schemeClr val="accent1"/>
                </a:solidFill>
                <a:highlight>
                  <a:schemeClr val="lt1"/>
                </a:highlight>
              </a:defRPr>
            </a:lvl8pPr>
            <a:lvl9pPr marL="4114800" lvl="8" indent="-317500">
              <a:spcBef>
                <a:spcPts val="1600"/>
              </a:spcBef>
              <a:spcAft>
                <a:spcPts val="1600"/>
              </a:spcAft>
              <a:buClr>
                <a:schemeClr val="accent1"/>
              </a:buClr>
              <a:buSzPts val="1400"/>
              <a:buChar char="■"/>
              <a:defRPr>
                <a:solidFill>
                  <a:schemeClr val="accent1"/>
                </a:solidFill>
                <a:highlight>
                  <a:schemeClr val="lt1"/>
                </a:highlight>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emotionofliffe.in/"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hyperlink" Target="https://www.skillsyouneed.com/ips/charisma.html" TargetMode="External"/><Relationship Id="rId3" Type="http://schemas.openxmlformats.org/officeDocument/2006/relationships/hyperlink" Target="https://www.skillsyouneed.com/ips/listening-skills.html" TargetMode="External"/><Relationship Id="rId7" Type="http://schemas.openxmlformats.org/officeDocument/2006/relationships/hyperlink" Target="https://www.skillsyouneed.com/ips/rapport.html"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www.skillsyouneed.com/ps/assertiveness.html" TargetMode="External"/><Relationship Id="rId5" Type="http://schemas.openxmlformats.org/officeDocument/2006/relationships/hyperlink" Target="https://www.skillsyouneed.com/ips/questioning.html" TargetMode="External"/><Relationship Id="rId4" Type="http://schemas.openxmlformats.org/officeDocument/2006/relationships/hyperlink" Target="https://www.skillsyouneed.com/ips/active-listening.html"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skillsyouneed.com/general/emotional-intelligence.html"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hyperlink" Target="https://www.skillsyouneed.com/ips/myers-briggs-type-indicators.html" TargetMode="External"/><Relationship Id="rId4" Type="http://schemas.openxmlformats.org/officeDocument/2006/relationships/hyperlink" Target="https://www.skillsyouneed.com/lead/transactional-analysis.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 Leadership </a:t>
            </a:r>
            <a:endParaRPr/>
          </a:p>
        </p:txBody>
      </p:sp>
      <p:sp>
        <p:nvSpPr>
          <p:cNvPr id="57" name="Google Shape;57;p13"/>
          <p:cNvSpPr txBox="1">
            <a:spLocks noGrp="1"/>
          </p:cNvSpPr>
          <p:nvPr>
            <p:ph type="subTitle" idx="1"/>
          </p:nvPr>
        </p:nvSpPr>
        <p:spPr>
          <a:xfrm>
            <a:off x="311700" y="3615559"/>
            <a:ext cx="8520600" cy="121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By- Alisha Jain</a:t>
            </a:r>
            <a:endParaRPr/>
          </a:p>
          <a:p>
            <a:pPr marL="0" lvl="0" indent="0" algn="ctr" rtl="0">
              <a:spcBef>
                <a:spcPts val="0"/>
              </a:spcBef>
              <a:spcAft>
                <a:spcPts val="0"/>
              </a:spcAft>
              <a:buNone/>
            </a:pPr>
            <a:r>
              <a:rPr lang="en" dirty="0"/>
              <a:t>Under </a:t>
            </a:r>
            <a:r>
              <a:rPr lang="en" dirty="0" smtClean="0"/>
              <a:t>Guidance Shyam Gupta</a:t>
            </a:r>
          </a:p>
          <a:p>
            <a:pPr marL="0" lvl="0" indent="0" algn="ctr" rtl="0">
              <a:spcBef>
                <a:spcPts val="0"/>
              </a:spcBef>
              <a:spcAft>
                <a:spcPts val="0"/>
              </a:spcAft>
              <a:buNone/>
            </a:pPr>
            <a:r>
              <a:rPr lang="en" dirty="0" smtClean="0"/>
              <a:t> Clinical Psychologist &amp; Behaviour Therapist</a:t>
            </a:r>
          </a:p>
          <a:p>
            <a:pPr marL="0" lvl="0" indent="0" algn="ctr" rtl="0">
              <a:spcBef>
                <a:spcPts val="0"/>
              </a:spcBef>
              <a:spcAft>
                <a:spcPts val="0"/>
              </a:spcAft>
              <a:buNone/>
            </a:pPr>
            <a:r>
              <a:rPr lang="en" dirty="0" smtClean="0">
                <a:hlinkClick r:id="rId3"/>
              </a:rPr>
              <a:t>www.emotionofliffe.in</a:t>
            </a:r>
            <a:r>
              <a:rPr lang="en" dirty="0" smtClean="0"/>
              <a:t> </a:t>
            </a:r>
            <a:endParaRPr/>
          </a:p>
        </p:txBody>
      </p:sp>
      <p:pic>
        <p:nvPicPr>
          <p:cNvPr id="58" name="Google Shape;58;p13"/>
          <p:cNvPicPr preferRelativeResize="0"/>
          <p:nvPr/>
        </p:nvPicPr>
        <p:blipFill>
          <a:blip r:embed="rId4">
            <a:alphaModFix/>
          </a:blip>
          <a:stretch>
            <a:fillRect/>
          </a:stretch>
        </p:blipFill>
        <p:spPr>
          <a:xfrm>
            <a:off x="4071550" y="93175"/>
            <a:ext cx="4606501" cy="31949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110"/>
        <p:cNvGrpSpPr/>
        <p:nvPr/>
      </p:nvGrpSpPr>
      <p:grpSpPr>
        <a:xfrm>
          <a:off x="0" y="0"/>
          <a:ext cx="0" cy="0"/>
          <a:chOff x="0" y="0"/>
          <a:chExt cx="0" cy="0"/>
        </a:xfrm>
      </p:grpSpPr>
      <p:sp>
        <p:nvSpPr>
          <p:cNvPr id="111" name="Google Shape;111;p22"/>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Basic leadership style</a:t>
            </a:r>
            <a:endParaRPr/>
          </a:p>
        </p:txBody>
      </p:sp>
      <p:sp>
        <p:nvSpPr>
          <p:cNvPr id="112" name="Google Shape;112;p22"/>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Clr>
                <a:srgbClr val="000000"/>
              </a:buClr>
              <a:buSzPts val="2100"/>
              <a:buFont typeface="Times New Roman"/>
              <a:buAutoNum type="arabicPeriod"/>
            </a:pPr>
            <a:r>
              <a:rPr lang="en" sz="2100" b="1">
                <a:solidFill>
                  <a:srgbClr val="000000"/>
                </a:solidFill>
                <a:latin typeface="Times New Roman"/>
                <a:ea typeface="Times New Roman"/>
                <a:cs typeface="Times New Roman"/>
                <a:sym typeface="Times New Roman"/>
              </a:rPr>
              <a:t>Autocratic leadership</a:t>
            </a:r>
            <a:endParaRPr sz="2100" b="1">
              <a:solidFill>
                <a:srgbClr val="000000"/>
              </a:solidFill>
              <a:latin typeface="Times New Roman"/>
              <a:ea typeface="Times New Roman"/>
              <a:cs typeface="Times New Roman"/>
              <a:sym typeface="Times New Roman"/>
            </a:endParaRPr>
          </a:p>
          <a:p>
            <a:pPr marL="457200" lvl="0" indent="-361950" algn="l" rtl="0">
              <a:spcBef>
                <a:spcPts val="0"/>
              </a:spcBef>
              <a:spcAft>
                <a:spcPts val="0"/>
              </a:spcAft>
              <a:buClr>
                <a:srgbClr val="000000"/>
              </a:buClr>
              <a:buSzPts val="2100"/>
              <a:buFont typeface="Times New Roman"/>
              <a:buAutoNum type="arabicPeriod"/>
            </a:pPr>
            <a:r>
              <a:rPr lang="en" sz="2100" b="1">
                <a:solidFill>
                  <a:srgbClr val="000000"/>
                </a:solidFill>
                <a:latin typeface="Times New Roman"/>
                <a:ea typeface="Times New Roman"/>
                <a:cs typeface="Times New Roman"/>
                <a:sym typeface="Times New Roman"/>
              </a:rPr>
              <a:t>Bureaucratic leadership</a:t>
            </a:r>
            <a:endParaRPr sz="2100" b="1">
              <a:solidFill>
                <a:srgbClr val="000000"/>
              </a:solidFill>
              <a:latin typeface="Times New Roman"/>
              <a:ea typeface="Times New Roman"/>
              <a:cs typeface="Times New Roman"/>
              <a:sym typeface="Times New Roman"/>
            </a:endParaRPr>
          </a:p>
          <a:p>
            <a:pPr marL="457200" lvl="0" indent="-361950" algn="l" rtl="0">
              <a:spcBef>
                <a:spcPts val="0"/>
              </a:spcBef>
              <a:spcAft>
                <a:spcPts val="0"/>
              </a:spcAft>
              <a:buClr>
                <a:srgbClr val="000000"/>
              </a:buClr>
              <a:buSzPts val="2100"/>
              <a:buFont typeface="Times New Roman"/>
              <a:buAutoNum type="arabicPeriod"/>
            </a:pPr>
            <a:r>
              <a:rPr lang="en" sz="2100" b="1">
                <a:solidFill>
                  <a:srgbClr val="000000"/>
                </a:solidFill>
                <a:latin typeface="Times New Roman"/>
                <a:ea typeface="Times New Roman"/>
                <a:cs typeface="Times New Roman"/>
                <a:sym typeface="Times New Roman"/>
              </a:rPr>
              <a:t>Laissez-faire leadership</a:t>
            </a:r>
            <a:endParaRPr sz="2100" b="1">
              <a:solidFill>
                <a:srgbClr val="000000"/>
              </a:solidFill>
              <a:latin typeface="Times New Roman"/>
              <a:ea typeface="Times New Roman"/>
              <a:cs typeface="Times New Roman"/>
              <a:sym typeface="Times New Roman"/>
            </a:endParaRPr>
          </a:p>
          <a:p>
            <a:pPr marL="457200" lvl="0" indent="-361950" algn="l" rtl="0">
              <a:spcBef>
                <a:spcPts val="0"/>
              </a:spcBef>
              <a:spcAft>
                <a:spcPts val="0"/>
              </a:spcAft>
              <a:buClr>
                <a:srgbClr val="000000"/>
              </a:buClr>
              <a:buSzPts val="2100"/>
              <a:buFont typeface="Times New Roman"/>
              <a:buAutoNum type="arabicPeriod"/>
            </a:pPr>
            <a:r>
              <a:rPr lang="en" sz="2100" b="1">
                <a:solidFill>
                  <a:srgbClr val="000000"/>
                </a:solidFill>
                <a:latin typeface="Times New Roman"/>
                <a:ea typeface="Times New Roman"/>
                <a:cs typeface="Times New Roman"/>
                <a:sym typeface="Times New Roman"/>
              </a:rPr>
              <a:t>Democratic leadership </a:t>
            </a:r>
            <a:endParaRPr sz="2100" b="1">
              <a:solidFill>
                <a:srgbClr val="000000"/>
              </a:solidFill>
              <a:latin typeface="Times New Roman"/>
              <a:ea typeface="Times New Roman"/>
              <a:cs typeface="Times New Roman"/>
              <a:sym typeface="Times New Roman"/>
            </a:endParaRPr>
          </a:p>
          <a:p>
            <a:pPr marL="457200" lvl="0" indent="0" algn="l" rtl="0">
              <a:spcBef>
                <a:spcPts val="1600"/>
              </a:spcBef>
              <a:spcAft>
                <a:spcPts val="1600"/>
              </a:spcAft>
              <a:buNone/>
            </a:pPr>
            <a:endParaRPr sz="2100" b="1">
              <a:solidFill>
                <a:srgbClr val="000000"/>
              </a:solidFill>
              <a:latin typeface="Times New Roman"/>
              <a:ea typeface="Times New Roman"/>
              <a:cs typeface="Times New Roman"/>
              <a:sym typeface="Times New Roman"/>
            </a:endParaRPr>
          </a:p>
        </p:txBody>
      </p:sp>
      <p:pic>
        <p:nvPicPr>
          <p:cNvPr id="113" name="Google Shape;113;p22"/>
          <p:cNvPicPr preferRelativeResize="0"/>
          <p:nvPr/>
        </p:nvPicPr>
        <p:blipFill>
          <a:blip r:embed="rId3">
            <a:alphaModFix/>
          </a:blip>
          <a:stretch>
            <a:fillRect/>
          </a:stretch>
        </p:blipFill>
        <p:spPr>
          <a:xfrm>
            <a:off x="3741801" y="1153775"/>
            <a:ext cx="5345675" cy="3187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117"/>
        <p:cNvGrpSpPr/>
        <p:nvPr/>
      </p:nvGrpSpPr>
      <p:grpSpPr>
        <a:xfrm>
          <a:off x="0" y="0"/>
          <a:ext cx="0" cy="0"/>
          <a:chOff x="0" y="0"/>
          <a:chExt cx="0" cy="0"/>
        </a:xfrm>
      </p:grpSpPr>
      <p:sp>
        <p:nvSpPr>
          <p:cNvPr id="118" name="Google Shape;118;p23"/>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t>Autocratic leadership style</a:t>
            </a:r>
            <a:endParaRPr u="sng"/>
          </a:p>
        </p:txBody>
      </p:sp>
      <p:sp>
        <p:nvSpPr>
          <p:cNvPr id="119" name="Google Shape;119;p23"/>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Clr>
                <a:schemeClr val="accent1"/>
              </a:buClr>
              <a:buSzPts val="2100"/>
              <a:buFont typeface="Times New Roman"/>
              <a:buAutoNum type="arabicPeriod"/>
            </a:pPr>
            <a:r>
              <a:rPr lang="en" sz="2100" i="1">
                <a:solidFill>
                  <a:schemeClr val="accent1"/>
                </a:solidFill>
                <a:highlight>
                  <a:schemeClr val="lt1"/>
                </a:highlight>
                <a:latin typeface="Times New Roman"/>
                <a:ea typeface="Times New Roman"/>
                <a:cs typeface="Times New Roman"/>
                <a:sym typeface="Times New Roman"/>
              </a:rPr>
              <a:t>The classical approach leadership style.</a:t>
            </a:r>
            <a:endParaRPr sz="2100" i="1">
              <a:solidFill>
                <a:schemeClr val="accent1"/>
              </a:solidFill>
              <a:highlight>
                <a:schemeClr val="lt1"/>
              </a:highlight>
              <a:latin typeface="Times New Roman"/>
              <a:ea typeface="Times New Roman"/>
              <a:cs typeface="Times New Roman"/>
              <a:sym typeface="Times New Roman"/>
            </a:endParaRPr>
          </a:p>
          <a:p>
            <a:pPr marL="457200" lvl="0" indent="-361950" algn="l" rtl="0">
              <a:spcBef>
                <a:spcPts val="0"/>
              </a:spcBef>
              <a:spcAft>
                <a:spcPts val="0"/>
              </a:spcAft>
              <a:buClr>
                <a:schemeClr val="accent1"/>
              </a:buClr>
              <a:buSzPts val="2100"/>
              <a:buFont typeface="Times New Roman"/>
              <a:buAutoNum type="arabicPeriod"/>
            </a:pPr>
            <a:r>
              <a:rPr lang="en" sz="2100" i="1">
                <a:solidFill>
                  <a:schemeClr val="accent1"/>
                </a:solidFill>
                <a:highlight>
                  <a:schemeClr val="lt1"/>
                </a:highlight>
                <a:latin typeface="Times New Roman"/>
                <a:ea typeface="Times New Roman"/>
                <a:cs typeface="Times New Roman"/>
                <a:sym typeface="Times New Roman"/>
              </a:rPr>
              <a:t>Manager retains as much power and decision making authority as possible.</a:t>
            </a:r>
            <a:endParaRPr sz="2100" i="1">
              <a:solidFill>
                <a:schemeClr val="accent1"/>
              </a:solidFill>
              <a:highlight>
                <a:schemeClr val="lt1"/>
              </a:highlight>
              <a:latin typeface="Times New Roman"/>
              <a:ea typeface="Times New Roman"/>
              <a:cs typeface="Times New Roman"/>
              <a:sym typeface="Times New Roman"/>
            </a:endParaRPr>
          </a:p>
          <a:p>
            <a:pPr marL="457200" lvl="0" indent="-361950" algn="l" rtl="0">
              <a:spcBef>
                <a:spcPts val="0"/>
              </a:spcBef>
              <a:spcAft>
                <a:spcPts val="0"/>
              </a:spcAft>
              <a:buClr>
                <a:schemeClr val="accent1"/>
              </a:buClr>
              <a:buSzPts val="2100"/>
              <a:buFont typeface="Times New Roman"/>
              <a:buAutoNum type="arabicPeriod"/>
            </a:pPr>
            <a:r>
              <a:rPr lang="en" sz="2100" i="1">
                <a:solidFill>
                  <a:schemeClr val="accent1"/>
                </a:solidFill>
                <a:highlight>
                  <a:schemeClr val="lt1"/>
                </a:highlight>
                <a:latin typeface="Times New Roman"/>
                <a:ea typeface="Times New Roman"/>
                <a:cs typeface="Times New Roman"/>
                <a:sym typeface="Times New Roman"/>
              </a:rPr>
              <a:t>Does not consult staff, nor allowed give any inputs.</a:t>
            </a:r>
            <a:endParaRPr sz="2100" i="1">
              <a:solidFill>
                <a:schemeClr val="accent1"/>
              </a:solidFill>
              <a:highlight>
                <a:schemeClr val="lt1"/>
              </a:highlight>
              <a:latin typeface="Times New Roman"/>
              <a:ea typeface="Times New Roman"/>
              <a:cs typeface="Times New Roman"/>
              <a:sym typeface="Times New Roman"/>
            </a:endParaRPr>
          </a:p>
          <a:p>
            <a:pPr marL="457200" lvl="0" indent="-361950" algn="l" rtl="0">
              <a:spcBef>
                <a:spcPts val="0"/>
              </a:spcBef>
              <a:spcAft>
                <a:spcPts val="0"/>
              </a:spcAft>
              <a:buClr>
                <a:schemeClr val="accent1"/>
              </a:buClr>
              <a:buSzPts val="2100"/>
              <a:buFont typeface="Times New Roman"/>
              <a:buAutoNum type="arabicPeriod"/>
            </a:pPr>
            <a:r>
              <a:rPr lang="en" sz="2100" i="1">
                <a:solidFill>
                  <a:schemeClr val="accent1"/>
                </a:solidFill>
                <a:highlight>
                  <a:schemeClr val="lt1"/>
                </a:highlight>
                <a:latin typeface="Times New Roman"/>
                <a:ea typeface="Times New Roman"/>
                <a:cs typeface="Times New Roman"/>
                <a:sym typeface="Times New Roman"/>
              </a:rPr>
              <a:t>Staff expected to obey orders without receiving any explanations.</a:t>
            </a:r>
            <a:endParaRPr sz="2100" i="1">
              <a:solidFill>
                <a:schemeClr val="accent1"/>
              </a:solidFill>
              <a:highlight>
                <a:schemeClr val="lt1"/>
              </a:highlight>
              <a:latin typeface="Times New Roman"/>
              <a:ea typeface="Times New Roman"/>
              <a:cs typeface="Times New Roman"/>
              <a:sym typeface="Times New Roman"/>
            </a:endParaRPr>
          </a:p>
          <a:p>
            <a:pPr marL="457200" lvl="0" indent="-361950" algn="l" rtl="0">
              <a:spcBef>
                <a:spcPts val="0"/>
              </a:spcBef>
              <a:spcAft>
                <a:spcPts val="0"/>
              </a:spcAft>
              <a:buClr>
                <a:schemeClr val="accent1"/>
              </a:buClr>
              <a:buSzPts val="2100"/>
              <a:buFont typeface="Times New Roman"/>
              <a:buAutoNum type="arabicPeriod"/>
            </a:pPr>
            <a:r>
              <a:rPr lang="en" sz="2100" i="1">
                <a:solidFill>
                  <a:schemeClr val="accent1"/>
                </a:solidFill>
                <a:highlight>
                  <a:schemeClr val="lt1"/>
                </a:highlight>
                <a:latin typeface="Times New Roman"/>
                <a:ea typeface="Times New Roman"/>
                <a:cs typeface="Times New Roman"/>
                <a:sym typeface="Times New Roman"/>
              </a:rPr>
              <a:t>Structured set og rewards and punishment.</a:t>
            </a:r>
            <a:endParaRPr sz="2100" i="1">
              <a:solidFill>
                <a:schemeClr val="accent1"/>
              </a:solidFill>
              <a:highlight>
                <a:schemeClr val="lt1"/>
              </a:highlight>
              <a:latin typeface="Times New Roman"/>
              <a:ea typeface="Times New Roman"/>
              <a:cs typeface="Times New Roman"/>
              <a:sym typeface="Times New Roman"/>
            </a:endParaRPr>
          </a:p>
          <a:p>
            <a:pPr marL="457200" lvl="0" indent="-361950" algn="l" rtl="0">
              <a:spcBef>
                <a:spcPts val="0"/>
              </a:spcBef>
              <a:spcAft>
                <a:spcPts val="0"/>
              </a:spcAft>
              <a:buClr>
                <a:schemeClr val="accent1"/>
              </a:buClr>
              <a:buSzPts val="2100"/>
              <a:buFont typeface="Times New Roman"/>
              <a:buAutoNum type="arabicPeriod"/>
            </a:pPr>
            <a:r>
              <a:rPr lang="en" sz="2100" i="1">
                <a:solidFill>
                  <a:schemeClr val="accent1"/>
                </a:solidFill>
                <a:highlight>
                  <a:schemeClr val="lt1"/>
                </a:highlight>
                <a:latin typeface="Times New Roman"/>
                <a:ea typeface="Times New Roman"/>
                <a:cs typeface="Times New Roman"/>
                <a:sym typeface="Times New Roman"/>
              </a:rPr>
              <a:t>Perfect example of autocratic leadership is </a:t>
            </a:r>
            <a:r>
              <a:rPr lang="en" sz="2100" b="1" i="1">
                <a:solidFill>
                  <a:schemeClr val="accent1"/>
                </a:solidFill>
                <a:highlight>
                  <a:schemeClr val="lt1"/>
                </a:highlight>
                <a:latin typeface="Times New Roman"/>
                <a:ea typeface="Times New Roman"/>
                <a:cs typeface="Times New Roman"/>
                <a:sym typeface="Times New Roman"/>
              </a:rPr>
              <a:t>“hitler”</a:t>
            </a:r>
            <a:endParaRPr sz="2100" i="1">
              <a:solidFill>
                <a:schemeClr val="accent1"/>
              </a:solidFill>
              <a:highlight>
                <a:schemeClr val="lt1"/>
              </a:highlight>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123"/>
        <p:cNvGrpSpPr/>
        <p:nvPr/>
      </p:nvGrpSpPr>
      <p:grpSpPr>
        <a:xfrm>
          <a:off x="0" y="0"/>
          <a:ext cx="0" cy="0"/>
          <a:chOff x="0" y="0"/>
          <a:chExt cx="0" cy="0"/>
        </a:xfrm>
      </p:grpSpPr>
      <p:sp>
        <p:nvSpPr>
          <p:cNvPr id="124" name="Google Shape;124;p24"/>
          <p:cNvSpPr txBox="1">
            <a:spLocks noGrp="1"/>
          </p:cNvSpPr>
          <p:nvPr>
            <p:ph type="title"/>
          </p:nvPr>
        </p:nvSpPr>
        <p:spPr>
          <a:xfrm>
            <a:off x="311700" y="555600"/>
            <a:ext cx="4979100" cy="666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highlight>
                  <a:schemeClr val="lt1"/>
                </a:highlight>
              </a:rPr>
              <a:t>When can it be used:</a:t>
            </a:r>
            <a:endParaRPr>
              <a:highlight>
                <a:schemeClr val="lt1"/>
              </a:highlight>
            </a:endParaRPr>
          </a:p>
        </p:txBody>
      </p:sp>
      <p:sp>
        <p:nvSpPr>
          <p:cNvPr id="125" name="Google Shape;125;p24"/>
          <p:cNvSpPr txBox="1">
            <a:spLocks noGrp="1"/>
          </p:cNvSpPr>
          <p:nvPr>
            <p:ph type="body" idx="1"/>
          </p:nvPr>
        </p:nvSpPr>
        <p:spPr>
          <a:xfrm>
            <a:off x="311700" y="1389600"/>
            <a:ext cx="5072700" cy="3641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chemeClr val="accent1"/>
              </a:buClr>
              <a:buSzPts val="2000"/>
              <a:buFont typeface="Times New Roman"/>
              <a:buAutoNum type="arabicPeriod"/>
            </a:pPr>
            <a:r>
              <a:rPr lang="en" sz="2000" i="1">
                <a:solidFill>
                  <a:schemeClr val="accent1"/>
                </a:solidFill>
                <a:highlight>
                  <a:schemeClr val="lt1"/>
                </a:highlight>
                <a:latin typeface="Times New Roman"/>
                <a:ea typeface="Times New Roman"/>
                <a:cs typeface="Times New Roman"/>
                <a:sym typeface="Times New Roman"/>
              </a:rPr>
              <a:t>New ,untrained  staff.</a:t>
            </a:r>
            <a:endParaRPr sz="2000" i="1">
              <a:solidFill>
                <a:schemeClr val="accent1"/>
              </a:solidFill>
              <a:highlight>
                <a:schemeClr val="lt1"/>
              </a:highlight>
              <a:latin typeface="Times New Roman"/>
              <a:ea typeface="Times New Roman"/>
              <a:cs typeface="Times New Roman"/>
              <a:sym typeface="Times New Roman"/>
            </a:endParaRPr>
          </a:p>
          <a:p>
            <a:pPr marL="457200" lvl="0" indent="-355600" algn="l" rtl="0">
              <a:spcBef>
                <a:spcPts val="0"/>
              </a:spcBef>
              <a:spcAft>
                <a:spcPts val="0"/>
              </a:spcAft>
              <a:buClr>
                <a:schemeClr val="accent1"/>
              </a:buClr>
              <a:buSzPts val="2000"/>
              <a:buFont typeface="Times New Roman"/>
              <a:buAutoNum type="arabicPeriod"/>
            </a:pPr>
            <a:r>
              <a:rPr lang="en" sz="2000" i="1">
                <a:solidFill>
                  <a:schemeClr val="accent1"/>
                </a:solidFill>
                <a:highlight>
                  <a:schemeClr val="lt1"/>
                </a:highlight>
                <a:latin typeface="Times New Roman"/>
                <a:ea typeface="Times New Roman"/>
                <a:cs typeface="Times New Roman"/>
                <a:sym typeface="Times New Roman"/>
              </a:rPr>
              <a:t>Effective supervision can be provided only through detailed orders and instructions</a:t>
            </a:r>
            <a:endParaRPr sz="2000" i="1">
              <a:solidFill>
                <a:schemeClr val="accent1"/>
              </a:solidFill>
              <a:highlight>
                <a:schemeClr val="lt1"/>
              </a:highlight>
              <a:latin typeface="Times New Roman"/>
              <a:ea typeface="Times New Roman"/>
              <a:cs typeface="Times New Roman"/>
              <a:sym typeface="Times New Roman"/>
            </a:endParaRPr>
          </a:p>
          <a:p>
            <a:pPr marL="457200" lvl="0" indent="-355600" algn="l" rtl="0">
              <a:spcBef>
                <a:spcPts val="0"/>
              </a:spcBef>
              <a:spcAft>
                <a:spcPts val="0"/>
              </a:spcAft>
              <a:buClr>
                <a:schemeClr val="accent1"/>
              </a:buClr>
              <a:buSzPts val="2000"/>
              <a:buFont typeface="Times New Roman"/>
              <a:buAutoNum type="arabicPeriod"/>
            </a:pPr>
            <a:r>
              <a:rPr lang="en" sz="2000" i="1">
                <a:solidFill>
                  <a:schemeClr val="accent1"/>
                </a:solidFill>
                <a:highlight>
                  <a:schemeClr val="lt1"/>
                </a:highlight>
                <a:latin typeface="Times New Roman"/>
                <a:ea typeface="Times New Roman"/>
                <a:cs typeface="Times New Roman"/>
                <a:sym typeface="Times New Roman"/>
              </a:rPr>
              <a:t>Staff do not respond to any other leadership style.</a:t>
            </a:r>
            <a:endParaRPr sz="2000" i="1">
              <a:solidFill>
                <a:schemeClr val="accent1"/>
              </a:solidFill>
              <a:highlight>
                <a:schemeClr val="lt1"/>
              </a:highlight>
              <a:latin typeface="Times New Roman"/>
              <a:ea typeface="Times New Roman"/>
              <a:cs typeface="Times New Roman"/>
              <a:sym typeface="Times New Roman"/>
            </a:endParaRPr>
          </a:p>
          <a:p>
            <a:pPr marL="457200" lvl="0" indent="-355600" algn="l" rtl="0">
              <a:spcBef>
                <a:spcPts val="0"/>
              </a:spcBef>
              <a:spcAft>
                <a:spcPts val="0"/>
              </a:spcAft>
              <a:buClr>
                <a:schemeClr val="accent1"/>
              </a:buClr>
              <a:buSzPts val="2000"/>
              <a:buFont typeface="Times New Roman"/>
              <a:buAutoNum type="arabicPeriod"/>
            </a:pPr>
            <a:r>
              <a:rPr lang="en" sz="2000" i="1">
                <a:solidFill>
                  <a:schemeClr val="accent1"/>
                </a:solidFill>
                <a:highlight>
                  <a:schemeClr val="lt1"/>
                </a:highlight>
                <a:latin typeface="Times New Roman"/>
                <a:ea typeface="Times New Roman"/>
                <a:cs typeface="Times New Roman"/>
                <a:sym typeface="Times New Roman"/>
              </a:rPr>
              <a:t>Limited time in which decision is to be made.</a:t>
            </a:r>
            <a:endParaRPr sz="2000" i="1">
              <a:solidFill>
                <a:schemeClr val="accent1"/>
              </a:solidFill>
              <a:highlight>
                <a:schemeClr val="lt1"/>
              </a:highlight>
              <a:latin typeface="Times New Roman"/>
              <a:ea typeface="Times New Roman"/>
              <a:cs typeface="Times New Roman"/>
              <a:sym typeface="Times New Roman"/>
            </a:endParaRPr>
          </a:p>
          <a:p>
            <a:pPr marL="914400" lvl="0" indent="0" algn="l" rtl="0">
              <a:spcBef>
                <a:spcPts val="1600"/>
              </a:spcBef>
              <a:spcAft>
                <a:spcPts val="1600"/>
              </a:spcAft>
              <a:buNone/>
            </a:pPr>
            <a:endParaRPr sz="2000" i="1">
              <a:solidFill>
                <a:schemeClr val="accent1"/>
              </a:solidFill>
              <a:highlight>
                <a:schemeClr val="lt1"/>
              </a:highlight>
              <a:latin typeface="Times New Roman"/>
              <a:ea typeface="Times New Roman"/>
              <a:cs typeface="Times New Roman"/>
              <a:sym typeface="Times New Roman"/>
            </a:endParaRPr>
          </a:p>
        </p:txBody>
      </p:sp>
      <p:pic>
        <p:nvPicPr>
          <p:cNvPr id="126" name="Google Shape;126;p24"/>
          <p:cNvPicPr preferRelativeResize="0"/>
          <p:nvPr/>
        </p:nvPicPr>
        <p:blipFill>
          <a:blip r:embed="rId3">
            <a:alphaModFix/>
          </a:blip>
          <a:stretch>
            <a:fillRect/>
          </a:stretch>
        </p:blipFill>
        <p:spPr>
          <a:xfrm>
            <a:off x="5290800" y="1081925"/>
            <a:ext cx="3759724" cy="29796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130"/>
        <p:cNvGrpSpPr/>
        <p:nvPr/>
      </p:nvGrpSpPr>
      <p:grpSpPr>
        <a:xfrm>
          <a:off x="0" y="0"/>
          <a:ext cx="0" cy="0"/>
          <a:chOff x="0" y="0"/>
          <a:chExt cx="0" cy="0"/>
        </a:xfrm>
      </p:grpSpPr>
      <p:sp>
        <p:nvSpPr>
          <p:cNvPr id="131" name="Google Shape;131;p2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t>Bureaucratic leadership style</a:t>
            </a:r>
            <a:endParaRPr u="sng"/>
          </a:p>
        </p:txBody>
      </p:sp>
      <p:sp>
        <p:nvSpPr>
          <p:cNvPr id="132" name="Google Shape;132;p25"/>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Clr>
                <a:schemeClr val="accent1"/>
              </a:buClr>
              <a:buSzPts val="2100"/>
              <a:buFont typeface="Times New Roman"/>
              <a:buAutoNum type="arabicPeriod"/>
            </a:pPr>
            <a:r>
              <a:rPr lang="en" sz="2100" i="1">
                <a:solidFill>
                  <a:schemeClr val="accent1"/>
                </a:solidFill>
                <a:highlight>
                  <a:schemeClr val="lt1"/>
                </a:highlight>
                <a:latin typeface="Times New Roman"/>
                <a:ea typeface="Times New Roman"/>
                <a:cs typeface="Times New Roman"/>
                <a:sym typeface="Times New Roman"/>
              </a:rPr>
              <a:t>Manages “by the book”</a:t>
            </a:r>
            <a:endParaRPr sz="2100" i="1">
              <a:solidFill>
                <a:schemeClr val="accent1"/>
              </a:solidFill>
              <a:highlight>
                <a:schemeClr val="lt1"/>
              </a:highlight>
              <a:latin typeface="Times New Roman"/>
              <a:ea typeface="Times New Roman"/>
              <a:cs typeface="Times New Roman"/>
              <a:sym typeface="Times New Roman"/>
            </a:endParaRPr>
          </a:p>
          <a:p>
            <a:pPr marL="457200" lvl="0" indent="-361950" algn="l" rtl="0">
              <a:spcBef>
                <a:spcPts val="0"/>
              </a:spcBef>
              <a:spcAft>
                <a:spcPts val="0"/>
              </a:spcAft>
              <a:buClr>
                <a:schemeClr val="accent1"/>
              </a:buClr>
              <a:buSzPts val="2100"/>
              <a:buFont typeface="Times New Roman"/>
              <a:buAutoNum type="arabicPeriod"/>
            </a:pPr>
            <a:r>
              <a:rPr lang="en" sz="2100" i="1">
                <a:solidFill>
                  <a:schemeClr val="accent1"/>
                </a:solidFill>
                <a:highlight>
                  <a:schemeClr val="lt1"/>
                </a:highlight>
                <a:latin typeface="Times New Roman"/>
                <a:ea typeface="Times New Roman"/>
                <a:cs typeface="Times New Roman"/>
                <a:sym typeface="Times New Roman"/>
              </a:rPr>
              <a:t>Everything done according to procedure or policy.</a:t>
            </a:r>
            <a:endParaRPr sz="2100" i="1">
              <a:solidFill>
                <a:schemeClr val="accent1"/>
              </a:solidFill>
              <a:highlight>
                <a:schemeClr val="lt1"/>
              </a:highlight>
              <a:latin typeface="Times New Roman"/>
              <a:ea typeface="Times New Roman"/>
              <a:cs typeface="Times New Roman"/>
              <a:sym typeface="Times New Roman"/>
            </a:endParaRPr>
          </a:p>
          <a:p>
            <a:pPr marL="457200" lvl="0" indent="-361950" algn="l" rtl="0">
              <a:spcBef>
                <a:spcPts val="0"/>
              </a:spcBef>
              <a:spcAft>
                <a:spcPts val="0"/>
              </a:spcAft>
              <a:buClr>
                <a:schemeClr val="accent1"/>
              </a:buClr>
              <a:buSzPts val="2100"/>
              <a:buFont typeface="Times New Roman"/>
              <a:buAutoNum type="arabicPeriod"/>
            </a:pPr>
            <a:r>
              <a:rPr lang="en" sz="2100" i="1">
                <a:solidFill>
                  <a:schemeClr val="accent1"/>
                </a:solidFill>
                <a:highlight>
                  <a:schemeClr val="lt1"/>
                </a:highlight>
                <a:latin typeface="Times New Roman"/>
                <a:ea typeface="Times New Roman"/>
                <a:cs typeface="Times New Roman"/>
                <a:sym typeface="Times New Roman"/>
              </a:rPr>
              <a:t>A police officer not a leader.</a:t>
            </a:r>
            <a:endParaRPr sz="2100" i="1">
              <a:solidFill>
                <a:schemeClr val="accent1"/>
              </a:solidFill>
              <a:highlight>
                <a:schemeClr val="lt1"/>
              </a:highlight>
              <a:latin typeface="Times New Roman"/>
              <a:ea typeface="Times New Roman"/>
              <a:cs typeface="Times New Roman"/>
              <a:sym typeface="Times New Roman"/>
            </a:endParaRPr>
          </a:p>
          <a:p>
            <a:pPr marL="457200" lvl="0" indent="-361950" algn="l" rtl="0">
              <a:spcBef>
                <a:spcPts val="0"/>
              </a:spcBef>
              <a:spcAft>
                <a:spcPts val="0"/>
              </a:spcAft>
              <a:buClr>
                <a:schemeClr val="accent1"/>
              </a:buClr>
              <a:buSzPts val="2100"/>
              <a:buFont typeface="Times New Roman"/>
              <a:buAutoNum type="arabicPeriod"/>
            </a:pPr>
            <a:r>
              <a:rPr lang="en" sz="2100" i="1">
                <a:solidFill>
                  <a:schemeClr val="accent1"/>
                </a:solidFill>
                <a:highlight>
                  <a:schemeClr val="lt1"/>
                </a:highlight>
                <a:latin typeface="Times New Roman"/>
                <a:ea typeface="Times New Roman"/>
                <a:cs typeface="Times New Roman"/>
                <a:sym typeface="Times New Roman"/>
              </a:rPr>
              <a:t>Enforces the rules.</a:t>
            </a:r>
            <a:endParaRPr sz="2100" i="1">
              <a:solidFill>
                <a:schemeClr val="accent1"/>
              </a:solidFill>
              <a:highlight>
                <a:schemeClr val="lt1"/>
              </a:highlight>
              <a:latin typeface="Times New Roman"/>
              <a:ea typeface="Times New Roman"/>
              <a:cs typeface="Times New Roman"/>
              <a:sym typeface="Times New Roman"/>
            </a:endParaRPr>
          </a:p>
          <a:p>
            <a:pPr marL="457200" lvl="0" indent="-361950" algn="l" rtl="0">
              <a:spcBef>
                <a:spcPts val="0"/>
              </a:spcBef>
              <a:spcAft>
                <a:spcPts val="0"/>
              </a:spcAft>
              <a:buClr>
                <a:schemeClr val="accent1"/>
              </a:buClr>
              <a:buSzPts val="2100"/>
              <a:buFont typeface="Times New Roman"/>
              <a:buAutoNum type="arabicPeriod"/>
            </a:pPr>
            <a:r>
              <a:rPr lang="en" sz="2100" i="1">
                <a:solidFill>
                  <a:schemeClr val="accent1"/>
                </a:solidFill>
                <a:highlight>
                  <a:schemeClr val="lt1"/>
                </a:highlight>
                <a:latin typeface="Times New Roman"/>
                <a:ea typeface="Times New Roman"/>
                <a:cs typeface="Times New Roman"/>
                <a:sym typeface="Times New Roman"/>
              </a:rPr>
              <a:t>Perfect example of this leadership style used today is by </a:t>
            </a:r>
            <a:r>
              <a:rPr lang="en" sz="2100" b="1" i="1">
                <a:solidFill>
                  <a:schemeClr val="accent1"/>
                </a:solidFill>
                <a:highlight>
                  <a:schemeClr val="lt1"/>
                </a:highlight>
                <a:latin typeface="Times New Roman"/>
                <a:ea typeface="Times New Roman"/>
                <a:cs typeface="Times New Roman"/>
                <a:sym typeface="Times New Roman"/>
              </a:rPr>
              <a:t>“mcdonalds”</a:t>
            </a:r>
            <a:endParaRPr sz="2100" b="1" i="1">
              <a:solidFill>
                <a:schemeClr val="accent1"/>
              </a:solidFill>
              <a:highlight>
                <a:schemeClr val="lt1"/>
              </a:highlight>
              <a:latin typeface="Times New Roman"/>
              <a:ea typeface="Times New Roman"/>
              <a:cs typeface="Times New Roman"/>
              <a:sym typeface="Times New Roman"/>
            </a:endParaRPr>
          </a:p>
          <a:p>
            <a:pPr marL="457200" lvl="0" indent="0" algn="l" rtl="0">
              <a:spcBef>
                <a:spcPts val="1600"/>
              </a:spcBef>
              <a:spcAft>
                <a:spcPts val="1600"/>
              </a:spcAft>
              <a:buNone/>
            </a:pPr>
            <a:endParaRPr i="1">
              <a:solidFill>
                <a:schemeClr val="accent1"/>
              </a:solidFill>
              <a:highlight>
                <a:schemeClr val="lt1"/>
              </a:highlight>
              <a:latin typeface="Times New Roman"/>
              <a:ea typeface="Times New Roman"/>
              <a:cs typeface="Times New Roman"/>
              <a:sym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136"/>
        <p:cNvGrpSpPr/>
        <p:nvPr/>
      </p:nvGrpSpPr>
      <p:grpSpPr>
        <a:xfrm>
          <a:off x="0" y="0"/>
          <a:ext cx="0" cy="0"/>
          <a:chOff x="0" y="0"/>
          <a:chExt cx="0" cy="0"/>
        </a:xfrm>
      </p:grpSpPr>
      <p:sp>
        <p:nvSpPr>
          <p:cNvPr id="137" name="Google Shape;137;p26"/>
          <p:cNvSpPr txBox="1">
            <a:spLocks noGrp="1"/>
          </p:cNvSpPr>
          <p:nvPr>
            <p:ph type="title"/>
          </p:nvPr>
        </p:nvSpPr>
        <p:spPr>
          <a:xfrm>
            <a:off x="311700" y="555600"/>
            <a:ext cx="3686100" cy="834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highlight>
                  <a:schemeClr val="lt1"/>
                </a:highlight>
              </a:rPr>
              <a:t>When  can it be used:</a:t>
            </a:r>
            <a:endParaRPr>
              <a:highlight>
                <a:schemeClr val="lt1"/>
              </a:highlight>
            </a:endParaRPr>
          </a:p>
        </p:txBody>
      </p:sp>
      <p:sp>
        <p:nvSpPr>
          <p:cNvPr id="138" name="Google Shape;138;p26"/>
          <p:cNvSpPr txBox="1">
            <a:spLocks noGrp="1"/>
          </p:cNvSpPr>
          <p:nvPr>
            <p:ph type="body" idx="1"/>
          </p:nvPr>
        </p:nvSpPr>
        <p:spPr>
          <a:xfrm>
            <a:off x="311700" y="1389600"/>
            <a:ext cx="3686100" cy="3641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chemeClr val="accent1"/>
              </a:buClr>
              <a:buSzPts val="2000"/>
              <a:buFont typeface="Times New Roman"/>
              <a:buAutoNum type="arabicPeriod"/>
            </a:pPr>
            <a:r>
              <a:rPr lang="en" sz="2000" i="1">
                <a:solidFill>
                  <a:schemeClr val="accent1"/>
                </a:solidFill>
                <a:highlight>
                  <a:schemeClr val="lt1"/>
                </a:highlight>
                <a:latin typeface="Times New Roman"/>
                <a:ea typeface="Times New Roman"/>
                <a:cs typeface="Times New Roman"/>
                <a:sym typeface="Times New Roman"/>
              </a:rPr>
              <a:t>When staff is performing routine tasks over and over.</a:t>
            </a:r>
            <a:endParaRPr sz="2000" i="1">
              <a:solidFill>
                <a:schemeClr val="accent1"/>
              </a:solidFill>
              <a:highlight>
                <a:schemeClr val="lt1"/>
              </a:highlight>
              <a:latin typeface="Times New Roman"/>
              <a:ea typeface="Times New Roman"/>
              <a:cs typeface="Times New Roman"/>
              <a:sym typeface="Times New Roman"/>
            </a:endParaRPr>
          </a:p>
          <a:p>
            <a:pPr marL="457200" lvl="0" indent="-355600" algn="l" rtl="0">
              <a:spcBef>
                <a:spcPts val="0"/>
              </a:spcBef>
              <a:spcAft>
                <a:spcPts val="0"/>
              </a:spcAft>
              <a:buClr>
                <a:schemeClr val="accent1"/>
              </a:buClr>
              <a:buSzPts val="2000"/>
              <a:buFont typeface="Times New Roman"/>
              <a:buAutoNum type="arabicPeriod"/>
            </a:pPr>
            <a:r>
              <a:rPr lang="en" sz="2000" i="1">
                <a:solidFill>
                  <a:schemeClr val="accent1"/>
                </a:solidFill>
                <a:highlight>
                  <a:schemeClr val="lt1"/>
                </a:highlight>
                <a:latin typeface="Times New Roman"/>
                <a:ea typeface="Times New Roman"/>
                <a:cs typeface="Times New Roman"/>
                <a:sym typeface="Times New Roman"/>
              </a:rPr>
              <a:t>When staff need to understand certain standards or procedure.</a:t>
            </a:r>
            <a:endParaRPr sz="2000" i="1">
              <a:solidFill>
                <a:schemeClr val="accent1"/>
              </a:solidFill>
              <a:highlight>
                <a:schemeClr val="lt1"/>
              </a:highlight>
              <a:latin typeface="Times New Roman"/>
              <a:ea typeface="Times New Roman"/>
              <a:cs typeface="Times New Roman"/>
              <a:sym typeface="Times New Roman"/>
            </a:endParaRPr>
          </a:p>
          <a:p>
            <a:pPr marL="457200" lvl="0" indent="-355600" algn="l" rtl="0">
              <a:spcBef>
                <a:spcPts val="0"/>
              </a:spcBef>
              <a:spcAft>
                <a:spcPts val="0"/>
              </a:spcAft>
              <a:buClr>
                <a:schemeClr val="accent1"/>
              </a:buClr>
              <a:buSzPts val="2000"/>
              <a:buFont typeface="Times New Roman"/>
              <a:buAutoNum type="arabicPeriod"/>
            </a:pPr>
            <a:r>
              <a:rPr lang="en" sz="2000" i="1">
                <a:solidFill>
                  <a:schemeClr val="accent1"/>
                </a:solidFill>
                <a:highlight>
                  <a:schemeClr val="lt1"/>
                </a:highlight>
                <a:latin typeface="Times New Roman"/>
                <a:ea typeface="Times New Roman"/>
                <a:cs typeface="Times New Roman"/>
                <a:sym typeface="Times New Roman"/>
              </a:rPr>
              <a:t>When staff is performing tasks that require handling cash.</a:t>
            </a:r>
            <a:endParaRPr sz="2000" i="1">
              <a:solidFill>
                <a:schemeClr val="accent1"/>
              </a:solidFill>
              <a:highlight>
                <a:schemeClr val="lt1"/>
              </a:highlight>
              <a:latin typeface="Times New Roman"/>
              <a:ea typeface="Times New Roman"/>
              <a:cs typeface="Times New Roman"/>
              <a:sym typeface="Times New Roman"/>
            </a:endParaRPr>
          </a:p>
        </p:txBody>
      </p:sp>
      <p:pic>
        <p:nvPicPr>
          <p:cNvPr id="139" name="Google Shape;139;p26"/>
          <p:cNvPicPr preferRelativeResize="0"/>
          <p:nvPr/>
        </p:nvPicPr>
        <p:blipFill>
          <a:blip r:embed="rId3">
            <a:alphaModFix/>
          </a:blip>
          <a:stretch>
            <a:fillRect/>
          </a:stretch>
        </p:blipFill>
        <p:spPr>
          <a:xfrm>
            <a:off x="4415175" y="904350"/>
            <a:ext cx="4728825" cy="26572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143"/>
        <p:cNvGrpSpPr/>
        <p:nvPr/>
      </p:nvGrpSpPr>
      <p:grpSpPr>
        <a:xfrm>
          <a:off x="0" y="0"/>
          <a:ext cx="0" cy="0"/>
          <a:chOff x="0" y="0"/>
          <a:chExt cx="0" cy="0"/>
        </a:xfrm>
      </p:grpSpPr>
      <p:sp>
        <p:nvSpPr>
          <p:cNvPr id="144" name="Google Shape;144;p27"/>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t>Democratic leadership style</a:t>
            </a:r>
            <a:endParaRPr u="sng"/>
          </a:p>
        </p:txBody>
      </p:sp>
      <p:sp>
        <p:nvSpPr>
          <p:cNvPr id="145" name="Google Shape;145;p27"/>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chemeClr val="accent1"/>
              </a:buClr>
              <a:buSzPts val="2000"/>
              <a:buFont typeface="Times New Roman"/>
              <a:buAutoNum type="arabicPeriod"/>
            </a:pPr>
            <a:r>
              <a:rPr lang="en" sz="2000" i="1">
                <a:solidFill>
                  <a:schemeClr val="accent1"/>
                </a:solidFill>
                <a:highlight>
                  <a:schemeClr val="lt1"/>
                </a:highlight>
                <a:latin typeface="Times New Roman"/>
                <a:ea typeface="Times New Roman"/>
                <a:cs typeface="Times New Roman"/>
                <a:sym typeface="Times New Roman"/>
              </a:rPr>
              <a:t>This leadership style is also known as participative style.</a:t>
            </a:r>
            <a:endParaRPr sz="2000" i="1">
              <a:solidFill>
                <a:schemeClr val="accent1"/>
              </a:solidFill>
              <a:highlight>
                <a:schemeClr val="lt1"/>
              </a:highlight>
              <a:latin typeface="Times New Roman"/>
              <a:ea typeface="Times New Roman"/>
              <a:cs typeface="Times New Roman"/>
              <a:sym typeface="Times New Roman"/>
            </a:endParaRPr>
          </a:p>
          <a:p>
            <a:pPr marL="457200" lvl="0" indent="-355600" algn="l" rtl="0">
              <a:spcBef>
                <a:spcPts val="0"/>
              </a:spcBef>
              <a:spcAft>
                <a:spcPts val="0"/>
              </a:spcAft>
              <a:buClr>
                <a:schemeClr val="accent1"/>
              </a:buClr>
              <a:buSzPts val="2000"/>
              <a:buFont typeface="Times New Roman"/>
              <a:buAutoNum type="arabicPeriod"/>
            </a:pPr>
            <a:r>
              <a:rPr lang="en" sz="2000" i="1">
                <a:solidFill>
                  <a:schemeClr val="accent1"/>
                </a:solidFill>
                <a:highlight>
                  <a:schemeClr val="lt1"/>
                </a:highlight>
                <a:latin typeface="Times New Roman"/>
                <a:ea typeface="Times New Roman"/>
                <a:cs typeface="Times New Roman"/>
                <a:sym typeface="Times New Roman"/>
              </a:rPr>
              <a:t>Encourages staff to be a part of the decision making.</a:t>
            </a:r>
            <a:endParaRPr sz="2000" i="1">
              <a:solidFill>
                <a:schemeClr val="accent1"/>
              </a:solidFill>
              <a:highlight>
                <a:schemeClr val="lt1"/>
              </a:highlight>
              <a:latin typeface="Times New Roman"/>
              <a:ea typeface="Times New Roman"/>
              <a:cs typeface="Times New Roman"/>
              <a:sym typeface="Times New Roman"/>
            </a:endParaRPr>
          </a:p>
          <a:p>
            <a:pPr marL="457200" lvl="0" indent="-355600" algn="l" rtl="0">
              <a:spcBef>
                <a:spcPts val="0"/>
              </a:spcBef>
              <a:spcAft>
                <a:spcPts val="0"/>
              </a:spcAft>
              <a:buClr>
                <a:schemeClr val="accent1"/>
              </a:buClr>
              <a:buSzPts val="2000"/>
              <a:buFont typeface="Times New Roman"/>
              <a:buAutoNum type="arabicPeriod"/>
            </a:pPr>
            <a:r>
              <a:rPr lang="en" sz="2000" i="1">
                <a:solidFill>
                  <a:schemeClr val="accent1"/>
                </a:solidFill>
                <a:highlight>
                  <a:schemeClr val="lt1"/>
                </a:highlight>
                <a:latin typeface="Times New Roman"/>
                <a:ea typeface="Times New Roman"/>
                <a:cs typeface="Times New Roman"/>
                <a:sym typeface="Times New Roman"/>
              </a:rPr>
              <a:t>Keeps staff informed about everything that affects their work and shares decision making and problem solving responsibilities.</a:t>
            </a:r>
            <a:endParaRPr sz="2000" i="1">
              <a:solidFill>
                <a:schemeClr val="accent1"/>
              </a:solidFill>
              <a:highlight>
                <a:schemeClr val="lt1"/>
              </a:highlight>
              <a:latin typeface="Times New Roman"/>
              <a:ea typeface="Times New Roman"/>
              <a:cs typeface="Times New Roman"/>
              <a:sym typeface="Times New Roman"/>
            </a:endParaRPr>
          </a:p>
          <a:p>
            <a:pPr marL="457200" lvl="0" indent="-355600" algn="l" rtl="0">
              <a:spcBef>
                <a:spcPts val="0"/>
              </a:spcBef>
              <a:spcAft>
                <a:spcPts val="0"/>
              </a:spcAft>
              <a:buClr>
                <a:schemeClr val="accent1"/>
              </a:buClr>
              <a:buSzPts val="2000"/>
              <a:buFont typeface="Times New Roman"/>
              <a:buAutoNum type="arabicPeriod"/>
            </a:pPr>
            <a:r>
              <a:rPr lang="en" sz="2000" i="1">
                <a:solidFill>
                  <a:schemeClr val="accent1"/>
                </a:solidFill>
                <a:highlight>
                  <a:schemeClr val="lt1"/>
                </a:highlight>
                <a:latin typeface="Times New Roman"/>
                <a:ea typeface="Times New Roman"/>
                <a:cs typeface="Times New Roman"/>
                <a:sym typeface="Times New Roman"/>
              </a:rPr>
              <a:t>The example of this leadership is </a:t>
            </a:r>
            <a:r>
              <a:rPr lang="en" sz="2000" b="1" i="1">
                <a:solidFill>
                  <a:schemeClr val="accent1"/>
                </a:solidFill>
                <a:highlight>
                  <a:schemeClr val="lt1"/>
                </a:highlight>
                <a:latin typeface="Times New Roman"/>
                <a:ea typeface="Times New Roman"/>
                <a:cs typeface="Times New Roman"/>
                <a:sym typeface="Times New Roman"/>
              </a:rPr>
              <a:t>“barack Obama” the 44th U.S president.</a:t>
            </a:r>
            <a:endParaRPr sz="2000" b="1" i="1">
              <a:solidFill>
                <a:schemeClr val="accent1"/>
              </a:solidFill>
              <a:highlight>
                <a:schemeClr val="lt1"/>
              </a:highlight>
              <a:latin typeface="Times New Roman"/>
              <a:ea typeface="Times New Roman"/>
              <a:cs typeface="Times New Roman"/>
              <a:sym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149"/>
        <p:cNvGrpSpPr/>
        <p:nvPr/>
      </p:nvGrpSpPr>
      <p:grpSpPr>
        <a:xfrm>
          <a:off x="0" y="0"/>
          <a:ext cx="0" cy="0"/>
          <a:chOff x="0" y="0"/>
          <a:chExt cx="0" cy="0"/>
        </a:xfrm>
      </p:grpSpPr>
      <p:sp>
        <p:nvSpPr>
          <p:cNvPr id="150" name="Google Shape;150;p28"/>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highlight>
                  <a:schemeClr val="lt1"/>
                </a:highlight>
              </a:rPr>
              <a:t>When can it be used:</a:t>
            </a:r>
            <a:endParaRPr>
              <a:highlight>
                <a:schemeClr val="lt1"/>
              </a:highlight>
            </a:endParaRPr>
          </a:p>
        </p:txBody>
      </p:sp>
      <p:sp>
        <p:nvSpPr>
          <p:cNvPr id="151" name="Google Shape;151;p28"/>
          <p:cNvSpPr txBox="1">
            <a:spLocks noGrp="1"/>
          </p:cNvSpPr>
          <p:nvPr>
            <p:ph type="body" idx="1"/>
          </p:nvPr>
        </p:nvSpPr>
        <p:spPr>
          <a:xfrm>
            <a:off x="311700" y="1389600"/>
            <a:ext cx="5057100" cy="36981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Clr>
                <a:srgbClr val="2A2A2A"/>
              </a:buClr>
              <a:buSzPts val="1700"/>
              <a:buFont typeface="Times New Roman"/>
              <a:buAutoNum type="arabicPeriod"/>
            </a:pPr>
            <a:r>
              <a:rPr lang="en" sz="1700" i="1">
                <a:solidFill>
                  <a:srgbClr val="2A2A2A"/>
                </a:solidFill>
                <a:highlight>
                  <a:schemeClr val="lt1"/>
                </a:highlight>
                <a:latin typeface="Times New Roman"/>
                <a:ea typeface="Times New Roman"/>
                <a:cs typeface="Times New Roman"/>
                <a:sym typeface="Times New Roman"/>
              </a:rPr>
              <a:t>Wants to keep staff informed about matters that affect them.</a:t>
            </a:r>
            <a:endParaRPr sz="1700" i="1">
              <a:solidFill>
                <a:srgbClr val="2A2A2A"/>
              </a:solidFill>
              <a:highlight>
                <a:schemeClr val="lt1"/>
              </a:highlight>
              <a:latin typeface="Times New Roman"/>
              <a:ea typeface="Times New Roman"/>
              <a:cs typeface="Times New Roman"/>
              <a:sym typeface="Times New Roman"/>
            </a:endParaRPr>
          </a:p>
          <a:p>
            <a:pPr marL="457200" lvl="0" indent="-336550" algn="l" rtl="0">
              <a:spcBef>
                <a:spcPts val="0"/>
              </a:spcBef>
              <a:spcAft>
                <a:spcPts val="0"/>
              </a:spcAft>
              <a:buClr>
                <a:srgbClr val="2A2A2A"/>
              </a:buClr>
              <a:buSzPts val="1700"/>
              <a:buFont typeface="Times New Roman"/>
              <a:buAutoNum type="arabicPeriod"/>
            </a:pPr>
            <a:r>
              <a:rPr lang="en" sz="1700" i="1">
                <a:solidFill>
                  <a:srgbClr val="2A2A2A"/>
                </a:solidFill>
                <a:highlight>
                  <a:schemeClr val="lt1"/>
                </a:highlight>
                <a:latin typeface="Times New Roman"/>
                <a:ea typeface="Times New Roman"/>
                <a:cs typeface="Times New Roman"/>
                <a:sym typeface="Times New Roman"/>
              </a:rPr>
              <a:t>Wants staff to share in decision making and problem solving duties.</a:t>
            </a:r>
            <a:endParaRPr sz="1700" i="1">
              <a:solidFill>
                <a:srgbClr val="2A2A2A"/>
              </a:solidFill>
              <a:highlight>
                <a:schemeClr val="lt1"/>
              </a:highlight>
              <a:latin typeface="Times New Roman"/>
              <a:ea typeface="Times New Roman"/>
              <a:cs typeface="Times New Roman"/>
              <a:sym typeface="Times New Roman"/>
            </a:endParaRPr>
          </a:p>
          <a:p>
            <a:pPr marL="457200" lvl="0" indent="-336550" algn="l" rtl="0">
              <a:spcBef>
                <a:spcPts val="0"/>
              </a:spcBef>
              <a:spcAft>
                <a:spcPts val="0"/>
              </a:spcAft>
              <a:buClr>
                <a:srgbClr val="2A2A2A"/>
              </a:buClr>
              <a:buSzPts val="1700"/>
              <a:buFont typeface="Times New Roman"/>
              <a:buAutoNum type="arabicPeriod"/>
            </a:pPr>
            <a:r>
              <a:rPr lang="en" sz="1700" i="1">
                <a:solidFill>
                  <a:srgbClr val="2A2A2A"/>
                </a:solidFill>
                <a:highlight>
                  <a:schemeClr val="lt1"/>
                </a:highlight>
                <a:latin typeface="Times New Roman"/>
                <a:ea typeface="Times New Roman"/>
                <a:cs typeface="Times New Roman"/>
                <a:sym typeface="Times New Roman"/>
              </a:rPr>
              <a:t>Wants to provide opportunities for staff to develop a high sense of personal growth and job satisfaction.</a:t>
            </a:r>
            <a:endParaRPr sz="1700" i="1">
              <a:solidFill>
                <a:srgbClr val="2A2A2A"/>
              </a:solidFill>
              <a:highlight>
                <a:schemeClr val="lt1"/>
              </a:highlight>
              <a:latin typeface="Times New Roman"/>
              <a:ea typeface="Times New Roman"/>
              <a:cs typeface="Times New Roman"/>
              <a:sym typeface="Times New Roman"/>
            </a:endParaRPr>
          </a:p>
          <a:p>
            <a:pPr marL="457200" lvl="0" indent="-336550" algn="l" rtl="0">
              <a:spcBef>
                <a:spcPts val="0"/>
              </a:spcBef>
              <a:spcAft>
                <a:spcPts val="0"/>
              </a:spcAft>
              <a:buClr>
                <a:srgbClr val="2A2A2A"/>
              </a:buClr>
              <a:buSzPts val="1700"/>
              <a:buFont typeface="Times New Roman"/>
              <a:buAutoNum type="arabicPeriod"/>
            </a:pPr>
            <a:r>
              <a:rPr lang="en" sz="1700" i="1">
                <a:solidFill>
                  <a:srgbClr val="2A2A2A"/>
                </a:solidFill>
                <a:highlight>
                  <a:schemeClr val="lt1"/>
                </a:highlight>
                <a:latin typeface="Times New Roman"/>
                <a:ea typeface="Times New Roman"/>
                <a:cs typeface="Times New Roman"/>
                <a:sym typeface="Times New Roman"/>
              </a:rPr>
              <a:t>Wants to encourage team building and participation.</a:t>
            </a:r>
            <a:endParaRPr sz="1700" i="1">
              <a:solidFill>
                <a:srgbClr val="2A2A2A"/>
              </a:solidFill>
              <a:highlight>
                <a:schemeClr val="lt1"/>
              </a:highlight>
              <a:latin typeface="Times New Roman"/>
              <a:ea typeface="Times New Roman"/>
              <a:cs typeface="Times New Roman"/>
              <a:sym typeface="Times New Roman"/>
            </a:endParaRPr>
          </a:p>
          <a:p>
            <a:pPr marL="457200" lvl="0" indent="-336550" algn="l" rtl="0">
              <a:spcBef>
                <a:spcPts val="0"/>
              </a:spcBef>
              <a:spcAft>
                <a:spcPts val="0"/>
              </a:spcAft>
              <a:buClr>
                <a:srgbClr val="2A2A2A"/>
              </a:buClr>
              <a:buSzPts val="1700"/>
              <a:buFont typeface="Times New Roman"/>
              <a:buAutoNum type="arabicPeriod"/>
            </a:pPr>
            <a:r>
              <a:rPr lang="en" sz="1700" i="1">
                <a:solidFill>
                  <a:srgbClr val="2A2A2A"/>
                </a:solidFill>
                <a:highlight>
                  <a:schemeClr val="lt1"/>
                </a:highlight>
                <a:latin typeface="Times New Roman"/>
                <a:ea typeface="Times New Roman"/>
                <a:cs typeface="Times New Roman"/>
                <a:sym typeface="Times New Roman"/>
              </a:rPr>
              <a:t>A large or complex problem that require lots of input to solve. </a:t>
            </a:r>
            <a:endParaRPr sz="1700" i="1">
              <a:solidFill>
                <a:srgbClr val="2A2A2A"/>
              </a:solidFill>
              <a:highlight>
                <a:schemeClr val="lt1"/>
              </a:highlight>
              <a:latin typeface="Times New Roman"/>
              <a:ea typeface="Times New Roman"/>
              <a:cs typeface="Times New Roman"/>
              <a:sym typeface="Times New Roman"/>
            </a:endParaRPr>
          </a:p>
        </p:txBody>
      </p:sp>
      <p:pic>
        <p:nvPicPr>
          <p:cNvPr id="152" name="Google Shape;152;p28"/>
          <p:cNvPicPr preferRelativeResize="0"/>
          <p:nvPr/>
        </p:nvPicPr>
        <p:blipFill>
          <a:blip r:embed="rId3">
            <a:alphaModFix/>
          </a:blip>
          <a:stretch>
            <a:fillRect/>
          </a:stretch>
        </p:blipFill>
        <p:spPr>
          <a:xfrm>
            <a:off x="5368675" y="0"/>
            <a:ext cx="3596049" cy="26970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156"/>
        <p:cNvGrpSpPr/>
        <p:nvPr/>
      </p:nvGrpSpPr>
      <p:grpSpPr>
        <a:xfrm>
          <a:off x="0" y="0"/>
          <a:ext cx="0" cy="0"/>
          <a:chOff x="0" y="0"/>
          <a:chExt cx="0" cy="0"/>
        </a:xfrm>
      </p:grpSpPr>
      <p:sp>
        <p:nvSpPr>
          <p:cNvPr id="157" name="Google Shape;157;p29"/>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t>Laissez-faire leadership style</a:t>
            </a:r>
            <a:endParaRPr u="sng"/>
          </a:p>
        </p:txBody>
      </p:sp>
      <p:sp>
        <p:nvSpPr>
          <p:cNvPr id="158" name="Google Shape;158;p29"/>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Clr>
                <a:schemeClr val="accent1"/>
              </a:buClr>
              <a:buSzPts val="2100"/>
              <a:buFont typeface="Times New Roman"/>
              <a:buAutoNum type="arabicPeriod"/>
            </a:pPr>
            <a:r>
              <a:rPr lang="en" sz="2100" i="1">
                <a:solidFill>
                  <a:schemeClr val="accent1"/>
                </a:solidFill>
                <a:highlight>
                  <a:schemeClr val="lt1"/>
                </a:highlight>
                <a:latin typeface="Times New Roman"/>
                <a:ea typeface="Times New Roman"/>
                <a:cs typeface="Times New Roman"/>
                <a:sym typeface="Times New Roman"/>
              </a:rPr>
              <a:t>Also known as the “hands-off”style</a:t>
            </a:r>
            <a:endParaRPr sz="2100" i="1">
              <a:solidFill>
                <a:schemeClr val="accent1"/>
              </a:solidFill>
              <a:highlight>
                <a:schemeClr val="lt1"/>
              </a:highlight>
              <a:latin typeface="Times New Roman"/>
              <a:ea typeface="Times New Roman"/>
              <a:cs typeface="Times New Roman"/>
              <a:sym typeface="Times New Roman"/>
            </a:endParaRPr>
          </a:p>
          <a:p>
            <a:pPr marL="457200" lvl="0" indent="-361950" algn="l" rtl="0">
              <a:spcBef>
                <a:spcPts val="0"/>
              </a:spcBef>
              <a:spcAft>
                <a:spcPts val="0"/>
              </a:spcAft>
              <a:buClr>
                <a:schemeClr val="accent1"/>
              </a:buClr>
              <a:buSzPts val="2100"/>
              <a:buFont typeface="Times New Roman"/>
              <a:buAutoNum type="arabicPeriod"/>
            </a:pPr>
            <a:r>
              <a:rPr lang="en" sz="2100" i="1">
                <a:solidFill>
                  <a:schemeClr val="accent1"/>
                </a:solidFill>
                <a:highlight>
                  <a:schemeClr val="lt1"/>
                </a:highlight>
                <a:latin typeface="Times New Roman"/>
                <a:ea typeface="Times New Roman"/>
                <a:cs typeface="Times New Roman"/>
                <a:sym typeface="Times New Roman"/>
              </a:rPr>
              <a:t>The manager provides little or no direction and gives staff as much as freedom as possible.</a:t>
            </a:r>
            <a:endParaRPr sz="2100" i="1">
              <a:solidFill>
                <a:schemeClr val="accent1"/>
              </a:solidFill>
              <a:highlight>
                <a:schemeClr val="lt1"/>
              </a:highlight>
              <a:latin typeface="Times New Roman"/>
              <a:ea typeface="Times New Roman"/>
              <a:cs typeface="Times New Roman"/>
              <a:sym typeface="Times New Roman"/>
            </a:endParaRPr>
          </a:p>
          <a:p>
            <a:pPr marL="457200" lvl="0" indent="-361950" algn="l" rtl="0">
              <a:spcBef>
                <a:spcPts val="0"/>
              </a:spcBef>
              <a:spcAft>
                <a:spcPts val="0"/>
              </a:spcAft>
              <a:buClr>
                <a:schemeClr val="accent1"/>
              </a:buClr>
              <a:buSzPts val="2100"/>
              <a:buFont typeface="Times New Roman"/>
              <a:buAutoNum type="arabicPeriod"/>
            </a:pPr>
            <a:r>
              <a:rPr lang="en" sz="2100" i="1">
                <a:solidFill>
                  <a:schemeClr val="accent1"/>
                </a:solidFill>
                <a:highlight>
                  <a:schemeClr val="lt1"/>
                </a:highlight>
                <a:latin typeface="Times New Roman"/>
                <a:ea typeface="Times New Roman"/>
                <a:cs typeface="Times New Roman"/>
                <a:sym typeface="Times New Roman"/>
              </a:rPr>
              <a:t>All authority or power given to the staff and they determine goals, make decisions, and resolve problems on their own.</a:t>
            </a:r>
            <a:endParaRPr sz="2100" i="1">
              <a:solidFill>
                <a:schemeClr val="accent1"/>
              </a:solidFill>
              <a:highlight>
                <a:schemeClr val="lt1"/>
              </a:highlight>
              <a:latin typeface="Times New Roman"/>
              <a:ea typeface="Times New Roman"/>
              <a:cs typeface="Times New Roman"/>
              <a:sym typeface="Times New Roman"/>
            </a:endParaRPr>
          </a:p>
          <a:p>
            <a:pPr marL="457200" lvl="0" indent="-361950" algn="l" rtl="0">
              <a:spcBef>
                <a:spcPts val="0"/>
              </a:spcBef>
              <a:spcAft>
                <a:spcPts val="0"/>
              </a:spcAft>
              <a:buClr>
                <a:schemeClr val="accent1"/>
              </a:buClr>
              <a:buSzPts val="2100"/>
              <a:buFont typeface="Times New Roman"/>
              <a:buAutoNum type="arabicPeriod"/>
            </a:pPr>
            <a:r>
              <a:rPr lang="en" sz="2100" i="1">
                <a:solidFill>
                  <a:schemeClr val="accent1"/>
                </a:solidFill>
                <a:highlight>
                  <a:schemeClr val="lt1"/>
                </a:highlight>
                <a:latin typeface="Times New Roman"/>
                <a:ea typeface="Times New Roman"/>
                <a:cs typeface="Times New Roman"/>
                <a:sym typeface="Times New Roman"/>
              </a:rPr>
              <a:t>The example of this leadership is </a:t>
            </a:r>
            <a:r>
              <a:rPr lang="en" sz="2100" b="1" i="1">
                <a:solidFill>
                  <a:schemeClr val="accent1"/>
                </a:solidFill>
                <a:highlight>
                  <a:schemeClr val="lt1"/>
                </a:highlight>
                <a:latin typeface="Times New Roman"/>
                <a:ea typeface="Times New Roman"/>
                <a:cs typeface="Times New Roman"/>
                <a:sym typeface="Times New Roman"/>
              </a:rPr>
              <a:t>“Queen Victoria”</a:t>
            </a:r>
            <a:endParaRPr sz="2100" b="1" i="1">
              <a:solidFill>
                <a:schemeClr val="accent1"/>
              </a:solidFill>
              <a:highlight>
                <a:schemeClr val="lt1"/>
              </a:highlight>
              <a:latin typeface="Times New Roman"/>
              <a:ea typeface="Times New Roman"/>
              <a:cs typeface="Times New Roman"/>
              <a:sym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162"/>
        <p:cNvGrpSpPr/>
        <p:nvPr/>
      </p:nvGrpSpPr>
      <p:grpSpPr>
        <a:xfrm>
          <a:off x="0" y="0"/>
          <a:ext cx="0" cy="0"/>
          <a:chOff x="0" y="0"/>
          <a:chExt cx="0" cy="0"/>
        </a:xfrm>
      </p:grpSpPr>
      <p:sp>
        <p:nvSpPr>
          <p:cNvPr id="163" name="Google Shape;163;p30"/>
          <p:cNvSpPr txBox="1">
            <a:spLocks noGrp="1"/>
          </p:cNvSpPr>
          <p:nvPr>
            <p:ph type="title"/>
          </p:nvPr>
        </p:nvSpPr>
        <p:spPr>
          <a:xfrm>
            <a:off x="311700" y="555600"/>
            <a:ext cx="4402500" cy="67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highlight>
                  <a:schemeClr val="lt1"/>
                </a:highlight>
              </a:rPr>
              <a:t>When can it be used.</a:t>
            </a:r>
            <a:endParaRPr>
              <a:highlight>
                <a:schemeClr val="lt1"/>
              </a:highlight>
            </a:endParaRPr>
          </a:p>
        </p:txBody>
      </p:sp>
      <p:sp>
        <p:nvSpPr>
          <p:cNvPr id="164" name="Google Shape;164;p30"/>
          <p:cNvSpPr txBox="1">
            <a:spLocks noGrp="1"/>
          </p:cNvSpPr>
          <p:nvPr>
            <p:ph type="body" idx="1"/>
          </p:nvPr>
        </p:nvSpPr>
        <p:spPr>
          <a:xfrm>
            <a:off x="311700" y="1389600"/>
            <a:ext cx="4402500" cy="3528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accent1"/>
              </a:buClr>
              <a:buSzPts val="1800"/>
              <a:buFont typeface="Times New Roman"/>
              <a:buAutoNum type="arabicPeriod"/>
            </a:pPr>
            <a:r>
              <a:rPr lang="en" sz="1800" i="1">
                <a:solidFill>
                  <a:schemeClr val="accent1"/>
                </a:solidFill>
                <a:highlight>
                  <a:schemeClr val="lt1"/>
                </a:highlight>
                <a:latin typeface="Times New Roman"/>
                <a:ea typeface="Times New Roman"/>
                <a:cs typeface="Times New Roman"/>
                <a:sym typeface="Times New Roman"/>
              </a:rPr>
              <a:t>Staff highly skilled , experienced and educated.</a:t>
            </a:r>
            <a:endParaRPr sz="1800" i="1">
              <a:solidFill>
                <a:schemeClr val="accent1"/>
              </a:solidFill>
              <a:highlight>
                <a:schemeClr val="lt1"/>
              </a:highlight>
              <a:latin typeface="Times New Roman"/>
              <a:ea typeface="Times New Roman"/>
              <a:cs typeface="Times New Roman"/>
              <a:sym typeface="Times New Roman"/>
            </a:endParaRPr>
          </a:p>
          <a:p>
            <a:pPr marL="457200" lvl="0" indent="-342900" algn="l" rtl="0">
              <a:spcBef>
                <a:spcPts val="0"/>
              </a:spcBef>
              <a:spcAft>
                <a:spcPts val="0"/>
              </a:spcAft>
              <a:buClr>
                <a:schemeClr val="accent1"/>
              </a:buClr>
              <a:buSzPts val="1800"/>
              <a:buFont typeface="Times New Roman"/>
              <a:buAutoNum type="arabicPeriod"/>
            </a:pPr>
            <a:r>
              <a:rPr lang="en" sz="1800" i="1">
                <a:solidFill>
                  <a:schemeClr val="accent1"/>
                </a:solidFill>
                <a:highlight>
                  <a:schemeClr val="lt1"/>
                </a:highlight>
                <a:latin typeface="Times New Roman"/>
                <a:ea typeface="Times New Roman"/>
                <a:cs typeface="Times New Roman"/>
                <a:sym typeface="Times New Roman"/>
              </a:rPr>
              <a:t>Staff have pride in their work and the drive to do it successfully on their own.</a:t>
            </a:r>
            <a:endParaRPr sz="1800" i="1">
              <a:solidFill>
                <a:schemeClr val="accent1"/>
              </a:solidFill>
              <a:highlight>
                <a:schemeClr val="lt1"/>
              </a:highlight>
              <a:latin typeface="Times New Roman"/>
              <a:ea typeface="Times New Roman"/>
              <a:cs typeface="Times New Roman"/>
              <a:sym typeface="Times New Roman"/>
            </a:endParaRPr>
          </a:p>
          <a:p>
            <a:pPr marL="457200" lvl="0" indent="-342900" algn="l" rtl="0">
              <a:spcBef>
                <a:spcPts val="0"/>
              </a:spcBef>
              <a:spcAft>
                <a:spcPts val="0"/>
              </a:spcAft>
              <a:buClr>
                <a:schemeClr val="accent1"/>
              </a:buClr>
              <a:buSzPts val="1800"/>
              <a:buFont typeface="Times New Roman"/>
              <a:buAutoNum type="arabicPeriod"/>
            </a:pPr>
            <a:r>
              <a:rPr lang="en" sz="1800" i="1">
                <a:solidFill>
                  <a:schemeClr val="accent1"/>
                </a:solidFill>
                <a:highlight>
                  <a:schemeClr val="lt1"/>
                </a:highlight>
                <a:latin typeface="Times New Roman"/>
                <a:ea typeface="Times New Roman"/>
                <a:cs typeface="Times New Roman"/>
                <a:sym typeface="Times New Roman"/>
              </a:rPr>
              <a:t>Outside experts, such as staff specialists or consultants used.</a:t>
            </a:r>
            <a:endParaRPr sz="1800" i="1">
              <a:solidFill>
                <a:schemeClr val="accent1"/>
              </a:solidFill>
              <a:highlight>
                <a:schemeClr val="lt1"/>
              </a:highlight>
              <a:latin typeface="Times New Roman"/>
              <a:ea typeface="Times New Roman"/>
              <a:cs typeface="Times New Roman"/>
              <a:sym typeface="Times New Roman"/>
            </a:endParaRPr>
          </a:p>
          <a:p>
            <a:pPr marL="457200" lvl="0" indent="-342900" algn="l" rtl="0">
              <a:spcBef>
                <a:spcPts val="0"/>
              </a:spcBef>
              <a:spcAft>
                <a:spcPts val="0"/>
              </a:spcAft>
              <a:buClr>
                <a:schemeClr val="accent1"/>
              </a:buClr>
              <a:buSzPts val="1800"/>
              <a:buFont typeface="Times New Roman"/>
              <a:buAutoNum type="arabicPeriod"/>
            </a:pPr>
            <a:r>
              <a:rPr lang="en" sz="1800" i="1">
                <a:solidFill>
                  <a:schemeClr val="accent1"/>
                </a:solidFill>
                <a:highlight>
                  <a:schemeClr val="lt1"/>
                </a:highlight>
                <a:latin typeface="Times New Roman"/>
                <a:ea typeface="Times New Roman"/>
                <a:cs typeface="Times New Roman"/>
                <a:sym typeface="Times New Roman"/>
              </a:rPr>
              <a:t>Staff trustworthy and experienced. </a:t>
            </a:r>
            <a:endParaRPr sz="1800" i="1">
              <a:solidFill>
                <a:schemeClr val="accent1"/>
              </a:solidFill>
              <a:highlight>
                <a:schemeClr val="lt1"/>
              </a:highlight>
              <a:latin typeface="Times New Roman"/>
              <a:ea typeface="Times New Roman"/>
              <a:cs typeface="Times New Roman"/>
              <a:sym typeface="Times New Roman"/>
            </a:endParaRPr>
          </a:p>
        </p:txBody>
      </p:sp>
      <p:pic>
        <p:nvPicPr>
          <p:cNvPr id="165" name="Google Shape;165;p30"/>
          <p:cNvPicPr preferRelativeResize="0"/>
          <p:nvPr/>
        </p:nvPicPr>
        <p:blipFill>
          <a:blip r:embed="rId3">
            <a:alphaModFix/>
          </a:blip>
          <a:stretch>
            <a:fillRect/>
          </a:stretch>
        </p:blipFill>
        <p:spPr>
          <a:xfrm>
            <a:off x="4786900" y="288050"/>
            <a:ext cx="4151651" cy="23353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169"/>
        <p:cNvGrpSpPr/>
        <p:nvPr/>
      </p:nvGrpSpPr>
      <p:grpSpPr>
        <a:xfrm>
          <a:off x="0" y="0"/>
          <a:ext cx="0" cy="0"/>
          <a:chOff x="0" y="0"/>
          <a:chExt cx="0" cy="0"/>
        </a:xfrm>
      </p:grpSpPr>
      <p:sp>
        <p:nvSpPr>
          <p:cNvPr id="170" name="Google Shape;170;p31"/>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10 ways to become a better leader</a:t>
            </a:r>
            <a:endParaRPr/>
          </a:p>
        </p:txBody>
      </p:sp>
      <p:sp>
        <p:nvSpPr>
          <p:cNvPr id="171" name="Google Shape;171;p31"/>
          <p:cNvSpPr txBox="1">
            <a:spLocks noGrp="1"/>
          </p:cNvSpPr>
          <p:nvPr>
            <p:ph type="body" idx="1"/>
          </p:nvPr>
        </p:nvSpPr>
        <p:spPr>
          <a:xfrm>
            <a:off x="311700" y="1228675"/>
            <a:ext cx="8702100" cy="3914825"/>
          </a:xfrm>
          <a:prstGeom prst="rect">
            <a:avLst/>
          </a:prstGeom>
        </p:spPr>
        <p:txBody>
          <a:bodyPr spcFirstLastPara="1" wrap="square" lIns="91425" tIns="91425" rIns="91425" bIns="91425" anchor="t" anchorCtr="0">
            <a:noAutofit/>
          </a:bodyPr>
          <a:lstStyle/>
          <a:p>
            <a:pPr marL="457200" lvl="0" indent="-355600" algn="l" rtl="0">
              <a:spcBef>
                <a:spcPts val="1800"/>
              </a:spcBef>
              <a:spcAft>
                <a:spcPts val="0"/>
              </a:spcAft>
              <a:buClr>
                <a:schemeClr val="accent1"/>
              </a:buClr>
              <a:buSzPts val="2000"/>
              <a:buFont typeface="Times New Roman"/>
              <a:buAutoNum type="arabicPeriod"/>
            </a:pPr>
            <a:r>
              <a:rPr lang="en" sz="2000" b="1" dirty="0">
                <a:solidFill>
                  <a:schemeClr val="accent1"/>
                </a:solidFill>
                <a:highlight>
                  <a:srgbClr val="FFFFFF"/>
                </a:highlight>
                <a:latin typeface="Times New Roman"/>
                <a:ea typeface="Times New Roman"/>
                <a:cs typeface="Times New Roman"/>
                <a:sym typeface="Times New Roman"/>
              </a:rPr>
              <a:t>Start by Understanding Your Leadership Style.</a:t>
            </a:r>
            <a:endParaRPr sz="2000" b="1">
              <a:solidFill>
                <a:schemeClr val="accent1"/>
              </a:solidFill>
              <a:highlight>
                <a:srgbClr val="FFFFFF"/>
              </a:highlight>
              <a:latin typeface="Times New Roman"/>
              <a:ea typeface="Times New Roman"/>
              <a:cs typeface="Times New Roman"/>
              <a:sym typeface="Times New Roman"/>
            </a:endParaRPr>
          </a:p>
          <a:p>
            <a:pPr marL="457200" lvl="0" indent="-355600" algn="l" rtl="0">
              <a:spcBef>
                <a:spcPts val="0"/>
              </a:spcBef>
              <a:spcAft>
                <a:spcPts val="0"/>
              </a:spcAft>
              <a:buClr>
                <a:schemeClr val="accent1"/>
              </a:buClr>
              <a:buSzPts val="2000"/>
              <a:buFont typeface="Times New Roman"/>
              <a:buAutoNum type="arabicPeriod"/>
            </a:pPr>
            <a:r>
              <a:rPr lang="en" sz="2000" b="1" dirty="0">
                <a:solidFill>
                  <a:schemeClr val="accent1"/>
                </a:solidFill>
                <a:highlight>
                  <a:srgbClr val="FFFFFF"/>
                </a:highlight>
                <a:latin typeface="Times New Roman"/>
                <a:ea typeface="Times New Roman"/>
                <a:cs typeface="Times New Roman"/>
                <a:sym typeface="Times New Roman"/>
              </a:rPr>
              <a:t>Encourage Creativity.</a:t>
            </a:r>
            <a:endParaRPr sz="2000" b="1">
              <a:solidFill>
                <a:schemeClr val="accent1"/>
              </a:solidFill>
              <a:highlight>
                <a:srgbClr val="FFFFFF"/>
              </a:highlight>
              <a:latin typeface="Times New Roman"/>
              <a:ea typeface="Times New Roman"/>
              <a:cs typeface="Times New Roman"/>
              <a:sym typeface="Times New Roman"/>
            </a:endParaRPr>
          </a:p>
          <a:p>
            <a:pPr marL="457200" lvl="0" indent="-355600" algn="l" rtl="0">
              <a:spcBef>
                <a:spcPts val="0"/>
              </a:spcBef>
              <a:spcAft>
                <a:spcPts val="0"/>
              </a:spcAft>
              <a:buClr>
                <a:schemeClr val="accent1"/>
              </a:buClr>
              <a:buSzPts val="2000"/>
              <a:buFont typeface="Times New Roman"/>
              <a:buAutoNum type="arabicPeriod"/>
            </a:pPr>
            <a:r>
              <a:rPr lang="en" sz="2000" b="1" dirty="0">
                <a:solidFill>
                  <a:schemeClr val="accent1"/>
                </a:solidFill>
                <a:highlight>
                  <a:srgbClr val="FFFFFF"/>
                </a:highlight>
                <a:latin typeface="Times New Roman"/>
                <a:ea typeface="Times New Roman"/>
                <a:cs typeface="Times New Roman"/>
                <a:sym typeface="Times New Roman"/>
              </a:rPr>
              <a:t>Serve as a Role Model.</a:t>
            </a:r>
            <a:endParaRPr sz="2000" b="1">
              <a:solidFill>
                <a:schemeClr val="accent1"/>
              </a:solidFill>
              <a:highlight>
                <a:srgbClr val="FFFFFF"/>
              </a:highlight>
              <a:latin typeface="Times New Roman"/>
              <a:ea typeface="Times New Roman"/>
              <a:cs typeface="Times New Roman"/>
              <a:sym typeface="Times New Roman"/>
            </a:endParaRPr>
          </a:p>
          <a:p>
            <a:pPr marL="457200" lvl="0" indent="-355600" algn="l" rtl="0">
              <a:spcBef>
                <a:spcPts val="0"/>
              </a:spcBef>
              <a:spcAft>
                <a:spcPts val="0"/>
              </a:spcAft>
              <a:buClr>
                <a:schemeClr val="accent1"/>
              </a:buClr>
              <a:buSzPts val="2000"/>
              <a:buFont typeface="Times New Roman"/>
              <a:buAutoNum type="arabicPeriod"/>
            </a:pPr>
            <a:r>
              <a:rPr lang="en" sz="2000" b="1" dirty="0">
                <a:solidFill>
                  <a:schemeClr val="accent1"/>
                </a:solidFill>
                <a:highlight>
                  <a:srgbClr val="FFFFFF"/>
                </a:highlight>
                <a:latin typeface="Times New Roman"/>
                <a:ea typeface="Times New Roman"/>
                <a:cs typeface="Times New Roman"/>
                <a:sym typeface="Times New Roman"/>
              </a:rPr>
              <a:t>Be Passionate.</a:t>
            </a:r>
            <a:endParaRPr sz="2000" b="1">
              <a:solidFill>
                <a:schemeClr val="accent1"/>
              </a:solidFill>
              <a:highlight>
                <a:srgbClr val="FFFFFF"/>
              </a:highlight>
              <a:latin typeface="Times New Roman"/>
              <a:ea typeface="Times New Roman"/>
              <a:cs typeface="Times New Roman"/>
              <a:sym typeface="Times New Roman"/>
            </a:endParaRPr>
          </a:p>
          <a:p>
            <a:pPr marL="457200" lvl="0" indent="-355600" algn="l" rtl="0">
              <a:spcBef>
                <a:spcPts val="0"/>
              </a:spcBef>
              <a:spcAft>
                <a:spcPts val="0"/>
              </a:spcAft>
              <a:buClr>
                <a:schemeClr val="accent1"/>
              </a:buClr>
              <a:buSzPts val="2000"/>
              <a:buFont typeface="Times New Roman"/>
              <a:buAutoNum type="arabicPeriod"/>
            </a:pPr>
            <a:r>
              <a:rPr lang="en" sz="2000" b="1" dirty="0">
                <a:solidFill>
                  <a:schemeClr val="accent1"/>
                </a:solidFill>
                <a:highlight>
                  <a:srgbClr val="FFFFFF"/>
                </a:highlight>
                <a:latin typeface="Times New Roman"/>
                <a:ea typeface="Times New Roman"/>
                <a:cs typeface="Times New Roman"/>
                <a:sym typeface="Times New Roman"/>
              </a:rPr>
              <a:t>Listen and Communicate Effectively.</a:t>
            </a:r>
            <a:endParaRPr sz="2000" b="1">
              <a:solidFill>
                <a:schemeClr val="accent1"/>
              </a:solidFill>
              <a:highlight>
                <a:srgbClr val="FFFFFF"/>
              </a:highlight>
              <a:latin typeface="Times New Roman"/>
              <a:ea typeface="Times New Roman"/>
              <a:cs typeface="Times New Roman"/>
              <a:sym typeface="Times New Roman"/>
            </a:endParaRPr>
          </a:p>
          <a:p>
            <a:pPr marL="457200" lvl="0" indent="-355600" algn="l" rtl="0">
              <a:spcBef>
                <a:spcPts val="0"/>
              </a:spcBef>
              <a:spcAft>
                <a:spcPts val="0"/>
              </a:spcAft>
              <a:buClr>
                <a:schemeClr val="accent1"/>
              </a:buClr>
              <a:buSzPts val="2000"/>
              <a:buFont typeface="Times New Roman"/>
              <a:buAutoNum type="arabicPeriod"/>
            </a:pPr>
            <a:r>
              <a:rPr lang="en" sz="2000" b="1" dirty="0">
                <a:solidFill>
                  <a:schemeClr val="accent1"/>
                </a:solidFill>
                <a:highlight>
                  <a:srgbClr val="FFFFFF"/>
                </a:highlight>
                <a:latin typeface="Times New Roman"/>
                <a:ea typeface="Times New Roman"/>
                <a:cs typeface="Times New Roman"/>
                <a:sym typeface="Times New Roman"/>
              </a:rPr>
              <a:t>Have a Positive Attitude.</a:t>
            </a:r>
            <a:endParaRPr sz="2000" b="1">
              <a:solidFill>
                <a:schemeClr val="accent1"/>
              </a:solidFill>
              <a:highlight>
                <a:srgbClr val="FFFFFF"/>
              </a:highlight>
              <a:latin typeface="Times New Roman"/>
              <a:ea typeface="Times New Roman"/>
              <a:cs typeface="Times New Roman"/>
              <a:sym typeface="Times New Roman"/>
            </a:endParaRPr>
          </a:p>
          <a:p>
            <a:pPr marL="457200" lvl="0" indent="-355600" algn="l" rtl="0">
              <a:spcBef>
                <a:spcPts val="0"/>
              </a:spcBef>
              <a:spcAft>
                <a:spcPts val="0"/>
              </a:spcAft>
              <a:buClr>
                <a:schemeClr val="accent1"/>
              </a:buClr>
              <a:buSzPts val="2000"/>
              <a:buFont typeface="Times New Roman"/>
              <a:buAutoNum type="arabicPeriod"/>
            </a:pPr>
            <a:r>
              <a:rPr lang="en" sz="2000" b="1" dirty="0">
                <a:solidFill>
                  <a:schemeClr val="accent1"/>
                </a:solidFill>
                <a:highlight>
                  <a:srgbClr val="FFFFFF"/>
                </a:highlight>
                <a:latin typeface="Times New Roman"/>
                <a:ea typeface="Times New Roman"/>
                <a:cs typeface="Times New Roman"/>
                <a:sym typeface="Times New Roman"/>
              </a:rPr>
              <a:t>Encourage People to Make Contributions.</a:t>
            </a:r>
            <a:endParaRPr sz="2000" b="1">
              <a:solidFill>
                <a:schemeClr val="accent1"/>
              </a:solidFill>
              <a:highlight>
                <a:srgbClr val="FFFFFF"/>
              </a:highlight>
              <a:latin typeface="Times New Roman"/>
              <a:ea typeface="Times New Roman"/>
              <a:cs typeface="Times New Roman"/>
              <a:sym typeface="Times New Roman"/>
            </a:endParaRPr>
          </a:p>
          <a:p>
            <a:pPr marL="457200" lvl="0" indent="-355600" algn="l" rtl="0">
              <a:spcBef>
                <a:spcPts val="0"/>
              </a:spcBef>
              <a:spcAft>
                <a:spcPts val="0"/>
              </a:spcAft>
              <a:buClr>
                <a:schemeClr val="accent1"/>
              </a:buClr>
              <a:buSzPts val="2000"/>
              <a:buFont typeface="Times New Roman"/>
              <a:buAutoNum type="arabicPeriod"/>
            </a:pPr>
            <a:r>
              <a:rPr lang="en" sz="2000" b="1" dirty="0">
                <a:solidFill>
                  <a:schemeClr val="accent1"/>
                </a:solidFill>
                <a:highlight>
                  <a:srgbClr val="FFFFFF"/>
                </a:highlight>
                <a:latin typeface="Times New Roman"/>
                <a:ea typeface="Times New Roman"/>
                <a:cs typeface="Times New Roman"/>
                <a:sym typeface="Times New Roman"/>
              </a:rPr>
              <a:t>Motivate Your Followers.</a:t>
            </a:r>
            <a:endParaRPr sz="2000" b="1">
              <a:solidFill>
                <a:schemeClr val="accent1"/>
              </a:solidFill>
              <a:highlight>
                <a:srgbClr val="FFFFFF"/>
              </a:highlight>
              <a:latin typeface="Times New Roman"/>
              <a:ea typeface="Times New Roman"/>
              <a:cs typeface="Times New Roman"/>
              <a:sym typeface="Times New Roman"/>
            </a:endParaRPr>
          </a:p>
          <a:p>
            <a:pPr marL="457200" lvl="0" indent="-355600" algn="l" rtl="0">
              <a:spcBef>
                <a:spcPts val="0"/>
              </a:spcBef>
              <a:spcAft>
                <a:spcPts val="0"/>
              </a:spcAft>
              <a:buClr>
                <a:schemeClr val="accent1"/>
              </a:buClr>
              <a:buSzPts val="2000"/>
              <a:buFont typeface="Times New Roman"/>
              <a:buAutoNum type="arabicPeriod"/>
            </a:pPr>
            <a:r>
              <a:rPr lang="en" sz="2000" b="1" dirty="0">
                <a:solidFill>
                  <a:schemeClr val="accent1"/>
                </a:solidFill>
                <a:highlight>
                  <a:srgbClr val="FFFFFF"/>
                </a:highlight>
                <a:latin typeface="Times New Roman"/>
                <a:ea typeface="Times New Roman"/>
                <a:cs typeface="Times New Roman"/>
                <a:sym typeface="Times New Roman"/>
              </a:rPr>
              <a:t>Offer Rewards and Recognition.</a:t>
            </a:r>
            <a:endParaRPr sz="2000" b="1">
              <a:solidFill>
                <a:schemeClr val="accent1"/>
              </a:solidFill>
              <a:highlight>
                <a:srgbClr val="FFFFFF"/>
              </a:highlight>
              <a:latin typeface="Times New Roman"/>
              <a:ea typeface="Times New Roman"/>
              <a:cs typeface="Times New Roman"/>
              <a:sym typeface="Times New Roman"/>
            </a:endParaRPr>
          </a:p>
          <a:p>
            <a:pPr marL="457200" lvl="0" indent="-355600" algn="l" rtl="0">
              <a:spcBef>
                <a:spcPts val="0"/>
              </a:spcBef>
              <a:spcAft>
                <a:spcPts val="0"/>
              </a:spcAft>
              <a:buClr>
                <a:schemeClr val="accent1"/>
              </a:buClr>
              <a:buSzPts val="2000"/>
              <a:buFont typeface="Times New Roman"/>
              <a:buAutoNum type="arabicPeriod"/>
            </a:pPr>
            <a:r>
              <a:rPr lang="en" sz="2000" b="1" dirty="0">
                <a:solidFill>
                  <a:schemeClr val="accent1"/>
                </a:solidFill>
                <a:highlight>
                  <a:srgbClr val="FFFFFF"/>
                </a:highlight>
                <a:latin typeface="Times New Roman"/>
                <a:ea typeface="Times New Roman"/>
                <a:cs typeface="Times New Roman"/>
                <a:sym typeface="Times New Roman"/>
              </a:rPr>
              <a:t>Keep Trying New Things.</a:t>
            </a:r>
            <a:endParaRPr sz="2000" b="1">
              <a:solidFill>
                <a:schemeClr val="accent1"/>
              </a:solidFill>
              <a:highlight>
                <a:srgbClr val="FFFFFF"/>
              </a:highlight>
              <a:latin typeface="Times New Roman"/>
              <a:ea typeface="Times New Roman"/>
              <a:cs typeface="Times New Roman"/>
              <a:sym typeface="Times New Roman"/>
            </a:endParaRPr>
          </a:p>
        </p:txBody>
      </p:sp>
      <p:pic>
        <p:nvPicPr>
          <p:cNvPr id="172" name="Google Shape;172;p31"/>
          <p:cNvPicPr preferRelativeResize="0"/>
          <p:nvPr/>
        </p:nvPicPr>
        <p:blipFill>
          <a:blip r:embed="rId3">
            <a:alphaModFix/>
          </a:blip>
          <a:stretch>
            <a:fillRect/>
          </a:stretch>
        </p:blipFill>
        <p:spPr>
          <a:xfrm>
            <a:off x="5469525" y="2073850"/>
            <a:ext cx="3674475" cy="24680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leadership?</a:t>
            </a:r>
            <a:endParaRPr/>
          </a:p>
        </p:txBody>
      </p:sp>
      <p:sp>
        <p:nvSpPr>
          <p:cNvPr id="64" name="Google Shape;64;p14"/>
          <p:cNvSpPr txBox="1">
            <a:spLocks noGrp="1"/>
          </p:cNvSpPr>
          <p:nvPr>
            <p:ph type="body" idx="1"/>
          </p:nvPr>
        </p:nvSpPr>
        <p:spPr>
          <a:xfrm>
            <a:off x="252450" y="12221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solidFill>
                  <a:schemeClr val="accent1"/>
                </a:solidFill>
                <a:highlight>
                  <a:srgbClr val="FFFFFF"/>
                </a:highlight>
                <a:latin typeface="Arial"/>
                <a:ea typeface="Arial"/>
                <a:cs typeface="Arial"/>
                <a:sym typeface="Arial"/>
              </a:rPr>
              <a:t>1. Leadership is the ability of an individual or a group of individuals to influence and guide followers or other members of an organization.</a:t>
            </a:r>
            <a:endParaRPr sz="2000">
              <a:solidFill>
                <a:schemeClr val="accent1"/>
              </a:solidFill>
              <a:highlight>
                <a:srgbClr val="FFFFFF"/>
              </a:highlight>
              <a:latin typeface="Arial"/>
              <a:ea typeface="Arial"/>
              <a:cs typeface="Arial"/>
              <a:sym typeface="Arial"/>
            </a:endParaRPr>
          </a:p>
          <a:p>
            <a:pPr marL="0" lvl="0" indent="0" algn="l" rtl="0">
              <a:spcBef>
                <a:spcPts val="1600"/>
              </a:spcBef>
              <a:spcAft>
                <a:spcPts val="1600"/>
              </a:spcAft>
              <a:buNone/>
            </a:pPr>
            <a:r>
              <a:rPr lang="en" sz="2000" dirty="0">
                <a:solidFill>
                  <a:schemeClr val="accent1"/>
                </a:solidFill>
                <a:highlight>
                  <a:srgbClr val="FFFFFF"/>
                </a:highlight>
                <a:latin typeface="Arial"/>
                <a:ea typeface="Arial"/>
                <a:cs typeface="Arial"/>
                <a:sym typeface="Arial"/>
              </a:rPr>
              <a:t>2.Leadership involves making sound and sometimes difficult  decisions, creating and articulating a clear vision, establishing achievable goals and providing followers with the knowledge and tools necessary to achieve those goals.</a:t>
            </a:r>
            <a:endParaRPr sz="2000">
              <a:solidFill>
                <a:schemeClr val="accent1"/>
              </a:solidFill>
              <a:highlight>
                <a:srgbClr val="FFFFFF"/>
              </a:highlight>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176"/>
        <p:cNvGrpSpPr/>
        <p:nvPr/>
      </p:nvGrpSpPr>
      <p:grpSpPr>
        <a:xfrm>
          <a:off x="0" y="0"/>
          <a:ext cx="0" cy="0"/>
          <a:chOff x="0" y="0"/>
          <a:chExt cx="0" cy="0"/>
        </a:xfrm>
      </p:grpSpPr>
      <p:sp>
        <p:nvSpPr>
          <p:cNvPr id="177" name="Google Shape;177;p32"/>
          <p:cNvSpPr txBox="1">
            <a:spLocks noGrp="1"/>
          </p:cNvSpPr>
          <p:nvPr>
            <p:ph type="title"/>
          </p:nvPr>
        </p:nvSpPr>
        <p:spPr>
          <a:xfrm>
            <a:off x="2082050" y="3665475"/>
            <a:ext cx="4769700" cy="140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Thankyou</a:t>
            </a:r>
            <a:endParaRPr/>
          </a:p>
          <a:p>
            <a:pPr marL="0" lvl="0" indent="0" algn="ctr" rtl="0">
              <a:spcBef>
                <a:spcPts val="0"/>
              </a:spcBef>
              <a:spcAft>
                <a:spcPts val="0"/>
              </a:spcAft>
              <a:buNone/>
            </a:pPr>
            <a:r>
              <a:rPr lang="en" sz="1800">
                <a:latin typeface="Times New Roman"/>
                <a:ea typeface="Times New Roman"/>
                <a:cs typeface="Times New Roman"/>
                <a:sym typeface="Times New Roman"/>
              </a:rPr>
              <a:t>If you have any query write to us on </a:t>
            </a:r>
            <a:r>
              <a:rPr lang="en" sz="1800" u="sng">
                <a:latin typeface="Times New Roman"/>
                <a:ea typeface="Times New Roman"/>
                <a:cs typeface="Times New Roman"/>
                <a:sym typeface="Times New Roman"/>
              </a:rPr>
              <a:t>info@emotionoflife.in</a:t>
            </a:r>
            <a:r>
              <a:rPr lang="en" sz="1800">
                <a:latin typeface="Times New Roman"/>
                <a:ea typeface="Times New Roman"/>
                <a:cs typeface="Times New Roman"/>
                <a:sym typeface="Times New Roman"/>
              </a:rPr>
              <a:t> </a:t>
            </a:r>
            <a:endParaRPr sz="1800">
              <a:latin typeface="Times New Roman"/>
              <a:ea typeface="Times New Roman"/>
              <a:cs typeface="Times New Roman"/>
              <a:sym typeface="Times New Roman"/>
            </a:endParaRPr>
          </a:p>
          <a:p>
            <a:pPr marL="0" lvl="0" indent="0" algn="ctr" rtl="0">
              <a:spcBef>
                <a:spcPts val="0"/>
              </a:spcBef>
              <a:spcAft>
                <a:spcPts val="0"/>
              </a:spcAft>
              <a:buNone/>
            </a:pPr>
            <a:endParaRPr sz="1800">
              <a:latin typeface="Times New Roman"/>
              <a:ea typeface="Times New Roman"/>
              <a:cs typeface="Times New Roman"/>
              <a:sym typeface="Times New Roman"/>
            </a:endParaRPr>
          </a:p>
        </p:txBody>
      </p:sp>
      <p:pic>
        <p:nvPicPr>
          <p:cNvPr id="178" name="Google Shape;178;p32"/>
          <p:cNvPicPr preferRelativeResize="0"/>
          <p:nvPr/>
        </p:nvPicPr>
        <p:blipFill>
          <a:blip r:embed="rId3">
            <a:alphaModFix/>
          </a:blip>
          <a:stretch>
            <a:fillRect/>
          </a:stretch>
        </p:blipFill>
        <p:spPr>
          <a:xfrm>
            <a:off x="2665775" y="0"/>
            <a:ext cx="3386225" cy="36654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Characteristics of a great leader</a:t>
            </a:r>
            <a:endParaRPr/>
          </a:p>
        </p:txBody>
      </p:sp>
      <p:sp>
        <p:nvSpPr>
          <p:cNvPr id="70" name="Google Shape;70;p15"/>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812800" lvl="0" indent="-333375" algn="l" rtl="0">
              <a:spcBef>
                <a:spcPts val="0"/>
              </a:spcBef>
              <a:spcAft>
                <a:spcPts val="0"/>
              </a:spcAft>
              <a:buClr>
                <a:srgbClr val="444444"/>
              </a:buClr>
              <a:buSzPts val="1650"/>
              <a:buFont typeface="Roboto"/>
              <a:buChar char="●"/>
            </a:pPr>
            <a:r>
              <a:rPr lang="en" sz="1650">
                <a:solidFill>
                  <a:srgbClr val="444444"/>
                </a:solidFill>
                <a:highlight>
                  <a:srgbClr val="FFFFFF"/>
                </a:highlight>
                <a:latin typeface="Roboto"/>
                <a:ea typeface="Roboto"/>
                <a:cs typeface="Roboto"/>
                <a:sym typeface="Roboto"/>
              </a:rPr>
              <a:t>Integrity</a:t>
            </a:r>
            <a:endParaRPr sz="1650">
              <a:solidFill>
                <a:srgbClr val="444444"/>
              </a:solidFill>
              <a:highlight>
                <a:srgbClr val="FFFFFF"/>
              </a:highlight>
              <a:latin typeface="Roboto"/>
              <a:ea typeface="Roboto"/>
              <a:cs typeface="Roboto"/>
              <a:sym typeface="Roboto"/>
            </a:endParaRPr>
          </a:p>
          <a:p>
            <a:pPr marL="812800" lvl="0" indent="-333375" algn="l" rtl="0">
              <a:spcBef>
                <a:spcPts val="0"/>
              </a:spcBef>
              <a:spcAft>
                <a:spcPts val="0"/>
              </a:spcAft>
              <a:buClr>
                <a:srgbClr val="444444"/>
              </a:buClr>
              <a:buSzPts val="1650"/>
              <a:buFont typeface="Roboto"/>
              <a:buChar char="●"/>
            </a:pPr>
            <a:r>
              <a:rPr lang="en" sz="1650">
                <a:solidFill>
                  <a:srgbClr val="444444"/>
                </a:solidFill>
                <a:highlight>
                  <a:srgbClr val="FFFFFF"/>
                </a:highlight>
                <a:latin typeface="Roboto"/>
                <a:ea typeface="Roboto"/>
                <a:cs typeface="Roboto"/>
                <a:sym typeface="Roboto"/>
              </a:rPr>
              <a:t>Ability to delegate</a:t>
            </a:r>
            <a:endParaRPr sz="1650">
              <a:solidFill>
                <a:srgbClr val="444444"/>
              </a:solidFill>
              <a:highlight>
                <a:srgbClr val="FFFFFF"/>
              </a:highlight>
              <a:latin typeface="Roboto"/>
              <a:ea typeface="Roboto"/>
              <a:cs typeface="Roboto"/>
              <a:sym typeface="Roboto"/>
            </a:endParaRPr>
          </a:p>
          <a:p>
            <a:pPr marL="812800" lvl="0" indent="-333375" algn="l" rtl="0">
              <a:spcBef>
                <a:spcPts val="0"/>
              </a:spcBef>
              <a:spcAft>
                <a:spcPts val="0"/>
              </a:spcAft>
              <a:buClr>
                <a:srgbClr val="444444"/>
              </a:buClr>
              <a:buSzPts val="1650"/>
              <a:buFont typeface="Roboto"/>
              <a:buChar char="●"/>
            </a:pPr>
            <a:r>
              <a:rPr lang="en" sz="1650">
                <a:solidFill>
                  <a:srgbClr val="444444"/>
                </a:solidFill>
                <a:highlight>
                  <a:srgbClr val="FFFFFF"/>
                </a:highlight>
                <a:latin typeface="Roboto"/>
                <a:ea typeface="Roboto"/>
                <a:cs typeface="Roboto"/>
                <a:sym typeface="Roboto"/>
              </a:rPr>
              <a:t>Communication                                      </a:t>
            </a:r>
            <a:endParaRPr sz="1650">
              <a:solidFill>
                <a:srgbClr val="444444"/>
              </a:solidFill>
              <a:highlight>
                <a:srgbClr val="FFFFFF"/>
              </a:highlight>
              <a:latin typeface="Roboto"/>
              <a:ea typeface="Roboto"/>
              <a:cs typeface="Roboto"/>
              <a:sym typeface="Roboto"/>
            </a:endParaRPr>
          </a:p>
          <a:p>
            <a:pPr marL="812800" lvl="0" indent="-333375" algn="l" rtl="0">
              <a:spcBef>
                <a:spcPts val="0"/>
              </a:spcBef>
              <a:spcAft>
                <a:spcPts val="0"/>
              </a:spcAft>
              <a:buClr>
                <a:srgbClr val="444444"/>
              </a:buClr>
              <a:buSzPts val="1650"/>
              <a:buFont typeface="Roboto"/>
              <a:buChar char="●"/>
            </a:pPr>
            <a:r>
              <a:rPr lang="en" sz="1650">
                <a:solidFill>
                  <a:srgbClr val="444444"/>
                </a:solidFill>
                <a:highlight>
                  <a:srgbClr val="FFFFFF"/>
                </a:highlight>
                <a:latin typeface="Roboto"/>
                <a:ea typeface="Roboto"/>
                <a:cs typeface="Roboto"/>
                <a:sym typeface="Roboto"/>
              </a:rPr>
              <a:t>Self-awareness</a:t>
            </a:r>
            <a:endParaRPr sz="1650">
              <a:solidFill>
                <a:srgbClr val="444444"/>
              </a:solidFill>
              <a:highlight>
                <a:srgbClr val="FFFFFF"/>
              </a:highlight>
              <a:latin typeface="Roboto"/>
              <a:ea typeface="Roboto"/>
              <a:cs typeface="Roboto"/>
              <a:sym typeface="Roboto"/>
            </a:endParaRPr>
          </a:p>
          <a:p>
            <a:pPr marL="812800" lvl="0" indent="-333375" algn="l" rtl="0">
              <a:spcBef>
                <a:spcPts val="0"/>
              </a:spcBef>
              <a:spcAft>
                <a:spcPts val="0"/>
              </a:spcAft>
              <a:buClr>
                <a:srgbClr val="444444"/>
              </a:buClr>
              <a:buSzPts val="1650"/>
              <a:buFont typeface="Roboto"/>
              <a:buChar char="●"/>
            </a:pPr>
            <a:r>
              <a:rPr lang="en" sz="1650">
                <a:solidFill>
                  <a:srgbClr val="444444"/>
                </a:solidFill>
                <a:highlight>
                  <a:srgbClr val="FFFFFF"/>
                </a:highlight>
                <a:latin typeface="Roboto"/>
                <a:ea typeface="Roboto"/>
                <a:cs typeface="Roboto"/>
                <a:sym typeface="Roboto"/>
              </a:rPr>
              <a:t>Gratitude</a:t>
            </a:r>
            <a:endParaRPr sz="1650">
              <a:solidFill>
                <a:srgbClr val="444444"/>
              </a:solidFill>
              <a:highlight>
                <a:srgbClr val="FFFFFF"/>
              </a:highlight>
              <a:latin typeface="Roboto"/>
              <a:ea typeface="Roboto"/>
              <a:cs typeface="Roboto"/>
              <a:sym typeface="Roboto"/>
            </a:endParaRPr>
          </a:p>
          <a:p>
            <a:pPr marL="812800" lvl="0" indent="-333375" algn="l" rtl="0">
              <a:spcBef>
                <a:spcPts val="0"/>
              </a:spcBef>
              <a:spcAft>
                <a:spcPts val="0"/>
              </a:spcAft>
              <a:buClr>
                <a:srgbClr val="444444"/>
              </a:buClr>
              <a:buSzPts val="1650"/>
              <a:buFont typeface="Roboto"/>
              <a:buChar char="●"/>
            </a:pPr>
            <a:r>
              <a:rPr lang="en" sz="1650">
                <a:solidFill>
                  <a:srgbClr val="444444"/>
                </a:solidFill>
                <a:highlight>
                  <a:srgbClr val="FFFFFF"/>
                </a:highlight>
                <a:latin typeface="Roboto"/>
                <a:ea typeface="Roboto"/>
                <a:cs typeface="Roboto"/>
                <a:sym typeface="Roboto"/>
              </a:rPr>
              <a:t>Learning agility</a:t>
            </a:r>
            <a:endParaRPr sz="1650">
              <a:solidFill>
                <a:srgbClr val="444444"/>
              </a:solidFill>
              <a:highlight>
                <a:srgbClr val="FFFFFF"/>
              </a:highlight>
              <a:latin typeface="Roboto"/>
              <a:ea typeface="Roboto"/>
              <a:cs typeface="Roboto"/>
              <a:sym typeface="Roboto"/>
            </a:endParaRPr>
          </a:p>
          <a:p>
            <a:pPr marL="812800" lvl="0" indent="-333375" algn="l" rtl="0">
              <a:spcBef>
                <a:spcPts val="0"/>
              </a:spcBef>
              <a:spcAft>
                <a:spcPts val="0"/>
              </a:spcAft>
              <a:buClr>
                <a:srgbClr val="444444"/>
              </a:buClr>
              <a:buSzPts val="1650"/>
              <a:buFont typeface="Roboto"/>
              <a:buChar char="●"/>
            </a:pPr>
            <a:r>
              <a:rPr lang="en" sz="1650">
                <a:solidFill>
                  <a:srgbClr val="444444"/>
                </a:solidFill>
                <a:highlight>
                  <a:srgbClr val="FFFFFF"/>
                </a:highlight>
                <a:latin typeface="Roboto"/>
                <a:ea typeface="Roboto"/>
                <a:cs typeface="Roboto"/>
                <a:sym typeface="Roboto"/>
              </a:rPr>
              <a:t>Influence</a:t>
            </a:r>
            <a:endParaRPr sz="1650">
              <a:solidFill>
                <a:srgbClr val="444444"/>
              </a:solidFill>
              <a:highlight>
                <a:srgbClr val="FFFFFF"/>
              </a:highlight>
              <a:latin typeface="Roboto"/>
              <a:ea typeface="Roboto"/>
              <a:cs typeface="Roboto"/>
              <a:sym typeface="Roboto"/>
            </a:endParaRPr>
          </a:p>
          <a:p>
            <a:pPr marL="812800" lvl="0" indent="-333375" algn="l" rtl="0">
              <a:spcBef>
                <a:spcPts val="0"/>
              </a:spcBef>
              <a:spcAft>
                <a:spcPts val="0"/>
              </a:spcAft>
              <a:buClr>
                <a:srgbClr val="444444"/>
              </a:buClr>
              <a:buSzPts val="1650"/>
              <a:buFont typeface="Roboto"/>
              <a:buChar char="●"/>
            </a:pPr>
            <a:r>
              <a:rPr lang="en" sz="1650">
                <a:solidFill>
                  <a:srgbClr val="444444"/>
                </a:solidFill>
                <a:highlight>
                  <a:srgbClr val="FFFFFF"/>
                </a:highlight>
                <a:latin typeface="Roboto"/>
                <a:ea typeface="Roboto"/>
                <a:cs typeface="Roboto"/>
                <a:sym typeface="Roboto"/>
              </a:rPr>
              <a:t>Empathy</a:t>
            </a:r>
            <a:endParaRPr sz="1750">
              <a:solidFill>
                <a:srgbClr val="444444"/>
              </a:solidFill>
              <a:highlight>
                <a:srgbClr val="FFFFFF"/>
              </a:highlight>
              <a:latin typeface="Roboto"/>
              <a:ea typeface="Roboto"/>
              <a:cs typeface="Roboto"/>
              <a:sym typeface="Roboto"/>
            </a:endParaRPr>
          </a:p>
          <a:p>
            <a:pPr marL="812800" lvl="0" indent="-333375" algn="l" rtl="0">
              <a:spcBef>
                <a:spcPts val="0"/>
              </a:spcBef>
              <a:spcAft>
                <a:spcPts val="0"/>
              </a:spcAft>
              <a:buClr>
                <a:srgbClr val="444444"/>
              </a:buClr>
              <a:buSzPts val="1650"/>
              <a:buFont typeface="Roboto"/>
              <a:buChar char="●"/>
            </a:pPr>
            <a:r>
              <a:rPr lang="en" sz="1650">
                <a:solidFill>
                  <a:srgbClr val="444444"/>
                </a:solidFill>
                <a:highlight>
                  <a:srgbClr val="FFFFFF"/>
                </a:highlight>
                <a:latin typeface="Roboto"/>
                <a:ea typeface="Roboto"/>
                <a:cs typeface="Roboto"/>
                <a:sym typeface="Roboto"/>
              </a:rPr>
              <a:t>Courage</a:t>
            </a:r>
            <a:endParaRPr sz="1650">
              <a:solidFill>
                <a:srgbClr val="444444"/>
              </a:solidFill>
              <a:highlight>
                <a:srgbClr val="FFFFFF"/>
              </a:highlight>
              <a:latin typeface="Roboto"/>
              <a:ea typeface="Roboto"/>
              <a:cs typeface="Roboto"/>
              <a:sym typeface="Roboto"/>
            </a:endParaRPr>
          </a:p>
          <a:p>
            <a:pPr marL="812800" lvl="0" indent="-333375" algn="l" rtl="0">
              <a:spcBef>
                <a:spcPts val="0"/>
              </a:spcBef>
              <a:spcAft>
                <a:spcPts val="0"/>
              </a:spcAft>
              <a:buClr>
                <a:srgbClr val="444444"/>
              </a:buClr>
              <a:buSzPts val="1650"/>
              <a:buFont typeface="Roboto"/>
              <a:buChar char="●"/>
            </a:pPr>
            <a:r>
              <a:rPr lang="en" sz="1650">
                <a:solidFill>
                  <a:srgbClr val="444444"/>
                </a:solidFill>
                <a:highlight>
                  <a:srgbClr val="FFFFFF"/>
                </a:highlight>
                <a:latin typeface="Roboto"/>
                <a:ea typeface="Roboto"/>
                <a:cs typeface="Roboto"/>
                <a:sym typeface="Roboto"/>
              </a:rPr>
              <a:t>Respect</a:t>
            </a:r>
            <a:endParaRPr sz="1650">
              <a:solidFill>
                <a:srgbClr val="444444"/>
              </a:solidFill>
              <a:highlight>
                <a:srgbClr val="FFFFFF"/>
              </a:highlight>
              <a:latin typeface="Roboto"/>
              <a:ea typeface="Roboto"/>
              <a:cs typeface="Roboto"/>
              <a:sym typeface="Roboto"/>
            </a:endParaRPr>
          </a:p>
          <a:p>
            <a:pPr marL="0" lvl="0" indent="0" algn="l" rtl="0">
              <a:spcBef>
                <a:spcPts val="2500"/>
              </a:spcBef>
              <a:spcAft>
                <a:spcPts val="1600"/>
              </a:spcAft>
              <a:buNone/>
            </a:pPr>
            <a:endParaRPr/>
          </a:p>
        </p:txBody>
      </p:sp>
      <p:pic>
        <p:nvPicPr>
          <p:cNvPr id="71" name="Google Shape;71;p15"/>
          <p:cNvPicPr preferRelativeResize="0"/>
          <p:nvPr/>
        </p:nvPicPr>
        <p:blipFill>
          <a:blip r:embed="rId3">
            <a:alphaModFix/>
          </a:blip>
          <a:stretch>
            <a:fillRect/>
          </a:stretch>
        </p:blipFill>
        <p:spPr>
          <a:xfrm>
            <a:off x="3296000" y="1333400"/>
            <a:ext cx="4300275" cy="25865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75"/>
        <p:cNvGrpSpPr/>
        <p:nvPr/>
      </p:nvGrpSpPr>
      <p:grpSpPr>
        <a:xfrm>
          <a:off x="0" y="0"/>
          <a:ext cx="0" cy="0"/>
          <a:chOff x="0" y="0"/>
          <a:chExt cx="0" cy="0"/>
        </a:xfrm>
      </p:grpSpPr>
      <p:pic>
        <p:nvPicPr>
          <p:cNvPr id="76" name="Google Shape;76;p16"/>
          <p:cNvPicPr preferRelativeResize="0"/>
          <p:nvPr/>
        </p:nvPicPr>
        <p:blipFill>
          <a:blip r:embed="rId3">
            <a:alphaModFix/>
          </a:blip>
          <a:stretch>
            <a:fillRect/>
          </a:stretch>
        </p:blipFill>
        <p:spPr>
          <a:xfrm>
            <a:off x="311700" y="73150"/>
            <a:ext cx="8465051" cy="49225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DIFFERENCE BETWEEN A “BOSS” AND A “LEADER”</a:t>
            </a:r>
            <a:endParaRPr/>
          </a:p>
        </p:txBody>
      </p:sp>
      <p:pic>
        <p:nvPicPr>
          <p:cNvPr id="82" name="Google Shape;82;p17"/>
          <p:cNvPicPr preferRelativeResize="0"/>
          <p:nvPr/>
        </p:nvPicPr>
        <p:blipFill>
          <a:blip r:embed="rId3">
            <a:alphaModFix/>
          </a:blip>
          <a:stretch>
            <a:fillRect/>
          </a:stretch>
        </p:blipFill>
        <p:spPr>
          <a:xfrm>
            <a:off x="2004300" y="978575"/>
            <a:ext cx="5242226" cy="41649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86"/>
        <p:cNvGrpSpPr/>
        <p:nvPr/>
      </p:nvGrpSpPr>
      <p:grpSpPr>
        <a:xfrm>
          <a:off x="0" y="0"/>
          <a:ext cx="0" cy="0"/>
          <a:chOff x="0" y="0"/>
          <a:chExt cx="0" cy="0"/>
        </a:xfrm>
      </p:grpSpPr>
      <p:sp>
        <p:nvSpPr>
          <p:cNvPr id="87" name="Google Shape;87;p18"/>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Skills good leaders need/HAVE:</a:t>
            </a:r>
            <a:endParaRPr/>
          </a:p>
        </p:txBody>
      </p:sp>
      <p:sp>
        <p:nvSpPr>
          <p:cNvPr id="88" name="Google Shape;88;p18"/>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2A2A2A"/>
              </a:buClr>
              <a:buSzPts val="2000"/>
              <a:buFont typeface="Arial"/>
              <a:buAutoNum type="arabicPeriod"/>
            </a:pPr>
            <a:r>
              <a:rPr lang="en" sz="2000" b="1" i="1">
                <a:solidFill>
                  <a:srgbClr val="2A2A2A"/>
                </a:solidFill>
                <a:highlight>
                  <a:srgbClr val="F5F5F5"/>
                </a:highlight>
                <a:latin typeface="Arial"/>
                <a:ea typeface="Arial"/>
                <a:cs typeface="Arial"/>
                <a:sym typeface="Arial"/>
              </a:rPr>
              <a:t>Strategic Thinking Skills</a:t>
            </a:r>
            <a:r>
              <a:rPr lang="en" sz="2000">
                <a:solidFill>
                  <a:srgbClr val="2A2A2A"/>
                </a:solidFill>
                <a:highlight>
                  <a:srgbClr val="F5F5F5"/>
                </a:highlight>
                <a:latin typeface="Arial"/>
                <a:ea typeface="Arial"/>
                <a:cs typeface="Arial"/>
                <a:sym typeface="Arial"/>
              </a:rPr>
              <a:t>: The best strategic thinkers see the big picture, and are not distracted by side issues or minor details. All their decisions are likely to be broadly based on their answer to the question ‘</a:t>
            </a:r>
            <a:r>
              <a:rPr lang="en" sz="2000" i="1">
                <a:solidFill>
                  <a:srgbClr val="2A2A2A"/>
                </a:solidFill>
                <a:highlight>
                  <a:srgbClr val="F5F5F5"/>
                </a:highlight>
                <a:latin typeface="Arial"/>
                <a:ea typeface="Arial"/>
                <a:cs typeface="Arial"/>
                <a:sym typeface="Arial"/>
              </a:rPr>
              <a:t>does this take me closer to where I want to be?</a:t>
            </a:r>
            <a:r>
              <a:rPr lang="en" sz="2000">
                <a:solidFill>
                  <a:srgbClr val="2A2A2A"/>
                </a:solidFill>
                <a:highlight>
                  <a:srgbClr val="F5F5F5"/>
                </a:highlight>
                <a:latin typeface="Arial"/>
                <a:ea typeface="Arial"/>
                <a:cs typeface="Arial"/>
                <a:sym typeface="Arial"/>
              </a:rPr>
              <a:t>  </a:t>
            </a:r>
            <a:endParaRPr sz="2000">
              <a:solidFill>
                <a:srgbClr val="2A2A2A"/>
              </a:solidFill>
              <a:highlight>
                <a:srgbClr val="F5F5F5"/>
              </a:highlight>
              <a:latin typeface="Arial"/>
              <a:ea typeface="Arial"/>
              <a:cs typeface="Arial"/>
              <a:sym typeface="Arial"/>
            </a:endParaRPr>
          </a:p>
          <a:p>
            <a:pPr marL="0" lvl="0" indent="0" algn="l" rtl="0">
              <a:spcBef>
                <a:spcPts val="1600"/>
              </a:spcBef>
              <a:spcAft>
                <a:spcPts val="0"/>
              </a:spcAft>
              <a:buNone/>
            </a:pPr>
            <a:r>
              <a:rPr lang="en" sz="2000">
                <a:solidFill>
                  <a:srgbClr val="2A2A2A"/>
                </a:solidFill>
                <a:highlight>
                  <a:srgbClr val="F5F5F5"/>
                </a:highlight>
                <a:latin typeface="Arial"/>
                <a:ea typeface="Arial"/>
                <a:cs typeface="Arial"/>
                <a:sym typeface="Arial"/>
              </a:rPr>
              <a:t>2. </a:t>
            </a:r>
            <a:r>
              <a:rPr lang="en" sz="2000" b="1" i="1">
                <a:solidFill>
                  <a:srgbClr val="2A2A2A"/>
                </a:solidFill>
                <a:highlight>
                  <a:srgbClr val="F5F5F5"/>
                </a:highlight>
                <a:latin typeface="Arial"/>
                <a:ea typeface="Arial"/>
                <a:cs typeface="Arial"/>
                <a:sym typeface="Arial"/>
              </a:rPr>
              <a:t>Planning and Delivery Skills</a:t>
            </a:r>
            <a:r>
              <a:rPr lang="en" sz="2000">
                <a:solidFill>
                  <a:srgbClr val="2A2A2A"/>
                </a:solidFill>
                <a:highlight>
                  <a:srgbClr val="F5F5F5"/>
                </a:highlight>
                <a:latin typeface="Arial"/>
                <a:ea typeface="Arial"/>
                <a:cs typeface="Arial"/>
                <a:sym typeface="Arial"/>
              </a:rPr>
              <a:t>: Alongside strategic thinking, therefore, go organising and action planning, both essential for delivery of your vision and strategy. Project management and project planning are also helpful skills for both managers and leaders. Good risk management is also important to help you avoid things going wrong, and manage when they do</a:t>
            </a:r>
            <a:r>
              <a:rPr lang="en">
                <a:solidFill>
                  <a:srgbClr val="2A2A2A"/>
                </a:solidFill>
                <a:highlight>
                  <a:srgbClr val="F5F5F5"/>
                </a:highlight>
                <a:latin typeface="Arial"/>
                <a:ea typeface="Arial"/>
                <a:cs typeface="Arial"/>
                <a:sym typeface="Arial"/>
              </a:rPr>
              <a:t>.</a:t>
            </a:r>
            <a:endParaRPr sz="2600">
              <a:solidFill>
                <a:srgbClr val="2A2A2A"/>
              </a:solidFill>
              <a:highlight>
                <a:srgbClr val="F5F5F5"/>
              </a:highlight>
              <a:latin typeface="Arial"/>
              <a:ea typeface="Arial"/>
              <a:cs typeface="Arial"/>
              <a:sym typeface="Arial"/>
            </a:endParaRPr>
          </a:p>
          <a:p>
            <a:pPr marL="457200" lvl="0" indent="0" algn="l" rtl="0">
              <a:spcBef>
                <a:spcPts val="1600"/>
              </a:spcBef>
              <a:spcAft>
                <a:spcPts val="0"/>
              </a:spcAft>
              <a:buNone/>
            </a:pPr>
            <a:endParaRPr sz="2000">
              <a:solidFill>
                <a:srgbClr val="2A2A2A"/>
              </a:solidFill>
              <a:highlight>
                <a:srgbClr val="F5F5F5"/>
              </a:highlight>
              <a:latin typeface="Anton"/>
              <a:ea typeface="Anton"/>
              <a:cs typeface="Anton"/>
              <a:sym typeface="Anton"/>
            </a:endParaRPr>
          </a:p>
          <a:p>
            <a:pPr marL="0" lvl="0" indent="0" algn="l" rtl="0">
              <a:spcBef>
                <a:spcPts val="1600"/>
              </a:spcBef>
              <a:spcAft>
                <a:spcPts val="0"/>
              </a:spcAft>
              <a:buNone/>
            </a:pPr>
            <a:endParaRPr sz="2000">
              <a:solidFill>
                <a:srgbClr val="2A2A2A"/>
              </a:solidFill>
              <a:highlight>
                <a:srgbClr val="F5F5F5"/>
              </a:highlight>
              <a:latin typeface="Arial"/>
              <a:ea typeface="Arial"/>
              <a:cs typeface="Arial"/>
              <a:sym typeface="Arial"/>
            </a:endParaRPr>
          </a:p>
          <a:p>
            <a:pPr marL="0" lvl="0" indent="0" algn="l" rtl="0">
              <a:spcBef>
                <a:spcPts val="1600"/>
              </a:spcBef>
              <a:spcAft>
                <a:spcPts val="1600"/>
              </a:spcAft>
              <a:buNone/>
            </a:pPr>
            <a:endParaRPr sz="2000">
              <a:solidFill>
                <a:srgbClr val="2A2A2A"/>
              </a:solidFill>
              <a:highlight>
                <a:srgbClr val="F5F5F5"/>
              </a:highlight>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continuation..</a:t>
            </a:r>
            <a:endParaRPr/>
          </a:p>
        </p:txBody>
      </p:sp>
      <p:sp>
        <p:nvSpPr>
          <p:cNvPr id="94" name="Google Shape;94;p19"/>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2A2A2A"/>
                </a:solidFill>
                <a:highlight>
                  <a:srgbClr val="F5F5F5"/>
                </a:highlight>
                <a:latin typeface="Arial"/>
                <a:ea typeface="Arial"/>
                <a:cs typeface="Arial"/>
                <a:sym typeface="Arial"/>
              </a:rPr>
              <a:t>4. </a:t>
            </a:r>
            <a:r>
              <a:rPr lang="en" b="1" i="1">
                <a:solidFill>
                  <a:srgbClr val="2A2A2A"/>
                </a:solidFill>
                <a:highlight>
                  <a:srgbClr val="F5F5F5"/>
                </a:highlight>
                <a:latin typeface="Arial"/>
                <a:ea typeface="Arial"/>
                <a:cs typeface="Arial"/>
                <a:sym typeface="Arial"/>
              </a:rPr>
              <a:t>Change Management and Innovation Skills:</a:t>
            </a:r>
            <a:r>
              <a:rPr lang="en" sz="1200">
                <a:solidFill>
                  <a:srgbClr val="2A2A2A"/>
                </a:solidFill>
                <a:highlight>
                  <a:srgbClr val="F5F5F5"/>
                </a:highlight>
                <a:latin typeface="Arial"/>
                <a:ea typeface="Arial"/>
                <a:cs typeface="Arial"/>
                <a:sym typeface="Arial"/>
              </a:rPr>
              <a:t> </a:t>
            </a:r>
            <a:r>
              <a:rPr lang="en">
                <a:solidFill>
                  <a:srgbClr val="2A2A2A"/>
                </a:solidFill>
                <a:highlight>
                  <a:srgbClr val="F5F5F5"/>
                </a:highlight>
                <a:latin typeface="Arial"/>
                <a:ea typeface="Arial"/>
                <a:cs typeface="Arial"/>
                <a:sym typeface="Arial"/>
              </a:rPr>
              <a:t> A </a:t>
            </a:r>
            <a:r>
              <a:rPr lang="en" sz="2100">
                <a:solidFill>
                  <a:srgbClr val="2A2A2A"/>
                </a:solidFill>
                <a:highlight>
                  <a:srgbClr val="F5F5F5"/>
                </a:highlight>
                <a:latin typeface="Arial"/>
                <a:ea typeface="Arial"/>
                <a:cs typeface="Arial"/>
                <a:sym typeface="Arial"/>
              </a:rPr>
              <a:t>leader needs to understand change management in order to lead an organisation through the process. For example, change management requires the creation and communication of a compelling vision. It also requires the change to be driven forward firmly, and leadership to make it ‘stick’ if the organisation is not to revert within a very short period.</a:t>
            </a:r>
            <a:endParaRPr sz="2700">
              <a:solidFill>
                <a:srgbClr val="2A2A2A"/>
              </a:solidFill>
              <a:highlight>
                <a:srgbClr val="F5F5F5"/>
              </a:highlight>
              <a:latin typeface="Arial"/>
              <a:ea typeface="Arial"/>
              <a:cs typeface="Arial"/>
              <a:sym typeface="Arial"/>
            </a:endParaRPr>
          </a:p>
          <a:p>
            <a:pPr marL="0" lvl="0" indent="0" algn="l" rtl="0">
              <a:spcBef>
                <a:spcPts val="1600"/>
              </a:spcBef>
              <a:spcAft>
                <a:spcPts val="1600"/>
              </a:spcAft>
              <a:buNone/>
            </a:pPr>
            <a:r>
              <a:rPr lang="en" sz="1200">
                <a:solidFill>
                  <a:srgbClr val="2A2A2A"/>
                </a:solidFill>
                <a:highlight>
                  <a:srgbClr val="F5F5F5"/>
                </a:highlight>
                <a:latin typeface="Arial"/>
                <a:ea typeface="Arial"/>
                <a:cs typeface="Arial"/>
                <a:sym typeface="Arial"/>
              </a:rPr>
              <a:t>.</a:t>
            </a:r>
            <a:r>
              <a:rPr lang="en" sz="2100">
                <a:solidFill>
                  <a:srgbClr val="2A2A2A"/>
                </a:solidFill>
                <a:highlight>
                  <a:srgbClr val="F5F5F5"/>
                </a:highlight>
                <a:latin typeface="Arial"/>
                <a:ea typeface="Arial"/>
                <a:cs typeface="Arial"/>
                <a:sym typeface="Arial"/>
              </a:rPr>
              <a:t> Good leaders know how to innovate, and also how to encourage innovation in others</a:t>
            </a:r>
            <a:endParaRPr sz="29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continuation..</a:t>
            </a:r>
            <a:endParaRPr/>
          </a:p>
        </p:txBody>
      </p:sp>
      <p:sp>
        <p:nvSpPr>
          <p:cNvPr id="100" name="Google Shape;100;p20"/>
          <p:cNvSpPr txBox="1">
            <a:spLocks noGrp="1"/>
          </p:cNvSpPr>
          <p:nvPr>
            <p:ph type="body" idx="1"/>
          </p:nvPr>
        </p:nvSpPr>
        <p:spPr>
          <a:xfrm>
            <a:off x="311700" y="998482"/>
            <a:ext cx="8520600" cy="3941379"/>
          </a:xfrm>
          <a:prstGeom prst="rect">
            <a:avLst/>
          </a:prstGeom>
        </p:spPr>
        <p:txBody>
          <a:bodyPr spcFirstLastPara="1" wrap="square" lIns="91425" tIns="91425" rIns="91425" bIns="91425" anchor="t" anchorCtr="0">
            <a:noAutofit/>
          </a:bodyPr>
          <a:lstStyle/>
          <a:p>
            <a:pPr marL="0" lvl="0" indent="0" algn="l" rtl="0">
              <a:lnSpc>
                <a:spcPct val="115000"/>
              </a:lnSpc>
              <a:spcBef>
                <a:spcPts val="1500"/>
              </a:spcBef>
              <a:spcAft>
                <a:spcPts val="800"/>
              </a:spcAft>
              <a:buNone/>
            </a:pPr>
            <a:r>
              <a:rPr lang="en" dirty="0">
                <a:solidFill>
                  <a:srgbClr val="2A2A2A"/>
                </a:solidFill>
                <a:highlight>
                  <a:srgbClr val="F5F5F5"/>
                </a:highlight>
                <a:latin typeface="Arial"/>
                <a:ea typeface="Arial"/>
                <a:cs typeface="Arial"/>
                <a:sym typeface="Arial"/>
              </a:rPr>
              <a:t>5</a:t>
            </a:r>
            <a:r>
              <a:rPr lang="en" b="1" i="1" dirty="0">
                <a:solidFill>
                  <a:srgbClr val="2A2A2A"/>
                </a:solidFill>
                <a:highlight>
                  <a:srgbClr val="F5F5F5"/>
                </a:highlight>
                <a:latin typeface="Arial"/>
                <a:ea typeface="Arial"/>
                <a:cs typeface="Arial"/>
                <a:sym typeface="Arial"/>
              </a:rPr>
              <a:t>. </a:t>
            </a:r>
            <a:r>
              <a:rPr lang="en" sz="2000" b="1" i="1" dirty="0">
                <a:solidFill>
                  <a:srgbClr val="2A2A2A"/>
                </a:solidFill>
                <a:highlight>
                  <a:srgbClr val="F5F5F5"/>
                </a:highlight>
                <a:latin typeface="Arial"/>
                <a:ea typeface="Arial"/>
                <a:cs typeface="Arial"/>
                <a:sym typeface="Arial"/>
              </a:rPr>
              <a:t>Communication Skills</a:t>
            </a:r>
            <a:r>
              <a:rPr lang="en" sz="2000" dirty="0">
                <a:solidFill>
                  <a:srgbClr val="2A2A2A"/>
                </a:solidFill>
                <a:highlight>
                  <a:srgbClr val="F5F5F5"/>
                </a:highlight>
                <a:latin typeface="Arial"/>
                <a:ea typeface="Arial"/>
                <a:cs typeface="Arial"/>
                <a:sym typeface="Arial"/>
              </a:rPr>
              <a:t>:</a:t>
            </a:r>
            <a:r>
              <a:rPr lang="en" sz="2400" dirty="0">
                <a:solidFill>
                  <a:srgbClr val="2A2A2A"/>
                </a:solidFill>
                <a:highlight>
                  <a:srgbClr val="F5F5F5"/>
                </a:highlight>
                <a:latin typeface="Arial"/>
                <a:ea typeface="Arial"/>
                <a:cs typeface="Arial"/>
                <a:sym typeface="Arial"/>
              </a:rPr>
              <a:t>Good leaders tend to be extremely </a:t>
            </a:r>
            <a:r>
              <a:rPr lang="en" sz="2400" b="1" dirty="0">
                <a:solidFill>
                  <a:srgbClr val="022E61"/>
                </a:solidFill>
                <a:highlight>
                  <a:srgbClr val="F5F5F5"/>
                </a:highlight>
                <a:uFill>
                  <a:noFill/>
                </a:uFill>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good listeners</a:t>
            </a:r>
            <a:r>
              <a:rPr lang="en" sz="2400" dirty="0">
                <a:solidFill>
                  <a:srgbClr val="2A2A2A"/>
                </a:solidFill>
                <a:highlight>
                  <a:srgbClr val="F5F5F5"/>
                </a:highlight>
                <a:latin typeface="Arial"/>
                <a:ea typeface="Arial"/>
                <a:cs typeface="Arial"/>
                <a:sym typeface="Arial"/>
              </a:rPr>
              <a:t>, able to </a:t>
            </a:r>
            <a:r>
              <a:rPr lang="en" sz="2400" b="1" dirty="0">
                <a:solidFill>
                  <a:srgbClr val="022E61"/>
                </a:solidFill>
                <a:highlight>
                  <a:srgbClr val="F5F5F5"/>
                </a:highlight>
                <a:uFill>
                  <a:noFill/>
                </a:uFill>
                <a:latin typeface="Arial"/>
                <a:ea typeface="Arial"/>
                <a:cs typeface="Arial"/>
                <a:sym typeface="Aria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listen </a:t>
            </a:r>
            <a:r>
              <a:rPr lang="en" sz="2400" b="1" dirty="0">
                <a:solidFill>
                  <a:srgbClr val="022E61"/>
                </a:solidFill>
                <a:highlight>
                  <a:srgbClr val="F5F5F5"/>
                </a:highlight>
                <a:uFill>
                  <a:noFill/>
                </a:uFill>
                <a:latin typeface="Arial"/>
                <a:ea typeface="Arial"/>
                <a:cs typeface="Arial"/>
                <a:sym typeface="Aria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actively and</a:t>
            </a:r>
            <a:r>
              <a:rPr lang="en" sz="2400" dirty="0">
                <a:solidFill>
                  <a:srgbClr val="2A2A2A"/>
                </a:solidFill>
                <a:highlight>
                  <a:srgbClr val="F5F5F5"/>
                </a:highlight>
                <a:latin typeface="Arial"/>
                <a:ea typeface="Arial"/>
                <a:cs typeface="Arial"/>
                <a:sym typeface="Arial"/>
              </a:rPr>
              <a:t> elicit information by good </a:t>
            </a:r>
            <a:r>
              <a:rPr lang="en" sz="2400" b="1" dirty="0">
                <a:solidFill>
                  <a:srgbClr val="022E61"/>
                </a:solidFill>
                <a:highlight>
                  <a:srgbClr val="F5F5F5"/>
                </a:highlight>
                <a:uFill>
                  <a:noFill/>
                </a:uFill>
                <a:latin typeface="Arial"/>
                <a:ea typeface="Arial"/>
                <a:cs typeface="Arial"/>
                <a:sym typeface="Aria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questioning</a:t>
            </a:r>
            <a:r>
              <a:rPr lang="en" sz="2400" dirty="0">
                <a:solidFill>
                  <a:srgbClr val="2A2A2A"/>
                </a:solidFill>
                <a:highlight>
                  <a:srgbClr val="F5F5F5"/>
                </a:highlight>
                <a:latin typeface="Arial"/>
                <a:ea typeface="Arial"/>
                <a:cs typeface="Arial"/>
                <a:sym typeface="Arial"/>
              </a:rPr>
              <a:t>. They are also likely to show high levels of</a:t>
            </a:r>
            <a:r>
              <a:rPr lang="en" sz="2400" dirty="0">
                <a:solidFill>
                  <a:srgbClr val="000000"/>
                </a:solidFill>
                <a:highlight>
                  <a:srgbClr val="F5F5F5"/>
                </a:highlight>
                <a:latin typeface="Arial"/>
                <a:ea typeface="Arial"/>
                <a:cs typeface="Arial"/>
                <a:sym typeface="Arial"/>
              </a:rPr>
              <a:t> </a:t>
            </a:r>
            <a:r>
              <a:rPr lang="en" sz="2400" b="1" dirty="0">
                <a:solidFill>
                  <a:srgbClr val="000000"/>
                </a:solidFill>
                <a:highlight>
                  <a:srgbClr val="F5F5F5"/>
                </a:highlight>
                <a:uFill>
                  <a:noFill/>
                </a:uFill>
                <a:latin typeface="Arial"/>
                <a:ea typeface="Arial"/>
                <a:cs typeface="Arial"/>
                <a:sym typeface="Arial"/>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assertiveness which</a:t>
            </a:r>
            <a:r>
              <a:rPr lang="en" sz="2200" dirty="0">
                <a:solidFill>
                  <a:srgbClr val="2A2A2A"/>
                </a:solidFill>
                <a:highlight>
                  <a:srgbClr val="F5F5F5"/>
                </a:highlight>
                <a:latin typeface="Arial"/>
                <a:ea typeface="Arial"/>
                <a:cs typeface="Arial"/>
                <a:sym typeface="Arial"/>
              </a:rPr>
              <a:t> enables them to make their point without aggression, but firmly. They know how to </a:t>
            </a:r>
            <a:r>
              <a:rPr lang="en" sz="2200" b="1" dirty="0">
                <a:solidFill>
                  <a:srgbClr val="022E61"/>
                </a:solidFill>
                <a:highlight>
                  <a:srgbClr val="F5F5F5"/>
                </a:highlight>
                <a:uFill>
                  <a:noFill/>
                </a:uFill>
                <a:latin typeface="Arial"/>
                <a:ea typeface="Arial"/>
                <a:cs typeface="Arial"/>
                <a:sym typeface="Arial"/>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build rapport</a:t>
            </a:r>
            <a:r>
              <a:rPr lang="en" sz="2200" dirty="0">
                <a:solidFill>
                  <a:srgbClr val="2A2A2A"/>
                </a:solidFill>
                <a:highlight>
                  <a:srgbClr val="F5F5F5"/>
                </a:highlight>
                <a:latin typeface="Arial"/>
                <a:ea typeface="Arial"/>
                <a:cs typeface="Arial"/>
                <a:sym typeface="Arial"/>
              </a:rPr>
              <a:t> quickly and effectively, to develop good, strong relationships with others, whether peers or subordinates. These skills come together to help to build </a:t>
            </a:r>
            <a:r>
              <a:rPr lang="en" sz="2200" b="1" dirty="0">
                <a:solidFill>
                  <a:srgbClr val="022E61"/>
                </a:solidFill>
                <a:highlight>
                  <a:srgbClr val="F5F5F5"/>
                </a:highlight>
                <a:uFill>
                  <a:noFill/>
                </a:uFill>
                <a:latin typeface="Arial"/>
                <a:ea typeface="Arial"/>
                <a:cs typeface="Arial"/>
                <a:sym typeface="Arial"/>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charisma</a:t>
            </a:r>
            <a:r>
              <a:rPr lang="en" sz="2200" dirty="0">
                <a:solidFill>
                  <a:srgbClr val="2A2A2A"/>
                </a:solidFill>
                <a:highlight>
                  <a:srgbClr val="F5F5F5"/>
                </a:highlight>
                <a:latin typeface="Arial"/>
                <a:ea typeface="Arial"/>
                <a:cs typeface="Arial"/>
                <a:sym typeface="Arial"/>
              </a:rPr>
              <a:t>, that quality of ‘brightness’ which makes people want to follow a leader.</a:t>
            </a:r>
            <a:endParaRPr sz="26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104"/>
        <p:cNvGrpSpPr/>
        <p:nvPr/>
      </p:nvGrpSpPr>
      <p:grpSpPr>
        <a:xfrm>
          <a:off x="0" y="0"/>
          <a:ext cx="0" cy="0"/>
          <a:chOff x="0" y="0"/>
          <a:chExt cx="0" cy="0"/>
        </a:xfrm>
      </p:grpSpPr>
      <p:sp>
        <p:nvSpPr>
          <p:cNvPr id="105" name="Google Shape;105;p21"/>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CONTINUATION..</a:t>
            </a:r>
            <a:endParaRPr/>
          </a:p>
        </p:txBody>
      </p:sp>
      <p:sp>
        <p:nvSpPr>
          <p:cNvPr id="106" name="Google Shape;106;p21"/>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lnSpc>
                <a:spcPct val="115000"/>
              </a:lnSpc>
              <a:spcBef>
                <a:spcPts val="1500"/>
              </a:spcBef>
              <a:spcAft>
                <a:spcPts val="0"/>
              </a:spcAft>
              <a:buNone/>
            </a:pPr>
            <a:r>
              <a:rPr lang="en">
                <a:solidFill>
                  <a:srgbClr val="2A2A2A"/>
                </a:solidFill>
                <a:highlight>
                  <a:srgbClr val="F5F5F5"/>
                </a:highlight>
                <a:latin typeface="Arial"/>
                <a:ea typeface="Arial"/>
                <a:cs typeface="Arial"/>
                <a:sym typeface="Arial"/>
              </a:rPr>
              <a:t>6. </a:t>
            </a:r>
            <a:r>
              <a:rPr lang="en" sz="2000" b="1" i="1">
                <a:solidFill>
                  <a:srgbClr val="2A2A2A"/>
                </a:solidFill>
                <a:highlight>
                  <a:srgbClr val="F5F5F5"/>
                </a:highlight>
                <a:latin typeface="Arial"/>
                <a:ea typeface="Arial"/>
                <a:cs typeface="Arial"/>
                <a:sym typeface="Arial"/>
              </a:rPr>
              <a:t>Persuasion and Influencing Skills</a:t>
            </a:r>
            <a:r>
              <a:rPr lang="en" b="1" i="1">
                <a:solidFill>
                  <a:srgbClr val="2A2A2A"/>
                </a:solidFill>
                <a:highlight>
                  <a:srgbClr val="F5F5F5"/>
                </a:highlight>
                <a:latin typeface="Arial"/>
                <a:ea typeface="Arial"/>
                <a:cs typeface="Arial"/>
                <a:sym typeface="Arial"/>
              </a:rPr>
              <a:t>: </a:t>
            </a:r>
            <a:r>
              <a:rPr lang="en" sz="2500">
                <a:solidFill>
                  <a:srgbClr val="2A2A2A"/>
                </a:solidFill>
                <a:highlight>
                  <a:srgbClr val="F5F5F5"/>
                </a:highlight>
                <a:latin typeface="Arial"/>
                <a:ea typeface="Arial"/>
                <a:cs typeface="Arial"/>
                <a:sym typeface="Arial"/>
              </a:rPr>
              <a:t>L</a:t>
            </a:r>
            <a:r>
              <a:rPr lang="en" sz="2200">
                <a:solidFill>
                  <a:srgbClr val="2A2A2A"/>
                </a:solidFill>
                <a:highlight>
                  <a:srgbClr val="F5F5F5"/>
                </a:highlight>
                <a:latin typeface="Arial"/>
                <a:ea typeface="Arial"/>
                <a:cs typeface="Arial"/>
                <a:sym typeface="Arial"/>
              </a:rPr>
              <a:t>eaders also need tools to help them understand the way that others behave, and create positive interactions. As a first step, it may be helpful to understand more about </a:t>
            </a:r>
            <a:r>
              <a:rPr lang="en" sz="2200" b="1" u="sng">
                <a:solidFill>
                  <a:srgbClr val="022E61"/>
                </a:solidFill>
                <a:highlight>
                  <a:srgbClr val="F5F5F5"/>
                </a:highlight>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emotional intelligence</a:t>
            </a:r>
            <a:r>
              <a:rPr lang="en" sz="2200">
                <a:solidFill>
                  <a:srgbClr val="2A2A2A"/>
                </a:solidFill>
                <a:highlight>
                  <a:srgbClr val="F5F5F5"/>
                </a:highlight>
                <a:latin typeface="Arial"/>
                <a:ea typeface="Arial"/>
                <a:cs typeface="Arial"/>
                <a:sym typeface="Arial"/>
              </a:rPr>
              <a:t>—another vital quality for leaders to possess—but there are a number of other tools that may also be useful, including </a:t>
            </a:r>
            <a:r>
              <a:rPr lang="en" sz="2200" b="1" u="sng">
                <a:solidFill>
                  <a:srgbClr val="022E61"/>
                </a:solidFill>
                <a:highlight>
                  <a:srgbClr val="F5F5F5"/>
                </a:highlight>
                <a:latin typeface="Arial"/>
                <a:ea typeface="Arial"/>
                <a:cs typeface="Arial"/>
                <a:sym typeface="Aria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Transactional Analysis</a:t>
            </a:r>
            <a:r>
              <a:rPr lang="en" sz="2200">
                <a:solidFill>
                  <a:srgbClr val="2A2A2A"/>
                </a:solidFill>
                <a:highlight>
                  <a:srgbClr val="F5F5F5"/>
                </a:highlight>
                <a:latin typeface="Arial"/>
                <a:ea typeface="Arial"/>
                <a:cs typeface="Arial"/>
                <a:sym typeface="Arial"/>
              </a:rPr>
              <a:t>, and </a:t>
            </a:r>
            <a:r>
              <a:rPr lang="en" sz="2200" b="1" u="sng">
                <a:solidFill>
                  <a:srgbClr val="022E61"/>
                </a:solidFill>
                <a:highlight>
                  <a:srgbClr val="F5F5F5"/>
                </a:highlight>
                <a:latin typeface="Arial"/>
                <a:ea typeface="Arial"/>
                <a:cs typeface="Arial"/>
                <a:sym typeface="Aria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Myers-Briggs</a:t>
            </a:r>
            <a:r>
              <a:rPr lang="en" sz="2800">
                <a:solidFill>
                  <a:srgbClr val="2A2A2A"/>
                </a:solidFill>
                <a:highlight>
                  <a:srgbClr val="F5F5F5"/>
                </a:highlight>
                <a:latin typeface="Arial"/>
                <a:ea typeface="Arial"/>
                <a:cs typeface="Arial"/>
                <a:sym typeface="Arial"/>
              </a:rPr>
              <a:t>.</a:t>
            </a:r>
            <a:endParaRPr sz="2800">
              <a:solidFill>
                <a:srgbClr val="2A2A2A"/>
              </a:solidFill>
              <a:highlight>
                <a:srgbClr val="F5F5F5"/>
              </a:highlight>
              <a:latin typeface="Arial"/>
              <a:ea typeface="Arial"/>
              <a:cs typeface="Arial"/>
              <a:sym typeface="Arial"/>
            </a:endParaRPr>
          </a:p>
          <a:p>
            <a:pPr marL="0" lvl="0" indent="0" algn="l" rtl="0">
              <a:spcBef>
                <a:spcPts val="800"/>
              </a:spcBef>
              <a:spcAft>
                <a:spcPts val="1600"/>
              </a:spcAft>
              <a:buNone/>
            </a:pPr>
            <a:endParaRPr/>
          </a:p>
        </p:txBody>
      </p:sp>
    </p:spTree>
  </p:cSld>
  <p:clrMapOvr>
    <a:masterClrMapping/>
  </p:clrMapOvr>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974</Words>
  <PresentationFormat>On-screen Show (16:9)</PresentationFormat>
  <Paragraphs>92</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Amatic SC</vt:lpstr>
      <vt:lpstr>Source Code Pro</vt:lpstr>
      <vt:lpstr>Roboto</vt:lpstr>
      <vt:lpstr>Anton</vt:lpstr>
      <vt:lpstr>Times New Roman</vt:lpstr>
      <vt:lpstr>Beach Day</vt:lpstr>
      <vt:lpstr> Leadership </vt:lpstr>
      <vt:lpstr>What is leadership?</vt:lpstr>
      <vt:lpstr>Characteristics of a great leader</vt:lpstr>
      <vt:lpstr>Slide 4</vt:lpstr>
      <vt:lpstr>DIFFERENCE BETWEEN A “BOSS” AND A “LEADER”</vt:lpstr>
      <vt:lpstr>Skills good leaders need/HAVE:</vt:lpstr>
      <vt:lpstr>In continuation..</vt:lpstr>
      <vt:lpstr>In continuation..</vt:lpstr>
      <vt:lpstr>IN CONTINUATION..</vt:lpstr>
      <vt:lpstr>Basic leadership style</vt:lpstr>
      <vt:lpstr>Autocratic leadership style</vt:lpstr>
      <vt:lpstr>When can it be used:</vt:lpstr>
      <vt:lpstr>Bureaucratic leadership style</vt:lpstr>
      <vt:lpstr>When  can it be used:</vt:lpstr>
      <vt:lpstr>Democratic leadership style</vt:lpstr>
      <vt:lpstr>When can it be used:</vt:lpstr>
      <vt:lpstr>Laissez-faire leadership style</vt:lpstr>
      <vt:lpstr>When can it be used.</vt:lpstr>
      <vt:lpstr>10 ways to become a better leader</vt:lpstr>
      <vt:lpstr>Thankyou If you have any query write to us on info@emotionoflife.in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Leadership </dc:title>
  <cp:lastModifiedBy>RCC</cp:lastModifiedBy>
  <cp:revision>2</cp:revision>
  <dcterms:modified xsi:type="dcterms:W3CDTF">2020-09-14T00:06:42Z</dcterms:modified>
</cp:coreProperties>
</file>