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8" r:id="rId39"/>
    <p:sldId id="293" r:id="rId40"/>
    <p:sldId id="294" r:id="rId41"/>
    <p:sldId id="295" r:id="rId42"/>
    <p:sldId id="296" r:id="rId43"/>
    <p:sldId id="297"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F100F1-0BAC-40E9-9709-1858FA9C1B78}" type="doc">
      <dgm:prSet loTypeId="urn:microsoft.com/office/officeart/2005/8/layout/list1" loCatId="list" qsTypeId="urn:microsoft.com/office/officeart/2005/8/quickstyle/3d3" qsCatId="3D" csTypeId="urn:microsoft.com/office/officeart/2005/8/colors/colorful5" csCatId="colorful" phldr="1"/>
      <dgm:spPr/>
      <dgm:t>
        <a:bodyPr/>
        <a:lstStyle/>
        <a:p>
          <a:endParaRPr lang="en-IN"/>
        </a:p>
      </dgm:t>
    </dgm:pt>
    <dgm:pt modelId="{F2FA7D1E-6347-48D6-AB0A-1E158EB3F257}">
      <dgm:prSet phldrT="[Text]"/>
      <dgm:spPr/>
      <dgm:t>
        <a:bodyPr/>
        <a:lstStyle/>
        <a:p>
          <a:r>
            <a:rPr lang="en-IN" dirty="0"/>
            <a:t>PHYSICAL AND VERBAL</a:t>
          </a:r>
        </a:p>
      </dgm:t>
    </dgm:pt>
    <dgm:pt modelId="{4CE06524-05B8-49FF-80E7-C0BCCF6B1C1E}" type="parTrans" cxnId="{1C8C330E-46A9-4632-A808-389CE700A33E}">
      <dgm:prSet/>
      <dgm:spPr/>
      <dgm:t>
        <a:bodyPr/>
        <a:lstStyle/>
        <a:p>
          <a:endParaRPr lang="en-IN"/>
        </a:p>
      </dgm:t>
    </dgm:pt>
    <dgm:pt modelId="{35331645-8E1B-4AF1-A428-A5AB13A31268}" type="sibTrans" cxnId="{1C8C330E-46A9-4632-A808-389CE700A33E}">
      <dgm:prSet/>
      <dgm:spPr/>
      <dgm:t>
        <a:bodyPr/>
        <a:lstStyle/>
        <a:p>
          <a:endParaRPr lang="en-IN"/>
        </a:p>
      </dgm:t>
    </dgm:pt>
    <dgm:pt modelId="{CC6D26AB-EF04-4B79-8FD2-1BC9FE0B6855}">
      <dgm:prSet phldrT="[Text]"/>
      <dgm:spPr/>
      <dgm:t>
        <a:bodyPr/>
        <a:lstStyle/>
        <a:p>
          <a:r>
            <a:rPr lang="en-IN" dirty="0"/>
            <a:t>RELATIONSHIP BULLYING</a:t>
          </a:r>
        </a:p>
      </dgm:t>
    </dgm:pt>
    <dgm:pt modelId="{065531EE-B4D3-420E-A2F7-99E6CAB523FA}" type="parTrans" cxnId="{BE087725-AFE7-4D8B-9E31-0D2CCAF8FA51}">
      <dgm:prSet/>
      <dgm:spPr/>
      <dgm:t>
        <a:bodyPr/>
        <a:lstStyle/>
        <a:p>
          <a:endParaRPr lang="en-IN"/>
        </a:p>
      </dgm:t>
    </dgm:pt>
    <dgm:pt modelId="{D81FAE8B-18FD-4A30-8EE8-926DCF976724}" type="sibTrans" cxnId="{BE087725-AFE7-4D8B-9E31-0D2CCAF8FA51}">
      <dgm:prSet/>
      <dgm:spPr/>
      <dgm:t>
        <a:bodyPr/>
        <a:lstStyle/>
        <a:p>
          <a:endParaRPr lang="en-IN"/>
        </a:p>
      </dgm:t>
    </dgm:pt>
    <dgm:pt modelId="{4D3BAA1A-23B2-4DF1-AC1E-3CCAC999339B}">
      <dgm:prSet phldrT="[Text]"/>
      <dgm:spPr/>
      <dgm:t>
        <a:bodyPr/>
        <a:lstStyle/>
        <a:p>
          <a:r>
            <a:rPr lang="en-IN" dirty="0"/>
            <a:t>CYBER BULLYING</a:t>
          </a:r>
        </a:p>
      </dgm:t>
    </dgm:pt>
    <dgm:pt modelId="{3A045C4C-33F8-4829-975D-1571A1A55A43}" type="parTrans" cxnId="{BE35A2ED-EE3C-43C0-BA86-BA802CB4BBB1}">
      <dgm:prSet/>
      <dgm:spPr/>
      <dgm:t>
        <a:bodyPr/>
        <a:lstStyle/>
        <a:p>
          <a:endParaRPr lang="en-IN"/>
        </a:p>
      </dgm:t>
    </dgm:pt>
    <dgm:pt modelId="{A5E3DE9B-9710-4555-B677-5A40434AA9BF}" type="sibTrans" cxnId="{BE35A2ED-EE3C-43C0-BA86-BA802CB4BBB1}">
      <dgm:prSet/>
      <dgm:spPr/>
      <dgm:t>
        <a:bodyPr/>
        <a:lstStyle/>
        <a:p>
          <a:endParaRPr lang="en-IN"/>
        </a:p>
      </dgm:t>
    </dgm:pt>
    <dgm:pt modelId="{89635284-07E8-4DAF-97AD-BF24DC6BB515}" type="pres">
      <dgm:prSet presAssocID="{2FF100F1-0BAC-40E9-9709-1858FA9C1B78}" presName="linear" presStyleCnt="0">
        <dgm:presLayoutVars>
          <dgm:dir/>
          <dgm:animLvl val="lvl"/>
          <dgm:resizeHandles val="exact"/>
        </dgm:presLayoutVars>
      </dgm:prSet>
      <dgm:spPr/>
    </dgm:pt>
    <dgm:pt modelId="{28805FBA-368E-4460-A1E5-E2410ED562F6}" type="pres">
      <dgm:prSet presAssocID="{F2FA7D1E-6347-48D6-AB0A-1E158EB3F257}" presName="parentLin" presStyleCnt="0"/>
      <dgm:spPr/>
    </dgm:pt>
    <dgm:pt modelId="{3F365F16-F7BA-47BD-8857-8CE5725992EB}" type="pres">
      <dgm:prSet presAssocID="{F2FA7D1E-6347-48D6-AB0A-1E158EB3F257}" presName="parentLeftMargin" presStyleLbl="node1" presStyleIdx="0" presStyleCnt="3"/>
      <dgm:spPr/>
    </dgm:pt>
    <dgm:pt modelId="{F9E9CCB5-EE67-444D-A009-D19FA26E401F}" type="pres">
      <dgm:prSet presAssocID="{F2FA7D1E-6347-48D6-AB0A-1E158EB3F257}" presName="parentText" presStyleLbl="node1" presStyleIdx="0" presStyleCnt="3">
        <dgm:presLayoutVars>
          <dgm:chMax val="0"/>
          <dgm:bulletEnabled val="1"/>
        </dgm:presLayoutVars>
      </dgm:prSet>
      <dgm:spPr/>
    </dgm:pt>
    <dgm:pt modelId="{40429F67-AF4E-4875-99C8-1BA4D30477AF}" type="pres">
      <dgm:prSet presAssocID="{F2FA7D1E-6347-48D6-AB0A-1E158EB3F257}" presName="negativeSpace" presStyleCnt="0"/>
      <dgm:spPr/>
    </dgm:pt>
    <dgm:pt modelId="{1B901BB3-D784-41F3-AF79-CDAC9A70B3B2}" type="pres">
      <dgm:prSet presAssocID="{F2FA7D1E-6347-48D6-AB0A-1E158EB3F257}" presName="childText" presStyleLbl="conFgAcc1" presStyleIdx="0" presStyleCnt="3">
        <dgm:presLayoutVars>
          <dgm:bulletEnabled val="1"/>
        </dgm:presLayoutVars>
      </dgm:prSet>
      <dgm:spPr/>
    </dgm:pt>
    <dgm:pt modelId="{4F7EEBA2-25FE-4982-9038-DECB549A5466}" type="pres">
      <dgm:prSet presAssocID="{35331645-8E1B-4AF1-A428-A5AB13A31268}" presName="spaceBetweenRectangles" presStyleCnt="0"/>
      <dgm:spPr/>
    </dgm:pt>
    <dgm:pt modelId="{1D72D78A-8B3E-4A28-B95C-A16CB14711AF}" type="pres">
      <dgm:prSet presAssocID="{CC6D26AB-EF04-4B79-8FD2-1BC9FE0B6855}" presName="parentLin" presStyleCnt="0"/>
      <dgm:spPr/>
    </dgm:pt>
    <dgm:pt modelId="{9B0F627E-CC28-4DCC-A630-44B315FC76AF}" type="pres">
      <dgm:prSet presAssocID="{CC6D26AB-EF04-4B79-8FD2-1BC9FE0B6855}" presName="parentLeftMargin" presStyleLbl="node1" presStyleIdx="0" presStyleCnt="3"/>
      <dgm:spPr/>
    </dgm:pt>
    <dgm:pt modelId="{C5A69990-0981-48F9-9553-D7C31300ADF4}" type="pres">
      <dgm:prSet presAssocID="{CC6D26AB-EF04-4B79-8FD2-1BC9FE0B6855}" presName="parentText" presStyleLbl="node1" presStyleIdx="1" presStyleCnt="3">
        <dgm:presLayoutVars>
          <dgm:chMax val="0"/>
          <dgm:bulletEnabled val="1"/>
        </dgm:presLayoutVars>
      </dgm:prSet>
      <dgm:spPr/>
    </dgm:pt>
    <dgm:pt modelId="{29A8BA84-DD5D-4E3D-9850-B16A47C6A985}" type="pres">
      <dgm:prSet presAssocID="{CC6D26AB-EF04-4B79-8FD2-1BC9FE0B6855}" presName="negativeSpace" presStyleCnt="0"/>
      <dgm:spPr/>
    </dgm:pt>
    <dgm:pt modelId="{94380CBF-A510-49AB-8482-CA177B1545C5}" type="pres">
      <dgm:prSet presAssocID="{CC6D26AB-EF04-4B79-8FD2-1BC9FE0B6855}" presName="childText" presStyleLbl="conFgAcc1" presStyleIdx="1" presStyleCnt="3">
        <dgm:presLayoutVars>
          <dgm:bulletEnabled val="1"/>
        </dgm:presLayoutVars>
      </dgm:prSet>
      <dgm:spPr/>
    </dgm:pt>
    <dgm:pt modelId="{0FF03E7B-3A09-4AF8-902D-C63ADDCBD508}" type="pres">
      <dgm:prSet presAssocID="{D81FAE8B-18FD-4A30-8EE8-926DCF976724}" presName="spaceBetweenRectangles" presStyleCnt="0"/>
      <dgm:spPr/>
    </dgm:pt>
    <dgm:pt modelId="{A5545EBB-94B8-4D08-9CD9-0CAEE9F3E492}" type="pres">
      <dgm:prSet presAssocID="{4D3BAA1A-23B2-4DF1-AC1E-3CCAC999339B}" presName="parentLin" presStyleCnt="0"/>
      <dgm:spPr/>
    </dgm:pt>
    <dgm:pt modelId="{2D308C20-D823-4F52-ADFC-41B12BC628CA}" type="pres">
      <dgm:prSet presAssocID="{4D3BAA1A-23B2-4DF1-AC1E-3CCAC999339B}" presName="parentLeftMargin" presStyleLbl="node1" presStyleIdx="1" presStyleCnt="3"/>
      <dgm:spPr/>
    </dgm:pt>
    <dgm:pt modelId="{6D5FE9D0-B55A-4EB9-AAB3-428D7CD231BB}" type="pres">
      <dgm:prSet presAssocID="{4D3BAA1A-23B2-4DF1-AC1E-3CCAC999339B}" presName="parentText" presStyleLbl="node1" presStyleIdx="2" presStyleCnt="3">
        <dgm:presLayoutVars>
          <dgm:chMax val="0"/>
          <dgm:bulletEnabled val="1"/>
        </dgm:presLayoutVars>
      </dgm:prSet>
      <dgm:spPr/>
    </dgm:pt>
    <dgm:pt modelId="{C3479721-F91C-48EC-B082-54ED61A2B2FF}" type="pres">
      <dgm:prSet presAssocID="{4D3BAA1A-23B2-4DF1-AC1E-3CCAC999339B}" presName="negativeSpace" presStyleCnt="0"/>
      <dgm:spPr/>
    </dgm:pt>
    <dgm:pt modelId="{DA787C54-D6DA-4FE7-A678-1D23DE02A85D}" type="pres">
      <dgm:prSet presAssocID="{4D3BAA1A-23B2-4DF1-AC1E-3CCAC999339B}" presName="childText" presStyleLbl="conFgAcc1" presStyleIdx="2" presStyleCnt="3">
        <dgm:presLayoutVars>
          <dgm:bulletEnabled val="1"/>
        </dgm:presLayoutVars>
      </dgm:prSet>
      <dgm:spPr/>
    </dgm:pt>
  </dgm:ptLst>
  <dgm:cxnLst>
    <dgm:cxn modelId="{2FF9AB0D-10FF-4143-87F9-B9100730A9E5}" type="presOf" srcId="{2FF100F1-0BAC-40E9-9709-1858FA9C1B78}" destId="{89635284-07E8-4DAF-97AD-BF24DC6BB515}" srcOrd="0" destOrd="0" presId="urn:microsoft.com/office/officeart/2005/8/layout/list1"/>
    <dgm:cxn modelId="{1C8C330E-46A9-4632-A808-389CE700A33E}" srcId="{2FF100F1-0BAC-40E9-9709-1858FA9C1B78}" destId="{F2FA7D1E-6347-48D6-AB0A-1E158EB3F257}" srcOrd="0" destOrd="0" parTransId="{4CE06524-05B8-49FF-80E7-C0BCCF6B1C1E}" sibTransId="{35331645-8E1B-4AF1-A428-A5AB13A31268}"/>
    <dgm:cxn modelId="{BE087725-AFE7-4D8B-9E31-0D2CCAF8FA51}" srcId="{2FF100F1-0BAC-40E9-9709-1858FA9C1B78}" destId="{CC6D26AB-EF04-4B79-8FD2-1BC9FE0B6855}" srcOrd="1" destOrd="0" parTransId="{065531EE-B4D3-420E-A2F7-99E6CAB523FA}" sibTransId="{D81FAE8B-18FD-4A30-8EE8-926DCF976724}"/>
    <dgm:cxn modelId="{11694F68-605E-4543-B5B2-A8CFFD6B85CD}" type="presOf" srcId="{CC6D26AB-EF04-4B79-8FD2-1BC9FE0B6855}" destId="{C5A69990-0981-48F9-9553-D7C31300ADF4}" srcOrd="1" destOrd="0" presId="urn:microsoft.com/office/officeart/2005/8/layout/list1"/>
    <dgm:cxn modelId="{B3D02B87-4B19-4421-85C2-EBEBEBA3944F}" type="presOf" srcId="{F2FA7D1E-6347-48D6-AB0A-1E158EB3F257}" destId="{3F365F16-F7BA-47BD-8857-8CE5725992EB}" srcOrd="0" destOrd="0" presId="urn:microsoft.com/office/officeart/2005/8/layout/list1"/>
    <dgm:cxn modelId="{69CAA894-0C10-4DCB-B469-0E35610F9037}" type="presOf" srcId="{4D3BAA1A-23B2-4DF1-AC1E-3CCAC999339B}" destId="{6D5FE9D0-B55A-4EB9-AAB3-428D7CD231BB}" srcOrd="1" destOrd="0" presId="urn:microsoft.com/office/officeart/2005/8/layout/list1"/>
    <dgm:cxn modelId="{BF98FA96-5BF8-47CA-8280-9A0B62F66B3A}" type="presOf" srcId="{F2FA7D1E-6347-48D6-AB0A-1E158EB3F257}" destId="{F9E9CCB5-EE67-444D-A009-D19FA26E401F}" srcOrd="1" destOrd="0" presId="urn:microsoft.com/office/officeart/2005/8/layout/list1"/>
    <dgm:cxn modelId="{A8645CA2-60D9-4096-A89B-99415BF1042D}" type="presOf" srcId="{4D3BAA1A-23B2-4DF1-AC1E-3CCAC999339B}" destId="{2D308C20-D823-4F52-ADFC-41B12BC628CA}" srcOrd="0" destOrd="0" presId="urn:microsoft.com/office/officeart/2005/8/layout/list1"/>
    <dgm:cxn modelId="{6ECA45DA-5535-4B41-8E7C-FE1136ABFCEC}" type="presOf" srcId="{CC6D26AB-EF04-4B79-8FD2-1BC9FE0B6855}" destId="{9B0F627E-CC28-4DCC-A630-44B315FC76AF}" srcOrd="0" destOrd="0" presId="urn:microsoft.com/office/officeart/2005/8/layout/list1"/>
    <dgm:cxn modelId="{BE35A2ED-EE3C-43C0-BA86-BA802CB4BBB1}" srcId="{2FF100F1-0BAC-40E9-9709-1858FA9C1B78}" destId="{4D3BAA1A-23B2-4DF1-AC1E-3CCAC999339B}" srcOrd="2" destOrd="0" parTransId="{3A045C4C-33F8-4829-975D-1571A1A55A43}" sibTransId="{A5E3DE9B-9710-4555-B677-5A40434AA9BF}"/>
    <dgm:cxn modelId="{CD4C6F66-0D7B-448E-A6B9-89E0DF4221D1}" type="presParOf" srcId="{89635284-07E8-4DAF-97AD-BF24DC6BB515}" destId="{28805FBA-368E-4460-A1E5-E2410ED562F6}" srcOrd="0" destOrd="0" presId="urn:microsoft.com/office/officeart/2005/8/layout/list1"/>
    <dgm:cxn modelId="{D68ACF99-F498-40F4-A22C-63402890A36D}" type="presParOf" srcId="{28805FBA-368E-4460-A1E5-E2410ED562F6}" destId="{3F365F16-F7BA-47BD-8857-8CE5725992EB}" srcOrd="0" destOrd="0" presId="urn:microsoft.com/office/officeart/2005/8/layout/list1"/>
    <dgm:cxn modelId="{14E620F6-895C-45B9-ABA7-C28632F123AB}" type="presParOf" srcId="{28805FBA-368E-4460-A1E5-E2410ED562F6}" destId="{F9E9CCB5-EE67-444D-A009-D19FA26E401F}" srcOrd="1" destOrd="0" presId="urn:microsoft.com/office/officeart/2005/8/layout/list1"/>
    <dgm:cxn modelId="{AAD7D00A-4B64-434D-8D33-26509A5A8AE7}" type="presParOf" srcId="{89635284-07E8-4DAF-97AD-BF24DC6BB515}" destId="{40429F67-AF4E-4875-99C8-1BA4D30477AF}" srcOrd="1" destOrd="0" presId="urn:microsoft.com/office/officeart/2005/8/layout/list1"/>
    <dgm:cxn modelId="{9B2F9BB7-D915-4A12-B60C-58042F8DC9E0}" type="presParOf" srcId="{89635284-07E8-4DAF-97AD-BF24DC6BB515}" destId="{1B901BB3-D784-41F3-AF79-CDAC9A70B3B2}" srcOrd="2" destOrd="0" presId="urn:microsoft.com/office/officeart/2005/8/layout/list1"/>
    <dgm:cxn modelId="{722DF2E2-91BA-40DF-8C88-FA7284623B57}" type="presParOf" srcId="{89635284-07E8-4DAF-97AD-BF24DC6BB515}" destId="{4F7EEBA2-25FE-4982-9038-DECB549A5466}" srcOrd="3" destOrd="0" presId="urn:microsoft.com/office/officeart/2005/8/layout/list1"/>
    <dgm:cxn modelId="{8140BCC1-AABB-4696-9C74-A13FC5ACDBC8}" type="presParOf" srcId="{89635284-07E8-4DAF-97AD-BF24DC6BB515}" destId="{1D72D78A-8B3E-4A28-B95C-A16CB14711AF}" srcOrd="4" destOrd="0" presId="urn:microsoft.com/office/officeart/2005/8/layout/list1"/>
    <dgm:cxn modelId="{6762E9B1-6A20-4D4F-877D-266FE029B14C}" type="presParOf" srcId="{1D72D78A-8B3E-4A28-B95C-A16CB14711AF}" destId="{9B0F627E-CC28-4DCC-A630-44B315FC76AF}" srcOrd="0" destOrd="0" presId="urn:microsoft.com/office/officeart/2005/8/layout/list1"/>
    <dgm:cxn modelId="{6AD93C59-4D8A-48B8-9733-A3F9C78BA73C}" type="presParOf" srcId="{1D72D78A-8B3E-4A28-B95C-A16CB14711AF}" destId="{C5A69990-0981-48F9-9553-D7C31300ADF4}" srcOrd="1" destOrd="0" presId="urn:microsoft.com/office/officeart/2005/8/layout/list1"/>
    <dgm:cxn modelId="{4B6EF657-5344-4271-ADE6-BCFB70912A96}" type="presParOf" srcId="{89635284-07E8-4DAF-97AD-BF24DC6BB515}" destId="{29A8BA84-DD5D-4E3D-9850-B16A47C6A985}" srcOrd="5" destOrd="0" presId="urn:microsoft.com/office/officeart/2005/8/layout/list1"/>
    <dgm:cxn modelId="{C6C8CF62-8D7A-48B4-AFA8-2383A3C7F812}" type="presParOf" srcId="{89635284-07E8-4DAF-97AD-BF24DC6BB515}" destId="{94380CBF-A510-49AB-8482-CA177B1545C5}" srcOrd="6" destOrd="0" presId="urn:microsoft.com/office/officeart/2005/8/layout/list1"/>
    <dgm:cxn modelId="{85A959B2-23BF-47E4-B09E-A3DF3F2FE252}" type="presParOf" srcId="{89635284-07E8-4DAF-97AD-BF24DC6BB515}" destId="{0FF03E7B-3A09-4AF8-902D-C63ADDCBD508}" srcOrd="7" destOrd="0" presId="urn:microsoft.com/office/officeart/2005/8/layout/list1"/>
    <dgm:cxn modelId="{533E6D25-87D9-491B-A10C-71099061BFD6}" type="presParOf" srcId="{89635284-07E8-4DAF-97AD-BF24DC6BB515}" destId="{A5545EBB-94B8-4D08-9CD9-0CAEE9F3E492}" srcOrd="8" destOrd="0" presId="urn:microsoft.com/office/officeart/2005/8/layout/list1"/>
    <dgm:cxn modelId="{FEB80BFF-B614-41D6-A6E9-0FC5801603D2}" type="presParOf" srcId="{A5545EBB-94B8-4D08-9CD9-0CAEE9F3E492}" destId="{2D308C20-D823-4F52-ADFC-41B12BC628CA}" srcOrd="0" destOrd="0" presId="urn:microsoft.com/office/officeart/2005/8/layout/list1"/>
    <dgm:cxn modelId="{2B9E261F-3CE0-49F1-99BE-170DD4CAF6A4}" type="presParOf" srcId="{A5545EBB-94B8-4D08-9CD9-0CAEE9F3E492}" destId="{6D5FE9D0-B55A-4EB9-AAB3-428D7CD231BB}" srcOrd="1" destOrd="0" presId="urn:microsoft.com/office/officeart/2005/8/layout/list1"/>
    <dgm:cxn modelId="{0BF42393-D61E-4FF1-8A3B-5A203826FA66}" type="presParOf" srcId="{89635284-07E8-4DAF-97AD-BF24DC6BB515}" destId="{C3479721-F91C-48EC-B082-54ED61A2B2FF}" srcOrd="9" destOrd="0" presId="urn:microsoft.com/office/officeart/2005/8/layout/list1"/>
    <dgm:cxn modelId="{D9B27407-F8A5-4322-B59B-5A2B61BDE28C}" type="presParOf" srcId="{89635284-07E8-4DAF-97AD-BF24DC6BB515}" destId="{DA787C54-D6DA-4FE7-A678-1D23DE02A85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5F4C2A-7BA2-49A1-873F-074E4B01688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IN"/>
        </a:p>
      </dgm:t>
    </dgm:pt>
    <dgm:pt modelId="{830FCCC9-AF1E-4F6A-9D82-3773F05D848F}">
      <dgm:prSet phldrT="[Text]"/>
      <dgm:spPr/>
      <dgm:t>
        <a:bodyPr/>
        <a:lstStyle/>
        <a:p>
          <a:r>
            <a:rPr lang="en-IN" dirty="0"/>
            <a:t>Adverse Childhood Experiences</a:t>
          </a:r>
        </a:p>
      </dgm:t>
    </dgm:pt>
    <dgm:pt modelId="{D84E3344-106F-4571-BCF0-7A3983E9EA1B}" type="parTrans" cxnId="{3C97A195-DD61-4923-B7DC-85038F8CA7AF}">
      <dgm:prSet/>
      <dgm:spPr/>
      <dgm:t>
        <a:bodyPr/>
        <a:lstStyle/>
        <a:p>
          <a:endParaRPr lang="en-IN"/>
        </a:p>
      </dgm:t>
    </dgm:pt>
    <dgm:pt modelId="{8E30F6D8-6F1E-41AA-BCE6-98FBC069E6A2}" type="sibTrans" cxnId="{3C97A195-DD61-4923-B7DC-85038F8CA7AF}">
      <dgm:prSet/>
      <dgm:spPr/>
      <dgm:t>
        <a:bodyPr/>
        <a:lstStyle/>
        <a:p>
          <a:endParaRPr lang="en-IN"/>
        </a:p>
      </dgm:t>
    </dgm:pt>
    <dgm:pt modelId="{0E19E2BD-EB43-43E3-A27C-7D7F9631DF5F}">
      <dgm:prSet phldrT="[Text]"/>
      <dgm:spPr/>
      <dgm:t>
        <a:bodyPr/>
        <a:lstStyle/>
        <a:p>
          <a:r>
            <a:rPr lang="en-IN" dirty="0"/>
            <a:t>Societal Pressure and Expectations</a:t>
          </a:r>
        </a:p>
      </dgm:t>
    </dgm:pt>
    <dgm:pt modelId="{44487D50-411C-4B3F-8F7C-CEB4C40FD2E0}" type="parTrans" cxnId="{1633EA01-9CD0-472C-8260-CF529B019AC1}">
      <dgm:prSet/>
      <dgm:spPr/>
      <dgm:t>
        <a:bodyPr/>
        <a:lstStyle/>
        <a:p>
          <a:endParaRPr lang="en-IN"/>
        </a:p>
      </dgm:t>
    </dgm:pt>
    <dgm:pt modelId="{CB2E711F-CDD0-465D-AC5E-CC6689B2968D}" type="sibTrans" cxnId="{1633EA01-9CD0-472C-8260-CF529B019AC1}">
      <dgm:prSet/>
      <dgm:spPr/>
      <dgm:t>
        <a:bodyPr/>
        <a:lstStyle/>
        <a:p>
          <a:endParaRPr lang="en-IN"/>
        </a:p>
      </dgm:t>
    </dgm:pt>
    <dgm:pt modelId="{95303668-F933-4A04-A31F-91632B79D6B0}">
      <dgm:prSet phldrT="[Text]"/>
      <dgm:spPr/>
      <dgm:t>
        <a:bodyPr/>
        <a:lstStyle/>
        <a:p>
          <a:r>
            <a:rPr lang="en-IN" dirty="0"/>
            <a:t>Attack On Identity</a:t>
          </a:r>
        </a:p>
      </dgm:t>
    </dgm:pt>
    <dgm:pt modelId="{247D980B-22D7-4D21-AFFB-3F83C6E2BB91}" type="parTrans" cxnId="{19E1DFCE-B09C-4002-9EAF-CC5D99752A52}">
      <dgm:prSet/>
      <dgm:spPr/>
      <dgm:t>
        <a:bodyPr/>
        <a:lstStyle/>
        <a:p>
          <a:endParaRPr lang="en-IN"/>
        </a:p>
      </dgm:t>
    </dgm:pt>
    <dgm:pt modelId="{9EB15271-B8DD-42EA-BC50-AE00297DE310}" type="sibTrans" cxnId="{19E1DFCE-B09C-4002-9EAF-CC5D99752A52}">
      <dgm:prSet/>
      <dgm:spPr/>
      <dgm:t>
        <a:bodyPr/>
        <a:lstStyle/>
        <a:p>
          <a:endParaRPr lang="en-IN"/>
        </a:p>
      </dgm:t>
    </dgm:pt>
    <dgm:pt modelId="{00A041A9-1C20-4036-B5F1-267DFD4D3E4C}" type="pres">
      <dgm:prSet presAssocID="{B35F4C2A-7BA2-49A1-873F-074E4B016881}" presName="outerComposite" presStyleCnt="0">
        <dgm:presLayoutVars>
          <dgm:chMax val="5"/>
          <dgm:dir/>
          <dgm:resizeHandles val="exact"/>
        </dgm:presLayoutVars>
      </dgm:prSet>
      <dgm:spPr/>
    </dgm:pt>
    <dgm:pt modelId="{DFDF597B-B00A-4270-AD4D-34C50D3EBE01}" type="pres">
      <dgm:prSet presAssocID="{B35F4C2A-7BA2-49A1-873F-074E4B016881}" presName="dummyMaxCanvas" presStyleCnt="0">
        <dgm:presLayoutVars/>
      </dgm:prSet>
      <dgm:spPr/>
    </dgm:pt>
    <dgm:pt modelId="{A113EBF7-0573-4780-B4AE-5105631C38CB}" type="pres">
      <dgm:prSet presAssocID="{B35F4C2A-7BA2-49A1-873F-074E4B016881}" presName="ThreeNodes_1" presStyleLbl="node1" presStyleIdx="0" presStyleCnt="3">
        <dgm:presLayoutVars>
          <dgm:bulletEnabled val="1"/>
        </dgm:presLayoutVars>
      </dgm:prSet>
      <dgm:spPr/>
    </dgm:pt>
    <dgm:pt modelId="{5DC431F3-9CEB-4809-A352-9527E36FDA5F}" type="pres">
      <dgm:prSet presAssocID="{B35F4C2A-7BA2-49A1-873F-074E4B016881}" presName="ThreeNodes_2" presStyleLbl="node1" presStyleIdx="1" presStyleCnt="3">
        <dgm:presLayoutVars>
          <dgm:bulletEnabled val="1"/>
        </dgm:presLayoutVars>
      </dgm:prSet>
      <dgm:spPr/>
    </dgm:pt>
    <dgm:pt modelId="{4B56E035-EB7B-4598-9650-0F7405C6BBA1}" type="pres">
      <dgm:prSet presAssocID="{B35F4C2A-7BA2-49A1-873F-074E4B016881}" presName="ThreeNodes_3" presStyleLbl="node1" presStyleIdx="2" presStyleCnt="3">
        <dgm:presLayoutVars>
          <dgm:bulletEnabled val="1"/>
        </dgm:presLayoutVars>
      </dgm:prSet>
      <dgm:spPr/>
    </dgm:pt>
    <dgm:pt modelId="{4D6AAEB5-F2ED-49C3-83A5-339C363E285A}" type="pres">
      <dgm:prSet presAssocID="{B35F4C2A-7BA2-49A1-873F-074E4B016881}" presName="ThreeConn_1-2" presStyleLbl="fgAccFollowNode1" presStyleIdx="0" presStyleCnt="2">
        <dgm:presLayoutVars>
          <dgm:bulletEnabled val="1"/>
        </dgm:presLayoutVars>
      </dgm:prSet>
      <dgm:spPr/>
    </dgm:pt>
    <dgm:pt modelId="{7C45C324-0605-45CD-A606-2B282607F72B}" type="pres">
      <dgm:prSet presAssocID="{B35F4C2A-7BA2-49A1-873F-074E4B016881}" presName="ThreeConn_2-3" presStyleLbl="fgAccFollowNode1" presStyleIdx="1" presStyleCnt="2">
        <dgm:presLayoutVars>
          <dgm:bulletEnabled val="1"/>
        </dgm:presLayoutVars>
      </dgm:prSet>
      <dgm:spPr/>
    </dgm:pt>
    <dgm:pt modelId="{8A4444CC-7198-4E20-8BFA-974F13587F36}" type="pres">
      <dgm:prSet presAssocID="{B35F4C2A-7BA2-49A1-873F-074E4B016881}" presName="ThreeNodes_1_text" presStyleLbl="node1" presStyleIdx="2" presStyleCnt="3">
        <dgm:presLayoutVars>
          <dgm:bulletEnabled val="1"/>
        </dgm:presLayoutVars>
      </dgm:prSet>
      <dgm:spPr/>
    </dgm:pt>
    <dgm:pt modelId="{1055CC75-7B14-406C-8933-D05F076D325F}" type="pres">
      <dgm:prSet presAssocID="{B35F4C2A-7BA2-49A1-873F-074E4B016881}" presName="ThreeNodes_2_text" presStyleLbl="node1" presStyleIdx="2" presStyleCnt="3">
        <dgm:presLayoutVars>
          <dgm:bulletEnabled val="1"/>
        </dgm:presLayoutVars>
      </dgm:prSet>
      <dgm:spPr/>
    </dgm:pt>
    <dgm:pt modelId="{0C7193BE-5643-4775-8E50-14C8C3FB8C0B}" type="pres">
      <dgm:prSet presAssocID="{B35F4C2A-7BA2-49A1-873F-074E4B016881}" presName="ThreeNodes_3_text" presStyleLbl="node1" presStyleIdx="2" presStyleCnt="3">
        <dgm:presLayoutVars>
          <dgm:bulletEnabled val="1"/>
        </dgm:presLayoutVars>
      </dgm:prSet>
      <dgm:spPr/>
    </dgm:pt>
  </dgm:ptLst>
  <dgm:cxnLst>
    <dgm:cxn modelId="{1633EA01-9CD0-472C-8260-CF529B019AC1}" srcId="{B35F4C2A-7BA2-49A1-873F-074E4B016881}" destId="{0E19E2BD-EB43-43E3-A27C-7D7F9631DF5F}" srcOrd="1" destOrd="0" parTransId="{44487D50-411C-4B3F-8F7C-CEB4C40FD2E0}" sibTransId="{CB2E711F-CDD0-465D-AC5E-CC6689B2968D}"/>
    <dgm:cxn modelId="{7701D20B-362C-4C68-96ED-3647CFEE0C15}" type="presOf" srcId="{95303668-F933-4A04-A31F-91632B79D6B0}" destId="{0C7193BE-5643-4775-8E50-14C8C3FB8C0B}" srcOrd="1" destOrd="0" presId="urn:microsoft.com/office/officeart/2005/8/layout/vProcess5"/>
    <dgm:cxn modelId="{DEB99012-F56D-4515-AAE7-D48A4D41EC82}" type="presOf" srcId="{830FCCC9-AF1E-4F6A-9D82-3773F05D848F}" destId="{A113EBF7-0573-4780-B4AE-5105631C38CB}" srcOrd="0" destOrd="0" presId="urn:microsoft.com/office/officeart/2005/8/layout/vProcess5"/>
    <dgm:cxn modelId="{7886B669-541D-414F-A955-8B5A01703D64}" type="presOf" srcId="{95303668-F933-4A04-A31F-91632B79D6B0}" destId="{4B56E035-EB7B-4598-9650-0F7405C6BBA1}" srcOrd="0" destOrd="0" presId="urn:microsoft.com/office/officeart/2005/8/layout/vProcess5"/>
    <dgm:cxn modelId="{4259A14A-F284-4F94-B8F1-437955D10F4F}" type="presOf" srcId="{CB2E711F-CDD0-465D-AC5E-CC6689B2968D}" destId="{7C45C324-0605-45CD-A606-2B282607F72B}" srcOrd="0" destOrd="0" presId="urn:microsoft.com/office/officeart/2005/8/layout/vProcess5"/>
    <dgm:cxn modelId="{02904594-025C-420D-99FA-B12722D42E4E}" type="presOf" srcId="{0E19E2BD-EB43-43E3-A27C-7D7F9631DF5F}" destId="{1055CC75-7B14-406C-8933-D05F076D325F}" srcOrd="1" destOrd="0" presId="urn:microsoft.com/office/officeart/2005/8/layout/vProcess5"/>
    <dgm:cxn modelId="{3C97A195-DD61-4923-B7DC-85038F8CA7AF}" srcId="{B35F4C2A-7BA2-49A1-873F-074E4B016881}" destId="{830FCCC9-AF1E-4F6A-9D82-3773F05D848F}" srcOrd="0" destOrd="0" parTransId="{D84E3344-106F-4571-BCF0-7A3983E9EA1B}" sibTransId="{8E30F6D8-6F1E-41AA-BCE6-98FBC069E6A2}"/>
    <dgm:cxn modelId="{1853E9B4-4E29-41BA-A214-B46D0A9C3866}" type="presOf" srcId="{B35F4C2A-7BA2-49A1-873F-074E4B016881}" destId="{00A041A9-1C20-4036-B5F1-267DFD4D3E4C}" srcOrd="0" destOrd="0" presId="urn:microsoft.com/office/officeart/2005/8/layout/vProcess5"/>
    <dgm:cxn modelId="{51D68FBE-966A-4C61-8E77-197360B509C3}" type="presOf" srcId="{8E30F6D8-6F1E-41AA-BCE6-98FBC069E6A2}" destId="{4D6AAEB5-F2ED-49C3-83A5-339C363E285A}" srcOrd="0" destOrd="0" presId="urn:microsoft.com/office/officeart/2005/8/layout/vProcess5"/>
    <dgm:cxn modelId="{19E1DFCE-B09C-4002-9EAF-CC5D99752A52}" srcId="{B35F4C2A-7BA2-49A1-873F-074E4B016881}" destId="{95303668-F933-4A04-A31F-91632B79D6B0}" srcOrd="2" destOrd="0" parTransId="{247D980B-22D7-4D21-AFFB-3F83C6E2BB91}" sibTransId="{9EB15271-B8DD-42EA-BC50-AE00297DE310}"/>
    <dgm:cxn modelId="{6778DDCF-3123-4805-B834-0A1363DE7E7A}" type="presOf" srcId="{0E19E2BD-EB43-43E3-A27C-7D7F9631DF5F}" destId="{5DC431F3-9CEB-4809-A352-9527E36FDA5F}" srcOrd="0" destOrd="0" presId="urn:microsoft.com/office/officeart/2005/8/layout/vProcess5"/>
    <dgm:cxn modelId="{4DF755D3-2EED-46E9-B7A9-080E0D4339A2}" type="presOf" srcId="{830FCCC9-AF1E-4F6A-9D82-3773F05D848F}" destId="{8A4444CC-7198-4E20-8BFA-974F13587F36}" srcOrd="1" destOrd="0" presId="urn:microsoft.com/office/officeart/2005/8/layout/vProcess5"/>
    <dgm:cxn modelId="{23EBA1DD-9B90-4A01-8963-1F1CF08DAA0F}" type="presParOf" srcId="{00A041A9-1C20-4036-B5F1-267DFD4D3E4C}" destId="{DFDF597B-B00A-4270-AD4D-34C50D3EBE01}" srcOrd="0" destOrd="0" presId="urn:microsoft.com/office/officeart/2005/8/layout/vProcess5"/>
    <dgm:cxn modelId="{4F765654-32FD-458B-B408-D8B48DED62A7}" type="presParOf" srcId="{00A041A9-1C20-4036-B5F1-267DFD4D3E4C}" destId="{A113EBF7-0573-4780-B4AE-5105631C38CB}" srcOrd="1" destOrd="0" presId="urn:microsoft.com/office/officeart/2005/8/layout/vProcess5"/>
    <dgm:cxn modelId="{0A0F777F-4D61-430C-BCAB-92C2F8CBD58E}" type="presParOf" srcId="{00A041A9-1C20-4036-B5F1-267DFD4D3E4C}" destId="{5DC431F3-9CEB-4809-A352-9527E36FDA5F}" srcOrd="2" destOrd="0" presId="urn:microsoft.com/office/officeart/2005/8/layout/vProcess5"/>
    <dgm:cxn modelId="{947F7F9A-0065-4770-9363-44C19B1904C2}" type="presParOf" srcId="{00A041A9-1C20-4036-B5F1-267DFD4D3E4C}" destId="{4B56E035-EB7B-4598-9650-0F7405C6BBA1}" srcOrd="3" destOrd="0" presId="urn:microsoft.com/office/officeart/2005/8/layout/vProcess5"/>
    <dgm:cxn modelId="{0C63A72E-798B-4018-8A09-9A209A853FC6}" type="presParOf" srcId="{00A041A9-1C20-4036-B5F1-267DFD4D3E4C}" destId="{4D6AAEB5-F2ED-49C3-83A5-339C363E285A}" srcOrd="4" destOrd="0" presId="urn:microsoft.com/office/officeart/2005/8/layout/vProcess5"/>
    <dgm:cxn modelId="{39A7F6A6-6FF4-4AD6-815F-9A164A2D71CE}" type="presParOf" srcId="{00A041A9-1C20-4036-B5F1-267DFD4D3E4C}" destId="{7C45C324-0605-45CD-A606-2B282607F72B}" srcOrd="5" destOrd="0" presId="urn:microsoft.com/office/officeart/2005/8/layout/vProcess5"/>
    <dgm:cxn modelId="{FF4F0D66-7FB2-4AFE-84D9-642DA7F3CADD}" type="presParOf" srcId="{00A041A9-1C20-4036-B5F1-267DFD4D3E4C}" destId="{8A4444CC-7198-4E20-8BFA-974F13587F36}" srcOrd="6" destOrd="0" presId="urn:microsoft.com/office/officeart/2005/8/layout/vProcess5"/>
    <dgm:cxn modelId="{0DBC1089-8FB8-46DA-9926-D980A533468D}" type="presParOf" srcId="{00A041A9-1C20-4036-B5F1-267DFD4D3E4C}" destId="{1055CC75-7B14-406C-8933-D05F076D325F}" srcOrd="7" destOrd="0" presId="urn:microsoft.com/office/officeart/2005/8/layout/vProcess5"/>
    <dgm:cxn modelId="{6BDFBF49-6596-4DE3-8BBF-9260DC6EA536}" type="presParOf" srcId="{00A041A9-1C20-4036-B5F1-267DFD4D3E4C}" destId="{0C7193BE-5643-4775-8E50-14C8C3FB8C0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81A373-ABB8-42C3-9CDE-372AAB9F999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1414E8D2-2355-411B-8BF5-6EADBCCCB4E6}">
      <dgm:prSet phldrT="[Text]"/>
      <dgm:spPr/>
      <dgm:t>
        <a:bodyPr/>
        <a:lstStyle/>
        <a:p>
          <a:r>
            <a:rPr lang="en-IN" spc="600" dirty="0">
              <a:effectLst>
                <a:outerShdw blurRad="38100" dist="38100" dir="2700000" algn="tl">
                  <a:srgbClr val="000000">
                    <a:alpha val="43137"/>
                  </a:srgbClr>
                </a:outerShdw>
              </a:effectLst>
            </a:rPr>
            <a:t>Positive </a:t>
          </a:r>
        </a:p>
      </dgm:t>
    </dgm:pt>
    <dgm:pt modelId="{5A3307BD-86FC-406E-89CB-B7AE60066C65}" type="parTrans" cxnId="{8E859ECF-5EA9-43B0-8C2B-DB0298E6077A}">
      <dgm:prSet/>
      <dgm:spPr/>
      <dgm:t>
        <a:bodyPr/>
        <a:lstStyle/>
        <a:p>
          <a:endParaRPr lang="en-IN"/>
        </a:p>
      </dgm:t>
    </dgm:pt>
    <dgm:pt modelId="{F5684E25-DCCB-4862-8C61-E8619DD46A00}" type="sibTrans" cxnId="{8E859ECF-5EA9-43B0-8C2B-DB0298E6077A}">
      <dgm:prSet/>
      <dgm:spPr/>
      <dgm:t>
        <a:bodyPr/>
        <a:lstStyle/>
        <a:p>
          <a:endParaRPr lang="en-IN"/>
        </a:p>
      </dgm:t>
    </dgm:pt>
    <dgm:pt modelId="{4D879DFA-6677-422E-ABE3-9875052566A0}">
      <dgm:prSet phldrT="[Text]"/>
      <dgm:spPr/>
      <dgm:t>
        <a:bodyPr/>
        <a:lstStyle/>
        <a:p>
          <a:r>
            <a:rPr lang="en-IN" spc="600" dirty="0">
              <a:effectLst>
                <a:outerShdw blurRad="38100" dist="38100" dir="2700000" algn="tl">
                  <a:srgbClr val="000000">
                    <a:alpha val="43137"/>
                  </a:srgbClr>
                </a:outerShdw>
              </a:effectLst>
            </a:rPr>
            <a:t>Negative</a:t>
          </a:r>
        </a:p>
      </dgm:t>
    </dgm:pt>
    <dgm:pt modelId="{4BE7BB07-F72D-4A72-8763-99E330362D63}" type="parTrans" cxnId="{AB67EE1B-9473-4875-9902-2F18BA877240}">
      <dgm:prSet/>
      <dgm:spPr/>
      <dgm:t>
        <a:bodyPr/>
        <a:lstStyle/>
        <a:p>
          <a:endParaRPr lang="en-IN"/>
        </a:p>
      </dgm:t>
    </dgm:pt>
    <dgm:pt modelId="{91206CA0-CBF9-4376-95AA-6D0E59A46E6C}" type="sibTrans" cxnId="{AB67EE1B-9473-4875-9902-2F18BA877240}">
      <dgm:prSet/>
      <dgm:spPr/>
      <dgm:t>
        <a:bodyPr/>
        <a:lstStyle/>
        <a:p>
          <a:endParaRPr lang="en-IN"/>
        </a:p>
      </dgm:t>
    </dgm:pt>
    <dgm:pt modelId="{6AE8B87D-B65B-4C21-8A8B-EC2E8694C86B}" type="pres">
      <dgm:prSet presAssocID="{3F81A373-ABB8-42C3-9CDE-372AAB9F9998}" presName="linear" presStyleCnt="0">
        <dgm:presLayoutVars>
          <dgm:animLvl val="lvl"/>
          <dgm:resizeHandles val="exact"/>
        </dgm:presLayoutVars>
      </dgm:prSet>
      <dgm:spPr/>
    </dgm:pt>
    <dgm:pt modelId="{009440B6-BFA5-41CF-AFAE-A8C0FE494E1D}" type="pres">
      <dgm:prSet presAssocID="{1414E8D2-2355-411B-8BF5-6EADBCCCB4E6}" presName="parentText" presStyleLbl="node1" presStyleIdx="0" presStyleCnt="2">
        <dgm:presLayoutVars>
          <dgm:chMax val="0"/>
          <dgm:bulletEnabled val="1"/>
        </dgm:presLayoutVars>
      </dgm:prSet>
      <dgm:spPr/>
    </dgm:pt>
    <dgm:pt modelId="{02975582-B2F7-41E3-826C-1D8091C47F37}" type="pres">
      <dgm:prSet presAssocID="{F5684E25-DCCB-4862-8C61-E8619DD46A00}" presName="spacer" presStyleCnt="0"/>
      <dgm:spPr/>
    </dgm:pt>
    <dgm:pt modelId="{0C1AF12C-9A68-493B-AA32-AD19E4F06E79}" type="pres">
      <dgm:prSet presAssocID="{4D879DFA-6677-422E-ABE3-9875052566A0}" presName="parentText" presStyleLbl="node1" presStyleIdx="1" presStyleCnt="2">
        <dgm:presLayoutVars>
          <dgm:chMax val="0"/>
          <dgm:bulletEnabled val="1"/>
        </dgm:presLayoutVars>
      </dgm:prSet>
      <dgm:spPr/>
    </dgm:pt>
  </dgm:ptLst>
  <dgm:cxnLst>
    <dgm:cxn modelId="{AB67EE1B-9473-4875-9902-2F18BA877240}" srcId="{3F81A373-ABB8-42C3-9CDE-372AAB9F9998}" destId="{4D879DFA-6677-422E-ABE3-9875052566A0}" srcOrd="1" destOrd="0" parTransId="{4BE7BB07-F72D-4A72-8763-99E330362D63}" sibTransId="{91206CA0-CBF9-4376-95AA-6D0E59A46E6C}"/>
    <dgm:cxn modelId="{7375CB45-2C96-4345-8F8F-70F9DE24E7D8}" type="presOf" srcId="{1414E8D2-2355-411B-8BF5-6EADBCCCB4E6}" destId="{009440B6-BFA5-41CF-AFAE-A8C0FE494E1D}" srcOrd="0" destOrd="0" presId="urn:microsoft.com/office/officeart/2005/8/layout/vList2"/>
    <dgm:cxn modelId="{78881FA6-4171-4269-B7CF-2687C823F0F1}" type="presOf" srcId="{3F81A373-ABB8-42C3-9CDE-372AAB9F9998}" destId="{6AE8B87D-B65B-4C21-8A8B-EC2E8694C86B}" srcOrd="0" destOrd="0" presId="urn:microsoft.com/office/officeart/2005/8/layout/vList2"/>
    <dgm:cxn modelId="{AE256ECD-D290-4EC6-9CB9-D6935235A007}" type="presOf" srcId="{4D879DFA-6677-422E-ABE3-9875052566A0}" destId="{0C1AF12C-9A68-493B-AA32-AD19E4F06E79}" srcOrd="0" destOrd="0" presId="urn:microsoft.com/office/officeart/2005/8/layout/vList2"/>
    <dgm:cxn modelId="{8E859ECF-5EA9-43B0-8C2B-DB0298E6077A}" srcId="{3F81A373-ABB8-42C3-9CDE-372AAB9F9998}" destId="{1414E8D2-2355-411B-8BF5-6EADBCCCB4E6}" srcOrd="0" destOrd="0" parTransId="{5A3307BD-86FC-406E-89CB-B7AE60066C65}" sibTransId="{F5684E25-DCCB-4862-8C61-E8619DD46A00}"/>
    <dgm:cxn modelId="{70E73DAE-5F4F-4ACA-8D9C-C1627DB3FB6C}" type="presParOf" srcId="{6AE8B87D-B65B-4C21-8A8B-EC2E8694C86B}" destId="{009440B6-BFA5-41CF-AFAE-A8C0FE494E1D}" srcOrd="0" destOrd="0" presId="urn:microsoft.com/office/officeart/2005/8/layout/vList2"/>
    <dgm:cxn modelId="{6ADCA045-7A39-40AF-A032-3054E5BC0B8D}" type="presParOf" srcId="{6AE8B87D-B65B-4C21-8A8B-EC2E8694C86B}" destId="{02975582-B2F7-41E3-826C-1D8091C47F37}" srcOrd="1" destOrd="0" presId="urn:microsoft.com/office/officeart/2005/8/layout/vList2"/>
    <dgm:cxn modelId="{0DC9D755-9EAC-4A05-8FC1-4BEC36BC934F}" type="presParOf" srcId="{6AE8B87D-B65B-4C21-8A8B-EC2E8694C86B}" destId="{0C1AF12C-9A68-493B-AA32-AD19E4F06E7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B385C8-1215-46F3-8D40-D2D096880CD2}" type="doc">
      <dgm:prSet loTypeId="urn:microsoft.com/office/officeart/2005/8/layout/pyramid2" loCatId="list" qsTypeId="urn:microsoft.com/office/officeart/2005/8/quickstyle/simple1" qsCatId="simple" csTypeId="urn:microsoft.com/office/officeart/2005/8/colors/accent1_2" csCatId="accent1" phldr="1"/>
      <dgm:spPr/>
    </dgm:pt>
    <dgm:pt modelId="{E0B325DC-E42F-41B2-BB5B-BD45B4477E0A}">
      <dgm:prSet phldrT="[Text]"/>
      <dgm:spPr/>
      <dgm:t>
        <a:bodyPr/>
        <a:lstStyle/>
        <a:p>
          <a:r>
            <a:rPr lang="en-IN" dirty="0"/>
            <a:t>Changes in Mood and behaviour</a:t>
          </a:r>
        </a:p>
      </dgm:t>
    </dgm:pt>
    <dgm:pt modelId="{9C255673-1D2C-4BE2-BC63-D04AE71A31B6}" type="parTrans" cxnId="{028BC407-21FA-4D3C-A0AC-493CF09F8D35}">
      <dgm:prSet/>
      <dgm:spPr/>
      <dgm:t>
        <a:bodyPr/>
        <a:lstStyle/>
        <a:p>
          <a:endParaRPr lang="en-IN"/>
        </a:p>
      </dgm:t>
    </dgm:pt>
    <dgm:pt modelId="{2374C3A9-01A5-4956-B720-B78D80B1395C}" type="sibTrans" cxnId="{028BC407-21FA-4D3C-A0AC-493CF09F8D35}">
      <dgm:prSet/>
      <dgm:spPr/>
      <dgm:t>
        <a:bodyPr/>
        <a:lstStyle/>
        <a:p>
          <a:endParaRPr lang="en-IN"/>
        </a:p>
      </dgm:t>
    </dgm:pt>
    <dgm:pt modelId="{3374FBC0-376E-4395-8C98-175389B15F0E}">
      <dgm:prSet phldrT="[Text]"/>
      <dgm:spPr/>
      <dgm:t>
        <a:bodyPr/>
        <a:lstStyle/>
        <a:p>
          <a:r>
            <a:rPr lang="en-IN" dirty="0"/>
            <a:t>Eating changes</a:t>
          </a:r>
        </a:p>
      </dgm:t>
    </dgm:pt>
    <dgm:pt modelId="{1DDD74DC-873F-4C14-868F-A8485BC12DA3}" type="parTrans" cxnId="{EF94AF20-0E10-4A9F-A561-41E668680BB4}">
      <dgm:prSet/>
      <dgm:spPr/>
      <dgm:t>
        <a:bodyPr/>
        <a:lstStyle/>
        <a:p>
          <a:endParaRPr lang="en-IN"/>
        </a:p>
      </dgm:t>
    </dgm:pt>
    <dgm:pt modelId="{14E7D15A-08CE-4143-B485-AE010297CB5E}" type="sibTrans" cxnId="{EF94AF20-0E10-4A9F-A561-41E668680BB4}">
      <dgm:prSet/>
      <dgm:spPr/>
      <dgm:t>
        <a:bodyPr/>
        <a:lstStyle/>
        <a:p>
          <a:endParaRPr lang="en-IN"/>
        </a:p>
      </dgm:t>
    </dgm:pt>
    <dgm:pt modelId="{B6CB9154-0695-4425-8356-9A41AA8F3F60}">
      <dgm:prSet phldrT="[Text]"/>
      <dgm:spPr/>
      <dgm:t>
        <a:bodyPr/>
        <a:lstStyle/>
        <a:p>
          <a:r>
            <a:rPr lang="en-IN" dirty="0"/>
            <a:t>Trouble Sleeping</a:t>
          </a:r>
        </a:p>
      </dgm:t>
    </dgm:pt>
    <dgm:pt modelId="{C789E5E6-9A71-41C2-B06C-123DFF6BE443}" type="parTrans" cxnId="{AF41192B-AA37-4566-B8B2-D21CB44339C7}">
      <dgm:prSet/>
      <dgm:spPr/>
      <dgm:t>
        <a:bodyPr/>
        <a:lstStyle/>
        <a:p>
          <a:endParaRPr lang="en-IN"/>
        </a:p>
      </dgm:t>
    </dgm:pt>
    <dgm:pt modelId="{A459310B-08FE-4852-88D3-BEA6B630D7D4}" type="sibTrans" cxnId="{AF41192B-AA37-4566-B8B2-D21CB44339C7}">
      <dgm:prSet/>
      <dgm:spPr/>
      <dgm:t>
        <a:bodyPr/>
        <a:lstStyle/>
        <a:p>
          <a:endParaRPr lang="en-IN"/>
        </a:p>
      </dgm:t>
    </dgm:pt>
    <dgm:pt modelId="{2B902821-AAA3-493D-97E4-0E78251A2DAC}" type="pres">
      <dgm:prSet presAssocID="{74B385C8-1215-46F3-8D40-D2D096880CD2}" presName="compositeShape" presStyleCnt="0">
        <dgm:presLayoutVars>
          <dgm:dir/>
          <dgm:resizeHandles/>
        </dgm:presLayoutVars>
      </dgm:prSet>
      <dgm:spPr/>
    </dgm:pt>
    <dgm:pt modelId="{7F3F38A4-8722-4801-B185-8E39F90BF4D9}" type="pres">
      <dgm:prSet presAssocID="{74B385C8-1215-46F3-8D40-D2D096880CD2}" presName="pyramid" presStyleLbl="node1" presStyleIdx="0" presStyleCnt="1"/>
      <dgm:spPr/>
    </dgm:pt>
    <dgm:pt modelId="{194D6191-2FD0-47B7-8A68-F9833CE7D9CC}" type="pres">
      <dgm:prSet presAssocID="{74B385C8-1215-46F3-8D40-D2D096880CD2}" presName="theList" presStyleCnt="0"/>
      <dgm:spPr/>
    </dgm:pt>
    <dgm:pt modelId="{4A172EBD-A246-4760-A038-7BEB6DDC1C68}" type="pres">
      <dgm:prSet presAssocID="{E0B325DC-E42F-41B2-BB5B-BD45B4477E0A}" presName="aNode" presStyleLbl="fgAcc1" presStyleIdx="0" presStyleCnt="3">
        <dgm:presLayoutVars>
          <dgm:bulletEnabled val="1"/>
        </dgm:presLayoutVars>
      </dgm:prSet>
      <dgm:spPr/>
    </dgm:pt>
    <dgm:pt modelId="{45DB5DD3-B669-423C-8E04-C4FC93E43299}" type="pres">
      <dgm:prSet presAssocID="{E0B325DC-E42F-41B2-BB5B-BD45B4477E0A}" presName="aSpace" presStyleCnt="0"/>
      <dgm:spPr/>
    </dgm:pt>
    <dgm:pt modelId="{13B7E48A-5E3A-4CDD-A09F-9131A36D6238}" type="pres">
      <dgm:prSet presAssocID="{3374FBC0-376E-4395-8C98-175389B15F0E}" presName="aNode" presStyleLbl="fgAcc1" presStyleIdx="1" presStyleCnt="3">
        <dgm:presLayoutVars>
          <dgm:bulletEnabled val="1"/>
        </dgm:presLayoutVars>
      </dgm:prSet>
      <dgm:spPr/>
    </dgm:pt>
    <dgm:pt modelId="{177CD3AF-92E0-455C-9A27-6990CC3EBE65}" type="pres">
      <dgm:prSet presAssocID="{3374FBC0-376E-4395-8C98-175389B15F0E}" presName="aSpace" presStyleCnt="0"/>
      <dgm:spPr/>
    </dgm:pt>
    <dgm:pt modelId="{CDED0FD8-D134-48C6-A3F5-37F09F42B814}" type="pres">
      <dgm:prSet presAssocID="{B6CB9154-0695-4425-8356-9A41AA8F3F60}" presName="aNode" presStyleLbl="fgAcc1" presStyleIdx="2" presStyleCnt="3">
        <dgm:presLayoutVars>
          <dgm:bulletEnabled val="1"/>
        </dgm:presLayoutVars>
      </dgm:prSet>
      <dgm:spPr/>
    </dgm:pt>
    <dgm:pt modelId="{147BA982-CCAA-4328-B5DF-5129EC5DA45F}" type="pres">
      <dgm:prSet presAssocID="{B6CB9154-0695-4425-8356-9A41AA8F3F60}" presName="aSpace" presStyleCnt="0"/>
      <dgm:spPr/>
    </dgm:pt>
  </dgm:ptLst>
  <dgm:cxnLst>
    <dgm:cxn modelId="{028BC407-21FA-4D3C-A0AC-493CF09F8D35}" srcId="{74B385C8-1215-46F3-8D40-D2D096880CD2}" destId="{E0B325DC-E42F-41B2-BB5B-BD45B4477E0A}" srcOrd="0" destOrd="0" parTransId="{9C255673-1D2C-4BE2-BC63-D04AE71A31B6}" sibTransId="{2374C3A9-01A5-4956-B720-B78D80B1395C}"/>
    <dgm:cxn modelId="{EF94AF20-0E10-4A9F-A561-41E668680BB4}" srcId="{74B385C8-1215-46F3-8D40-D2D096880CD2}" destId="{3374FBC0-376E-4395-8C98-175389B15F0E}" srcOrd="1" destOrd="0" parTransId="{1DDD74DC-873F-4C14-868F-A8485BC12DA3}" sibTransId="{14E7D15A-08CE-4143-B485-AE010297CB5E}"/>
    <dgm:cxn modelId="{AF41192B-AA37-4566-B8B2-D21CB44339C7}" srcId="{74B385C8-1215-46F3-8D40-D2D096880CD2}" destId="{B6CB9154-0695-4425-8356-9A41AA8F3F60}" srcOrd="2" destOrd="0" parTransId="{C789E5E6-9A71-41C2-B06C-123DFF6BE443}" sibTransId="{A459310B-08FE-4852-88D3-BEA6B630D7D4}"/>
    <dgm:cxn modelId="{07F5F0B0-E684-492B-96DB-54BA08EDD4C3}" type="presOf" srcId="{3374FBC0-376E-4395-8C98-175389B15F0E}" destId="{13B7E48A-5E3A-4CDD-A09F-9131A36D6238}" srcOrd="0" destOrd="0" presId="urn:microsoft.com/office/officeart/2005/8/layout/pyramid2"/>
    <dgm:cxn modelId="{40930FCB-889A-415F-A941-599EB5B3028E}" type="presOf" srcId="{E0B325DC-E42F-41B2-BB5B-BD45B4477E0A}" destId="{4A172EBD-A246-4760-A038-7BEB6DDC1C68}" srcOrd="0" destOrd="0" presId="urn:microsoft.com/office/officeart/2005/8/layout/pyramid2"/>
    <dgm:cxn modelId="{B88EA4D4-E5A8-4710-9788-761437CA8C13}" type="presOf" srcId="{B6CB9154-0695-4425-8356-9A41AA8F3F60}" destId="{CDED0FD8-D134-48C6-A3F5-37F09F42B814}" srcOrd="0" destOrd="0" presId="urn:microsoft.com/office/officeart/2005/8/layout/pyramid2"/>
    <dgm:cxn modelId="{AF2057FE-CCA5-4F6E-B73F-9557E9CB7FFA}" type="presOf" srcId="{74B385C8-1215-46F3-8D40-D2D096880CD2}" destId="{2B902821-AAA3-493D-97E4-0E78251A2DAC}" srcOrd="0" destOrd="0" presId="urn:microsoft.com/office/officeart/2005/8/layout/pyramid2"/>
    <dgm:cxn modelId="{C3E835D1-BB96-44F6-B116-BE883362E9DD}" type="presParOf" srcId="{2B902821-AAA3-493D-97E4-0E78251A2DAC}" destId="{7F3F38A4-8722-4801-B185-8E39F90BF4D9}" srcOrd="0" destOrd="0" presId="urn:microsoft.com/office/officeart/2005/8/layout/pyramid2"/>
    <dgm:cxn modelId="{C8B3B163-D31E-499F-8541-197B69E67338}" type="presParOf" srcId="{2B902821-AAA3-493D-97E4-0E78251A2DAC}" destId="{194D6191-2FD0-47B7-8A68-F9833CE7D9CC}" srcOrd="1" destOrd="0" presId="urn:microsoft.com/office/officeart/2005/8/layout/pyramid2"/>
    <dgm:cxn modelId="{56523AF8-377C-4BFC-B637-F700919872E8}" type="presParOf" srcId="{194D6191-2FD0-47B7-8A68-F9833CE7D9CC}" destId="{4A172EBD-A246-4760-A038-7BEB6DDC1C68}" srcOrd="0" destOrd="0" presId="urn:microsoft.com/office/officeart/2005/8/layout/pyramid2"/>
    <dgm:cxn modelId="{E8C384C2-6F0E-4735-94E7-1B01FC8E29D2}" type="presParOf" srcId="{194D6191-2FD0-47B7-8A68-F9833CE7D9CC}" destId="{45DB5DD3-B669-423C-8E04-C4FC93E43299}" srcOrd="1" destOrd="0" presId="urn:microsoft.com/office/officeart/2005/8/layout/pyramid2"/>
    <dgm:cxn modelId="{197854BF-AD4F-4C51-B8EA-41034C15A779}" type="presParOf" srcId="{194D6191-2FD0-47B7-8A68-F9833CE7D9CC}" destId="{13B7E48A-5E3A-4CDD-A09F-9131A36D6238}" srcOrd="2" destOrd="0" presId="urn:microsoft.com/office/officeart/2005/8/layout/pyramid2"/>
    <dgm:cxn modelId="{62BD723A-5CBE-4537-8649-119EE3E5B840}" type="presParOf" srcId="{194D6191-2FD0-47B7-8A68-F9833CE7D9CC}" destId="{177CD3AF-92E0-455C-9A27-6990CC3EBE65}" srcOrd="3" destOrd="0" presId="urn:microsoft.com/office/officeart/2005/8/layout/pyramid2"/>
    <dgm:cxn modelId="{3A09880E-A0D4-4169-8DA4-09B07014D8DA}" type="presParOf" srcId="{194D6191-2FD0-47B7-8A68-F9833CE7D9CC}" destId="{CDED0FD8-D134-48C6-A3F5-37F09F42B814}" srcOrd="4" destOrd="0" presId="urn:microsoft.com/office/officeart/2005/8/layout/pyramid2"/>
    <dgm:cxn modelId="{5E121F5A-3A89-4755-A88C-EFCA058722B2}" type="presParOf" srcId="{194D6191-2FD0-47B7-8A68-F9833CE7D9CC}" destId="{147BA982-CCAA-4328-B5DF-5129EC5DA45F}"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901BB3-D784-41F3-AF79-CDAC9A70B3B2}">
      <dsp:nvSpPr>
        <dsp:cNvPr id="0" name=""/>
        <dsp:cNvSpPr/>
      </dsp:nvSpPr>
      <dsp:spPr>
        <a:xfrm>
          <a:off x="0" y="472884"/>
          <a:ext cx="8915400" cy="7056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F9E9CCB5-EE67-444D-A009-D19FA26E401F}">
      <dsp:nvSpPr>
        <dsp:cNvPr id="0" name=""/>
        <dsp:cNvSpPr/>
      </dsp:nvSpPr>
      <dsp:spPr>
        <a:xfrm>
          <a:off x="445770" y="59604"/>
          <a:ext cx="6240780" cy="826560"/>
        </a:xfrm>
        <a:prstGeom prst="roundRect">
          <a:avLst/>
        </a:prstGeom>
        <a:solidFill>
          <a:schemeClr val="accent5">
            <a:hueOff val="0"/>
            <a:satOff val="0"/>
            <a:lumOff val="0"/>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1244600">
            <a:lnSpc>
              <a:spcPct val="90000"/>
            </a:lnSpc>
            <a:spcBef>
              <a:spcPct val="0"/>
            </a:spcBef>
            <a:spcAft>
              <a:spcPct val="35000"/>
            </a:spcAft>
            <a:buNone/>
          </a:pPr>
          <a:r>
            <a:rPr lang="en-IN" sz="2800" kern="1200" dirty="0"/>
            <a:t>PHYSICAL AND VERBAL</a:t>
          </a:r>
        </a:p>
      </dsp:txBody>
      <dsp:txXfrm>
        <a:off x="486119" y="99953"/>
        <a:ext cx="6160082" cy="745862"/>
      </dsp:txXfrm>
    </dsp:sp>
    <dsp:sp modelId="{94380CBF-A510-49AB-8482-CA177B1545C5}">
      <dsp:nvSpPr>
        <dsp:cNvPr id="0" name=""/>
        <dsp:cNvSpPr/>
      </dsp:nvSpPr>
      <dsp:spPr>
        <a:xfrm>
          <a:off x="0" y="1742965"/>
          <a:ext cx="8915400" cy="7056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5A69990-0981-48F9-9553-D7C31300ADF4}">
      <dsp:nvSpPr>
        <dsp:cNvPr id="0" name=""/>
        <dsp:cNvSpPr/>
      </dsp:nvSpPr>
      <dsp:spPr>
        <a:xfrm>
          <a:off x="445770" y="1329684"/>
          <a:ext cx="6240780" cy="826560"/>
        </a:xfrm>
        <a:prstGeom prst="roundRect">
          <a:avLst/>
        </a:prstGeom>
        <a:solidFill>
          <a:schemeClr val="accent5">
            <a:hueOff val="2404066"/>
            <a:satOff val="-4882"/>
            <a:lumOff val="3137"/>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1244600">
            <a:lnSpc>
              <a:spcPct val="90000"/>
            </a:lnSpc>
            <a:spcBef>
              <a:spcPct val="0"/>
            </a:spcBef>
            <a:spcAft>
              <a:spcPct val="35000"/>
            </a:spcAft>
            <a:buNone/>
          </a:pPr>
          <a:r>
            <a:rPr lang="en-IN" sz="2800" kern="1200" dirty="0"/>
            <a:t>RELATIONSHIP BULLYING</a:t>
          </a:r>
        </a:p>
      </dsp:txBody>
      <dsp:txXfrm>
        <a:off x="486119" y="1370033"/>
        <a:ext cx="6160082" cy="745862"/>
      </dsp:txXfrm>
    </dsp:sp>
    <dsp:sp modelId="{DA787C54-D6DA-4FE7-A678-1D23DE02A85D}">
      <dsp:nvSpPr>
        <dsp:cNvPr id="0" name=""/>
        <dsp:cNvSpPr/>
      </dsp:nvSpPr>
      <dsp:spPr>
        <a:xfrm>
          <a:off x="0" y="3013045"/>
          <a:ext cx="8915400" cy="7056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D5FE9D0-B55A-4EB9-AAB3-428D7CD231BB}">
      <dsp:nvSpPr>
        <dsp:cNvPr id="0" name=""/>
        <dsp:cNvSpPr/>
      </dsp:nvSpPr>
      <dsp:spPr>
        <a:xfrm>
          <a:off x="445770" y="2599765"/>
          <a:ext cx="6240780" cy="826560"/>
        </a:xfrm>
        <a:prstGeom prst="roundRect">
          <a:avLst/>
        </a:prstGeom>
        <a:solidFill>
          <a:schemeClr val="accent5">
            <a:hueOff val="4808133"/>
            <a:satOff val="-9764"/>
            <a:lumOff val="6275"/>
            <a:alphaOff val="0"/>
          </a:schemeClr>
        </a:solidFill>
        <a:ln>
          <a:noFill/>
        </a:ln>
        <a:effectLst>
          <a:outerShdw blurRad="38100" dist="25400" dir="5400000" rotWithShape="0">
            <a:srgbClr val="000000">
              <a:alpha val="2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1244600">
            <a:lnSpc>
              <a:spcPct val="90000"/>
            </a:lnSpc>
            <a:spcBef>
              <a:spcPct val="0"/>
            </a:spcBef>
            <a:spcAft>
              <a:spcPct val="35000"/>
            </a:spcAft>
            <a:buNone/>
          </a:pPr>
          <a:r>
            <a:rPr lang="en-IN" sz="2800" kern="1200" dirty="0"/>
            <a:t>CYBER BULLYING</a:t>
          </a:r>
        </a:p>
      </dsp:txBody>
      <dsp:txXfrm>
        <a:off x="486119" y="2640114"/>
        <a:ext cx="6160082" cy="745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3EBF7-0573-4780-B4AE-5105631C38CB}">
      <dsp:nvSpPr>
        <dsp:cNvPr id="0" name=""/>
        <dsp:cNvSpPr/>
      </dsp:nvSpPr>
      <dsp:spPr>
        <a:xfrm>
          <a:off x="0" y="0"/>
          <a:ext cx="7578090" cy="11334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IN" sz="2900" kern="1200" dirty="0"/>
            <a:t>Adverse Childhood Experiences</a:t>
          </a:r>
        </a:p>
      </dsp:txBody>
      <dsp:txXfrm>
        <a:off x="33198" y="33198"/>
        <a:ext cx="6354982" cy="1067079"/>
      </dsp:txXfrm>
    </dsp:sp>
    <dsp:sp modelId="{5DC431F3-9CEB-4809-A352-9527E36FDA5F}">
      <dsp:nvSpPr>
        <dsp:cNvPr id="0" name=""/>
        <dsp:cNvSpPr/>
      </dsp:nvSpPr>
      <dsp:spPr>
        <a:xfrm>
          <a:off x="668654" y="1322387"/>
          <a:ext cx="7578090" cy="11334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IN" sz="2900" kern="1200" dirty="0"/>
            <a:t>Societal Pressure and Expectations</a:t>
          </a:r>
        </a:p>
      </dsp:txBody>
      <dsp:txXfrm>
        <a:off x="701852" y="1355585"/>
        <a:ext cx="6106280" cy="1067079"/>
      </dsp:txXfrm>
    </dsp:sp>
    <dsp:sp modelId="{4B56E035-EB7B-4598-9650-0F7405C6BBA1}">
      <dsp:nvSpPr>
        <dsp:cNvPr id="0" name=""/>
        <dsp:cNvSpPr/>
      </dsp:nvSpPr>
      <dsp:spPr>
        <a:xfrm>
          <a:off x="1337309" y="2644775"/>
          <a:ext cx="7578090" cy="113347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IN" sz="2900" kern="1200" dirty="0"/>
            <a:t>Attack On Identity</a:t>
          </a:r>
        </a:p>
      </dsp:txBody>
      <dsp:txXfrm>
        <a:off x="1370507" y="2677973"/>
        <a:ext cx="6106280" cy="1067079"/>
      </dsp:txXfrm>
    </dsp:sp>
    <dsp:sp modelId="{4D6AAEB5-F2ED-49C3-83A5-339C363E285A}">
      <dsp:nvSpPr>
        <dsp:cNvPr id="0" name=""/>
        <dsp:cNvSpPr/>
      </dsp:nvSpPr>
      <dsp:spPr>
        <a:xfrm>
          <a:off x="6841331" y="859551"/>
          <a:ext cx="736758" cy="736758"/>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IN" sz="3300" kern="1200"/>
        </a:p>
      </dsp:txBody>
      <dsp:txXfrm>
        <a:off x="7007102" y="859551"/>
        <a:ext cx="405216" cy="554410"/>
      </dsp:txXfrm>
    </dsp:sp>
    <dsp:sp modelId="{7C45C324-0605-45CD-A606-2B282607F72B}">
      <dsp:nvSpPr>
        <dsp:cNvPr id="0" name=""/>
        <dsp:cNvSpPr/>
      </dsp:nvSpPr>
      <dsp:spPr>
        <a:xfrm>
          <a:off x="7509986" y="2174382"/>
          <a:ext cx="736758" cy="736758"/>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IN" sz="3300" kern="1200"/>
        </a:p>
      </dsp:txBody>
      <dsp:txXfrm>
        <a:off x="7675757" y="2174382"/>
        <a:ext cx="405216" cy="5544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440B6-BFA5-41CF-AFAE-A8C0FE494E1D}">
      <dsp:nvSpPr>
        <dsp:cNvPr id="0" name=""/>
        <dsp:cNvSpPr/>
      </dsp:nvSpPr>
      <dsp:spPr>
        <a:xfrm>
          <a:off x="0" y="442742"/>
          <a:ext cx="7586134" cy="155902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IN" sz="6500" kern="1200" spc="600" dirty="0">
              <a:effectLst>
                <a:outerShdw blurRad="38100" dist="38100" dir="2700000" algn="tl">
                  <a:srgbClr val="000000">
                    <a:alpha val="43137"/>
                  </a:srgbClr>
                </a:outerShdw>
              </a:effectLst>
            </a:rPr>
            <a:t>Positive </a:t>
          </a:r>
        </a:p>
      </dsp:txBody>
      <dsp:txXfrm>
        <a:off x="76105" y="518847"/>
        <a:ext cx="7433924" cy="1406815"/>
      </dsp:txXfrm>
    </dsp:sp>
    <dsp:sp modelId="{0C1AF12C-9A68-493B-AA32-AD19E4F06E79}">
      <dsp:nvSpPr>
        <dsp:cNvPr id="0" name=""/>
        <dsp:cNvSpPr/>
      </dsp:nvSpPr>
      <dsp:spPr>
        <a:xfrm>
          <a:off x="0" y="2188967"/>
          <a:ext cx="7586134" cy="155902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IN" sz="6500" kern="1200" spc="600" dirty="0">
              <a:effectLst>
                <a:outerShdw blurRad="38100" dist="38100" dir="2700000" algn="tl">
                  <a:srgbClr val="000000">
                    <a:alpha val="43137"/>
                  </a:srgbClr>
                </a:outerShdw>
              </a:effectLst>
            </a:rPr>
            <a:t>Negative</a:t>
          </a:r>
        </a:p>
      </dsp:txBody>
      <dsp:txXfrm>
        <a:off x="76105" y="2265072"/>
        <a:ext cx="7433924" cy="14068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F38A4-8722-4801-B185-8E39F90BF4D9}">
      <dsp:nvSpPr>
        <dsp:cNvPr id="0" name=""/>
        <dsp:cNvSpPr/>
      </dsp:nvSpPr>
      <dsp:spPr>
        <a:xfrm>
          <a:off x="2769024" y="0"/>
          <a:ext cx="5638798" cy="5638798"/>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172EBD-A246-4760-A038-7BEB6DDC1C68}">
      <dsp:nvSpPr>
        <dsp:cNvPr id="0" name=""/>
        <dsp:cNvSpPr/>
      </dsp:nvSpPr>
      <dsp:spPr>
        <a:xfrm>
          <a:off x="5588423" y="566908"/>
          <a:ext cx="3665218" cy="1334809"/>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IN" sz="2900" kern="1200" dirty="0"/>
            <a:t>Changes in Mood and behaviour</a:t>
          </a:r>
        </a:p>
      </dsp:txBody>
      <dsp:txXfrm>
        <a:off x="5653583" y="632068"/>
        <a:ext cx="3534898" cy="1204489"/>
      </dsp:txXfrm>
    </dsp:sp>
    <dsp:sp modelId="{13B7E48A-5E3A-4CDD-A09F-9131A36D6238}">
      <dsp:nvSpPr>
        <dsp:cNvPr id="0" name=""/>
        <dsp:cNvSpPr/>
      </dsp:nvSpPr>
      <dsp:spPr>
        <a:xfrm>
          <a:off x="5588423" y="2068568"/>
          <a:ext cx="3665218" cy="1334809"/>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IN" sz="2900" kern="1200" dirty="0"/>
            <a:t>Eating changes</a:t>
          </a:r>
        </a:p>
      </dsp:txBody>
      <dsp:txXfrm>
        <a:off x="5653583" y="2133728"/>
        <a:ext cx="3534898" cy="1204489"/>
      </dsp:txXfrm>
    </dsp:sp>
    <dsp:sp modelId="{CDED0FD8-D134-48C6-A3F5-37F09F42B814}">
      <dsp:nvSpPr>
        <dsp:cNvPr id="0" name=""/>
        <dsp:cNvSpPr/>
      </dsp:nvSpPr>
      <dsp:spPr>
        <a:xfrm>
          <a:off x="5588423" y="3570229"/>
          <a:ext cx="3665218" cy="1334809"/>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IN" sz="2900" kern="1200" dirty="0"/>
            <a:t>Trouble Sleeping</a:t>
          </a:r>
        </a:p>
      </dsp:txBody>
      <dsp:txXfrm>
        <a:off x="5653583" y="3635389"/>
        <a:ext cx="3534898" cy="120448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668342-21A3-43DA-9768-601C6EFDAC8B}" type="datetimeFigureOut">
              <a:rPr lang="en-IN" smtClean="0"/>
              <a:t>22-02-2024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319772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668342-21A3-43DA-9768-601C6EFDAC8B}" type="datetimeFigureOut">
              <a:rPr lang="en-IN" smtClean="0"/>
              <a:t>22-02-2024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1635520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668342-21A3-43DA-9768-601C6EFDAC8B}" type="datetimeFigureOut">
              <a:rPr lang="en-IN" smtClean="0"/>
              <a:t>22-02-2024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FD857FC-7D74-4660-A0F7-3FB18C936FF2}"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89829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D668342-21A3-43DA-9768-601C6EFDAC8B}" type="datetimeFigureOut">
              <a:rPr lang="en-IN" smtClean="0"/>
              <a:t>22-02-2024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3775195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D668342-21A3-43DA-9768-601C6EFDAC8B}" type="datetimeFigureOut">
              <a:rPr lang="en-IN" smtClean="0"/>
              <a:t>22-02-2024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D857FC-7D74-4660-A0F7-3FB18C936FF2}"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93062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D668342-21A3-43DA-9768-601C6EFDAC8B}" type="datetimeFigureOut">
              <a:rPr lang="en-IN" smtClean="0"/>
              <a:t>22-02-2024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42188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668342-21A3-43DA-9768-601C6EFDAC8B}" type="datetimeFigureOut">
              <a:rPr lang="en-IN" smtClean="0"/>
              <a:t>22-02-2024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4259834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668342-21A3-43DA-9768-601C6EFDAC8B}" type="datetimeFigureOut">
              <a:rPr lang="en-IN" smtClean="0"/>
              <a:t>22-02-2024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66198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668342-21A3-43DA-9768-601C6EFDAC8B}" type="datetimeFigureOut">
              <a:rPr lang="en-IN" smtClean="0"/>
              <a:t>22-02-2024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39230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668342-21A3-43DA-9768-601C6EFDAC8B}" type="datetimeFigureOut">
              <a:rPr lang="en-IN" smtClean="0"/>
              <a:t>22-02-2024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3345506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668342-21A3-43DA-9768-601C6EFDAC8B}" type="datetimeFigureOut">
              <a:rPr lang="en-IN" smtClean="0"/>
              <a:t>22-02-2024</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663137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668342-21A3-43DA-9768-601C6EFDAC8B}" type="datetimeFigureOut">
              <a:rPr lang="en-IN" smtClean="0"/>
              <a:t>22-02-2024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312106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668342-21A3-43DA-9768-601C6EFDAC8B}" type="datetimeFigureOut">
              <a:rPr lang="en-IN" smtClean="0"/>
              <a:t>22-02-2024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249037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668342-21A3-43DA-9768-601C6EFDAC8B}" type="datetimeFigureOut">
              <a:rPr lang="en-IN" smtClean="0"/>
              <a:t>22-02-2024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3511559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668342-21A3-43DA-9768-601C6EFDAC8B}" type="datetimeFigureOut">
              <a:rPr lang="en-IN" smtClean="0"/>
              <a:t>22-02-2024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4161558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668342-21A3-43DA-9768-601C6EFDAC8B}" type="datetimeFigureOut">
              <a:rPr lang="en-IN" smtClean="0"/>
              <a:t>22-02-2024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FD857FC-7D74-4660-A0F7-3FB18C936FF2}" type="slidenum">
              <a:rPr lang="en-IN" smtClean="0"/>
              <a:t>‹#›</a:t>
            </a:fld>
            <a:endParaRPr lang="en-IN"/>
          </a:p>
        </p:txBody>
      </p:sp>
    </p:spTree>
    <p:extLst>
      <p:ext uri="{BB962C8B-B14F-4D97-AF65-F5344CB8AC3E}">
        <p14:creationId xmlns:p14="http://schemas.microsoft.com/office/powerpoint/2010/main" val="3626313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D668342-21A3-43DA-9768-601C6EFDAC8B}" type="datetimeFigureOut">
              <a:rPr lang="en-IN" smtClean="0"/>
              <a:t>22-02-2024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FD857FC-7D74-4660-A0F7-3FB18C936FF2}" type="slidenum">
              <a:rPr lang="en-IN" smtClean="0"/>
              <a:t>‹#›</a:t>
            </a:fld>
            <a:endParaRPr lang="en-IN"/>
          </a:p>
        </p:txBody>
      </p:sp>
    </p:spTree>
    <p:extLst>
      <p:ext uri="{BB962C8B-B14F-4D97-AF65-F5344CB8AC3E}">
        <p14:creationId xmlns:p14="http://schemas.microsoft.com/office/powerpoint/2010/main" val="3171099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59C0A-6211-FFE4-7DF8-95A553A1B017}"/>
              </a:ext>
            </a:extLst>
          </p:cNvPr>
          <p:cNvSpPr>
            <a:spLocks noGrp="1"/>
          </p:cNvSpPr>
          <p:nvPr>
            <p:ph type="ctrTitle"/>
          </p:nvPr>
        </p:nvSpPr>
        <p:spPr>
          <a:xfrm>
            <a:off x="2074607" y="639097"/>
            <a:ext cx="9144000" cy="848612"/>
          </a:xfrm>
        </p:spPr>
        <p:txBody>
          <a:bodyPr>
            <a:normAutofit fontScale="90000"/>
          </a:bodyPr>
          <a:lstStyle/>
          <a:p>
            <a:pPr algn="ctr"/>
            <a:r>
              <a:rPr lang="en-IN" dirty="0">
                <a:solidFill>
                  <a:schemeClr val="tx1">
                    <a:lumMod val="95000"/>
                    <a:lumOff val="5000"/>
                  </a:schemeClr>
                </a:solidFill>
                <a:latin typeface="Algerian" panose="04020705040A02060702" pitchFamily="82" charset="0"/>
              </a:rPr>
              <a:t>CHILDHOOD PROBLEMS</a:t>
            </a:r>
          </a:p>
        </p:txBody>
      </p:sp>
      <p:sp>
        <p:nvSpPr>
          <p:cNvPr id="3" name="Subtitle 2">
            <a:extLst>
              <a:ext uri="{FF2B5EF4-FFF2-40B4-BE49-F238E27FC236}">
                <a16:creationId xmlns:a16="http://schemas.microsoft.com/office/drawing/2014/main" id="{E516D40B-80B8-0FA4-E83C-9D498005A622}"/>
              </a:ext>
            </a:extLst>
          </p:cNvPr>
          <p:cNvSpPr>
            <a:spLocks noGrp="1"/>
          </p:cNvSpPr>
          <p:nvPr>
            <p:ph type="subTitle" idx="1"/>
          </p:nvPr>
        </p:nvSpPr>
        <p:spPr>
          <a:xfrm>
            <a:off x="2074607" y="4669871"/>
            <a:ext cx="5742584" cy="1755510"/>
          </a:xfrm>
        </p:spPr>
        <p:txBody>
          <a:bodyPr/>
          <a:lstStyle/>
          <a:p>
            <a:pPr algn="ctr"/>
            <a:r>
              <a:rPr lang="en-IN" b="1" dirty="0">
                <a:effectLst>
                  <a:outerShdw blurRad="38100" dist="38100" dir="2700000" algn="tl">
                    <a:srgbClr val="000000">
                      <a:alpha val="43137"/>
                    </a:srgbClr>
                  </a:outerShdw>
                </a:effectLst>
              </a:rPr>
              <a:t>SHRUTI</a:t>
            </a:r>
          </a:p>
          <a:p>
            <a:pPr algn="ctr"/>
            <a:r>
              <a:rPr lang="en-IN" b="1" dirty="0">
                <a:effectLst>
                  <a:outerShdw blurRad="38100" dist="38100" dir="2700000" algn="tl">
                    <a:srgbClr val="000000">
                      <a:alpha val="43137"/>
                    </a:srgbClr>
                  </a:outerShdw>
                </a:effectLst>
              </a:rPr>
              <a:t>TRAINEE PSYCHOLOGIST</a:t>
            </a:r>
          </a:p>
          <a:p>
            <a:pPr algn="ctr"/>
            <a:r>
              <a:rPr lang="en-IN" b="1" dirty="0">
                <a:effectLst>
                  <a:outerShdw blurRad="38100" dist="38100" dir="2700000" algn="tl">
                    <a:srgbClr val="000000">
                      <a:alpha val="43137"/>
                    </a:srgbClr>
                  </a:outerShdw>
                </a:effectLst>
              </a:rPr>
              <a:t>EMOTION OF LIFE</a:t>
            </a:r>
          </a:p>
          <a:p>
            <a:endParaRPr lang="en-IN" dirty="0"/>
          </a:p>
        </p:txBody>
      </p:sp>
      <p:pic>
        <p:nvPicPr>
          <p:cNvPr id="1026" name="Picture 2" descr="Emotional Problems in Childhood: Symptoms, Causes, What to Do - Cadey">
            <a:extLst>
              <a:ext uri="{FF2B5EF4-FFF2-40B4-BE49-F238E27FC236}">
                <a16:creationId xmlns:a16="http://schemas.microsoft.com/office/drawing/2014/main" id="{C5B0DEA4-B9F7-A5AB-B12F-2B9FA37A61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6462" y="1815403"/>
            <a:ext cx="3463712" cy="22551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ffects of Childhood Trauma on Your Health">
            <a:extLst>
              <a:ext uri="{FF2B5EF4-FFF2-40B4-BE49-F238E27FC236}">
                <a16:creationId xmlns:a16="http://schemas.microsoft.com/office/drawing/2014/main" id="{C60AD3A6-D0D4-7D40-2842-A6C1A6AF58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7260" y="1815403"/>
            <a:ext cx="3256101" cy="225515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Kids prone to behavioral issues if parents had rough childhoods • Earth.com">
            <a:extLst>
              <a:ext uri="{FF2B5EF4-FFF2-40B4-BE49-F238E27FC236}">
                <a16:creationId xmlns:a16="http://schemas.microsoft.com/office/drawing/2014/main" id="{EB48B61C-9A1C-6D8F-04F7-4CE065002D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70615" y="1815403"/>
            <a:ext cx="2721385" cy="225515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igh Conflict Parenting - Dr. Deborah Wilder">
            <a:extLst>
              <a:ext uri="{FF2B5EF4-FFF2-40B4-BE49-F238E27FC236}">
                <a16:creationId xmlns:a16="http://schemas.microsoft.com/office/drawing/2014/main" id="{90287A09-51B4-CDEC-94A1-8DCFD84AE34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54065" y="4673094"/>
            <a:ext cx="3421625" cy="1752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7029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DC3F5-101C-3EAB-92F1-72F45CB8B998}"/>
              </a:ext>
            </a:extLst>
          </p:cNvPr>
          <p:cNvSpPr>
            <a:spLocks noGrp="1"/>
          </p:cNvSpPr>
          <p:nvPr>
            <p:ph type="title"/>
          </p:nvPr>
        </p:nvSpPr>
        <p:spPr>
          <a:xfrm>
            <a:off x="3105074" y="678877"/>
            <a:ext cx="8399539" cy="1045821"/>
          </a:xfrm>
        </p:spPr>
        <p:txBody>
          <a:bodyPr>
            <a:normAutofit fontScale="90000"/>
          </a:bodyPr>
          <a:lstStyle/>
          <a:p>
            <a:pPr algn="ctr"/>
            <a:r>
              <a:rPr lang="en-IN" b="1" dirty="0">
                <a:effectLst>
                  <a:outerShdw blurRad="38100" dist="38100" dir="2700000" algn="tl">
                    <a:srgbClr val="000000">
                      <a:alpha val="43137"/>
                    </a:srgbClr>
                  </a:outerShdw>
                </a:effectLst>
              </a:rPr>
              <a:t>WHAT ARE THE CAUSES OF SELF-ESTEEM?</a:t>
            </a:r>
          </a:p>
        </p:txBody>
      </p:sp>
      <p:graphicFrame>
        <p:nvGraphicFramePr>
          <p:cNvPr id="4" name="Content Placeholder 3">
            <a:extLst>
              <a:ext uri="{FF2B5EF4-FFF2-40B4-BE49-F238E27FC236}">
                <a16:creationId xmlns:a16="http://schemas.microsoft.com/office/drawing/2014/main" id="{87F29D8C-3B71-3B79-A4E3-BB840B59C4A4}"/>
              </a:ext>
            </a:extLst>
          </p:cNvPr>
          <p:cNvGraphicFramePr>
            <a:graphicFrameLocks noGrp="1"/>
          </p:cNvGraphicFramePr>
          <p:nvPr>
            <p:ph idx="1"/>
            <p:extLst>
              <p:ext uri="{D42A27DB-BD31-4B8C-83A1-F6EECF244321}">
                <p14:modId xmlns:p14="http://schemas.microsoft.com/office/powerpoint/2010/main" val="2432177331"/>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3307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8F9F-CF8F-1A7B-9405-EB0441823801}"/>
              </a:ext>
            </a:extLst>
          </p:cNvPr>
          <p:cNvSpPr>
            <a:spLocks noGrp="1"/>
          </p:cNvSpPr>
          <p:nvPr>
            <p:ph type="title"/>
          </p:nvPr>
        </p:nvSpPr>
        <p:spPr>
          <a:xfrm>
            <a:off x="2871019" y="643775"/>
            <a:ext cx="8820406" cy="801567"/>
          </a:xfrm>
        </p:spPr>
        <p:txBody>
          <a:bodyPr>
            <a:normAutofit fontScale="90000"/>
          </a:bodyPr>
          <a:lstStyle/>
          <a:p>
            <a:pPr algn="ctr"/>
            <a:r>
              <a:rPr lang="en-IN" b="1" dirty="0">
                <a:effectLst>
                  <a:outerShdw blurRad="38100" dist="38100" dir="2700000" algn="tl">
                    <a:srgbClr val="000000">
                      <a:alpha val="43137"/>
                    </a:srgbClr>
                  </a:outerShdw>
                </a:effectLst>
              </a:rPr>
              <a:t>HOW DOES LOW SELF-ESTEEM AFFECT A CHILD?</a:t>
            </a:r>
          </a:p>
        </p:txBody>
      </p:sp>
      <p:sp>
        <p:nvSpPr>
          <p:cNvPr id="3" name="Content Placeholder 2">
            <a:extLst>
              <a:ext uri="{FF2B5EF4-FFF2-40B4-BE49-F238E27FC236}">
                <a16:creationId xmlns:a16="http://schemas.microsoft.com/office/drawing/2014/main" id="{63F7C616-9885-1B8E-FA6A-764C5B07EF52}"/>
              </a:ext>
            </a:extLst>
          </p:cNvPr>
          <p:cNvSpPr>
            <a:spLocks noGrp="1"/>
          </p:cNvSpPr>
          <p:nvPr>
            <p:ph idx="1"/>
          </p:nvPr>
        </p:nvSpPr>
        <p:spPr>
          <a:xfrm>
            <a:off x="3224108" y="1848466"/>
            <a:ext cx="8682757" cy="4365759"/>
          </a:xfrm>
        </p:spPr>
        <p:txBody>
          <a:bodyPr/>
          <a:lstStyle/>
          <a:p>
            <a:r>
              <a:rPr lang="en-IN" sz="1800" dirty="0">
                <a:effectLst/>
                <a:latin typeface="Arial" panose="020B0604020202020204" pitchFamily="34" charset="0"/>
                <a:ea typeface="Arial" panose="020B0604020202020204" pitchFamily="34" charset="0"/>
              </a:rPr>
              <a:t>According to studies, teens with poor self-esteem are more prone to participate in several negative and potentially deadly behaviours. Low self-esteem might prevent your youngster from adequately protecting himself or herself.</a:t>
            </a:r>
          </a:p>
          <a:p>
            <a:r>
              <a:rPr lang="en-IN" sz="1800" dirty="0">
                <a:effectLst/>
                <a:latin typeface="Arial" panose="020B0604020202020204" pitchFamily="34" charset="0"/>
                <a:ea typeface="Arial" panose="020B0604020202020204" pitchFamily="34" charset="0"/>
              </a:rPr>
              <a:t>Furthermore, teenagers with poor self-esteem may act adversely in relationships. When teenagers feel horrible about themselves, they frequently mistreat others close to them, particularly family members. </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They are frequently treated poorly in return, which can lead to a further fall in self-esteem. Families with good and encouraging interactions may have the opposite impact. Positive connections and mutual respect among family members boost self-esteem for all members of the family. </a:t>
            </a:r>
          </a:p>
          <a:p>
            <a:r>
              <a:rPr lang="en-IN" sz="1800" dirty="0">
                <a:effectLst/>
                <a:latin typeface="Arial" panose="020B0604020202020204" pitchFamily="34" charset="0"/>
                <a:ea typeface="Arial" panose="020B0604020202020204" pitchFamily="34" charset="0"/>
              </a:rPr>
              <a:t>Teenagers with poor self-esteem, for example, are more prone to indulge in sexual activity at a younger age and/or indulge in drugs and alcohol. </a:t>
            </a:r>
          </a:p>
          <a:p>
            <a:pPr marL="0" indent="0">
              <a:buNone/>
            </a:pPr>
            <a:endParaRPr lang="en-IN" sz="1800"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014465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2C9F0-4487-FB21-3295-65D12D2EC8B3}"/>
              </a:ext>
            </a:extLst>
          </p:cNvPr>
          <p:cNvSpPr>
            <a:spLocks noGrp="1"/>
          </p:cNvSpPr>
          <p:nvPr>
            <p:ph type="title"/>
          </p:nvPr>
        </p:nvSpPr>
        <p:spPr>
          <a:xfrm>
            <a:off x="3280313" y="467032"/>
            <a:ext cx="8911687" cy="1280890"/>
          </a:xfrm>
        </p:spPr>
        <p:txBody>
          <a:bodyPr/>
          <a:lstStyle/>
          <a:p>
            <a:pPr algn="ctr"/>
            <a:r>
              <a:rPr lang="en-IN" b="1" dirty="0">
                <a:effectLst>
                  <a:outerShdw blurRad="38100" dist="38100" dir="2700000" algn="tl">
                    <a:srgbClr val="000000">
                      <a:alpha val="43137"/>
                    </a:srgbClr>
                  </a:outerShdw>
                </a:effectLst>
              </a:rPr>
              <a:t>How can parents help?</a:t>
            </a:r>
            <a:br>
              <a:rPr lang="en-IN" b="1" dirty="0">
                <a:effectLst>
                  <a:outerShdw blurRad="38100" dist="38100" dir="2700000" algn="tl">
                    <a:srgbClr val="000000">
                      <a:alpha val="43137"/>
                    </a:srgbClr>
                  </a:outerShdw>
                </a:effectLst>
              </a:rPr>
            </a:br>
            <a:endParaRPr lang="en-IN"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EEC7E77-8967-BDB9-5CC9-1DBE5AC879BD}"/>
              </a:ext>
            </a:extLst>
          </p:cNvPr>
          <p:cNvSpPr>
            <a:spLocks noGrp="1"/>
          </p:cNvSpPr>
          <p:nvPr>
            <p:ph idx="1"/>
          </p:nvPr>
        </p:nvSpPr>
        <p:spPr>
          <a:xfrm>
            <a:off x="3146323" y="1455174"/>
            <a:ext cx="8701548" cy="5402826"/>
          </a:xfrm>
        </p:spPr>
        <p:txBody>
          <a:bodyPr/>
          <a:lstStyle/>
          <a:p>
            <a:r>
              <a:rPr lang="en-IN" sz="1800" dirty="0">
                <a:effectLst/>
                <a:latin typeface="Arial" panose="020B0604020202020204" pitchFamily="34" charset="0"/>
                <a:ea typeface="Arial" panose="020B0604020202020204" pitchFamily="34" charset="0"/>
              </a:rPr>
              <a:t>As parents and caregivers, we are unable to prevent our kids and teenagers from going through difficult times. However, we can play an important role in helping children establish self-esteem, which will allow them to adapt better. </a:t>
            </a:r>
          </a:p>
          <a:p>
            <a:r>
              <a:rPr lang="en-IN" sz="1800" dirty="0">
                <a:effectLst/>
                <a:latin typeface="Arial" panose="020B0604020202020204" pitchFamily="34" charset="0"/>
                <a:ea typeface="Arial" panose="020B0604020202020204" pitchFamily="34" charset="0"/>
              </a:rPr>
              <a:t>Starting a discussion with your kid might be the most difficult part of parenting or caring for them. However, it may also serve as a watershed moment. Talking things out might make them feel less lonely</a:t>
            </a:r>
            <a:r>
              <a:rPr lang="en-IN" sz="1800" dirty="0">
                <a:latin typeface="Arial" panose="020B0604020202020204" pitchFamily="34" charset="0"/>
                <a:ea typeface="Arial" panose="020B0604020202020204" pitchFamily="34" charset="0"/>
              </a:rPr>
              <a:t>.</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Appreciate your children and tell them what makes them special to you. Concentrate on certain characteristics you observe about them. </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You remind them to be themselves and demonstrate that you respect who they are more than what they do or if they are flawless.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Spend quality time with them doing the activities they enjoy.</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Assist them in discovering and identifying what are their strengths, their identity and qualities.</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Believe in them and express it</a:t>
            </a:r>
          </a:p>
          <a:p>
            <a:pPr marL="0" indent="0">
              <a:buNone/>
            </a:pPr>
            <a:endParaRPr lang="en-IN" sz="1800"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663767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129AE-EA31-5551-1B32-EE025A027AF3}"/>
              </a:ext>
            </a:extLst>
          </p:cNvPr>
          <p:cNvSpPr>
            <a:spLocks noGrp="1"/>
          </p:cNvSpPr>
          <p:nvPr>
            <p:ph type="title"/>
          </p:nvPr>
        </p:nvSpPr>
        <p:spPr>
          <a:xfrm>
            <a:off x="2625213" y="624110"/>
            <a:ext cx="8879399" cy="772071"/>
          </a:xfrm>
        </p:spPr>
        <p:txBody>
          <a:bodyPr/>
          <a:lstStyle/>
          <a:p>
            <a:pPr algn="ctr"/>
            <a:r>
              <a:rPr lang="en-IN" b="1" dirty="0">
                <a:effectLst>
                  <a:outerShdw blurRad="38100" dist="38100" dir="2700000" algn="tl">
                    <a:srgbClr val="000000">
                      <a:alpha val="43137"/>
                    </a:srgbClr>
                  </a:outerShdw>
                </a:effectLst>
              </a:rPr>
              <a:t>PEER PRESSURE</a:t>
            </a:r>
          </a:p>
        </p:txBody>
      </p:sp>
      <p:sp>
        <p:nvSpPr>
          <p:cNvPr id="3" name="Content Placeholder 2">
            <a:extLst>
              <a:ext uri="{FF2B5EF4-FFF2-40B4-BE49-F238E27FC236}">
                <a16:creationId xmlns:a16="http://schemas.microsoft.com/office/drawing/2014/main" id="{F81C4CF9-60D5-8B5A-62D7-B5AE4180E0E2}"/>
              </a:ext>
            </a:extLst>
          </p:cNvPr>
          <p:cNvSpPr>
            <a:spLocks noGrp="1"/>
          </p:cNvSpPr>
          <p:nvPr>
            <p:ph idx="1"/>
          </p:nvPr>
        </p:nvSpPr>
        <p:spPr>
          <a:xfrm>
            <a:off x="3480618" y="1543665"/>
            <a:ext cx="8632724" cy="4247535"/>
          </a:xfrm>
        </p:spPr>
        <p:txBody>
          <a:bodyPr/>
          <a:lstStyle/>
          <a:p>
            <a:r>
              <a:rPr lang="en-IN" sz="1800" dirty="0">
                <a:effectLst/>
                <a:latin typeface="Arial" panose="020B0604020202020204" pitchFamily="34" charset="0"/>
                <a:ea typeface="Arial" panose="020B0604020202020204" pitchFamily="34" charset="0"/>
              </a:rPr>
              <a:t>A child in their teenage years tend to worry about “fitting in” with people around them, to be socially accepted by others and due to that they may experience negative peer pressure from their friends. </a:t>
            </a:r>
          </a:p>
          <a:p>
            <a:r>
              <a:rPr lang="en-IN" sz="1800" dirty="0">
                <a:effectLst/>
                <a:latin typeface="Arial" panose="020B0604020202020204" pitchFamily="34" charset="0"/>
                <a:ea typeface="Arial" panose="020B0604020202020204" pitchFamily="34" charset="0"/>
              </a:rPr>
              <a:t>They undergo tremendous pressure just to get approval from others due to which they may fall into bad habits such as pressure to drink alcohol, smoke cigarettes or use drugs, engaging in risk-taking </a:t>
            </a:r>
            <a:r>
              <a:rPr lang="en-IN" sz="1800" dirty="0" err="1">
                <a:effectLst/>
                <a:latin typeface="Arial" panose="020B0604020202020204" pitchFamily="34" charset="0"/>
                <a:ea typeface="Arial" panose="020B0604020202020204" pitchFamily="34" charset="0"/>
              </a:rPr>
              <a:t>behaviors</a:t>
            </a:r>
            <a:r>
              <a:rPr lang="en-IN" sz="1800" dirty="0">
                <a:effectLst/>
                <a:latin typeface="Arial" panose="020B0604020202020204" pitchFamily="34" charset="0"/>
                <a:ea typeface="Arial" panose="020B0604020202020204" pitchFamily="34" charset="0"/>
              </a:rPr>
              <a:t> like skipping school to go out etc. </a:t>
            </a:r>
            <a:endParaRPr lang="en-IN" sz="1800" dirty="0">
              <a:latin typeface="Arial" panose="020B0604020202020204" pitchFamily="34" charset="0"/>
              <a:ea typeface="Arial" panose="020B0604020202020204" pitchFamily="34" charset="0"/>
            </a:endParaRPr>
          </a:p>
          <a:p>
            <a:pPr marL="0" indent="0">
              <a:buNone/>
            </a:pPr>
            <a:r>
              <a:rPr lang="en-IN" sz="1800" dirty="0">
                <a:latin typeface="Arial" panose="020B0604020202020204" pitchFamily="34" charset="0"/>
              </a:rPr>
              <a:t>Signs of Peer Pressure:</a:t>
            </a:r>
          </a:p>
          <a:p>
            <a:pPr marL="342900" indent="-342900">
              <a:buAutoNum type="arabicPeriod"/>
            </a:pPr>
            <a:r>
              <a:rPr lang="en-IN" sz="1800" dirty="0">
                <a:latin typeface="Arial" panose="020B0604020202020204" pitchFamily="34" charset="0"/>
              </a:rPr>
              <a:t>Establishing a new habit they never had.</a:t>
            </a:r>
          </a:p>
          <a:p>
            <a:pPr marL="514350" indent="-514350">
              <a:buAutoNum type="arabicPeriod"/>
            </a:pPr>
            <a:r>
              <a:rPr lang="en-IN" sz="1800" dirty="0">
                <a:latin typeface="Arial" panose="020B0604020202020204" pitchFamily="34" charset="0"/>
              </a:rPr>
              <a:t>Copying their friend’s behaviours</a:t>
            </a:r>
          </a:p>
          <a:p>
            <a:pPr marL="514350" indent="-514350">
              <a:buAutoNum type="arabicPeriod"/>
            </a:pPr>
            <a:r>
              <a:rPr lang="en-IN" sz="1800" dirty="0">
                <a:latin typeface="Arial" panose="020B0604020202020204" pitchFamily="34" charset="0"/>
              </a:rPr>
              <a:t>Unexpected changes in behaviour</a:t>
            </a:r>
          </a:p>
          <a:p>
            <a:pPr marL="514350" indent="-514350">
              <a:buAutoNum type="arabicPeriod"/>
            </a:pPr>
            <a:r>
              <a:rPr lang="en-IN" sz="1800" dirty="0">
                <a:latin typeface="Arial" panose="020B0604020202020204" pitchFamily="34" charset="0"/>
              </a:rPr>
              <a:t>They may be discreet about everything</a:t>
            </a:r>
          </a:p>
          <a:p>
            <a:pPr marL="0" indent="0">
              <a:buNone/>
            </a:pPr>
            <a:endParaRPr lang="en-IN" dirty="0"/>
          </a:p>
        </p:txBody>
      </p:sp>
    </p:spTree>
    <p:extLst>
      <p:ext uri="{BB962C8B-B14F-4D97-AF65-F5344CB8AC3E}">
        <p14:creationId xmlns:p14="http://schemas.microsoft.com/office/powerpoint/2010/main" val="341241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44784-5DC8-ED8C-04F9-FB33F5E0E3C5}"/>
              </a:ext>
            </a:extLst>
          </p:cNvPr>
          <p:cNvSpPr>
            <a:spLocks noGrp="1"/>
          </p:cNvSpPr>
          <p:nvPr>
            <p:ph type="title"/>
          </p:nvPr>
        </p:nvSpPr>
        <p:spPr/>
        <p:txBody>
          <a:bodyPr/>
          <a:lstStyle/>
          <a:p>
            <a:pPr algn="ctr"/>
            <a:r>
              <a:rPr lang="en-IN" b="1" dirty="0">
                <a:effectLst>
                  <a:outerShdw blurRad="38100" dist="38100" dir="2700000" algn="tl">
                    <a:srgbClr val="000000">
                      <a:alpha val="43137"/>
                    </a:srgbClr>
                  </a:outerShdw>
                </a:effectLst>
              </a:rPr>
              <a:t>Types of Peer Pressure</a:t>
            </a:r>
            <a:br>
              <a:rPr lang="en-IN" dirty="0"/>
            </a:br>
            <a:endParaRPr lang="en-IN" dirty="0"/>
          </a:p>
        </p:txBody>
      </p:sp>
      <p:sp>
        <p:nvSpPr>
          <p:cNvPr id="6" name="Callout: Down Arrow 5">
            <a:extLst>
              <a:ext uri="{FF2B5EF4-FFF2-40B4-BE49-F238E27FC236}">
                <a16:creationId xmlns:a16="http://schemas.microsoft.com/office/drawing/2014/main" id="{FC33BDE0-28FE-578C-21DD-92044C238D11}"/>
              </a:ext>
            </a:extLst>
          </p:cNvPr>
          <p:cNvSpPr/>
          <p:nvPr/>
        </p:nvSpPr>
        <p:spPr>
          <a:xfrm>
            <a:off x="3647766" y="496291"/>
            <a:ext cx="6646607" cy="2276406"/>
          </a:xfrm>
          <a:prstGeom prst="downArrowCallou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7" name="Diagram 6">
            <a:extLst>
              <a:ext uri="{FF2B5EF4-FFF2-40B4-BE49-F238E27FC236}">
                <a16:creationId xmlns:a16="http://schemas.microsoft.com/office/drawing/2014/main" id="{00DFB347-2907-31D6-C1F8-8EE0003E2A84}"/>
              </a:ext>
            </a:extLst>
          </p:cNvPr>
          <p:cNvGraphicFramePr/>
          <p:nvPr>
            <p:extLst>
              <p:ext uri="{D42A27DB-BD31-4B8C-83A1-F6EECF244321}">
                <p14:modId xmlns:p14="http://schemas.microsoft.com/office/powerpoint/2010/main" val="1719224635"/>
              </p:ext>
            </p:extLst>
          </p:nvPr>
        </p:nvGraphicFramePr>
        <p:xfrm>
          <a:off x="3386667" y="2481792"/>
          <a:ext cx="7586134" cy="419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0192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F9B5C-1536-1156-74FA-6CAD63030B6E}"/>
              </a:ext>
            </a:extLst>
          </p:cNvPr>
          <p:cNvSpPr>
            <a:spLocks noGrp="1"/>
          </p:cNvSpPr>
          <p:nvPr>
            <p:ph type="title"/>
          </p:nvPr>
        </p:nvSpPr>
        <p:spPr>
          <a:xfrm>
            <a:off x="2934413" y="501259"/>
            <a:ext cx="8911687" cy="1280890"/>
          </a:xfrm>
        </p:spPr>
        <p:txBody>
          <a:bodyPr/>
          <a:lstStyle/>
          <a:p>
            <a:pPr algn="ctr"/>
            <a:r>
              <a:rPr lang="en-IN" b="1" dirty="0">
                <a:effectLst>
                  <a:outerShdw blurRad="38100" dist="38100" dir="2700000" algn="tl">
                    <a:srgbClr val="000000">
                      <a:alpha val="43137"/>
                    </a:srgbClr>
                  </a:outerShdw>
                </a:effectLst>
              </a:rPr>
              <a:t>Effects of peer pressure</a:t>
            </a:r>
            <a:br>
              <a:rPr lang="en-IN" dirty="0"/>
            </a:br>
            <a:endParaRPr lang="en-IN" dirty="0"/>
          </a:p>
        </p:txBody>
      </p:sp>
      <p:sp>
        <p:nvSpPr>
          <p:cNvPr id="7" name="Text Placeholder 6">
            <a:extLst>
              <a:ext uri="{FF2B5EF4-FFF2-40B4-BE49-F238E27FC236}">
                <a16:creationId xmlns:a16="http://schemas.microsoft.com/office/drawing/2014/main" id="{04376A0A-59A6-65C0-C82F-7B9358DF0E64}"/>
              </a:ext>
            </a:extLst>
          </p:cNvPr>
          <p:cNvSpPr>
            <a:spLocks noGrp="1"/>
          </p:cNvSpPr>
          <p:nvPr>
            <p:ph type="body" idx="1"/>
          </p:nvPr>
        </p:nvSpPr>
        <p:spPr>
          <a:xfrm>
            <a:off x="2379406" y="1356851"/>
            <a:ext cx="3746196" cy="731615"/>
          </a:xfrm>
        </p:spPr>
        <p:txBody>
          <a:bodyPr/>
          <a:lstStyle/>
          <a:p>
            <a:r>
              <a:rPr lang="en-IN" dirty="0">
                <a:effectLst>
                  <a:outerShdw blurRad="38100" dist="38100" dir="2700000" algn="tl">
                    <a:srgbClr val="000000">
                      <a:alpha val="43137"/>
                    </a:srgbClr>
                  </a:outerShdw>
                </a:effectLst>
              </a:rPr>
              <a:t>POSITIVE INFLUENCE</a:t>
            </a:r>
          </a:p>
        </p:txBody>
      </p:sp>
      <p:sp>
        <p:nvSpPr>
          <p:cNvPr id="8" name="Content Placeholder 7">
            <a:extLst>
              <a:ext uri="{FF2B5EF4-FFF2-40B4-BE49-F238E27FC236}">
                <a16:creationId xmlns:a16="http://schemas.microsoft.com/office/drawing/2014/main" id="{5011FC95-EF92-A6CF-27E7-F8DE857A132A}"/>
              </a:ext>
            </a:extLst>
          </p:cNvPr>
          <p:cNvSpPr>
            <a:spLocks noGrp="1"/>
          </p:cNvSpPr>
          <p:nvPr>
            <p:ph sz="half" idx="2"/>
          </p:nvPr>
        </p:nvSpPr>
        <p:spPr>
          <a:xfrm>
            <a:off x="2448232" y="2287280"/>
            <a:ext cx="3746196" cy="2283439"/>
          </a:xfrm>
        </p:spPr>
        <p:txBody>
          <a:bodyPr/>
          <a:lstStyle/>
          <a:p>
            <a:r>
              <a:rPr lang="en-IN" dirty="0"/>
              <a:t>Long-lasting Friendships</a:t>
            </a:r>
          </a:p>
          <a:p>
            <a:r>
              <a:rPr lang="en-IN" dirty="0"/>
              <a:t>Pure Intensions</a:t>
            </a:r>
          </a:p>
          <a:p>
            <a:r>
              <a:rPr lang="en-IN" dirty="0"/>
              <a:t>Gaining new experiences</a:t>
            </a:r>
          </a:p>
          <a:p>
            <a:r>
              <a:rPr lang="en-IN" dirty="0"/>
              <a:t>Trust</a:t>
            </a:r>
          </a:p>
        </p:txBody>
      </p:sp>
      <p:sp>
        <p:nvSpPr>
          <p:cNvPr id="9" name="Text Placeholder 8">
            <a:extLst>
              <a:ext uri="{FF2B5EF4-FFF2-40B4-BE49-F238E27FC236}">
                <a16:creationId xmlns:a16="http://schemas.microsoft.com/office/drawing/2014/main" id="{6476B517-3211-4A01-6C6A-6AB010DC4AE1}"/>
              </a:ext>
            </a:extLst>
          </p:cNvPr>
          <p:cNvSpPr>
            <a:spLocks noGrp="1"/>
          </p:cNvSpPr>
          <p:nvPr>
            <p:ph type="body" sz="quarter" idx="3"/>
          </p:nvPr>
        </p:nvSpPr>
        <p:spPr>
          <a:xfrm>
            <a:off x="7603066" y="1494502"/>
            <a:ext cx="4362792" cy="593963"/>
          </a:xfrm>
        </p:spPr>
        <p:txBody>
          <a:bodyPr/>
          <a:lstStyle/>
          <a:p>
            <a:r>
              <a:rPr lang="en-IN" dirty="0">
                <a:effectLst>
                  <a:outerShdw blurRad="38100" dist="38100" dir="2700000" algn="tl">
                    <a:srgbClr val="000000">
                      <a:alpha val="43137"/>
                    </a:srgbClr>
                  </a:outerShdw>
                </a:effectLst>
              </a:rPr>
              <a:t>NEGATIVE INFLUENCE</a:t>
            </a:r>
          </a:p>
        </p:txBody>
      </p:sp>
      <p:sp>
        <p:nvSpPr>
          <p:cNvPr id="10" name="Content Placeholder 9">
            <a:extLst>
              <a:ext uri="{FF2B5EF4-FFF2-40B4-BE49-F238E27FC236}">
                <a16:creationId xmlns:a16="http://schemas.microsoft.com/office/drawing/2014/main" id="{3C55F1CD-F4EE-AB3C-6FB7-90425D492597}"/>
              </a:ext>
            </a:extLst>
          </p:cNvPr>
          <p:cNvSpPr>
            <a:spLocks noGrp="1"/>
          </p:cNvSpPr>
          <p:nvPr>
            <p:ph sz="quarter" idx="4"/>
          </p:nvPr>
        </p:nvSpPr>
        <p:spPr>
          <a:xfrm>
            <a:off x="6862916" y="2088466"/>
            <a:ext cx="5486400" cy="2739173"/>
          </a:xfrm>
        </p:spPr>
        <p:txBody>
          <a:bodyPr/>
          <a:lstStyle/>
          <a:p>
            <a:r>
              <a:rPr lang="en-IN" dirty="0"/>
              <a:t>Unpredictable and frustrated Behaviour</a:t>
            </a:r>
          </a:p>
          <a:p>
            <a:r>
              <a:rPr lang="en-IN" dirty="0"/>
              <a:t>Mood swings </a:t>
            </a:r>
          </a:p>
          <a:p>
            <a:r>
              <a:rPr lang="en-IN" dirty="0"/>
              <a:t>Disrespectful behaviour towards others</a:t>
            </a:r>
          </a:p>
          <a:p>
            <a:r>
              <a:rPr lang="en-IN" dirty="0"/>
              <a:t>Being distant with family members</a:t>
            </a:r>
          </a:p>
          <a:p>
            <a:r>
              <a:rPr lang="en-IN" dirty="0"/>
              <a:t>Losing interest in school and college Life</a:t>
            </a:r>
          </a:p>
          <a:p>
            <a:pPr marL="0" indent="0">
              <a:buNone/>
            </a:pPr>
            <a:endParaRPr lang="en-IN" dirty="0"/>
          </a:p>
        </p:txBody>
      </p:sp>
    </p:spTree>
    <p:extLst>
      <p:ext uri="{BB962C8B-B14F-4D97-AF65-F5344CB8AC3E}">
        <p14:creationId xmlns:p14="http://schemas.microsoft.com/office/powerpoint/2010/main" val="3916590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546E4A-7FE4-5CC6-F67E-9A1BAB90413E}"/>
              </a:ext>
            </a:extLst>
          </p:cNvPr>
          <p:cNvSpPr>
            <a:spLocks noGrp="1"/>
          </p:cNvSpPr>
          <p:nvPr>
            <p:ph type="title"/>
          </p:nvPr>
        </p:nvSpPr>
        <p:spPr>
          <a:xfrm>
            <a:off x="2720744" y="203781"/>
            <a:ext cx="9166456" cy="1172735"/>
          </a:xfrm>
        </p:spPr>
        <p:txBody>
          <a:bodyPr>
            <a:normAutofit fontScale="90000"/>
          </a:bodyPr>
          <a:lstStyle/>
          <a:p>
            <a:pPr algn="ctr"/>
            <a:r>
              <a:rPr lang="en-IN" b="1" dirty="0">
                <a:effectLst>
                  <a:outerShdw blurRad="38100" dist="38100" dir="2700000" algn="tl">
                    <a:srgbClr val="000000">
                      <a:alpha val="43137"/>
                    </a:srgbClr>
                  </a:outerShdw>
                </a:effectLst>
              </a:rPr>
              <a:t>How can we help them deal with peer pressure?</a:t>
            </a:r>
            <a:br>
              <a:rPr lang="en-IN" dirty="0"/>
            </a:br>
            <a:endParaRPr lang="en-IN" dirty="0"/>
          </a:p>
        </p:txBody>
      </p:sp>
      <p:sp>
        <p:nvSpPr>
          <p:cNvPr id="6" name="Content Placeholder 5">
            <a:extLst>
              <a:ext uri="{FF2B5EF4-FFF2-40B4-BE49-F238E27FC236}">
                <a16:creationId xmlns:a16="http://schemas.microsoft.com/office/drawing/2014/main" id="{BEDD2183-1AED-9EDC-4BB4-017F759ECD97}"/>
              </a:ext>
            </a:extLst>
          </p:cNvPr>
          <p:cNvSpPr>
            <a:spLocks noGrp="1"/>
          </p:cNvSpPr>
          <p:nvPr>
            <p:ph idx="1"/>
          </p:nvPr>
        </p:nvSpPr>
        <p:spPr>
          <a:xfrm>
            <a:off x="1818968" y="1219201"/>
            <a:ext cx="10373031" cy="5638800"/>
          </a:xfrm>
        </p:spPr>
        <p:txBody>
          <a:bodyPr/>
          <a:lstStyle/>
          <a:p>
            <a:r>
              <a:rPr lang="en-IN" sz="1800" dirty="0">
                <a:effectLst/>
                <a:latin typeface="Arial" panose="020B0604020202020204" pitchFamily="34" charset="0"/>
                <a:ea typeface="Arial" panose="020B0604020202020204" pitchFamily="34" charset="0"/>
              </a:rPr>
              <a:t>Peer pressure in youth may also constitute a phase, but it can shape the child into someone they are not. You must understand the proper techniques to cope with peer pressure in a way that does not produce conflict between you and your child. These methods to prevent peer pressure are:</a:t>
            </a:r>
          </a:p>
          <a:p>
            <a:pPr marL="514350" indent="-514350">
              <a:buAutoNum type="arabicPeriod"/>
            </a:pPr>
            <a:r>
              <a:rPr lang="en-IN" b="1" dirty="0"/>
              <a:t>Maintain an Open Mind</a:t>
            </a:r>
          </a:p>
          <a:p>
            <a:pPr marL="0" indent="0">
              <a:buNone/>
            </a:pPr>
            <a:r>
              <a:rPr lang="en-IN" sz="1800" dirty="0">
                <a:effectLst/>
                <a:latin typeface="Arial" panose="020B0604020202020204" pitchFamily="34" charset="0"/>
                <a:ea typeface="Arial" panose="020B0604020202020204" pitchFamily="34" charset="0"/>
              </a:rPr>
              <a:t>As caregivers, you are concerned about a variety of issues involving your children. Whether it is friends, schoolwork, or lifestyle, you should first comprehend and then react. Understand how to be cool parents to your children. Keep your house open for children to welcome their friends around- both boys and girls, so you can discover about their friend circle and who your kids hang out with.</a:t>
            </a:r>
            <a:endParaRPr lang="en-IN" dirty="0"/>
          </a:p>
          <a:p>
            <a:pPr marL="0" indent="0">
              <a:buNone/>
            </a:pPr>
            <a:r>
              <a:rPr lang="en-IN" dirty="0"/>
              <a:t>2. </a:t>
            </a:r>
            <a:r>
              <a:rPr lang="en-IN" b="1" dirty="0"/>
              <a:t>Open and Safe Communication</a:t>
            </a:r>
          </a:p>
          <a:p>
            <a:pPr marL="0" indent="0">
              <a:buNone/>
            </a:pPr>
            <a:r>
              <a:rPr lang="en-IN" sz="1800" dirty="0">
                <a:effectLst/>
                <a:latin typeface="Arial" panose="020B0604020202020204" pitchFamily="34" charset="0"/>
                <a:ea typeface="Arial" panose="020B0604020202020204" pitchFamily="34" charset="0"/>
              </a:rPr>
              <a:t>The new generation now holds quite different views than you did when you were younger. You cannot assume them to think in the same manner. Understand that today’s youth are progressive and have strong opinions of their own. </a:t>
            </a:r>
            <a:endParaRPr lang="en-IN" dirty="0"/>
          </a:p>
          <a:p>
            <a:pPr marL="0" indent="0">
              <a:buNone/>
            </a:pPr>
            <a:r>
              <a:rPr lang="en-IN" dirty="0"/>
              <a:t>3. </a:t>
            </a:r>
            <a:r>
              <a:rPr lang="en-IN" b="1" dirty="0"/>
              <a:t>Support Socialization</a:t>
            </a:r>
          </a:p>
          <a:p>
            <a:pPr marL="0" indent="0">
              <a:buNone/>
            </a:pPr>
            <a:r>
              <a:rPr lang="en-IN" sz="1800" dirty="0">
                <a:effectLst/>
                <a:latin typeface="Arial" panose="020B0604020202020204" pitchFamily="34" charset="0"/>
                <a:ea typeface="Arial" panose="020B0604020202020204" pitchFamily="34" charset="0"/>
              </a:rPr>
              <a:t>Encourage your children to socialize more by participating in groups, athletic events, or other activities that will allow them to engage with more people and create new friends. A child may not always have companions who are a beneficial influence. </a:t>
            </a:r>
            <a:endParaRPr lang="en-IN" dirty="0"/>
          </a:p>
          <a:p>
            <a:pPr marL="514350" indent="-514350">
              <a:buAutoNum type="arabicPeriod"/>
            </a:pPr>
            <a:endParaRPr lang="en-IN" dirty="0"/>
          </a:p>
        </p:txBody>
      </p:sp>
    </p:spTree>
    <p:extLst>
      <p:ext uri="{BB962C8B-B14F-4D97-AF65-F5344CB8AC3E}">
        <p14:creationId xmlns:p14="http://schemas.microsoft.com/office/powerpoint/2010/main" val="3615164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43BF5-AA5F-8617-6200-051B95E6C412}"/>
              </a:ext>
            </a:extLst>
          </p:cNvPr>
          <p:cNvSpPr>
            <a:spLocks noGrp="1"/>
          </p:cNvSpPr>
          <p:nvPr>
            <p:ph type="title"/>
          </p:nvPr>
        </p:nvSpPr>
        <p:spPr>
          <a:xfrm>
            <a:off x="2644877" y="511277"/>
            <a:ext cx="8957188" cy="580104"/>
          </a:xfrm>
        </p:spPr>
        <p:txBody>
          <a:bodyPr>
            <a:normAutofit fontScale="90000"/>
          </a:bodyPr>
          <a:lstStyle/>
          <a:p>
            <a:pPr algn="ctr"/>
            <a:r>
              <a:rPr lang="en-IN" b="1" dirty="0">
                <a:effectLst>
                  <a:outerShdw blurRad="38100" dist="38100" dir="2700000" algn="tl">
                    <a:srgbClr val="000000">
                      <a:alpha val="43137"/>
                    </a:srgbClr>
                  </a:outerShdw>
                </a:effectLst>
              </a:rPr>
              <a:t>Gaming Addiction</a:t>
            </a:r>
            <a:br>
              <a:rPr lang="en-IN" dirty="0"/>
            </a:br>
            <a:endParaRPr lang="en-IN" dirty="0"/>
          </a:p>
        </p:txBody>
      </p:sp>
      <p:sp>
        <p:nvSpPr>
          <p:cNvPr id="3" name="Content Placeholder 2">
            <a:extLst>
              <a:ext uri="{FF2B5EF4-FFF2-40B4-BE49-F238E27FC236}">
                <a16:creationId xmlns:a16="http://schemas.microsoft.com/office/drawing/2014/main" id="{3BF2E857-CBC5-3246-2419-B345C3C73937}"/>
              </a:ext>
            </a:extLst>
          </p:cNvPr>
          <p:cNvSpPr>
            <a:spLocks noGrp="1"/>
          </p:cNvSpPr>
          <p:nvPr>
            <p:ph idx="1"/>
          </p:nvPr>
        </p:nvSpPr>
        <p:spPr>
          <a:xfrm>
            <a:off x="2969342" y="1268362"/>
            <a:ext cx="9222658" cy="5589638"/>
          </a:xfrm>
        </p:spPr>
        <p:txBody>
          <a:bodyPr/>
          <a:lstStyle/>
          <a:p>
            <a:r>
              <a:rPr lang="en-IN" sz="1800" dirty="0">
                <a:effectLst/>
                <a:latin typeface="Arial" panose="020B0604020202020204" pitchFamily="34" charset="0"/>
                <a:ea typeface="Arial" panose="020B0604020202020204" pitchFamily="34" charset="0"/>
              </a:rPr>
              <a:t>With the growing age and the accessibility of technology, teens are getting addicted to video games. It is a problem for all age groups but young people are more vulnerable to this. children would spend long hours on video games which would eventually lead to them neglecting all other work, social isolation and physical body pain.</a:t>
            </a:r>
          </a:p>
          <a:p>
            <a:r>
              <a:rPr lang="en-IN" sz="1800" dirty="0">
                <a:effectLst/>
                <a:latin typeface="Arial" panose="020B0604020202020204" pitchFamily="34" charset="0"/>
                <a:ea typeface="Arial" panose="020B0604020202020204" pitchFamily="34" charset="0"/>
              </a:rPr>
              <a:t>Video game addiction is defined as obsessive or uncontrolled usage of video games that interferes with other aspects of the life of an individual.</a:t>
            </a:r>
          </a:p>
          <a:p>
            <a:r>
              <a:rPr lang="en-IN" sz="1800" dirty="0">
                <a:effectLst/>
                <a:latin typeface="Arial" panose="020B0604020202020204" pitchFamily="34" charset="0"/>
                <a:ea typeface="Arial" panose="020B0604020202020204" pitchFamily="34" charset="0"/>
              </a:rPr>
              <a:t> Video game addiction, which is typically classified as a type of computer or internet addiction, has been an increasing worry for caregivers as video games have become more popular and are frequently marketed to youngsters. </a:t>
            </a:r>
          </a:p>
          <a:p>
            <a:r>
              <a:rPr lang="en-IN" sz="1800" dirty="0">
                <a:effectLst/>
                <a:latin typeface="Arial" panose="020B0604020202020204" pitchFamily="34" charset="0"/>
                <a:ea typeface="Arial" panose="020B0604020202020204" pitchFamily="34" charset="0"/>
              </a:rPr>
              <a:t>Video games have computers, arcade machines, phones, and sophisticated games. Games may be incorporated on social networking sites like Facebook. While the study is ambiguous, there appears to be evidence that video games can be damaging, promote violence, and are addictive</a:t>
            </a:r>
            <a:r>
              <a:rPr lang="en-IN" sz="1800" dirty="0">
                <a:latin typeface="Arial" panose="020B0604020202020204" pitchFamily="34" charset="0"/>
                <a:ea typeface="Arial" panose="020B0604020202020204" pitchFamily="34" charset="0"/>
              </a:rPr>
              <a:t>.</a:t>
            </a:r>
          </a:p>
          <a:p>
            <a:r>
              <a:rPr lang="en-IN" sz="1800" dirty="0">
                <a:effectLst/>
                <a:latin typeface="Arial" panose="020B0604020202020204" pitchFamily="34" charset="0"/>
                <a:ea typeface="Arial" panose="020B0604020202020204" pitchFamily="34" charset="0"/>
              </a:rPr>
              <a:t>Nevertheless, these impacts are very individual and may be caused by a variety of reasons other than the duration of time spent engaged in games. </a:t>
            </a:r>
          </a:p>
          <a:p>
            <a:endParaRPr lang="en-IN" dirty="0"/>
          </a:p>
        </p:txBody>
      </p:sp>
    </p:spTree>
    <p:extLst>
      <p:ext uri="{BB962C8B-B14F-4D97-AF65-F5344CB8AC3E}">
        <p14:creationId xmlns:p14="http://schemas.microsoft.com/office/powerpoint/2010/main" val="242185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044C0-39B6-BCF2-957D-5E66107C1982}"/>
              </a:ext>
            </a:extLst>
          </p:cNvPr>
          <p:cNvSpPr>
            <a:spLocks noGrp="1"/>
          </p:cNvSpPr>
          <p:nvPr>
            <p:ph type="title"/>
          </p:nvPr>
        </p:nvSpPr>
        <p:spPr>
          <a:xfrm>
            <a:off x="2349910" y="481780"/>
            <a:ext cx="9842090" cy="806247"/>
          </a:xfrm>
        </p:spPr>
        <p:txBody>
          <a:bodyPr anchor="ctr">
            <a:normAutofit fontScale="90000"/>
          </a:bodyPr>
          <a:lstStyle/>
          <a:p>
            <a:pPr algn="ctr"/>
            <a:r>
              <a:rPr lang="en-IN" b="1" dirty="0">
                <a:effectLst>
                  <a:outerShdw blurRad="38100" dist="38100" dir="2700000" algn="tl">
                    <a:srgbClr val="000000">
                      <a:alpha val="43137"/>
                    </a:srgbClr>
                  </a:outerShdw>
                </a:effectLst>
              </a:rPr>
              <a:t>Signs and symptoms</a:t>
            </a:r>
            <a:br>
              <a:rPr lang="en-IN" dirty="0"/>
            </a:br>
            <a:endParaRPr lang="en-IN" dirty="0"/>
          </a:p>
        </p:txBody>
      </p:sp>
      <p:sp>
        <p:nvSpPr>
          <p:cNvPr id="3" name="Content Placeholder 2">
            <a:extLst>
              <a:ext uri="{FF2B5EF4-FFF2-40B4-BE49-F238E27FC236}">
                <a16:creationId xmlns:a16="http://schemas.microsoft.com/office/drawing/2014/main" id="{78ABFA1E-BDA1-F72E-D8A9-83998B1F5861}"/>
              </a:ext>
            </a:extLst>
          </p:cNvPr>
          <p:cNvSpPr>
            <a:spLocks noGrp="1"/>
          </p:cNvSpPr>
          <p:nvPr>
            <p:ph idx="1"/>
          </p:nvPr>
        </p:nvSpPr>
        <p:spPr>
          <a:xfrm>
            <a:off x="3077497" y="1209368"/>
            <a:ext cx="8967020" cy="5648632"/>
          </a:xfrm>
        </p:spPr>
        <p:txBody>
          <a:bodyPr/>
          <a:lstStyle/>
          <a:p>
            <a:r>
              <a:rPr lang="en-IN" sz="1800" dirty="0">
                <a:effectLst/>
                <a:latin typeface="Arial" panose="020B0604020202020204" pitchFamily="34" charset="0"/>
                <a:ea typeface="Arial" panose="020B0604020202020204" pitchFamily="34" charset="0"/>
              </a:rPr>
              <a:t>Video game addiction, like other addictions, includes warning indicators. If you or someone you care about is a frequent gamer, you should be aware of these warning flags.</a:t>
            </a:r>
            <a:endParaRPr lang="en-IN" dirty="0"/>
          </a:p>
          <a:p>
            <a:pPr marL="0" indent="0">
              <a:buNone/>
            </a:pPr>
            <a:r>
              <a:rPr lang="en-IN" b="1" u="sng" dirty="0"/>
              <a:t>Emotional Symptoms:</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Feeling of restlessness and/or irritability when unable to play</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Preoccupation with thoughts of previous online activity or anticipation of the next online session</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Lying to friends or family members regarding the amount of time spent playing</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Isolation from others to spend more time gaming</a:t>
            </a:r>
          </a:p>
          <a:p>
            <a:pPr marL="0" indent="0">
              <a:buNone/>
            </a:pPr>
            <a:r>
              <a:rPr lang="en-IN" b="1" u="sng" dirty="0"/>
              <a:t>Physical Symptoms:</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Fatigue</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Migraines due to intense concentration or eye strain</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Poor personal hygiene</a:t>
            </a:r>
          </a:p>
          <a:p>
            <a:pPr marL="0" indent="0">
              <a:buNone/>
            </a:pPr>
            <a:endParaRPr lang="en-IN" dirty="0"/>
          </a:p>
        </p:txBody>
      </p:sp>
    </p:spTree>
    <p:extLst>
      <p:ext uri="{BB962C8B-B14F-4D97-AF65-F5344CB8AC3E}">
        <p14:creationId xmlns:p14="http://schemas.microsoft.com/office/powerpoint/2010/main" val="4042720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1523D-7AA0-39AF-B7E0-5565B0B886A6}"/>
              </a:ext>
            </a:extLst>
          </p:cNvPr>
          <p:cNvSpPr>
            <a:spLocks noGrp="1"/>
          </p:cNvSpPr>
          <p:nvPr>
            <p:ph type="title"/>
          </p:nvPr>
        </p:nvSpPr>
        <p:spPr>
          <a:xfrm>
            <a:off x="2930013" y="462116"/>
            <a:ext cx="9036715" cy="1091381"/>
          </a:xfrm>
        </p:spPr>
        <p:txBody>
          <a:bodyPr anchor="ctr"/>
          <a:lstStyle/>
          <a:p>
            <a:pPr algn="ctr"/>
            <a:r>
              <a:rPr lang="en-IN" b="1" dirty="0">
                <a:effectLst>
                  <a:outerShdw blurRad="38100" dist="38100" dir="2700000" algn="tl">
                    <a:srgbClr val="000000">
                      <a:alpha val="43137"/>
                    </a:srgbClr>
                  </a:outerShdw>
                </a:effectLst>
              </a:rPr>
              <a:t>How does it affect the children?</a:t>
            </a:r>
          </a:p>
        </p:txBody>
      </p:sp>
      <p:sp>
        <p:nvSpPr>
          <p:cNvPr id="3" name="Content Placeholder 2">
            <a:extLst>
              <a:ext uri="{FF2B5EF4-FFF2-40B4-BE49-F238E27FC236}">
                <a16:creationId xmlns:a16="http://schemas.microsoft.com/office/drawing/2014/main" id="{E30A25AB-5702-E663-C93C-75AEB3954BA5}"/>
              </a:ext>
            </a:extLst>
          </p:cNvPr>
          <p:cNvSpPr>
            <a:spLocks noGrp="1"/>
          </p:cNvSpPr>
          <p:nvPr>
            <p:ph idx="1"/>
          </p:nvPr>
        </p:nvSpPr>
        <p:spPr>
          <a:xfrm>
            <a:off x="3677265" y="1641986"/>
            <a:ext cx="8121446" cy="4925962"/>
          </a:xfrm>
        </p:spPr>
        <p:txBody>
          <a:bodyPr/>
          <a:lstStyle/>
          <a:p>
            <a:r>
              <a:rPr lang="en-IN" sz="1800" dirty="0">
                <a:effectLst/>
                <a:latin typeface="Arial" panose="020B0604020202020204" pitchFamily="34" charset="0"/>
                <a:ea typeface="Arial" panose="020B0604020202020204" pitchFamily="34" charset="0"/>
              </a:rPr>
              <a:t>Like any other compulsive disorder, gaming addiction may have serious repercussions. Though the majority of the symptoms described above have short-term impacts, if not managed effectively, they can lead to more serious long-term consequences. </a:t>
            </a:r>
          </a:p>
          <a:p>
            <a:pPr marL="0" indent="0">
              <a:buNone/>
            </a:pPr>
            <a:r>
              <a:rPr lang="en-IN" sz="1800" dirty="0">
                <a:effectLst/>
                <a:latin typeface="Arial" panose="020B0604020202020204" pitchFamily="34" charset="0"/>
                <a:ea typeface="Arial" panose="020B0604020202020204" pitchFamily="34" charset="0"/>
              </a:rPr>
              <a:t>For instance, someone obsessed with video games would frequently forgo sleeping or eating properly to continue gaming. While this may cause hunger and exhaustion in the near term, it may eventually result in sleep disturbance or diet-related health problems. </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Additional long-term implications of a gaming habit to consider include financial, intellectual, and career ramifications. Video games and its types of equipment can rather be expensive, especially when you include recurrent expenditures like the high-speed internet connection necessary for online multiplayer games. </a:t>
            </a:r>
          </a:p>
          <a:p>
            <a:endParaRPr lang="en-IN" dirty="0"/>
          </a:p>
        </p:txBody>
      </p:sp>
    </p:spTree>
    <p:extLst>
      <p:ext uri="{BB962C8B-B14F-4D97-AF65-F5344CB8AC3E}">
        <p14:creationId xmlns:p14="http://schemas.microsoft.com/office/powerpoint/2010/main" val="3404450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45A9BE0-DC47-C5C0-3FC7-48F185CB6035}"/>
              </a:ext>
            </a:extLst>
          </p:cNvPr>
          <p:cNvSpPr>
            <a:spLocks noGrp="1"/>
          </p:cNvSpPr>
          <p:nvPr>
            <p:ph type="title"/>
          </p:nvPr>
        </p:nvSpPr>
        <p:spPr>
          <a:xfrm>
            <a:off x="1632155" y="304800"/>
            <a:ext cx="8072284" cy="953729"/>
          </a:xfrm>
        </p:spPr>
        <p:txBody>
          <a:bodyPr anchor="ctr">
            <a:normAutofit fontScale="90000"/>
          </a:bodyPr>
          <a:lstStyle/>
          <a:p>
            <a:pPr algn="ctr"/>
            <a:r>
              <a:rPr lang="en-IN" b="1" dirty="0">
                <a:effectLst>
                  <a:outerShdw blurRad="38100" dist="38100" dir="2700000" algn="tl">
                    <a:srgbClr val="000000">
                      <a:alpha val="43137"/>
                    </a:srgbClr>
                  </a:outerShdw>
                </a:effectLst>
              </a:rPr>
              <a:t>What is childhood?</a:t>
            </a:r>
            <a:br>
              <a:rPr lang="en-IN" dirty="0">
                <a:effectLst>
                  <a:outerShdw blurRad="38100" dist="38100" dir="2700000" algn="tl">
                    <a:srgbClr val="000000">
                      <a:alpha val="43137"/>
                    </a:srgbClr>
                  </a:outerShdw>
                </a:effectLst>
              </a:rPr>
            </a:br>
            <a:endParaRPr lang="en-IN" dirty="0">
              <a:effectLst>
                <a:outerShdw blurRad="38100" dist="38100" dir="2700000" algn="tl">
                  <a:srgbClr val="000000">
                    <a:alpha val="43137"/>
                  </a:srgbClr>
                </a:outerShdw>
              </a:effectLst>
            </a:endParaRPr>
          </a:p>
        </p:txBody>
      </p:sp>
      <p:sp>
        <p:nvSpPr>
          <p:cNvPr id="5" name="Content Placeholder 4">
            <a:extLst>
              <a:ext uri="{FF2B5EF4-FFF2-40B4-BE49-F238E27FC236}">
                <a16:creationId xmlns:a16="http://schemas.microsoft.com/office/drawing/2014/main" id="{2C53790B-032B-750F-2094-94C06C03F5AB}"/>
              </a:ext>
            </a:extLst>
          </p:cNvPr>
          <p:cNvSpPr>
            <a:spLocks noGrp="1"/>
          </p:cNvSpPr>
          <p:nvPr>
            <p:ph idx="1"/>
          </p:nvPr>
        </p:nvSpPr>
        <p:spPr>
          <a:xfrm>
            <a:off x="1907458" y="1258529"/>
            <a:ext cx="7924800" cy="5683045"/>
          </a:xfrm>
        </p:spPr>
        <p:txBody>
          <a:bodyPr>
            <a:normAutofit/>
          </a:bodyPr>
          <a:lstStyle/>
          <a:p>
            <a:r>
              <a:rPr lang="en-IN" sz="1800" dirty="0">
                <a:effectLst/>
                <a:latin typeface="Arial" panose="020B0604020202020204" pitchFamily="34" charset="0"/>
                <a:ea typeface="Arial" panose="020B0604020202020204" pitchFamily="34" charset="0"/>
              </a:rPr>
              <a:t>From infancy until puberty, children grow in astonishing ways. Along with physical modifications, children experience profound cognitive and social changes. There will most likely be some rebellious and emotional phases and thrilling positive improvements such as new abilities and information. </a:t>
            </a:r>
          </a:p>
          <a:p>
            <a:r>
              <a:rPr lang="en-IN" sz="1800" dirty="0">
                <a:effectLst/>
                <a:latin typeface="Arial" panose="020B0604020202020204" pitchFamily="34" charset="0"/>
                <a:ea typeface="Arial" panose="020B0604020202020204" pitchFamily="34" charset="0"/>
              </a:rPr>
              <a:t>The three basic phases of child development are early childhood (Birth to age 5), Middle childhood ( 6-12 years) and adolescence (13-18 years). </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Some children may face difficulties during childhood which may start affecting their mental as well as physical health. Due to such difficulties, they may start isolating themselves, and they may have low confidence.</a:t>
            </a:r>
          </a:p>
          <a:p>
            <a:r>
              <a:rPr lang="en-IN" sz="1800" dirty="0">
                <a:effectLst/>
                <a:latin typeface="Arial" panose="020B0604020202020204" pitchFamily="34" charset="0"/>
                <a:ea typeface="Arial" panose="020B0604020202020204" pitchFamily="34" charset="0"/>
              </a:rPr>
              <a:t>Such issues may also impact the children in the long term. It can also lead to some serious behavioural issues such as throwing temper tantrums, being easily annoyed or angry, getting aggressive with others etc. In the following section, we will understand more about the issues which a young teenager may face, how it would affect them and solutions for parents. </a:t>
            </a:r>
          </a:p>
          <a:p>
            <a:endParaRPr lang="en-IN" dirty="0"/>
          </a:p>
        </p:txBody>
      </p:sp>
    </p:spTree>
    <p:extLst>
      <p:ext uri="{BB962C8B-B14F-4D97-AF65-F5344CB8AC3E}">
        <p14:creationId xmlns:p14="http://schemas.microsoft.com/office/powerpoint/2010/main" val="3850026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06C16-CDA1-1A12-FB09-F3D941F181E9}"/>
              </a:ext>
            </a:extLst>
          </p:cNvPr>
          <p:cNvSpPr>
            <a:spLocks noGrp="1"/>
          </p:cNvSpPr>
          <p:nvPr>
            <p:ph type="title"/>
          </p:nvPr>
        </p:nvSpPr>
        <p:spPr>
          <a:xfrm>
            <a:off x="2491930" y="161925"/>
            <a:ext cx="10507133" cy="1023408"/>
          </a:xfrm>
        </p:spPr>
        <p:txBody>
          <a:bodyPr/>
          <a:lstStyle/>
          <a:p>
            <a:pPr algn="ctr"/>
            <a:r>
              <a:rPr lang="en-IN" b="1" dirty="0">
                <a:effectLst>
                  <a:outerShdw blurRad="38100" dist="38100" dir="2700000" algn="tl">
                    <a:srgbClr val="000000">
                      <a:alpha val="43137"/>
                    </a:srgbClr>
                  </a:outerShdw>
                </a:effectLst>
              </a:rPr>
              <a:t>How can parents help?</a:t>
            </a:r>
          </a:p>
        </p:txBody>
      </p:sp>
      <p:sp>
        <p:nvSpPr>
          <p:cNvPr id="3" name="Content Placeholder 2">
            <a:extLst>
              <a:ext uri="{FF2B5EF4-FFF2-40B4-BE49-F238E27FC236}">
                <a16:creationId xmlns:a16="http://schemas.microsoft.com/office/drawing/2014/main" id="{EC9959A1-8A85-B197-91F3-46C48E4D75DB}"/>
              </a:ext>
            </a:extLst>
          </p:cNvPr>
          <p:cNvSpPr>
            <a:spLocks noGrp="1"/>
          </p:cNvSpPr>
          <p:nvPr>
            <p:ph idx="1"/>
          </p:nvPr>
        </p:nvSpPr>
        <p:spPr>
          <a:xfrm>
            <a:off x="2772698" y="1185333"/>
            <a:ext cx="9419302" cy="5672665"/>
          </a:xfrm>
        </p:spPr>
        <p:txBody>
          <a:bodyPr/>
          <a:lstStyle/>
          <a:p>
            <a:r>
              <a:rPr lang="en-IN" sz="1800" dirty="0">
                <a:effectLst/>
                <a:latin typeface="Arial" panose="020B0604020202020204" pitchFamily="34" charset="0"/>
                <a:ea typeface="Arial" panose="020B0604020202020204" pitchFamily="34" charset="0"/>
              </a:rPr>
              <a:t>Parents may do a few things to help their children from developing bad video gaming habits. Keeping track of how often your children use various sorts of media can assist. Here is how:</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Be cautious of how your child utilizes electronic gadgets and games, as well as the games and applications that they download. Make sure kids realize that internet games can contain hidden messages and ads. They could also get some personal information.</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Engage in activities with them and be a good example. This allows you to observe your children, and what and how they are doing things. More importantly, it strengthens the bond you have with them and limits the usage of phones and games online.</a:t>
            </a:r>
          </a:p>
          <a:p>
            <a:r>
              <a:rPr lang="en-IN" sz="1800" dirty="0">
                <a:effectLst/>
                <a:latin typeface="Arial" panose="020B0604020202020204" pitchFamily="34" charset="0"/>
                <a:ea typeface="Arial" panose="020B0604020202020204" pitchFamily="34" charset="0"/>
              </a:rPr>
              <a:t>Set a positive example for them and seek support if necessary. Parents who are addicted to gaming themselves may be more susceptible to depression. Distracted parents frequently overlook cues that their kids need attention and react aggressively. </a:t>
            </a:r>
          </a:p>
          <a:p>
            <a:r>
              <a:rPr lang="en-IN" sz="1800" dirty="0">
                <a:effectLst/>
                <a:latin typeface="Arial" panose="020B0604020202020204" pitchFamily="34" charset="0"/>
                <a:ea typeface="Arial" panose="020B0604020202020204" pitchFamily="34" charset="0"/>
              </a:rPr>
              <a:t>If you are having trouble limiting your video gaming time, get help. The amount of time you devote to gaming interferes with the quality of time with your children. It is also tough to persuade your youngsters not to do the same thing. </a:t>
            </a:r>
          </a:p>
          <a:p>
            <a:pPr marL="0" indent="0">
              <a:buNone/>
            </a:pPr>
            <a:endParaRPr lang="en-IN" dirty="0"/>
          </a:p>
        </p:txBody>
      </p:sp>
    </p:spTree>
    <p:extLst>
      <p:ext uri="{BB962C8B-B14F-4D97-AF65-F5344CB8AC3E}">
        <p14:creationId xmlns:p14="http://schemas.microsoft.com/office/powerpoint/2010/main" val="515899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CA635-703B-457B-B159-879EC17A7728}"/>
              </a:ext>
            </a:extLst>
          </p:cNvPr>
          <p:cNvSpPr>
            <a:spLocks noGrp="1"/>
          </p:cNvSpPr>
          <p:nvPr>
            <p:ph type="title"/>
          </p:nvPr>
        </p:nvSpPr>
        <p:spPr>
          <a:xfrm>
            <a:off x="4149213" y="78658"/>
            <a:ext cx="5348749" cy="707923"/>
          </a:xfrm>
        </p:spPr>
        <p:txBody>
          <a:bodyPr>
            <a:normAutofit/>
          </a:bodyPr>
          <a:lstStyle/>
          <a:p>
            <a:pPr algn="ctr"/>
            <a:r>
              <a:rPr lang="en-IN" b="1" dirty="0">
                <a:effectLst>
                  <a:outerShdw blurRad="38100" dist="38100" dir="2700000" algn="tl">
                    <a:srgbClr val="000000">
                      <a:alpha val="43137"/>
                    </a:srgbClr>
                  </a:outerShdw>
                </a:effectLst>
              </a:rPr>
              <a:t>Porn Addiction</a:t>
            </a:r>
          </a:p>
        </p:txBody>
      </p:sp>
      <p:sp>
        <p:nvSpPr>
          <p:cNvPr id="3" name="Content Placeholder 2">
            <a:extLst>
              <a:ext uri="{FF2B5EF4-FFF2-40B4-BE49-F238E27FC236}">
                <a16:creationId xmlns:a16="http://schemas.microsoft.com/office/drawing/2014/main" id="{DA5A063D-0920-456C-1A76-9835B21860A4}"/>
              </a:ext>
            </a:extLst>
          </p:cNvPr>
          <p:cNvSpPr>
            <a:spLocks noGrp="1"/>
          </p:cNvSpPr>
          <p:nvPr>
            <p:ph idx="1"/>
          </p:nvPr>
        </p:nvSpPr>
        <p:spPr>
          <a:xfrm>
            <a:off x="3588774" y="943897"/>
            <a:ext cx="8603226" cy="5914103"/>
          </a:xfrm>
        </p:spPr>
        <p:txBody>
          <a:bodyPr>
            <a:normAutofit fontScale="92500" lnSpcReduction="10000"/>
          </a:bodyPr>
          <a:lstStyle/>
          <a:p>
            <a:r>
              <a:rPr lang="en-IN" sz="1800" dirty="0">
                <a:effectLst/>
                <a:latin typeface="Arial" panose="020B0604020202020204" pitchFamily="34" charset="0"/>
                <a:ea typeface="Arial" panose="020B0604020202020204" pitchFamily="34" charset="0"/>
              </a:rPr>
              <a:t>No parent wants to uncover and address the teenager’s pornography addiction. However, it is becoming increasingly prevalent. Pornographic exposure is rising, and our culture promotes sex everywhere. A hormonal body combined with the mind is ready to be lured.</a:t>
            </a:r>
          </a:p>
          <a:p>
            <a:r>
              <a:rPr lang="en-IN" sz="1800" dirty="0">
                <a:effectLst/>
                <a:latin typeface="Arial" panose="020B0604020202020204" pitchFamily="34" charset="0"/>
                <a:ea typeface="Arial" panose="020B0604020202020204" pitchFamily="34" charset="0"/>
              </a:rPr>
              <a:t>Adolescents with porn addiction do not always imply teenagers' addiction to physical sexual actions. Sex addiction is frequently characterized by the need to participate in high-risk and/or improper sexual conduct such as having several sexual partners, having sex with strangers, texting etc. </a:t>
            </a:r>
            <a:endParaRPr lang="en-IN" sz="1800" dirty="0">
              <a:latin typeface="Arial" panose="020B0604020202020204" pitchFamily="34" charset="0"/>
              <a:ea typeface="Arial" panose="020B0604020202020204" pitchFamily="34" charset="0"/>
            </a:endParaRP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A youngster who is addicted to porn frequently sees it while masturbating.</a:t>
            </a:r>
            <a:r>
              <a:rPr lang="en-IN" sz="1800" b="1" dirty="0">
                <a:effectLst/>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The negative effects of porn addiction can be as follows-</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Problems in relationships</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Depression due to guilt and shame</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Distorted image of sexuality</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Social withdrawal</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Sexual thoughts that might affect the ability to focus on tasks </a:t>
            </a:r>
          </a:p>
          <a:p>
            <a:endParaRPr lang="en-IN" dirty="0"/>
          </a:p>
        </p:txBody>
      </p:sp>
    </p:spTree>
    <p:extLst>
      <p:ext uri="{BB962C8B-B14F-4D97-AF65-F5344CB8AC3E}">
        <p14:creationId xmlns:p14="http://schemas.microsoft.com/office/powerpoint/2010/main" val="2786396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E97C5-B312-EBEF-D958-F0A582253147}"/>
              </a:ext>
            </a:extLst>
          </p:cNvPr>
          <p:cNvSpPr>
            <a:spLocks noGrp="1"/>
          </p:cNvSpPr>
          <p:nvPr>
            <p:ph type="title"/>
          </p:nvPr>
        </p:nvSpPr>
        <p:spPr>
          <a:xfrm>
            <a:off x="3283974" y="422786"/>
            <a:ext cx="7494092" cy="914401"/>
          </a:xfrm>
        </p:spPr>
        <p:txBody>
          <a:bodyPr anchor="ctr"/>
          <a:lstStyle/>
          <a:p>
            <a:pPr algn="ctr"/>
            <a:r>
              <a:rPr lang="en-IN" b="1" dirty="0">
                <a:effectLst>
                  <a:outerShdw blurRad="38100" dist="38100" dir="2700000" algn="tl">
                    <a:srgbClr val="000000">
                      <a:alpha val="43137"/>
                    </a:srgbClr>
                  </a:outerShdw>
                </a:effectLst>
              </a:rPr>
              <a:t>Signs and symptoms</a:t>
            </a:r>
          </a:p>
        </p:txBody>
      </p:sp>
      <p:sp>
        <p:nvSpPr>
          <p:cNvPr id="3" name="Content Placeholder 2">
            <a:extLst>
              <a:ext uri="{FF2B5EF4-FFF2-40B4-BE49-F238E27FC236}">
                <a16:creationId xmlns:a16="http://schemas.microsoft.com/office/drawing/2014/main" id="{4E94D1A6-42A7-A381-0FB1-A66F2327FA7E}"/>
              </a:ext>
            </a:extLst>
          </p:cNvPr>
          <p:cNvSpPr>
            <a:spLocks noGrp="1"/>
          </p:cNvSpPr>
          <p:nvPr>
            <p:ph idx="1"/>
          </p:nvPr>
        </p:nvSpPr>
        <p:spPr>
          <a:xfrm>
            <a:off x="2969342" y="1484671"/>
            <a:ext cx="9222658" cy="5201264"/>
          </a:xfrm>
        </p:spPr>
        <p:txBody>
          <a:bodyPr>
            <a:normAutofit lnSpcReduction="10000"/>
          </a:bodyPr>
          <a:lstStyle/>
          <a:p>
            <a:r>
              <a:rPr lang="en-IN" sz="1800" dirty="0">
                <a:effectLst/>
                <a:latin typeface="Arial" panose="020B0604020202020204" pitchFamily="34" charset="0"/>
                <a:ea typeface="Arial" panose="020B0604020202020204" pitchFamily="34" charset="0"/>
              </a:rPr>
              <a:t>How can you know if your adolescent has a major problem or is addicted to pornography? Here are some of the warning signs and symptoms which may be visible.</a:t>
            </a:r>
          </a:p>
          <a:p>
            <a:pPr marL="342900" lvl="0" indent="-342900">
              <a:lnSpc>
                <a:spcPct val="115000"/>
              </a:lnSpc>
              <a:spcBef>
                <a:spcPts val="1200"/>
              </a:spcBef>
              <a:buFont typeface="+mj-lt"/>
              <a:buAutoNum type="arabicPeriod"/>
            </a:pPr>
            <a:r>
              <a:rPr lang="en-IN" sz="1800" u="none" strike="noStrike" dirty="0">
                <a:effectLst/>
                <a:latin typeface="Arial" panose="020B0604020202020204" pitchFamily="34" charset="0"/>
                <a:ea typeface="Arial" panose="020B0604020202020204" pitchFamily="34" charset="0"/>
              </a:rPr>
              <a:t>There may be indications of changing behaviour, mood and sleep cycle.</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Spending more time online (watching porn)</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Isolating themselves from others such as friends and family</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There may be deteriorating academic or job performance</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Seeks time online (watching porn) when feeling pressured, or nervous about something.</a:t>
            </a:r>
          </a:p>
          <a:p>
            <a:pPr marL="342900" lvl="0" indent="-342900">
              <a:lnSpc>
                <a:spcPct val="115000"/>
              </a:lnSpc>
              <a:spcAft>
                <a:spcPts val="1200"/>
              </a:spcAft>
              <a:buFont typeface="+mj-lt"/>
              <a:buAutoNum type="arabicPeriod"/>
            </a:pPr>
            <a:r>
              <a:rPr lang="en-IN" sz="1800" u="none" strike="noStrike" dirty="0">
                <a:effectLst/>
                <a:latin typeface="Arial" panose="020B0604020202020204" pitchFamily="34" charset="0"/>
                <a:ea typeface="Arial" panose="020B0604020202020204" pitchFamily="34" charset="0"/>
              </a:rPr>
              <a:t>They may get furious or impatient when they are unable to access the internet.</a:t>
            </a:r>
          </a:p>
          <a:p>
            <a:pPr marL="0" indent="0">
              <a:buNone/>
            </a:pPr>
            <a:r>
              <a:rPr lang="en-IN" sz="1800" dirty="0">
                <a:effectLst/>
                <a:latin typeface="Arial" panose="020B0604020202020204" pitchFamily="34" charset="0"/>
                <a:ea typeface="Arial" panose="020B0604020202020204" pitchFamily="34" charset="0"/>
              </a:rPr>
              <a:t>If you thoroughly analyse these symptoms and feel there is a problem, it is time to take action. The first thing to do is to look for an expert therapist. Porn addiction, like sex addiction, may be embarrassing to discuss with others, therefore it is critical to locate a caring mental health practitioner who is trained at dealing with such sort of behaviour. </a:t>
            </a:r>
          </a:p>
          <a:p>
            <a:pPr marL="0" indent="0">
              <a:buNone/>
            </a:pPr>
            <a:endParaRPr lang="en-IN" dirty="0"/>
          </a:p>
        </p:txBody>
      </p:sp>
    </p:spTree>
    <p:extLst>
      <p:ext uri="{BB962C8B-B14F-4D97-AF65-F5344CB8AC3E}">
        <p14:creationId xmlns:p14="http://schemas.microsoft.com/office/powerpoint/2010/main" val="2485468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3C77D-844C-126A-4500-07594317C73F}"/>
              </a:ext>
            </a:extLst>
          </p:cNvPr>
          <p:cNvSpPr>
            <a:spLocks noGrp="1"/>
          </p:cNvSpPr>
          <p:nvPr>
            <p:ph type="title"/>
          </p:nvPr>
        </p:nvSpPr>
        <p:spPr>
          <a:xfrm>
            <a:off x="4520928" y="106210"/>
            <a:ext cx="6107743" cy="985172"/>
          </a:xfrm>
        </p:spPr>
        <p:txBody>
          <a:bodyPr anchor="ctr"/>
          <a:lstStyle/>
          <a:p>
            <a:pPr algn="ctr"/>
            <a:r>
              <a:rPr lang="en-IN" b="1" dirty="0">
                <a:effectLst>
                  <a:outerShdw blurRad="38100" dist="38100" dir="2700000" algn="tl">
                    <a:srgbClr val="000000">
                      <a:alpha val="43137"/>
                    </a:srgbClr>
                  </a:outerShdw>
                </a:effectLst>
              </a:rPr>
              <a:t>Body shaming</a:t>
            </a:r>
          </a:p>
        </p:txBody>
      </p:sp>
      <p:sp>
        <p:nvSpPr>
          <p:cNvPr id="3" name="Content Placeholder 2">
            <a:extLst>
              <a:ext uri="{FF2B5EF4-FFF2-40B4-BE49-F238E27FC236}">
                <a16:creationId xmlns:a16="http://schemas.microsoft.com/office/drawing/2014/main" id="{35CF39C7-FE0B-29BE-DFDD-35D6CAFA1AA0}"/>
              </a:ext>
            </a:extLst>
          </p:cNvPr>
          <p:cNvSpPr>
            <a:spLocks noGrp="1"/>
          </p:cNvSpPr>
          <p:nvPr>
            <p:ph idx="1"/>
          </p:nvPr>
        </p:nvSpPr>
        <p:spPr>
          <a:xfrm>
            <a:off x="3106993" y="1233948"/>
            <a:ext cx="8790039" cy="5591585"/>
          </a:xfrm>
        </p:spPr>
        <p:txBody>
          <a:bodyPr>
            <a:normAutofit fontScale="92500" lnSpcReduction="20000"/>
          </a:bodyPr>
          <a:lstStyle/>
          <a:p>
            <a:r>
              <a:rPr lang="en-IN" sz="1800" dirty="0">
                <a:effectLst/>
                <a:latin typeface="Arial" panose="020B0604020202020204" pitchFamily="34" charset="0"/>
                <a:ea typeface="Arial" panose="020B0604020202020204" pitchFamily="34" charset="0"/>
              </a:rPr>
              <a:t>Physical shaming is the act of embarrassing someone by making inappropriate or unpleasant comments about their physical size or appearance. In addition to “fat shaming”, you may receive nasty comments if you are underweight or about a specific body component. </a:t>
            </a:r>
          </a:p>
          <a:p>
            <a:r>
              <a:rPr lang="en-IN" sz="1800" dirty="0">
                <a:effectLst/>
                <a:latin typeface="Arial" panose="020B0604020202020204" pitchFamily="34" charset="0"/>
                <a:ea typeface="Arial" panose="020B0604020202020204" pitchFamily="34" charset="0"/>
              </a:rPr>
              <a:t>Body shaming may occur in person or remotely via social media and the web, and it can be perpetrated by your parents, siblings, friends, or even strangers. Even jokingly making comments about what you eat or how much food you consume is body shaming. </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Teenagers are especially sensitive to body and weight shaming, as well as appearance-based humiliation. During your adolescent years, your views and ideas regarding body image and self-esteem are heavily impacted by family members, classmates, and social media. </a:t>
            </a:r>
          </a:p>
          <a:p>
            <a:r>
              <a:rPr lang="en-IN" sz="1800" dirty="0">
                <a:effectLst/>
                <a:latin typeface="Arial" panose="020B0604020202020204" pitchFamily="34" charset="0"/>
                <a:ea typeface="Arial" panose="020B0604020202020204" pitchFamily="34" charset="0"/>
              </a:rPr>
              <a:t>Whether the body shaming is done by yourself or others, there are strategies to overcome it, develop body positivity, and learn to look at yourself in a more sympathetic and realistic light. </a:t>
            </a:r>
          </a:p>
          <a:p>
            <a:r>
              <a:rPr lang="en-IN" sz="1800" dirty="0">
                <a:effectLst/>
                <a:latin typeface="Arial" panose="020B0604020202020204" pitchFamily="34" charset="0"/>
                <a:ea typeface="Arial" panose="020B0604020202020204" pitchFamily="34" charset="0"/>
              </a:rPr>
              <a:t>Mothers can frequently serve as role models for their daughters. If your mother is always whining about her own form or weight, or pointing out flaws in how you appear or eat, it will undoubtedly have an effect on how you perceive yourself. </a:t>
            </a:r>
          </a:p>
          <a:p>
            <a:r>
              <a:rPr lang="en-IN" sz="1800" dirty="0">
                <a:effectLst/>
                <a:latin typeface="Arial" panose="020B0604020202020204" pitchFamily="34" charset="0"/>
                <a:ea typeface="Arial" panose="020B0604020202020204" pitchFamily="34" charset="0"/>
              </a:rPr>
              <a:t>You may believe that only young girls are victims of body shaming, but guys can also be impacted. They may be particularly anxious about not being muscular enough in regard to the conventional definition of masculinity. </a:t>
            </a:r>
          </a:p>
        </p:txBody>
      </p:sp>
    </p:spTree>
    <p:extLst>
      <p:ext uri="{BB962C8B-B14F-4D97-AF65-F5344CB8AC3E}">
        <p14:creationId xmlns:p14="http://schemas.microsoft.com/office/powerpoint/2010/main" val="1328061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E2C93-4D9E-4411-005F-75E4CEEEB2F4}"/>
              </a:ext>
            </a:extLst>
          </p:cNvPr>
          <p:cNvSpPr>
            <a:spLocks noGrp="1"/>
          </p:cNvSpPr>
          <p:nvPr>
            <p:ph type="title"/>
          </p:nvPr>
        </p:nvSpPr>
        <p:spPr>
          <a:xfrm>
            <a:off x="2222091" y="707923"/>
            <a:ext cx="9753600" cy="678425"/>
          </a:xfrm>
        </p:spPr>
        <p:txBody>
          <a:bodyPr/>
          <a:lstStyle/>
          <a:p>
            <a:pPr algn="ctr"/>
            <a:r>
              <a:rPr lang="en-IN" b="1" dirty="0">
                <a:effectLst>
                  <a:outerShdw blurRad="38100" dist="38100" dir="2700000" algn="tl">
                    <a:srgbClr val="000000">
                      <a:alpha val="43137"/>
                    </a:srgbClr>
                  </a:outerShdw>
                </a:effectLst>
              </a:rPr>
              <a:t>Implications of Body shaming on children</a:t>
            </a:r>
          </a:p>
        </p:txBody>
      </p:sp>
      <p:sp>
        <p:nvSpPr>
          <p:cNvPr id="3" name="Content Placeholder 2">
            <a:extLst>
              <a:ext uri="{FF2B5EF4-FFF2-40B4-BE49-F238E27FC236}">
                <a16:creationId xmlns:a16="http://schemas.microsoft.com/office/drawing/2014/main" id="{A330BC64-1691-479B-2C40-B5EA501B257C}"/>
              </a:ext>
            </a:extLst>
          </p:cNvPr>
          <p:cNvSpPr>
            <a:spLocks noGrp="1"/>
          </p:cNvSpPr>
          <p:nvPr>
            <p:ph idx="1"/>
          </p:nvPr>
        </p:nvSpPr>
        <p:spPr>
          <a:xfrm>
            <a:off x="3411794" y="1858297"/>
            <a:ext cx="8691716" cy="4758813"/>
          </a:xfrm>
        </p:spPr>
        <p:txBody>
          <a:bodyPr/>
          <a:lstStyle/>
          <a:p>
            <a:r>
              <a:rPr lang="en-IN" sz="1800" dirty="0">
                <a:effectLst/>
                <a:latin typeface="Arial" panose="020B0604020202020204" pitchFamily="34" charset="0"/>
                <a:ea typeface="Arial" panose="020B0604020202020204" pitchFamily="34" charset="0"/>
              </a:rPr>
              <a:t>Many supermodels and prima ballerinas have flaws and anxieties, but we still consider them to be the pinnacle of beauty. If you don’t meet these expectations, you may feel inadequate and worthless. </a:t>
            </a:r>
          </a:p>
          <a:p>
            <a:r>
              <a:rPr lang="en-IN" sz="1800" dirty="0">
                <a:effectLst/>
                <a:latin typeface="Arial" panose="020B0604020202020204" pitchFamily="34" charset="0"/>
                <a:ea typeface="Arial" panose="020B0604020202020204" pitchFamily="34" charset="0"/>
              </a:rPr>
              <a:t>If you encounter body shaming from others and take their harsh words seriously, it can lead to poor lifestyle choices and mental health concerns, such as:</a:t>
            </a:r>
          </a:p>
          <a:p>
            <a:pPr marL="342900" indent="-342900">
              <a:buAutoNum type="arabicPeriod"/>
            </a:pPr>
            <a:r>
              <a:rPr lang="en-IN" sz="1800" dirty="0">
                <a:latin typeface="Arial" panose="020B0604020202020204" pitchFamily="34" charset="0"/>
              </a:rPr>
              <a:t>  Eating Disorders</a:t>
            </a:r>
          </a:p>
          <a:p>
            <a:pPr marL="514350" indent="-514350">
              <a:buAutoNum type="arabicPeriod"/>
            </a:pPr>
            <a:r>
              <a:rPr lang="en-IN" sz="1800" dirty="0">
                <a:latin typeface="Arial" panose="020B0604020202020204" pitchFamily="34" charset="0"/>
              </a:rPr>
              <a:t>Body Dysmorphic Disorder</a:t>
            </a:r>
          </a:p>
          <a:p>
            <a:pPr marL="514350" indent="-514350">
              <a:buAutoNum type="arabicPeriod"/>
            </a:pPr>
            <a:r>
              <a:rPr lang="en-IN" sz="1800" dirty="0">
                <a:latin typeface="Arial" panose="020B0604020202020204" pitchFamily="34" charset="0"/>
              </a:rPr>
              <a:t>Excessive Exercising</a:t>
            </a:r>
          </a:p>
          <a:p>
            <a:pPr marL="514350" indent="-514350">
              <a:buAutoNum type="arabicPeriod"/>
            </a:pPr>
            <a:r>
              <a:rPr lang="en-IN" sz="1800" dirty="0">
                <a:latin typeface="Arial" panose="020B0604020202020204" pitchFamily="34" charset="0"/>
              </a:rPr>
              <a:t>Anxiety </a:t>
            </a:r>
          </a:p>
          <a:p>
            <a:pPr marL="514350" indent="-514350">
              <a:buAutoNum type="arabicPeriod"/>
            </a:pPr>
            <a:r>
              <a:rPr lang="en-IN" sz="1800" dirty="0">
                <a:latin typeface="Arial" panose="020B0604020202020204" pitchFamily="34" charset="0"/>
              </a:rPr>
              <a:t>Depression</a:t>
            </a:r>
          </a:p>
          <a:p>
            <a:pPr marL="514350" indent="-514350">
              <a:buAutoNum type="arabicPeriod"/>
            </a:pPr>
            <a:r>
              <a:rPr lang="en-IN" sz="1800" dirty="0">
                <a:latin typeface="Arial" panose="020B0604020202020204" pitchFamily="34" charset="0"/>
              </a:rPr>
              <a:t>Physical Health Issues</a:t>
            </a:r>
            <a:endParaRPr lang="en-IN" dirty="0"/>
          </a:p>
        </p:txBody>
      </p:sp>
    </p:spTree>
    <p:extLst>
      <p:ext uri="{BB962C8B-B14F-4D97-AF65-F5344CB8AC3E}">
        <p14:creationId xmlns:p14="http://schemas.microsoft.com/office/powerpoint/2010/main" val="3590534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1547D-7122-6021-0FFB-6575C979AC63}"/>
              </a:ext>
            </a:extLst>
          </p:cNvPr>
          <p:cNvSpPr>
            <a:spLocks noGrp="1"/>
          </p:cNvSpPr>
          <p:nvPr>
            <p:ph type="title"/>
          </p:nvPr>
        </p:nvSpPr>
        <p:spPr>
          <a:xfrm>
            <a:off x="2153265" y="375351"/>
            <a:ext cx="9849464" cy="1010997"/>
          </a:xfrm>
        </p:spPr>
        <p:txBody>
          <a:bodyPr>
            <a:normAutofit fontScale="90000"/>
          </a:bodyPr>
          <a:lstStyle/>
          <a:p>
            <a:pPr algn="ctr"/>
            <a:r>
              <a:rPr lang="en-IN" b="1" dirty="0">
                <a:effectLst>
                  <a:outerShdw blurRad="38100" dist="38100" dir="2700000" algn="tl">
                    <a:srgbClr val="000000">
                      <a:alpha val="43137"/>
                    </a:srgbClr>
                  </a:outerShdw>
                </a:effectLst>
              </a:rPr>
              <a:t>How can we transform body shaming into Body positivity</a:t>
            </a:r>
          </a:p>
        </p:txBody>
      </p:sp>
      <p:sp>
        <p:nvSpPr>
          <p:cNvPr id="3" name="Content Placeholder 2">
            <a:extLst>
              <a:ext uri="{FF2B5EF4-FFF2-40B4-BE49-F238E27FC236}">
                <a16:creationId xmlns:a16="http://schemas.microsoft.com/office/drawing/2014/main" id="{C90B4577-CDD5-5065-6617-6EE746CCF18E}"/>
              </a:ext>
            </a:extLst>
          </p:cNvPr>
          <p:cNvSpPr>
            <a:spLocks noGrp="1"/>
          </p:cNvSpPr>
          <p:nvPr>
            <p:ph idx="1"/>
          </p:nvPr>
        </p:nvSpPr>
        <p:spPr>
          <a:xfrm>
            <a:off x="3372466" y="1386348"/>
            <a:ext cx="8367250" cy="5240594"/>
          </a:xfrm>
        </p:spPr>
        <p:txBody>
          <a:bodyPr>
            <a:normAutofit lnSpcReduction="10000"/>
          </a:bodyPr>
          <a:lstStyle/>
          <a:p>
            <a:r>
              <a:rPr lang="en-IN" sz="1800" dirty="0">
                <a:effectLst/>
                <a:latin typeface="Arial" panose="020B0604020202020204" pitchFamily="34" charset="0"/>
                <a:ea typeface="Arial" panose="020B0604020202020204" pitchFamily="34" charset="0"/>
              </a:rPr>
              <a:t>In the last few years, there has been a drive to reverse the body-shaming mentality and encourage greater love and acceptance of how we appear. Social media sites have exploited body positivity hashtags to garner more followers and assist solve the appearance-based stereotypes that have been ingrained in us. </a:t>
            </a:r>
          </a:p>
          <a:p>
            <a:r>
              <a:rPr lang="en-IN" sz="1800" dirty="0">
                <a:effectLst/>
                <a:latin typeface="Arial" panose="020B0604020202020204" pitchFamily="34" charset="0"/>
                <a:ea typeface="Arial" panose="020B0604020202020204" pitchFamily="34" charset="0"/>
              </a:rPr>
              <a:t>Body positivity is a constant process of accepting oneself and others. It takes time and work to change long-held cultural assumptions and develop self-compassion. You cannot control what people say or do, but you can shift your all-or-nothing mindset and begin to see yourself as a full person. Following these simple steps will help you overcome body shaming and cultivate body positivity. </a:t>
            </a:r>
          </a:p>
          <a:p>
            <a:pPr marL="514350" indent="-514350">
              <a:buAutoNum type="arabicPeriod"/>
            </a:pPr>
            <a:r>
              <a:rPr lang="en-IN" dirty="0"/>
              <a:t>Develop Self-Love</a:t>
            </a:r>
          </a:p>
          <a:p>
            <a:pPr marL="514350" indent="-514350">
              <a:buAutoNum type="arabicPeriod"/>
            </a:pPr>
            <a:r>
              <a:rPr lang="en-IN" dirty="0"/>
              <a:t>Replace Negative Self-Talk</a:t>
            </a:r>
          </a:p>
          <a:p>
            <a:pPr marL="514350" indent="-514350">
              <a:buAutoNum type="arabicPeriod"/>
            </a:pPr>
            <a:r>
              <a:rPr lang="en-IN" dirty="0"/>
              <a:t>Manage the you spend on Social Media</a:t>
            </a:r>
          </a:p>
          <a:p>
            <a:pPr marL="514350" indent="-514350">
              <a:buAutoNum type="arabicPeriod"/>
            </a:pPr>
            <a:r>
              <a:rPr lang="en-IN" dirty="0"/>
              <a:t>Make friends with food</a:t>
            </a:r>
          </a:p>
          <a:p>
            <a:pPr marL="514350" indent="-514350">
              <a:buAutoNum type="arabicPeriod"/>
            </a:pPr>
            <a:r>
              <a:rPr lang="en-IN" dirty="0"/>
              <a:t>Contact someone you trust for advice and assistance</a:t>
            </a:r>
          </a:p>
          <a:p>
            <a:pPr marL="0" indent="0">
              <a:buNone/>
            </a:pPr>
            <a:endParaRPr lang="en-IN" dirty="0"/>
          </a:p>
        </p:txBody>
      </p:sp>
    </p:spTree>
    <p:extLst>
      <p:ext uri="{BB962C8B-B14F-4D97-AF65-F5344CB8AC3E}">
        <p14:creationId xmlns:p14="http://schemas.microsoft.com/office/powerpoint/2010/main" val="3164585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E1A14-CB67-E7AF-9AD0-78D4157AB3A9}"/>
              </a:ext>
            </a:extLst>
          </p:cNvPr>
          <p:cNvSpPr>
            <a:spLocks noGrp="1"/>
          </p:cNvSpPr>
          <p:nvPr>
            <p:ph type="title"/>
          </p:nvPr>
        </p:nvSpPr>
        <p:spPr>
          <a:xfrm>
            <a:off x="2701080" y="388136"/>
            <a:ext cx="9323772" cy="968716"/>
          </a:xfrm>
        </p:spPr>
        <p:txBody>
          <a:bodyPr>
            <a:normAutofit fontScale="90000"/>
          </a:bodyPr>
          <a:lstStyle/>
          <a:p>
            <a:pPr algn="ctr"/>
            <a:r>
              <a:rPr lang="en-IN" b="1" dirty="0">
                <a:effectLst>
                  <a:outerShdw blurRad="38100" dist="38100" dir="2700000" algn="tl">
                    <a:srgbClr val="000000">
                      <a:alpha val="43137"/>
                    </a:srgbClr>
                  </a:outerShdw>
                </a:effectLst>
              </a:rPr>
              <a:t>How can parent Help children with body shaming</a:t>
            </a:r>
            <a:br>
              <a:rPr lang="en-IN" dirty="0"/>
            </a:br>
            <a:endParaRPr lang="en-IN" dirty="0"/>
          </a:p>
        </p:txBody>
      </p:sp>
      <p:sp>
        <p:nvSpPr>
          <p:cNvPr id="3" name="Content Placeholder 2">
            <a:extLst>
              <a:ext uri="{FF2B5EF4-FFF2-40B4-BE49-F238E27FC236}">
                <a16:creationId xmlns:a16="http://schemas.microsoft.com/office/drawing/2014/main" id="{FBA218D4-03AD-FB39-2B34-D61342A540CC}"/>
              </a:ext>
            </a:extLst>
          </p:cNvPr>
          <p:cNvSpPr>
            <a:spLocks noGrp="1"/>
          </p:cNvSpPr>
          <p:nvPr>
            <p:ph idx="1"/>
          </p:nvPr>
        </p:nvSpPr>
        <p:spPr>
          <a:xfrm>
            <a:off x="3677265" y="1573161"/>
            <a:ext cx="7909368" cy="4675239"/>
          </a:xfrm>
        </p:spPr>
        <p:txBody>
          <a:bodyPr>
            <a:normAutofit fontScale="92500"/>
          </a:bodyPr>
          <a:lstStyle/>
          <a:p>
            <a:r>
              <a:rPr lang="en-IN" sz="1800" dirty="0">
                <a:effectLst/>
                <a:latin typeface="Arial" panose="020B0604020202020204" pitchFamily="34" charset="0"/>
                <a:ea typeface="Arial" panose="020B0604020202020204" pitchFamily="34" charset="0"/>
              </a:rPr>
              <a:t>It can be extremely damaging to find out that your teenager has been body-shamed. But like any bullying or cyberbullying behaviour, there are steps you can take to deal with the problem or even help prevent it before it starts.</a:t>
            </a:r>
          </a:p>
          <a:p>
            <a:pPr marL="0" lvl="0" indent="0">
              <a:lnSpc>
                <a:spcPct val="115000"/>
              </a:lnSpc>
              <a:spcBef>
                <a:spcPts val="1200"/>
              </a:spcBef>
              <a:spcAft>
                <a:spcPts val="0"/>
              </a:spcAft>
              <a:buNone/>
            </a:pPr>
            <a:r>
              <a:rPr lang="en-IN" sz="1800" u="sng" strike="noStrike" dirty="0">
                <a:effectLst/>
                <a:latin typeface="Arial" panose="020B0604020202020204" pitchFamily="34" charset="0"/>
                <a:ea typeface="Arial" panose="020B0604020202020204" pitchFamily="34" charset="0"/>
              </a:rPr>
              <a:t>Educate your youngsters on body shaming. </a:t>
            </a:r>
            <a:r>
              <a:rPr lang="en-IN" sz="1800" u="none" strike="noStrike" dirty="0">
                <a:effectLst/>
                <a:latin typeface="Arial" panose="020B0604020202020204" pitchFamily="34" charset="0"/>
                <a:ea typeface="Arial" panose="020B0604020202020204" pitchFamily="34" charset="0"/>
              </a:rPr>
              <a:t>Tell them that individuals may be unkind to one another and that your child should cherish and respect oneself as well as others. Teach them that body shaming in any form is not acceptable. </a:t>
            </a:r>
          </a:p>
          <a:p>
            <a:pPr marL="0" lvl="0" indent="0">
              <a:lnSpc>
                <a:spcPct val="115000"/>
              </a:lnSpc>
              <a:buNone/>
            </a:pPr>
            <a:r>
              <a:rPr lang="en-IN" sz="1800" u="sng" strike="noStrike" dirty="0">
                <a:effectLst/>
                <a:latin typeface="Arial" panose="020B0604020202020204" pitchFamily="34" charset="0"/>
                <a:ea typeface="Arial" panose="020B0604020202020204" pitchFamily="34" charset="0"/>
              </a:rPr>
              <a:t>Be a positive role model.</a:t>
            </a:r>
            <a:r>
              <a:rPr lang="en-IN" sz="1800" u="none" strike="noStrike" dirty="0">
                <a:effectLst/>
                <a:latin typeface="Arial" panose="020B0604020202020204" pitchFamily="34" charset="0"/>
                <a:ea typeface="Arial" panose="020B0604020202020204" pitchFamily="34" charset="0"/>
              </a:rPr>
              <a:t> Speak favourably about your physique, and notice when you say something bad about your looks. Use body-positive words to set a good example.</a:t>
            </a:r>
          </a:p>
          <a:p>
            <a:pPr marL="0" lvl="0" indent="0">
              <a:lnSpc>
                <a:spcPct val="115000"/>
              </a:lnSpc>
              <a:spcAft>
                <a:spcPts val="1200"/>
              </a:spcAft>
              <a:buNone/>
            </a:pPr>
            <a:r>
              <a:rPr lang="en-IN" sz="1800" u="sng" strike="noStrike" dirty="0">
                <a:effectLst/>
                <a:latin typeface="Arial" panose="020B0604020202020204" pitchFamily="34" charset="0"/>
                <a:ea typeface="Arial" panose="020B0604020202020204" pitchFamily="34" charset="0"/>
              </a:rPr>
              <a:t>Cultivate a healthy lifestyle</a:t>
            </a:r>
            <a:r>
              <a:rPr lang="en-IN" sz="1800" u="none" strike="noStrike" dirty="0">
                <a:effectLst/>
                <a:latin typeface="Arial" panose="020B0604020202020204" pitchFamily="34" charset="0"/>
                <a:ea typeface="Arial" panose="020B0604020202020204" pitchFamily="34" charset="0"/>
              </a:rPr>
              <a:t> for your child’s body, but avoid discussing looks, weight, and diets. Concentrate instead on what your child’s body is capable of. Teach them about how well their body works to help them run, jump, play any musical instrument or solve problems. </a:t>
            </a:r>
          </a:p>
          <a:p>
            <a:pPr marL="0" indent="0">
              <a:buNone/>
            </a:pPr>
            <a:endParaRPr lang="en-IN" dirty="0"/>
          </a:p>
        </p:txBody>
      </p:sp>
    </p:spTree>
    <p:extLst>
      <p:ext uri="{BB962C8B-B14F-4D97-AF65-F5344CB8AC3E}">
        <p14:creationId xmlns:p14="http://schemas.microsoft.com/office/powerpoint/2010/main" val="1908717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F649B-8155-A592-1CFF-A0CC0116E3BE}"/>
              </a:ext>
            </a:extLst>
          </p:cNvPr>
          <p:cNvSpPr>
            <a:spLocks noGrp="1"/>
          </p:cNvSpPr>
          <p:nvPr>
            <p:ph type="title"/>
          </p:nvPr>
        </p:nvSpPr>
        <p:spPr>
          <a:xfrm>
            <a:off x="5704622" y="0"/>
            <a:ext cx="4098139" cy="1012723"/>
          </a:xfrm>
        </p:spPr>
        <p:txBody>
          <a:bodyPr anchor="ctr"/>
          <a:lstStyle/>
          <a:p>
            <a:pPr algn="ctr"/>
            <a:r>
              <a:rPr lang="en-IN" b="1" dirty="0">
                <a:effectLst>
                  <a:outerShdw blurRad="38100" dist="38100" dir="2700000" algn="tl">
                    <a:srgbClr val="000000">
                      <a:alpha val="43137"/>
                    </a:srgbClr>
                  </a:outerShdw>
                </a:effectLst>
              </a:rPr>
              <a:t>STRESS</a:t>
            </a:r>
          </a:p>
        </p:txBody>
      </p:sp>
      <p:sp>
        <p:nvSpPr>
          <p:cNvPr id="3" name="Content Placeholder 2">
            <a:extLst>
              <a:ext uri="{FF2B5EF4-FFF2-40B4-BE49-F238E27FC236}">
                <a16:creationId xmlns:a16="http://schemas.microsoft.com/office/drawing/2014/main" id="{52B7FEF0-7672-239F-9B0F-A2E36325363C}"/>
              </a:ext>
            </a:extLst>
          </p:cNvPr>
          <p:cNvSpPr>
            <a:spLocks noGrp="1"/>
          </p:cNvSpPr>
          <p:nvPr>
            <p:ph idx="1"/>
          </p:nvPr>
        </p:nvSpPr>
        <p:spPr>
          <a:xfrm>
            <a:off x="2674374" y="924233"/>
            <a:ext cx="9517626" cy="5933768"/>
          </a:xfrm>
        </p:spPr>
        <p:txBody>
          <a:bodyPr>
            <a:normAutofit fontScale="85000" lnSpcReduction="10000"/>
          </a:bodyPr>
          <a:lstStyle/>
          <a:p>
            <a:r>
              <a:rPr lang="en-IN" sz="1800" dirty="0">
                <a:effectLst/>
                <a:latin typeface="Arial" panose="020B0604020202020204" pitchFamily="34" charset="0"/>
                <a:ea typeface="Arial" panose="020B0604020202020204" pitchFamily="34" charset="0"/>
              </a:rPr>
              <a:t>Stress</a:t>
            </a:r>
            <a:r>
              <a:rPr lang="en-IN" sz="1800" b="1" dirty="0">
                <a:effectLst/>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is described as a condition of concern or mental strain brought on by a challenging circumstance. Stress is a normal human response that motivates us to face difficulties and hazards in our lives. Everyone feels stressed to some extent. However, how we handle stress has a significant impact on our general well-being. </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Childhood stress may occur in any environment that pushes the youngster to adapt or adjust. Stress can be triggered by good changes, such as beginning a new hobby, but it is usually associated with bad events, such as illness or death in the family. </a:t>
            </a:r>
          </a:p>
          <a:p>
            <a:r>
              <a:rPr lang="en-IN" sz="1800" dirty="0">
                <a:effectLst/>
                <a:latin typeface="Arial" panose="020B0604020202020204" pitchFamily="34" charset="0"/>
                <a:ea typeface="Arial" panose="020B0604020202020204" pitchFamily="34" charset="0"/>
              </a:rPr>
              <a:t>Stress may be a reaction to a negative event in a child’s life. Small quantities of stress can be beneficial. However, severe stress can negatively affect the way a child thinks, acts and feels.</a:t>
            </a:r>
          </a:p>
          <a:p>
            <a:r>
              <a:rPr lang="en-IN" sz="1800" dirty="0">
                <a:effectLst/>
                <a:latin typeface="Arial" panose="020B0604020202020204" pitchFamily="34" charset="0"/>
                <a:ea typeface="Arial" panose="020B0604020202020204" pitchFamily="34" charset="0"/>
              </a:rPr>
              <a:t>Children learn how to deal with stress as they grow and develop. Many unpleasant circumstances that an adult can handle can induce stress in youngsters. As a result, even minor changes might influence a child’s sense of safety and security.  There are many changes such as illness, pain, injury etc. which can act as stressors. Other stressors can be</a:t>
            </a:r>
          </a:p>
          <a:p>
            <a:pPr marL="342900" lvl="0" indent="-342900">
              <a:lnSpc>
                <a:spcPct val="115000"/>
              </a:lnSpc>
              <a:spcBef>
                <a:spcPts val="1200"/>
              </a:spcBef>
              <a:buFont typeface="+mj-lt"/>
              <a:buAutoNum type="arabicPeriod"/>
            </a:pPr>
            <a:r>
              <a:rPr lang="en-IN" sz="1800" u="none" strike="noStrike" dirty="0">
                <a:effectLst/>
                <a:latin typeface="Arial" panose="020B0604020202020204" pitchFamily="34" charset="0"/>
                <a:ea typeface="Arial" panose="020B0604020202020204" pitchFamily="34" charset="0"/>
              </a:rPr>
              <a:t>Excessively worrying about schoolwork and grades</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Problems with friends, bullying or experiencing peer pressure</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Constant changing environment</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Negative thoughts about self</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Seeing parents go through divorce or separation</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Financial problems in the family</a:t>
            </a:r>
          </a:p>
          <a:p>
            <a:pPr marL="342900" lvl="0" indent="-342900">
              <a:lnSpc>
                <a:spcPct val="115000"/>
              </a:lnSpc>
              <a:spcAft>
                <a:spcPts val="1200"/>
              </a:spcAft>
              <a:buFont typeface="+mj-lt"/>
              <a:buAutoNum type="arabicPeriod"/>
            </a:pPr>
            <a:r>
              <a:rPr lang="en-IN" sz="1800" u="none" strike="noStrike" dirty="0">
                <a:effectLst/>
                <a:latin typeface="Arial" panose="020B0604020202020204" pitchFamily="34" charset="0"/>
                <a:ea typeface="Arial" panose="020B0604020202020204" pitchFamily="34" charset="0"/>
              </a:rPr>
              <a:t>Living in an unsafe environment </a:t>
            </a:r>
          </a:p>
          <a:p>
            <a:endParaRPr lang="en-IN" dirty="0"/>
          </a:p>
        </p:txBody>
      </p:sp>
    </p:spTree>
    <p:extLst>
      <p:ext uri="{BB962C8B-B14F-4D97-AF65-F5344CB8AC3E}">
        <p14:creationId xmlns:p14="http://schemas.microsoft.com/office/powerpoint/2010/main" val="216048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0F10-E81C-016D-DD87-87FE71A3B9EB}"/>
              </a:ext>
            </a:extLst>
          </p:cNvPr>
          <p:cNvSpPr>
            <a:spLocks noGrp="1"/>
          </p:cNvSpPr>
          <p:nvPr>
            <p:ph type="title"/>
          </p:nvPr>
        </p:nvSpPr>
        <p:spPr>
          <a:xfrm>
            <a:off x="3217606" y="253455"/>
            <a:ext cx="8787581" cy="948266"/>
          </a:xfrm>
        </p:spPr>
        <p:txBody>
          <a:bodyPr anchor="ctr"/>
          <a:lstStyle/>
          <a:p>
            <a:pPr algn="ctr"/>
            <a:r>
              <a:rPr lang="en-IN" b="1" dirty="0">
                <a:effectLst>
                  <a:outerShdw blurRad="38100" dist="38100" dir="2700000" algn="tl">
                    <a:srgbClr val="000000">
                      <a:alpha val="43137"/>
                    </a:srgbClr>
                  </a:outerShdw>
                </a:effectLst>
              </a:rPr>
              <a:t>Signs of stress in teenagers</a:t>
            </a:r>
          </a:p>
        </p:txBody>
      </p:sp>
      <p:graphicFrame>
        <p:nvGraphicFramePr>
          <p:cNvPr id="7" name="Content Placeholder 6">
            <a:extLst>
              <a:ext uri="{FF2B5EF4-FFF2-40B4-BE49-F238E27FC236}">
                <a16:creationId xmlns:a16="http://schemas.microsoft.com/office/drawing/2014/main" id="{DB52EF94-9A46-4191-15E7-3895F0DD88EB}"/>
              </a:ext>
            </a:extLst>
          </p:cNvPr>
          <p:cNvGraphicFramePr>
            <a:graphicFrameLocks noGrp="1"/>
          </p:cNvGraphicFramePr>
          <p:nvPr>
            <p:ph idx="1"/>
            <p:extLst>
              <p:ext uri="{D42A27DB-BD31-4B8C-83A1-F6EECF244321}">
                <p14:modId xmlns:p14="http://schemas.microsoft.com/office/powerpoint/2010/main" val="2601959184"/>
              </p:ext>
            </p:extLst>
          </p:nvPr>
        </p:nvGraphicFramePr>
        <p:xfrm>
          <a:off x="1268361" y="1083734"/>
          <a:ext cx="12022667" cy="5638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44108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F6D66-041D-E7F1-15D6-9F12070565FE}"/>
              </a:ext>
            </a:extLst>
          </p:cNvPr>
          <p:cNvSpPr>
            <a:spLocks noGrp="1"/>
          </p:cNvSpPr>
          <p:nvPr>
            <p:ph type="title"/>
          </p:nvPr>
        </p:nvSpPr>
        <p:spPr>
          <a:xfrm>
            <a:off x="2900515" y="688258"/>
            <a:ext cx="8150942" cy="737419"/>
          </a:xfrm>
        </p:spPr>
        <p:txBody>
          <a:bodyPr anchor="ctr">
            <a:normAutofit fontScale="90000"/>
          </a:bodyPr>
          <a:lstStyle/>
          <a:p>
            <a:pPr algn="ctr"/>
            <a:r>
              <a:rPr lang="en-IN" b="1" dirty="0">
                <a:effectLst>
                  <a:outerShdw blurRad="38100" dist="38100" dir="2700000" algn="tl">
                    <a:srgbClr val="000000">
                      <a:alpha val="43137"/>
                    </a:srgbClr>
                  </a:outerShdw>
                </a:effectLst>
              </a:rPr>
              <a:t>Tips for Parents</a:t>
            </a:r>
            <a:br>
              <a:rPr lang="en-IN" b="1" dirty="0">
                <a:effectLst>
                  <a:outerShdw blurRad="38100" dist="38100" dir="2700000" algn="tl">
                    <a:srgbClr val="000000">
                      <a:alpha val="43137"/>
                    </a:srgbClr>
                  </a:outerShdw>
                </a:effectLst>
              </a:rPr>
            </a:br>
            <a:endParaRPr lang="en-IN"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0040994-444F-C793-6523-EC914FA639C3}"/>
              </a:ext>
            </a:extLst>
          </p:cNvPr>
          <p:cNvSpPr>
            <a:spLocks noGrp="1"/>
          </p:cNvSpPr>
          <p:nvPr>
            <p:ph idx="1"/>
          </p:nvPr>
        </p:nvSpPr>
        <p:spPr>
          <a:xfrm>
            <a:off x="2458065" y="1425677"/>
            <a:ext cx="9576620" cy="5279923"/>
          </a:xfrm>
        </p:spPr>
        <p:txBody>
          <a:bodyPr>
            <a:normAutofit/>
          </a:bodyPr>
          <a:lstStyle/>
          <a:p>
            <a:r>
              <a:rPr lang="en-IN" sz="1800" dirty="0">
                <a:effectLst/>
                <a:latin typeface="Arial" panose="020B0604020202020204" pitchFamily="34" charset="0"/>
                <a:ea typeface="Arial" panose="020B0604020202020204" pitchFamily="34" charset="0"/>
              </a:rPr>
              <a:t>Parents and other caregivers may help children and teenagers manage stress by adopting healthy behaviours themselves. Here are some ways parents may take action:</a:t>
            </a:r>
          </a:p>
          <a:p>
            <a:pPr marL="514350" indent="-514350">
              <a:buAutoNum type="arabicPeriod"/>
            </a:pPr>
            <a:r>
              <a:rPr lang="en-IN" dirty="0"/>
              <a:t>Demonstrate Healthy Coping</a:t>
            </a:r>
          </a:p>
          <a:p>
            <a:pPr marL="0" indent="0">
              <a:buNone/>
            </a:pPr>
            <a:r>
              <a:rPr lang="en-IN" sz="1800" u="none" strike="noStrike" dirty="0">
                <a:effectLst/>
                <a:latin typeface="Arial" panose="020B0604020202020204" pitchFamily="34" charset="0"/>
                <a:ea typeface="Arial" panose="020B0604020202020204" pitchFamily="34" charset="0"/>
              </a:rPr>
              <a:t>Caregivers might discuss with children how they approached and dealt with their stressful circumstances.</a:t>
            </a:r>
            <a:endParaRPr lang="en-IN" dirty="0"/>
          </a:p>
          <a:p>
            <a:pPr marL="0" indent="0">
              <a:buNone/>
            </a:pPr>
            <a:r>
              <a:rPr lang="en-IN" dirty="0"/>
              <a:t>2. Allow youngsters to be problem solvers</a:t>
            </a:r>
          </a:p>
          <a:p>
            <a:pPr marL="0" indent="0">
              <a:buNone/>
            </a:pPr>
            <a:r>
              <a:rPr lang="en-IN" sz="1800" u="none" strike="noStrike" dirty="0">
                <a:effectLst/>
                <a:latin typeface="Arial" panose="020B0604020202020204" pitchFamily="34" charset="0"/>
                <a:ea typeface="Arial" panose="020B0604020202020204" pitchFamily="34" charset="0"/>
              </a:rPr>
              <a:t>Allow your children to address their low-stakes challenges on their own, and they will acquire confidence in their ability to cope with pressures and disappointments.</a:t>
            </a:r>
          </a:p>
          <a:p>
            <a:pPr marL="0" indent="0">
              <a:buNone/>
            </a:pPr>
            <a:r>
              <a:rPr lang="en-IN" dirty="0"/>
              <a:t>3. Promote Media Literacy</a:t>
            </a:r>
          </a:p>
          <a:p>
            <a:pPr marL="0" indent="0">
              <a:buNone/>
            </a:pPr>
            <a:r>
              <a:rPr lang="en-IN" sz="1800" u="none" strike="noStrike" dirty="0">
                <a:effectLst/>
                <a:latin typeface="Arial" panose="020B0604020202020204" pitchFamily="34" charset="0"/>
                <a:ea typeface="Arial" panose="020B0604020202020204" pitchFamily="34" charset="0"/>
              </a:rPr>
              <a:t>Children today spend a significant amount of time online, where they may encounter problematic information, cyberbullying, or the peer pressures of social media. Parents may help by teaching their children to be responsible digital consumers and limiting screen time.</a:t>
            </a:r>
            <a:endParaRPr lang="en-IN" dirty="0"/>
          </a:p>
          <a:p>
            <a:pPr marL="0" indent="0">
              <a:buNone/>
            </a:pPr>
            <a:r>
              <a:rPr lang="en-IN" dirty="0"/>
              <a:t>4. Combat negative thoughts</a:t>
            </a:r>
          </a:p>
          <a:p>
            <a:pPr marL="0" indent="0">
              <a:buNone/>
            </a:pPr>
            <a:r>
              <a:rPr lang="en-IN" sz="1800" dirty="0">
                <a:effectLst/>
                <a:latin typeface="Arial" panose="020B0604020202020204" pitchFamily="34" charset="0"/>
                <a:ea typeface="Arial" panose="020B0604020202020204" pitchFamily="34" charset="0"/>
              </a:rPr>
              <a:t>When youngsters engage in negative self-talk, don't just disagree. Ask them to reflect on if what they say is true, or remind them of occasions when they worked hard and improved. </a:t>
            </a:r>
            <a:endParaRPr lang="en-IN" dirty="0"/>
          </a:p>
        </p:txBody>
      </p:sp>
    </p:spTree>
    <p:extLst>
      <p:ext uri="{BB962C8B-B14F-4D97-AF65-F5344CB8AC3E}">
        <p14:creationId xmlns:p14="http://schemas.microsoft.com/office/powerpoint/2010/main" val="3749596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52229-EBA3-39F7-35CA-84A7875043AC}"/>
              </a:ext>
            </a:extLst>
          </p:cNvPr>
          <p:cNvSpPr>
            <a:spLocks noGrp="1"/>
          </p:cNvSpPr>
          <p:nvPr>
            <p:ph type="title"/>
          </p:nvPr>
        </p:nvSpPr>
        <p:spPr>
          <a:xfrm>
            <a:off x="926690" y="481780"/>
            <a:ext cx="10881852" cy="481781"/>
          </a:xfrm>
        </p:spPr>
        <p:txBody>
          <a:bodyPr>
            <a:normAutofit fontScale="90000"/>
          </a:bodyPr>
          <a:lstStyle/>
          <a:p>
            <a:pPr algn="ctr"/>
            <a:r>
              <a:rPr lang="en-IN" b="1" dirty="0">
                <a:effectLst>
                  <a:outerShdw blurRad="38100" dist="38100" dir="2700000" algn="tl">
                    <a:srgbClr val="000000">
                      <a:alpha val="43137"/>
                    </a:srgbClr>
                  </a:outerShdw>
                </a:effectLst>
              </a:rPr>
              <a:t>BULLYING</a:t>
            </a:r>
          </a:p>
        </p:txBody>
      </p:sp>
      <p:sp>
        <p:nvSpPr>
          <p:cNvPr id="3" name="Content Placeholder 2">
            <a:extLst>
              <a:ext uri="{FF2B5EF4-FFF2-40B4-BE49-F238E27FC236}">
                <a16:creationId xmlns:a16="http://schemas.microsoft.com/office/drawing/2014/main" id="{70390930-84F0-618A-F783-3B069F964279}"/>
              </a:ext>
            </a:extLst>
          </p:cNvPr>
          <p:cNvSpPr>
            <a:spLocks noGrp="1"/>
          </p:cNvSpPr>
          <p:nvPr>
            <p:ph idx="1"/>
          </p:nvPr>
        </p:nvSpPr>
        <p:spPr>
          <a:xfrm>
            <a:off x="2615379" y="1189703"/>
            <a:ext cx="9576621" cy="5850194"/>
          </a:xfrm>
        </p:spPr>
        <p:txBody>
          <a:bodyPr>
            <a:normAutofit fontScale="85000" lnSpcReduction="20000"/>
          </a:bodyPr>
          <a:lstStyle/>
          <a:p>
            <a:r>
              <a:rPr lang="en-IN" sz="1800" dirty="0">
                <a:effectLst/>
                <a:latin typeface="Arial" panose="020B0604020202020204" pitchFamily="34" charset="0"/>
                <a:ea typeface="Arial" panose="020B0604020202020204" pitchFamily="34" charset="0"/>
              </a:rPr>
              <a:t>Bullying is defined as recurrent aggressive conduct that can be physical, verbal, or relational and can occur in person or online, at school, work, in the community or even at home. </a:t>
            </a:r>
          </a:p>
          <a:p>
            <a:r>
              <a:rPr lang="en-IN" sz="1800" dirty="0">
                <a:effectLst/>
                <a:latin typeface="Arial" panose="020B0604020202020204" pitchFamily="34" charset="0"/>
                <a:ea typeface="Arial" panose="020B0604020202020204" pitchFamily="34" charset="0"/>
              </a:rPr>
              <a:t>Bullies are frequently unrelenting, bullying repeatedly over extended periods of time. You may be constantly concerned about when and where the bully might attack next, what would they do and how far can they go. </a:t>
            </a:r>
            <a:endParaRPr lang="en-IN" sz="1800" dirty="0">
              <a:latin typeface="Arial" panose="020B0604020202020204" pitchFamily="34" charset="0"/>
              <a:ea typeface="Arial" panose="020B0604020202020204" pitchFamily="34" charset="0"/>
            </a:endParaRPr>
          </a:p>
          <a:p>
            <a:pPr marL="0" indent="0">
              <a:buNone/>
            </a:pPr>
            <a:r>
              <a:rPr lang="en-IN" sz="1800" dirty="0">
                <a:effectLst/>
                <a:latin typeface="Arial" panose="020B0604020202020204" pitchFamily="34" charset="0"/>
                <a:ea typeface="Arial" panose="020B0604020202020204" pitchFamily="34" charset="0"/>
              </a:rPr>
              <a:t>A few things which can impact a child who is experiencing bullying are: </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Increased feelings of sadness and loneliness.</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Losing interest in activities they enjoyed. </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Changes in eating patterns and sleep disturbances.</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They are more likely to skip school or avoid going to school.</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latin typeface="Arial" panose="020B0604020202020204" pitchFamily="34" charset="0"/>
                <a:ea typeface="Times New Roman" panose="02020603050405020304" pitchFamily="18" charset="0"/>
              </a:rPr>
              <a:t>D</a:t>
            </a:r>
            <a:r>
              <a:rPr lang="en-IN" sz="1800" dirty="0">
                <a:effectLst/>
                <a:latin typeface="Arial" panose="020B0604020202020204" pitchFamily="34" charset="0"/>
                <a:ea typeface="Arial" panose="020B0604020202020204" pitchFamily="34" charset="0"/>
              </a:rPr>
              <a:t>ecline in their academic performance </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Feeling of insecurities.</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They may start withdrawing themselves.</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They may have bruises around the body and physical injuries.  </a:t>
            </a:r>
          </a:p>
          <a:p>
            <a:pPr marL="457200" indent="0">
              <a:lnSpc>
                <a:spcPct val="115000"/>
              </a:lnSpc>
              <a:spcBef>
                <a:spcPts val="1200"/>
              </a:spcBef>
              <a:spcAft>
                <a:spcPts val="1200"/>
              </a:spcAft>
              <a:buNone/>
            </a:pPr>
            <a:endParaRPr lang="en-IN" dirty="0"/>
          </a:p>
        </p:txBody>
      </p:sp>
    </p:spTree>
    <p:extLst>
      <p:ext uri="{BB962C8B-B14F-4D97-AF65-F5344CB8AC3E}">
        <p14:creationId xmlns:p14="http://schemas.microsoft.com/office/powerpoint/2010/main" val="33812445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407C-73A4-821A-D7A8-8F8C32762819}"/>
              </a:ext>
            </a:extLst>
          </p:cNvPr>
          <p:cNvSpPr>
            <a:spLocks noGrp="1"/>
          </p:cNvSpPr>
          <p:nvPr>
            <p:ph type="title"/>
          </p:nvPr>
        </p:nvSpPr>
        <p:spPr>
          <a:xfrm>
            <a:off x="4050890" y="220133"/>
            <a:ext cx="7275871" cy="576280"/>
          </a:xfrm>
        </p:spPr>
        <p:txBody>
          <a:bodyPr anchor="ctr">
            <a:normAutofit fontScale="90000"/>
          </a:bodyPr>
          <a:lstStyle/>
          <a:p>
            <a:pPr algn="ctr"/>
            <a:r>
              <a:rPr lang="en-IN" b="1" dirty="0">
                <a:effectLst>
                  <a:outerShdw blurRad="38100" dist="38100" dir="2700000" algn="tl">
                    <a:srgbClr val="000000">
                      <a:alpha val="43137"/>
                    </a:srgbClr>
                  </a:outerShdw>
                </a:effectLst>
              </a:rPr>
              <a:t>Procrastination</a:t>
            </a:r>
          </a:p>
        </p:txBody>
      </p:sp>
      <p:sp>
        <p:nvSpPr>
          <p:cNvPr id="3" name="Content Placeholder 2">
            <a:extLst>
              <a:ext uri="{FF2B5EF4-FFF2-40B4-BE49-F238E27FC236}">
                <a16:creationId xmlns:a16="http://schemas.microsoft.com/office/drawing/2014/main" id="{A3C815CE-CEC7-5EC9-6CBD-6DC5AF619F49}"/>
              </a:ext>
            </a:extLst>
          </p:cNvPr>
          <p:cNvSpPr>
            <a:spLocks noGrp="1"/>
          </p:cNvSpPr>
          <p:nvPr>
            <p:ph idx="1"/>
          </p:nvPr>
        </p:nvSpPr>
        <p:spPr>
          <a:xfrm>
            <a:off x="3283973" y="1071717"/>
            <a:ext cx="8687893" cy="5566150"/>
          </a:xfrm>
        </p:spPr>
        <p:txBody>
          <a:bodyPr>
            <a:normAutofit lnSpcReduction="10000"/>
          </a:bodyPr>
          <a:lstStyle/>
          <a:p>
            <a:r>
              <a:rPr lang="en-IN" sz="1800" dirty="0">
                <a:effectLst/>
                <a:latin typeface="Arial" panose="020B0604020202020204" pitchFamily="34" charset="0"/>
                <a:ea typeface="Arial" panose="020B0604020202020204" pitchFamily="34" charset="0"/>
              </a:rPr>
              <a:t>Procrastination is the act of avoiding or postponing tasks until the last moment or after the deadline.</a:t>
            </a:r>
          </a:p>
          <a:p>
            <a:r>
              <a:rPr lang="en-IN" sz="1800" dirty="0">
                <a:effectLst/>
                <a:latin typeface="Arial" panose="020B0604020202020204" pitchFamily="34" charset="0"/>
                <a:ea typeface="Arial" panose="020B0604020202020204" pitchFamily="34" charset="0"/>
              </a:rPr>
              <a:t>Procrastination, according to some scholars is a “form of self-regulation failure characterized by the irrational delay of tasks despite potentially negative consequences”. </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Procrastination, whether it is delaying a work project, avoiding school assignments, or disregarding family duties, may have a significant influence on your employment, grades and life. </a:t>
            </a:r>
          </a:p>
          <a:p>
            <a:r>
              <a:rPr lang="en-IN" sz="1800" dirty="0">
                <a:effectLst/>
                <a:latin typeface="Arial" panose="020B0604020202020204" pitchFamily="34" charset="0"/>
                <a:ea typeface="Arial" panose="020B0604020202020204" pitchFamily="34" charset="0"/>
              </a:rPr>
              <a:t>Procrastination is said to affect over 80% of college students, making it one of the most common difficulties among youngsters, with estimates varying from 10% to 70%. Academic procrastination reduces students' well-being. I</a:t>
            </a:r>
          </a:p>
          <a:p>
            <a:r>
              <a:rPr lang="en-IN" sz="1800" dirty="0">
                <a:effectLst/>
                <a:latin typeface="Arial" panose="020B0604020202020204" pitchFamily="34" charset="0"/>
                <a:ea typeface="Arial" panose="020B0604020202020204" pitchFamily="34" charset="0"/>
              </a:rPr>
              <a:t>There is a prevalent assumption that children postpone because they are lazy or lack drive. While poor motivation may be a contributing factor, there are many more including:</a:t>
            </a:r>
          </a:p>
          <a:p>
            <a:pPr marL="514350" indent="-514350">
              <a:buAutoNum type="alphaLcParenR"/>
            </a:pPr>
            <a:r>
              <a:rPr lang="en-IN" dirty="0"/>
              <a:t>Lack of self-discipline</a:t>
            </a:r>
          </a:p>
          <a:p>
            <a:pPr marL="514350" indent="-514350">
              <a:buAutoNum type="alphaLcParenR"/>
            </a:pPr>
            <a:r>
              <a:rPr lang="en-IN" dirty="0"/>
              <a:t> Poor time management</a:t>
            </a:r>
          </a:p>
          <a:p>
            <a:pPr marL="514350" indent="-514350">
              <a:buAutoNum type="alphaLcParenR"/>
            </a:pPr>
            <a:r>
              <a:rPr lang="en-IN" dirty="0"/>
              <a:t> Fear of failure</a:t>
            </a:r>
          </a:p>
          <a:p>
            <a:pPr marL="0" indent="0">
              <a:buNone/>
            </a:pPr>
            <a:endParaRPr lang="en-IN" dirty="0"/>
          </a:p>
        </p:txBody>
      </p:sp>
    </p:spTree>
    <p:extLst>
      <p:ext uri="{BB962C8B-B14F-4D97-AF65-F5344CB8AC3E}">
        <p14:creationId xmlns:p14="http://schemas.microsoft.com/office/powerpoint/2010/main" val="2480144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783AE-CDDC-6B87-F18F-2B69A563A385}"/>
              </a:ext>
            </a:extLst>
          </p:cNvPr>
          <p:cNvSpPr>
            <a:spLocks noGrp="1"/>
          </p:cNvSpPr>
          <p:nvPr>
            <p:ph type="title"/>
          </p:nvPr>
        </p:nvSpPr>
        <p:spPr>
          <a:xfrm>
            <a:off x="2714795" y="450875"/>
            <a:ext cx="9973733" cy="1065480"/>
          </a:xfrm>
        </p:spPr>
        <p:txBody>
          <a:bodyPr anchor="ctr"/>
          <a:lstStyle/>
          <a:p>
            <a:pPr algn="ctr"/>
            <a:r>
              <a:rPr lang="en-IN" b="1" dirty="0">
                <a:effectLst>
                  <a:outerShdw blurRad="38100" dist="38100" dir="2700000" algn="tl">
                    <a:srgbClr val="000000">
                      <a:alpha val="43137"/>
                    </a:srgbClr>
                  </a:outerShdw>
                </a:effectLst>
              </a:rPr>
              <a:t>Reasons for procrastination</a:t>
            </a:r>
          </a:p>
        </p:txBody>
      </p:sp>
      <p:sp>
        <p:nvSpPr>
          <p:cNvPr id="3" name="Content Placeholder 2">
            <a:extLst>
              <a:ext uri="{FF2B5EF4-FFF2-40B4-BE49-F238E27FC236}">
                <a16:creationId xmlns:a16="http://schemas.microsoft.com/office/drawing/2014/main" id="{F70FFF7B-4A81-FBF4-5DED-EEB4ABCE284F}"/>
              </a:ext>
            </a:extLst>
          </p:cNvPr>
          <p:cNvSpPr>
            <a:spLocks noGrp="1"/>
          </p:cNvSpPr>
          <p:nvPr>
            <p:ph idx="1"/>
          </p:nvPr>
        </p:nvSpPr>
        <p:spPr>
          <a:xfrm>
            <a:off x="4090219" y="1976285"/>
            <a:ext cx="7728157" cy="4699818"/>
          </a:xfrm>
        </p:spPr>
        <p:txBody>
          <a:bodyPr/>
          <a:lstStyle/>
          <a:p>
            <a:pPr marL="514350" indent="-514350">
              <a:buAutoNum type="arabicPeriod"/>
            </a:pPr>
            <a:r>
              <a:rPr lang="en-IN" dirty="0"/>
              <a:t>Abstract goals</a:t>
            </a:r>
          </a:p>
          <a:p>
            <a:pPr marL="514350" indent="-514350">
              <a:buAutoNum type="arabicPeriod"/>
            </a:pPr>
            <a:r>
              <a:rPr lang="en-IN" dirty="0"/>
              <a:t>Feeling overwhelmed</a:t>
            </a:r>
          </a:p>
          <a:p>
            <a:pPr marL="514350" indent="-514350">
              <a:buAutoNum type="arabicPeriod"/>
            </a:pPr>
            <a:r>
              <a:rPr lang="en-IN" dirty="0"/>
              <a:t>Perfectionism</a:t>
            </a:r>
          </a:p>
          <a:p>
            <a:pPr marL="514350" indent="-514350">
              <a:buAutoNum type="arabicPeriod"/>
            </a:pPr>
            <a:r>
              <a:rPr lang="en-IN" dirty="0"/>
              <a:t>Fear of failure</a:t>
            </a:r>
          </a:p>
          <a:p>
            <a:pPr marL="514350" indent="-514350">
              <a:buAutoNum type="arabicPeriod"/>
            </a:pPr>
            <a:r>
              <a:rPr lang="en-IN" dirty="0"/>
              <a:t>Anxiety</a:t>
            </a:r>
          </a:p>
          <a:p>
            <a:pPr marL="514350" indent="-514350">
              <a:buAutoNum type="arabicPeriod"/>
            </a:pPr>
            <a:r>
              <a:rPr lang="en-IN" dirty="0"/>
              <a:t>Lack of Motivation</a:t>
            </a:r>
          </a:p>
          <a:p>
            <a:pPr marL="514350" indent="-514350">
              <a:buAutoNum type="arabicPeriod"/>
            </a:pPr>
            <a:r>
              <a:rPr lang="en-IN" dirty="0"/>
              <a:t>Problematic work-environment </a:t>
            </a:r>
          </a:p>
          <a:p>
            <a:pPr marL="514350" indent="-514350">
              <a:buAutoNum type="arabicPeriod"/>
            </a:pPr>
            <a:r>
              <a:rPr lang="en-IN" dirty="0"/>
              <a:t>Resentment</a:t>
            </a:r>
          </a:p>
          <a:p>
            <a:pPr marL="514350" indent="-514350">
              <a:buAutoNum type="arabicPeriod"/>
            </a:pPr>
            <a:r>
              <a:rPr lang="en-IN" dirty="0"/>
              <a:t>Physical or mental exhaustion</a:t>
            </a:r>
          </a:p>
          <a:p>
            <a:pPr marL="514350" indent="-514350">
              <a:buAutoNum type="arabicPeriod"/>
            </a:pPr>
            <a:r>
              <a:rPr lang="en-IN" dirty="0"/>
              <a:t>Task aversion</a:t>
            </a:r>
          </a:p>
        </p:txBody>
      </p:sp>
      <p:sp>
        <p:nvSpPr>
          <p:cNvPr id="5" name="Flowchart: Internal Storage 4">
            <a:extLst>
              <a:ext uri="{FF2B5EF4-FFF2-40B4-BE49-F238E27FC236}">
                <a16:creationId xmlns:a16="http://schemas.microsoft.com/office/drawing/2014/main" id="{47683F8B-42D8-E008-CF39-9651006A9CB0}"/>
              </a:ext>
            </a:extLst>
          </p:cNvPr>
          <p:cNvSpPr/>
          <p:nvPr/>
        </p:nvSpPr>
        <p:spPr>
          <a:xfrm>
            <a:off x="3519948" y="1307690"/>
            <a:ext cx="8111613" cy="4817807"/>
          </a:xfrm>
          <a:prstGeom prst="flowChartInternalStorage">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527666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9EB5A-484A-5B53-36B3-A23CF41FC9A4}"/>
              </a:ext>
            </a:extLst>
          </p:cNvPr>
          <p:cNvSpPr>
            <a:spLocks noGrp="1"/>
          </p:cNvSpPr>
          <p:nvPr>
            <p:ph type="title"/>
          </p:nvPr>
        </p:nvSpPr>
        <p:spPr>
          <a:xfrm>
            <a:off x="2222090" y="463910"/>
            <a:ext cx="10268974" cy="863445"/>
          </a:xfrm>
        </p:spPr>
        <p:txBody>
          <a:bodyPr>
            <a:normAutofit/>
          </a:bodyPr>
          <a:lstStyle/>
          <a:p>
            <a:pPr algn="ctr"/>
            <a:r>
              <a:rPr lang="en-IN" b="1" dirty="0">
                <a:effectLst>
                  <a:outerShdw blurRad="38100" dist="38100" dir="2700000" algn="tl">
                    <a:srgbClr val="000000">
                      <a:alpha val="43137"/>
                    </a:srgbClr>
                  </a:outerShdw>
                </a:effectLst>
              </a:rPr>
              <a:t>How to help them overcome the issue</a:t>
            </a:r>
          </a:p>
        </p:txBody>
      </p:sp>
      <p:sp>
        <p:nvSpPr>
          <p:cNvPr id="3" name="Content Placeholder 2">
            <a:extLst>
              <a:ext uri="{FF2B5EF4-FFF2-40B4-BE49-F238E27FC236}">
                <a16:creationId xmlns:a16="http://schemas.microsoft.com/office/drawing/2014/main" id="{4E87DEB9-F507-D1B9-89DB-62080FB4D02A}"/>
              </a:ext>
            </a:extLst>
          </p:cNvPr>
          <p:cNvSpPr>
            <a:spLocks noGrp="1"/>
          </p:cNvSpPr>
          <p:nvPr>
            <p:ph idx="1"/>
          </p:nvPr>
        </p:nvSpPr>
        <p:spPr>
          <a:xfrm>
            <a:off x="2880851" y="1641989"/>
            <a:ext cx="9311149" cy="5555224"/>
          </a:xfrm>
        </p:spPr>
        <p:txBody>
          <a:bodyPr/>
          <a:lstStyle/>
          <a:p>
            <a:r>
              <a:rPr lang="en-IN" sz="1800" dirty="0">
                <a:effectLst/>
                <a:latin typeface="Arial" panose="020B0604020202020204" pitchFamily="34" charset="0"/>
                <a:ea typeface="Arial" panose="020B0604020202020204" pitchFamily="34" charset="0"/>
              </a:rPr>
              <a:t>To stop procrastinating on your studies or schoolwork right now, discover the smallest feasible thing you can do to make progress, and then alter your environment to increase the likelihood that you will accomplish it.</a:t>
            </a:r>
          </a:p>
          <a:p>
            <a:pPr marL="0" indent="0">
              <a:buNone/>
            </a:pPr>
            <a:r>
              <a:rPr lang="en-IN" b="1" dirty="0"/>
              <a:t>1. Improve your planning</a:t>
            </a:r>
          </a:p>
          <a:p>
            <a:pPr marL="0" indent="0">
              <a:buNone/>
            </a:pPr>
            <a:r>
              <a:rPr lang="en-IN" dirty="0"/>
              <a:t>- Create Specific goals</a:t>
            </a:r>
          </a:p>
          <a:p>
            <a:pPr marL="0" indent="0">
              <a:buNone/>
            </a:pPr>
            <a:r>
              <a:rPr lang="en-IN" dirty="0"/>
              <a:t>- Break down your work into smaller steps.</a:t>
            </a:r>
          </a:p>
          <a:p>
            <a:pPr marL="0" indent="0">
              <a:buNone/>
            </a:pPr>
            <a:r>
              <a:rPr lang="en-IN" b="1" dirty="0"/>
              <a:t>2. Improve your environment</a:t>
            </a:r>
          </a:p>
          <a:p>
            <a:pPr marL="0" indent="0">
              <a:buNone/>
            </a:pPr>
            <a:r>
              <a:rPr lang="en-IN" dirty="0"/>
              <a:t>- Make your surroundings less conductive</a:t>
            </a:r>
          </a:p>
          <a:p>
            <a:pPr marL="0" indent="0">
              <a:buNone/>
            </a:pPr>
            <a:r>
              <a:rPr lang="en-IN" b="1" dirty="0"/>
              <a:t>3. Change your approach</a:t>
            </a:r>
          </a:p>
          <a:p>
            <a:pPr marL="0" indent="0">
              <a:buNone/>
            </a:pPr>
            <a:r>
              <a:rPr lang="en-IN" dirty="0"/>
              <a:t>- Begin with the greatest or worst portion.</a:t>
            </a:r>
          </a:p>
          <a:p>
            <a:pPr marL="0" indent="0">
              <a:buNone/>
            </a:pPr>
            <a:r>
              <a:rPr lang="en-IN" b="1" dirty="0"/>
              <a:t>4. Increase your motivation</a:t>
            </a:r>
          </a:p>
          <a:p>
            <a:pPr marL="0" indent="0">
              <a:buNone/>
            </a:pPr>
            <a:r>
              <a:rPr lang="en-IN" b="1" dirty="0"/>
              <a:t>5. Change your mindset</a:t>
            </a:r>
          </a:p>
          <a:p>
            <a:pPr marL="0" indent="0">
              <a:buNone/>
            </a:pPr>
            <a:r>
              <a:rPr lang="en-IN" dirty="0"/>
              <a:t>- Allow yourself to make errors</a:t>
            </a:r>
          </a:p>
        </p:txBody>
      </p:sp>
    </p:spTree>
    <p:extLst>
      <p:ext uri="{BB962C8B-B14F-4D97-AF65-F5344CB8AC3E}">
        <p14:creationId xmlns:p14="http://schemas.microsoft.com/office/powerpoint/2010/main" val="26131795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091AD-0AF7-EA21-D230-FEE84600C23C}"/>
              </a:ext>
            </a:extLst>
          </p:cNvPr>
          <p:cNvSpPr>
            <a:spLocks noGrp="1"/>
          </p:cNvSpPr>
          <p:nvPr>
            <p:ph type="title"/>
          </p:nvPr>
        </p:nvSpPr>
        <p:spPr>
          <a:xfrm>
            <a:off x="2113935" y="78658"/>
            <a:ext cx="11087237" cy="639098"/>
          </a:xfrm>
        </p:spPr>
        <p:txBody>
          <a:bodyPr>
            <a:normAutofit fontScale="90000"/>
          </a:bodyPr>
          <a:lstStyle/>
          <a:p>
            <a:pPr algn="ctr"/>
            <a:r>
              <a:rPr lang="en-IN" b="1" dirty="0">
                <a:effectLst>
                  <a:outerShdw blurRad="38100" dist="38100" dir="2700000" algn="tl">
                    <a:srgbClr val="000000">
                      <a:alpha val="43137"/>
                    </a:srgbClr>
                  </a:outerShdw>
                </a:effectLst>
              </a:rPr>
              <a:t>Tips for Parents and Teachers</a:t>
            </a:r>
          </a:p>
        </p:txBody>
      </p:sp>
      <p:sp>
        <p:nvSpPr>
          <p:cNvPr id="3" name="Content Placeholder 2">
            <a:extLst>
              <a:ext uri="{FF2B5EF4-FFF2-40B4-BE49-F238E27FC236}">
                <a16:creationId xmlns:a16="http://schemas.microsoft.com/office/drawing/2014/main" id="{F140E0E5-CA0A-C967-A1D5-7EE804E20D57}"/>
              </a:ext>
            </a:extLst>
          </p:cNvPr>
          <p:cNvSpPr>
            <a:spLocks noGrp="1"/>
          </p:cNvSpPr>
          <p:nvPr>
            <p:ph idx="1"/>
          </p:nvPr>
        </p:nvSpPr>
        <p:spPr>
          <a:xfrm>
            <a:off x="2949677" y="806245"/>
            <a:ext cx="9242323" cy="5958349"/>
          </a:xfrm>
        </p:spPr>
        <p:txBody>
          <a:bodyPr>
            <a:normAutofit lnSpcReduction="10000"/>
          </a:bodyPr>
          <a:lstStyle/>
          <a:p>
            <a:r>
              <a:rPr lang="en-IN" sz="1800" dirty="0">
                <a:effectLst/>
                <a:latin typeface="Arial" panose="020B0604020202020204" pitchFamily="34" charset="0"/>
                <a:ea typeface="Arial" panose="020B0604020202020204" pitchFamily="34" charset="0"/>
              </a:rPr>
              <a:t>When it comes to assisting children with their procrastination, for example, whether you're a teacher or a parent, there are three primary ways that you may use:</a:t>
            </a:r>
          </a:p>
          <a:p>
            <a:pPr marL="342900" lvl="0" indent="-342900">
              <a:lnSpc>
                <a:spcPct val="115000"/>
              </a:lnSpc>
              <a:spcBef>
                <a:spcPts val="1200"/>
              </a:spcBef>
              <a:spcAft>
                <a:spcPts val="0"/>
              </a:spcAft>
              <a:buFont typeface="Arial" panose="020B0604020202020204" pitchFamily="34" charset="0"/>
              <a:buChar char="●"/>
            </a:pPr>
            <a:r>
              <a:rPr lang="en-IN" sz="1800" u="sng" strike="noStrike" dirty="0">
                <a:effectLst/>
                <a:latin typeface="Arial" panose="020B0604020202020204" pitchFamily="34" charset="0"/>
                <a:ea typeface="Arial" panose="020B0604020202020204" pitchFamily="34" charset="0"/>
              </a:rPr>
              <a:t>An externally guided strategy. </a:t>
            </a:r>
            <a:r>
              <a:rPr lang="en-IN" sz="1800" u="none" strike="noStrike" dirty="0">
                <a:effectLst/>
                <a:latin typeface="Arial" panose="020B0604020202020204" pitchFamily="34" charset="0"/>
                <a:ea typeface="Arial" panose="020B0604020202020204" pitchFamily="34" charset="0"/>
              </a:rPr>
              <a:t>This entails employing appropriate anti-procrastination tactics to lessen students' procrastination without actively engaging them in the process. For example, this may entail establishing a series of intermediate project deadlines for all students in a course.</a:t>
            </a:r>
          </a:p>
          <a:p>
            <a:pPr marL="342900" lvl="0" indent="-342900">
              <a:lnSpc>
                <a:spcPct val="115000"/>
              </a:lnSpc>
              <a:buFont typeface="Arial" panose="020B0604020202020204" pitchFamily="34" charset="0"/>
              <a:buChar char="●"/>
            </a:pPr>
            <a:r>
              <a:rPr lang="en-IN" sz="1800" u="sng" strike="noStrike" dirty="0">
                <a:effectLst/>
                <a:latin typeface="Arial" panose="020B0604020202020204" pitchFamily="34" charset="0"/>
                <a:ea typeface="Arial" panose="020B0604020202020204" pitchFamily="34" charset="0"/>
              </a:rPr>
              <a:t>A student-driven approach. </a:t>
            </a:r>
            <a:r>
              <a:rPr lang="en-IN" sz="1800" u="none" strike="noStrike" dirty="0">
                <a:effectLst/>
                <a:latin typeface="Arial" panose="020B0604020202020204" pitchFamily="34" charset="0"/>
                <a:ea typeface="Arial" panose="020B0604020202020204" pitchFamily="34" charset="0"/>
              </a:rPr>
              <a:t>This entails allowing pupils to overcome their procrastination with little to no external help. External guidance in this scenario might be as simple as noting the issue of procrastination and informing students about a relevant resource, such as this article.</a:t>
            </a:r>
          </a:p>
          <a:p>
            <a:pPr marL="342900" lvl="0" indent="-342900">
              <a:lnSpc>
                <a:spcPct val="115000"/>
              </a:lnSpc>
              <a:spcAft>
                <a:spcPts val="1200"/>
              </a:spcAft>
              <a:buFont typeface="Arial" panose="020B0604020202020204" pitchFamily="34" charset="0"/>
              <a:buChar char="●"/>
            </a:pPr>
            <a:r>
              <a:rPr lang="en-IN" sz="1800" u="sng" strike="noStrike" dirty="0">
                <a:effectLst/>
                <a:latin typeface="Arial" panose="020B0604020202020204" pitchFamily="34" charset="0"/>
                <a:ea typeface="Arial" panose="020B0604020202020204" pitchFamily="34" charset="0"/>
              </a:rPr>
              <a:t>A collaborative approach. </a:t>
            </a:r>
            <a:r>
              <a:rPr lang="en-IN" sz="1800" u="none" strike="noStrike" dirty="0">
                <a:effectLst/>
                <a:latin typeface="Arial" panose="020B0604020202020204" pitchFamily="34" charset="0"/>
                <a:ea typeface="Arial" panose="020B0604020202020204" pitchFamily="34" charset="0"/>
              </a:rPr>
              <a:t>This includes providing students with external help while also encouraging them to take an active role in their efforts to quit procrastinating. For example, this may entail reviewing important anti-procrastination tactics with students and assisting them in selecting and implementing their favourite ones.</a:t>
            </a:r>
          </a:p>
          <a:p>
            <a:pPr marL="342900" lvl="0" indent="-342900">
              <a:lnSpc>
                <a:spcPct val="115000"/>
              </a:lnSpc>
              <a:spcAft>
                <a:spcPts val="1200"/>
              </a:spcAft>
              <a:buFont typeface="Arial" panose="020B0604020202020204" pitchFamily="34" charset="0"/>
              <a:buChar char="●"/>
            </a:pPr>
            <a:r>
              <a:rPr lang="en-IN" sz="1800" dirty="0">
                <a:effectLst/>
                <a:latin typeface="Arial" panose="020B0604020202020204" pitchFamily="34" charset="0"/>
                <a:ea typeface="Arial" panose="020B0604020202020204" pitchFamily="34" charset="0"/>
              </a:rPr>
              <a:t>Overall, you can assist students in overcoming their procrastination in a variety of ways, including helping them understand that they are procrastinating in a problematic manner, identifying the causes of their procrastination, and selecting and implementing appropriate anti-procrastination techniques. </a:t>
            </a:r>
            <a:endParaRPr lang="en-IN" sz="1800" u="none" strike="noStrike"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61458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83A49-53E7-47F1-549B-995F0C67E19E}"/>
              </a:ext>
            </a:extLst>
          </p:cNvPr>
          <p:cNvSpPr>
            <a:spLocks noGrp="1"/>
          </p:cNvSpPr>
          <p:nvPr>
            <p:ph type="title"/>
          </p:nvPr>
        </p:nvSpPr>
        <p:spPr>
          <a:xfrm>
            <a:off x="4095408" y="-25400"/>
            <a:ext cx="7083870" cy="782484"/>
          </a:xfrm>
        </p:spPr>
        <p:txBody>
          <a:bodyPr/>
          <a:lstStyle/>
          <a:p>
            <a:pPr algn="ctr"/>
            <a:r>
              <a:rPr lang="en-IN" b="1" dirty="0">
                <a:effectLst>
                  <a:outerShdw blurRad="38100" dist="38100" dir="2700000" algn="tl">
                    <a:srgbClr val="000000">
                      <a:alpha val="43137"/>
                    </a:srgbClr>
                  </a:outerShdw>
                </a:effectLst>
              </a:rPr>
              <a:t>Identity Crisis </a:t>
            </a:r>
          </a:p>
        </p:txBody>
      </p:sp>
      <p:sp>
        <p:nvSpPr>
          <p:cNvPr id="3" name="Content Placeholder 2">
            <a:extLst>
              <a:ext uri="{FF2B5EF4-FFF2-40B4-BE49-F238E27FC236}">
                <a16:creationId xmlns:a16="http://schemas.microsoft.com/office/drawing/2014/main" id="{9F52A871-35A9-CE8B-5F35-972F06AD95B3}"/>
              </a:ext>
            </a:extLst>
          </p:cNvPr>
          <p:cNvSpPr>
            <a:spLocks noGrp="1"/>
          </p:cNvSpPr>
          <p:nvPr>
            <p:ph idx="1"/>
          </p:nvPr>
        </p:nvSpPr>
        <p:spPr>
          <a:xfrm>
            <a:off x="3637934" y="609600"/>
            <a:ext cx="8455743" cy="6248400"/>
          </a:xfrm>
        </p:spPr>
        <p:txBody>
          <a:bodyPr>
            <a:normAutofit lnSpcReduction="10000"/>
          </a:bodyPr>
          <a:lstStyle/>
          <a:p>
            <a:r>
              <a:rPr lang="en-IN" sz="1800" dirty="0">
                <a:effectLst/>
                <a:latin typeface="Arial" panose="020B0604020202020204" pitchFamily="34" charset="0"/>
                <a:ea typeface="Arial" panose="020B0604020202020204" pitchFamily="34" charset="0"/>
              </a:rPr>
              <a:t>A feeling of identity enables people to interact with their surroundings. A clear identity may minimize confusion and anxiety, direct a person’s decisions and foster significant self-esteem. </a:t>
            </a:r>
          </a:p>
          <a:p>
            <a:r>
              <a:rPr lang="en-IN" sz="1800" dirty="0">
                <a:effectLst/>
                <a:latin typeface="Arial" panose="020B0604020202020204" pitchFamily="34" charset="0"/>
                <a:ea typeface="Arial" panose="020B0604020202020204" pitchFamily="34" charset="0"/>
              </a:rPr>
              <a:t>Erikson contended that identity certainty allows a person to reject incongruent self-evaluations. For example- an individual with an intense awareness of self may be better able to disregard or dismiss bullying.</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Erikson’s theory of development is based on 8 phases of psychological development which occur in a predictable order. Stage 5 occurs in adolescence when a person has an identity crisis and must choose between ego identification and confusion. </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According to common belief, an identity crisis can arise following a significant life shift or trauma. Some potential reasons may include: </a:t>
            </a:r>
          </a:p>
          <a:p>
            <a:pPr marL="342900" lvl="0" indent="-342900">
              <a:lnSpc>
                <a:spcPct val="115000"/>
              </a:lnSpc>
              <a:spcBef>
                <a:spcPts val="1200"/>
              </a:spcBef>
              <a:spcAft>
                <a:spcPts val="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Graduation from school or college.</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Losing a parent or a loved one.</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Starting a job</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Becoming a parent</a:t>
            </a:r>
          </a:p>
          <a:p>
            <a:pPr marL="342900" lvl="0" indent="-342900">
              <a:lnSpc>
                <a:spcPct val="115000"/>
              </a:lnSpc>
              <a:spcAft>
                <a:spcPts val="120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Changes in daily routines or career paths.</a:t>
            </a:r>
          </a:p>
          <a:p>
            <a:endParaRPr lang="en-IN" dirty="0"/>
          </a:p>
        </p:txBody>
      </p:sp>
    </p:spTree>
    <p:extLst>
      <p:ext uri="{BB962C8B-B14F-4D97-AF65-F5344CB8AC3E}">
        <p14:creationId xmlns:p14="http://schemas.microsoft.com/office/powerpoint/2010/main" val="3687313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A3340-1C82-7367-3529-2CA4D49E6C79}"/>
              </a:ext>
            </a:extLst>
          </p:cNvPr>
          <p:cNvSpPr>
            <a:spLocks noGrp="1"/>
          </p:cNvSpPr>
          <p:nvPr>
            <p:ph type="title"/>
          </p:nvPr>
        </p:nvSpPr>
        <p:spPr>
          <a:xfrm>
            <a:off x="3028335" y="359182"/>
            <a:ext cx="9055509" cy="984636"/>
          </a:xfrm>
        </p:spPr>
        <p:txBody>
          <a:bodyPr/>
          <a:lstStyle/>
          <a:p>
            <a:pPr algn="ctr"/>
            <a:r>
              <a:rPr lang="en-IN" b="1" dirty="0">
                <a:effectLst>
                  <a:outerShdw blurRad="38100" dist="38100" dir="2700000" algn="tl">
                    <a:srgbClr val="000000">
                      <a:alpha val="43137"/>
                    </a:srgbClr>
                  </a:outerShdw>
                </a:effectLst>
              </a:rPr>
              <a:t>Signs and Symptoms of Identity Crisis</a:t>
            </a:r>
          </a:p>
        </p:txBody>
      </p:sp>
      <p:sp>
        <p:nvSpPr>
          <p:cNvPr id="3" name="Content Placeholder 2">
            <a:extLst>
              <a:ext uri="{FF2B5EF4-FFF2-40B4-BE49-F238E27FC236}">
                <a16:creationId xmlns:a16="http://schemas.microsoft.com/office/drawing/2014/main" id="{00F9DD09-AF0B-FD55-8E19-B6F401D3FDB2}"/>
              </a:ext>
            </a:extLst>
          </p:cNvPr>
          <p:cNvSpPr>
            <a:spLocks noGrp="1"/>
          </p:cNvSpPr>
          <p:nvPr>
            <p:ph idx="1"/>
          </p:nvPr>
        </p:nvSpPr>
        <p:spPr>
          <a:xfrm>
            <a:off x="3274142" y="1343818"/>
            <a:ext cx="8917858" cy="5495927"/>
          </a:xfrm>
        </p:spPr>
        <p:txBody>
          <a:bodyPr/>
          <a:lstStyle/>
          <a:p>
            <a:r>
              <a:rPr lang="en-IN" sz="1800" dirty="0">
                <a:effectLst/>
                <a:latin typeface="Arial" panose="020B0604020202020204" pitchFamily="34" charset="0"/>
                <a:ea typeface="Arial" panose="020B0604020202020204" pitchFamily="34" charset="0"/>
              </a:rPr>
              <a:t>An identity crisis can lead to emotions of discontent, being trapped, or lacking significant growth. Furthermore, an identity crisis can trigger emotions of sadness or anxiety, leaving people dissatisfied with themselves and their lives. </a:t>
            </a:r>
          </a:p>
          <a:p>
            <a:r>
              <a:rPr lang="en-IN" sz="1800" dirty="0">
                <a:effectLst/>
                <a:latin typeface="Arial" panose="020B0604020202020204" pitchFamily="34" charset="0"/>
                <a:ea typeface="Arial" panose="020B0604020202020204" pitchFamily="34" charset="0"/>
              </a:rPr>
              <a:t>This form of personal crisis may be more difficult to recognize in oneself since the symptoms are less specific than those of other mental health problems. Here are the common indications of an identity crisis.</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Questioning your character</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Questioning traits that influence your self-perception</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Questioning your purpose or passion in life</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Experiencing anxiety </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Altering your values or inclinations frequently to match your environment or relationship</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Difficulty answering questions about yourself</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Difficulty trusting your ability to make decisions</a:t>
            </a:r>
          </a:p>
          <a:p>
            <a:pPr marL="0" indent="0">
              <a:buNone/>
            </a:pPr>
            <a:endParaRPr lang="en-IN" dirty="0"/>
          </a:p>
        </p:txBody>
      </p:sp>
    </p:spTree>
    <p:extLst>
      <p:ext uri="{BB962C8B-B14F-4D97-AF65-F5344CB8AC3E}">
        <p14:creationId xmlns:p14="http://schemas.microsoft.com/office/powerpoint/2010/main" val="23853656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54059-B356-9940-E78A-67FAA8C19E4E}"/>
              </a:ext>
            </a:extLst>
          </p:cNvPr>
          <p:cNvSpPr>
            <a:spLocks noGrp="1"/>
          </p:cNvSpPr>
          <p:nvPr>
            <p:ph type="title"/>
          </p:nvPr>
        </p:nvSpPr>
        <p:spPr>
          <a:xfrm>
            <a:off x="2008239" y="409370"/>
            <a:ext cx="10515600" cy="1325563"/>
          </a:xfrm>
        </p:spPr>
        <p:txBody>
          <a:bodyPr anchor="ctr"/>
          <a:lstStyle/>
          <a:p>
            <a:pPr algn="ctr"/>
            <a:r>
              <a:rPr lang="en-IN" b="1" dirty="0">
                <a:effectLst>
                  <a:outerShdw blurRad="38100" dist="38100" dir="2700000" algn="tl">
                    <a:srgbClr val="000000">
                      <a:alpha val="43137"/>
                    </a:srgbClr>
                  </a:outerShdw>
                </a:effectLst>
              </a:rPr>
              <a:t>How to help build your teenager’s identity</a:t>
            </a:r>
          </a:p>
        </p:txBody>
      </p:sp>
      <p:sp>
        <p:nvSpPr>
          <p:cNvPr id="3" name="Content Placeholder 2">
            <a:extLst>
              <a:ext uri="{FF2B5EF4-FFF2-40B4-BE49-F238E27FC236}">
                <a16:creationId xmlns:a16="http://schemas.microsoft.com/office/drawing/2014/main" id="{2E3F9247-389F-0A13-0B25-B81DB2833D90}"/>
              </a:ext>
            </a:extLst>
          </p:cNvPr>
          <p:cNvSpPr>
            <a:spLocks noGrp="1"/>
          </p:cNvSpPr>
          <p:nvPr>
            <p:ph idx="1"/>
          </p:nvPr>
        </p:nvSpPr>
        <p:spPr>
          <a:xfrm>
            <a:off x="2635045" y="1479756"/>
            <a:ext cx="9556955" cy="5378244"/>
          </a:xfrm>
        </p:spPr>
        <p:txBody>
          <a:bodyPr/>
          <a:lstStyle/>
          <a:p>
            <a:r>
              <a:rPr lang="en-IN" sz="1800" dirty="0">
                <a:effectLst/>
                <a:latin typeface="Arial" panose="020B0604020202020204" pitchFamily="34" charset="0"/>
                <a:ea typeface="Arial" panose="020B0604020202020204" pitchFamily="34" charset="0"/>
              </a:rPr>
              <a:t>When children acquire a healthy sense of self, and therefore a realistic identity, they can live fulfilled and meaningful lives. Here are a few things you can do as caregivers to help them build their identity-</a:t>
            </a:r>
          </a:p>
          <a:p>
            <a:pPr marL="0" indent="0">
              <a:buNone/>
            </a:pPr>
            <a:endParaRPr lang="en-IN" sz="1800" dirty="0">
              <a:effectLst/>
              <a:latin typeface="Arial" panose="020B0604020202020204" pitchFamily="34" charset="0"/>
              <a:ea typeface="Arial" panose="020B0604020202020204" pitchFamily="34" charset="0"/>
            </a:endParaRPr>
          </a:p>
          <a:p>
            <a:pPr marL="0" indent="0">
              <a:buNone/>
            </a:pPr>
            <a:r>
              <a:rPr lang="en-IN" dirty="0"/>
              <a:t>- Take the time to understand and connect with your teenager</a:t>
            </a:r>
          </a:p>
          <a:p>
            <a:pPr marL="0" indent="0">
              <a:buNone/>
            </a:pPr>
            <a:r>
              <a:rPr lang="en-IN" dirty="0"/>
              <a:t>- Investigate your concept of self and personal identity</a:t>
            </a:r>
          </a:p>
          <a:p>
            <a:pPr marL="0" indent="0">
              <a:buNone/>
            </a:pPr>
            <a:r>
              <a:rPr lang="en-IN" dirty="0"/>
              <a:t>- Encourage your teenager to pursue his/her interests</a:t>
            </a:r>
          </a:p>
          <a:p>
            <a:pPr marL="0" indent="0">
              <a:buNone/>
            </a:pPr>
            <a:r>
              <a:rPr lang="en-IN" dirty="0"/>
              <a:t>- Negotiate</a:t>
            </a:r>
          </a:p>
          <a:p>
            <a:pPr marL="0" indent="0">
              <a:buNone/>
            </a:pPr>
            <a:r>
              <a:rPr lang="en-IN" dirty="0"/>
              <a:t>- Accept and encourage your adolescent to accept themselves</a:t>
            </a:r>
          </a:p>
          <a:p>
            <a:pPr marL="0" indent="0">
              <a:buNone/>
            </a:pPr>
            <a:r>
              <a:rPr lang="en-IN" dirty="0"/>
              <a:t>- Give him/her the gift of kindness</a:t>
            </a:r>
          </a:p>
          <a:p>
            <a:pPr marL="0" indent="0">
              <a:buNone/>
            </a:pPr>
            <a:r>
              <a:rPr lang="en-IN" dirty="0"/>
              <a:t>- Empower your Teenager</a:t>
            </a:r>
          </a:p>
          <a:p>
            <a:pPr marL="0" indent="0">
              <a:buNone/>
            </a:pPr>
            <a:endParaRPr lang="en-IN" dirty="0"/>
          </a:p>
        </p:txBody>
      </p:sp>
      <p:sp>
        <p:nvSpPr>
          <p:cNvPr id="5" name="Rectangle: Rounded Corners 4">
            <a:extLst>
              <a:ext uri="{FF2B5EF4-FFF2-40B4-BE49-F238E27FC236}">
                <a16:creationId xmlns:a16="http://schemas.microsoft.com/office/drawing/2014/main" id="{26B565E9-6A85-5622-F56F-64B5936B2EA9}"/>
              </a:ext>
            </a:extLst>
          </p:cNvPr>
          <p:cNvSpPr/>
          <p:nvPr/>
        </p:nvSpPr>
        <p:spPr>
          <a:xfrm>
            <a:off x="2517057" y="2448233"/>
            <a:ext cx="9045678" cy="344129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406914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21FD4-02A4-AE81-B75D-2C8AC8DFE407}"/>
              </a:ext>
            </a:extLst>
          </p:cNvPr>
          <p:cNvSpPr>
            <a:spLocks noGrp="1"/>
          </p:cNvSpPr>
          <p:nvPr>
            <p:ph type="title"/>
          </p:nvPr>
        </p:nvSpPr>
        <p:spPr>
          <a:xfrm>
            <a:off x="1697430" y="0"/>
            <a:ext cx="10494570" cy="1060092"/>
          </a:xfrm>
        </p:spPr>
        <p:txBody>
          <a:bodyPr anchor="ctr"/>
          <a:lstStyle/>
          <a:p>
            <a:pPr algn="ctr"/>
            <a:r>
              <a:rPr lang="en-IN" b="1" dirty="0">
                <a:effectLst>
                  <a:outerShdw blurRad="38100" dist="38100" dir="2700000" algn="tl">
                    <a:srgbClr val="000000">
                      <a:alpha val="43137"/>
                    </a:srgbClr>
                  </a:outerShdw>
                </a:effectLst>
              </a:rPr>
              <a:t>Parenting Issues</a:t>
            </a:r>
          </a:p>
        </p:txBody>
      </p:sp>
      <p:sp>
        <p:nvSpPr>
          <p:cNvPr id="3" name="Content Placeholder 2">
            <a:extLst>
              <a:ext uri="{FF2B5EF4-FFF2-40B4-BE49-F238E27FC236}">
                <a16:creationId xmlns:a16="http://schemas.microsoft.com/office/drawing/2014/main" id="{9069E69E-D252-84F8-DEA8-D5A32990F1FB}"/>
              </a:ext>
            </a:extLst>
          </p:cNvPr>
          <p:cNvSpPr>
            <a:spLocks noGrp="1"/>
          </p:cNvSpPr>
          <p:nvPr>
            <p:ph idx="1"/>
          </p:nvPr>
        </p:nvSpPr>
        <p:spPr>
          <a:xfrm>
            <a:off x="2369574" y="757084"/>
            <a:ext cx="9822426" cy="6100916"/>
          </a:xfrm>
        </p:spPr>
        <p:txBody>
          <a:bodyPr>
            <a:normAutofit lnSpcReduction="10000"/>
          </a:bodyPr>
          <a:lstStyle/>
          <a:p>
            <a:r>
              <a:rPr lang="en-IN" sz="1800" dirty="0">
                <a:effectLst/>
                <a:latin typeface="Arial" panose="020B0604020202020204" pitchFamily="34" charset="0"/>
                <a:ea typeface="Arial" panose="020B0604020202020204" pitchFamily="34" charset="0"/>
              </a:rPr>
              <a:t>Parenting is a tough job and it comes with many challenges in life. Every parent has their way of dealing with their kids but sometimes they may not realize that their kids may also get negatively affected by it. </a:t>
            </a:r>
          </a:p>
          <a:p>
            <a:r>
              <a:rPr lang="en-IN" sz="1800" dirty="0">
                <a:effectLst/>
                <a:latin typeface="Arial" panose="020B0604020202020204" pitchFamily="34" charset="0"/>
                <a:ea typeface="Arial" panose="020B0604020202020204" pitchFamily="34" charset="0"/>
              </a:rPr>
              <a:t>It further impacts the parent-child relationship severely and it may also lead to the child developing various mental health issues further in life. </a:t>
            </a:r>
            <a:r>
              <a:rPr lang="en-IN" sz="1800" b="1" dirty="0">
                <a:effectLst/>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It is important to acknowledge your mistakes and work on them to improve the relationship you have with your child. </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Having a healthy relationship with your child is extremely important as it is beneficial for the holistic development of the child. There are multiple reasons why distance may come between your relationship such as:</a:t>
            </a:r>
          </a:p>
          <a:p>
            <a:pPr marL="0" indent="0">
              <a:buNone/>
            </a:pPr>
            <a:r>
              <a:rPr lang="en-IN" sz="1800" u="sng" dirty="0">
                <a:effectLst/>
                <a:latin typeface="Arial" panose="020B0604020202020204" pitchFamily="34" charset="0"/>
                <a:ea typeface="Arial" panose="020B0604020202020204" pitchFamily="34" charset="0"/>
              </a:rPr>
              <a:t>Overprotectiveness</a:t>
            </a:r>
          </a:p>
          <a:p>
            <a:pPr marL="0" indent="0">
              <a:buNone/>
            </a:pPr>
            <a:r>
              <a:rPr lang="en-IN" sz="1800" dirty="0">
                <a:effectLst/>
                <a:latin typeface="Arial" panose="020B0604020202020204" pitchFamily="34" charset="0"/>
                <a:ea typeface="Arial" panose="020B0604020202020204" pitchFamily="34" charset="0"/>
              </a:rPr>
              <a:t> Every parent wants the best for their children and every parent wants to protect their child from any danger but there is a very thin line between being protective and being over-protective. Sometimes parents put so many unwanted restrictions on the child because of which the development of the child may get hampered. It is acceptable to protect your children from sliding into bad habits, but you should not instil in them traits such as dependency, submission, hostility etc. </a:t>
            </a:r>
          </a:p>
          <a:p>
            <a:pPr marL="0" indent="0">
              <a:buNone/>
            </a:pPr>
            <a:r>
              <a:rPr lang="en-IN" u="sng" dirty="0">
                <a:latin typeface="Arial" panose="020B0604020202020204" pitchFamily="34" charset="0"/>
                <a:cs typeface="Arial" panose="020B0604020202020204" pitchFamily="34" charset="0"/>
              </a:rPr>
              <a:t>Communication Gap</a:t>
            </a:r>
          </a:p>
          <a:p>
            <a:pPr marL="0" indent="0">
              <a:buNone/>
            </a:pPr>
            <a:r>
              <a:rPr lang="en-IN" sz="1800" dirty="0">
                <a:effectLst/>
                <a:latin typeface="Arial" panose="020B0604020202020204" pitchFamily="34" charset="0"/>
                <a:ea typeface="Arial" panose="020B0604020202020204" pitchFamily="34" charset="0"/>
              </a:rPr>
              <a:t>When a parent is unavailable to listen to the queries and doubts of the child, the child may feel as if there is no one with whom they can share their concerns. Often, due to such incidences a communication gap can occur between the parents and the child. As a result, some parents fail to provide necessary support and help during crises. </a:t>
            </a:r>
            <a:endParaRPr lang="en-IN" dirty="0"/>
          </a:p>
        </p:txBody>
      </p:sp>
    </p:spTree>
    <p:extLst>
      <p:ext uri="{BB962C8B-B14F-4D97-AF65-F5344CB8AC3E}">
        <p14:creationId xmlns:p14="http://schemas.microsoft.com/office/powerpoint/2010/main" val="42210626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42DB7E-9367-1010-7FFC-8A7CF398F0E2}"/>
              </a:ext>
            </a:extLst>
          </p:cNvPr>
          <p:cNvSpPr>
            <a:spLocks noGrp="1"/>
          </p:cNvSpPr>
          <p:nvPr>
            <p:ph idx="1"/>
          </p:nvPr>
        </p:nvSpPr>
        <p:spPr>
          <a:xfrm>
            <a:off x="1907458" y="0"/>
            <a:ext cx="10284542" cy="6858000"/>
          </a:xfrm>
        </p:spPr>
        <p:txBody>
          <a:bodyPr>
            <a:normAutofit fontScale="70000" lnSpcReduction="20000"/>
          </a:bodyPr>
          <a:lstStyle/>
          <a:p>
            <a:r>
              <a:rPr lang="en-IN" sz="2300" u="sng" dirty="0">
                <a:solidFill>
                  <a:schemeClr val="tx1">
                    <a:lumMod val="95000"/>
                    <a:lumOff val="5000"/>
                  </a:schemeClr>
                </a:solidFill>
                <a:latin typeface="Arial" panose="020B0604020202020204" pitchFamily="34" charset="0"/>
                <a:cs typeface="Arial" panose="020B0604020202020204" pitchFamily="34" charset="0"/>
              </a:rPr>
              <a:t>Unsuitable parenting approaches: </a:t>
            </a:r>
            <a:r>
              <a:rPr lang="en-IN" sz="2300" dirty="0">
                <a:effectLst/>
                <a:latin typeface="Arial" panose="020B0604020202020204" pitchFamily="34" charset="0"/>
                <a:ea typeface="Arial" panose="020B0604020202020204" pitchFamily="34" charset="0"/>
              </a:rPr>
              <a:t>As children observe parents' behaviours, it is clear that parental behaviour can have a significant positive and negative impact on how a child learns to perceive, think, feel and act. An emotionally troubled parent, addicted to drugs or alcohol, or otherwise maladjusted could pose as an unsuitable role model. </a:t>
            </a:r>
          </a:p>
          <a:p>
            <a:r>
              <a:rPr lang="en-IN" sz="2300" u="sng" dirty="0">
                <a:effectLst/>
                <a:latin typeface="Arial" panose="020B0604020202020204" pitchFamily="34" charset="0"/>
                <a:ea typeface="Arial" panose="020B0604020202020204" pitchFamily="34" charset="0"/>
              </a:rPr>
              <a:t>Substance abuse</a:t>
            </a:r>
            <a:r>
              <a:rPr lang="en-IN" sz="2300" u="sng" dirty="0">
                <a:latin typeface="Arial" panose="020B0604020202020204" pitchFamily="34" charset="0"/>
                <a:ea typeface="Arial" panose="020B0604020202020204" pitchFamily="34" charset="0"/>
              </a:rPr>
              <a:t> </a:t>
            </a:r>
            <a:r>
              <a:rPr lang="en-IN" sz="2300" dirty="0">
                <a:effectLst/>
                <a:latin typeface="Arial" panose="020B0604020202020204" pitchFamily="34" charset="0"/>
                <a:ea typeface="Arial" panose="020B0604020202020204" pitchFamily="34" charset="0"/>
              </a:rPr>
              <a:t>Children particularly in their teens are intrigued by anything that provides them with an adrenaline rush. The allure of booze, cigarettes and drugs to appear cool in front of their peers frequently thrills them. Parents should take caution and engage in constructive conversations to assist them in understanding the ramifications of acquiring a habit. </a:t>
            </a:r>
          </a:p>
          <a:p>
            <a:r>
              <a:rPr lang="en-IN" sz="2300" u="sng" dirty="0">
                <a:effectLst/>
                <a:latin typeface="Arial" panose="020B0604020202020204" pitchFamily="34" charset="0"/>
                <a:ea typeface="Arial" panose="020B0604020202020204" pitchFamily="34" charset="0"/>
              </a:rPr>
              <a:t>Rejection</a:t>
            </a:r>
            <a:r>
              <a:rPr lang="en-IN" sz="2300" dirty="0">
                <a:effectLst/>
                <a:latin typeface="Arial" panose="020B0604020202020204" pitchFamily="34" charset="0"/>
                <a:ea typeface="Arial" panose="020B0604020202020204" pitchFamily="34" charset="0"/>
              </a:rPr>
              <a:t>- manifests itself in a variety of ways, including physical neglect, denial of love and affection, a lack of interest in the child’s activities and successes, a failure to spend time with the child, and a disregard for the child’s rights and feelings as an individual. In a few circumstances, it also includes cruel and abusive treatment. According to studies, parental rejection fosters low self-worth, feelings of insecurity and inferiority, and increased violence. </a:t>
            </a:r>
          </a:p>
          <a:p>
            <a:pPr>
              <a:lnSpc>
                <a:spcPct val="115000"/>
              </a:lnSpc>
              <a:spcBef>
                <a:spcPts val="1200"/>
              </a:spcBef>
              <a:spcAft>
                <a:spcPts val="1200"/>
              </a:spcAft>
            </a:pPr>
            <a:r>
              <a:rPr lang="en-IN" sz="2300" u="sng" dirty="0">
                <a:effectLst/>
                <a:latin typeface="Arial" panose="020B0604020202020204" pitchFamily="34" charset="0"/>
                <a:ea typeface="Arial" panose="020B0604020202020204" pitchFamily="34" charset="0"/>
              </a:rPr>
              <a:t>Not defining boundaries </a:t>
            </a:r>
            <a:r>
              <a:rPr lang="en-IN" sz="2300" dirty="0">
                <a:effectLst/>
                <a:latin typeface="Arial" panose="020B0604020202020204" pitchFamily="34" charset="0"/>
                <a:ea typeface="Arial" panose="020B0604020202020204" pitchFamily="34" charset="0"/>
              </a:rPr>
              <a:t>No child loves being controlled by their parents. They frequently rebel against their parents due to hormonal fluctuations, which results in fights. However, setting appropriate boundaries and consequences for tantrums is an important aspect of parenting. </a:t>
            </a:r>
            <a:endParaRPr lang="en-IN" sz="2300" dirty="0">
              <a:latin typeface="Arial" panose="020B0604020202020204" pitchFamily="34" charset="0"/>
              <a:ea typeface="Arial" panose="020B0604020202020204" pitchFamily="34" charset="0"/>
            </a:endParaRPr>
          </a:p>
          <a:p>
            <a:pPr>
              <a:lnSpc>
                <a:spcPct val="115000"/>
              </a:lnSpc>
              <a:spcBef>
                <a:spcPts val="1200"/>
              </a:spcBef>
              <a:spcAft>
                <a:spcPts val="1200"/>
              </a:spcAft>
            </a:pPr>
            <a:r>
              <a:rPr lang="en-IN" sz="2300" u="sng" dirty="0">
                <a:effectLst/>
                <a:latin typeface="Arial" panose="020B0604020202020204" pitchFamily="34" charset="0"/>
                <a:ea typeface="Arial" panose="020B0604020202020204" pitchFamily="34" charset="0"/>
              </a:rPr>
              <a:t>Overindulgence</a:t>
            </a:r>
            <a:r>
              <a:rPr lang="en-IN" sz="2300" dirty="0">
                <a:effectLst/>
                <a:latin typeface="Arial" panose="020B0604020202020204" pitchFamily="34" charset="0"/>
                <a:ea typeface="Arial" panose="020B0604020202020204" pitchFamily="34" charset="0"/>
              </a:rPr>
              <a:t>- Sometimes one or both of the parents may pamper the child’s desires neglecting the need to teach and reward ideal norms of behaviour. Overindulged youngsters are typically spoilt, selfish, disrespectful, and demanding. High permissiveness and little punishment at home are positively associated with antisocial and aggressive behaviour. These children effortlessly enter partnerships yet exploit others for their gain. Such youngsters are frequently disobedient.</a:t>
            </a:r>
          </a:p>
          <a:p>
            <a:pPr>
              <a:lnSpc>
                <a:spcPct val="115000"/>
              </a:lnSpc>
              <a:spcBef>
                <a:spcPts val="1200"/>
              </a:spcBef>
              <a:spcAft>
                <a:spcPts val="1200"/>
              </a:spcAft>
            </a:pPr>
            <a:r>
              <a:rPr lang="en-IN" sz="2300" u="sng" dirty="0">
                <a:effectLst/>
                <a:latin typeface="Arial" panose="020B0604020202020204" pitchFamily="34" charset="0"/>
                <a:ea typeface="Arial" panose="020B0604020202020204" pitchFamily="34" charset="0"/>
              </a:rPr>
              <a:t>Unrealistic expectations-</a:t>
            </a:r>
            <a:r>
              <a:rPr lang="en-IN" sz="2300" dirty="0">
                <a:effectLst/>
                <a:latin typeface="Arial" panose="020B0604020202020204" pitchFamily="34" charset="0"/>
                <a:ea typeface="Arial" panose="020B0604020202020204" pitchFamily="34" charset="0"/>
              </a:rPr>
              <a:t> some parents put enormous pressure on their children to meet unreasonably “high standards’. Under such constant stress, there is little possibility for spontaneity or spontaneous development. Too often, parents fail to consider each child’s strengths and temperament, resulting in parent-child relationship difficulties. </a:t>
            </a:r>
          </a:p>
          <a:p>
            <a:pPr marL="0" indent="0">
              <a:buNone/>
            </a:pPr>
            <a:endParaRPr lang="en-IN" dirty="0"/>
          </a:p>
        </p:txBody>
      </p:sp>
    </p:spTree>
    <p:extLst>
      <p:ext uri="{BB962C8B-B14F-4D97-AF65-F5344CB8AC3E}">
        <p14:creationId xmlns:p14="http://schemas.microsoft.com/office/powerpoint/2010/main" val="35804285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84BFA-325D-7FC3-BD3B-75EF0CA11A7E}"/>
              </a:ext>
            </a:extLst>
          </p:cNvPr>
          <p:cNvSpPr>
            <a:spLocks noGrp="1"/>
          </p:cNvSpPr>
          <p:nvPr>
            <p:ph type="title"/>
          </p:nvPr>
        </p:nvSpPr>
        <p:spPr>
          <a:xfrm>
            <a:off x="1848465" y="275303"/>
            <a:ext cx="9818601" cy="1062430"/>
          </a:xfrm>
        </p:spPr>
        <p:txBody>
          <a:bodyPr>
            <a:normAutofit fontScale="90000"/>
          </a:bodyPr>
          <a:lstStyle/>
          <a:p>
            <a:pPr algn="ctr"/>
            <a:r>
              <a:rPr lang="en-IN" b="1" dirty="0">
                <a:effectLst>
                  <a:outerShdw blurRad="38100" dist="38100" dir="2700000" algn="tl">
                    <a:srgbClr val="000000">
                      <a:alpha val="43137"/>
                    </a:srgbClr>
                  </a:outerShdw>
                </a:effectLst>
              </a:rPr>
              <a:t>Does your parenting style affect your teenager’s mental health?</a:t>
            </a:r>
          </a:p>
        </p:txBody>
      </p:sp>
      <p:sp>
        <p:nvSpPr>
          <p:cNvPr id="3" name="Content Placeholder 2">
            <a:extLst>
              <a:ext uri="{FF2B5EF4-FFF2-40B4-BE49-F238E27FC236}">
                <a16:creationId xmlns:a16="http://schemas.microsoft.com/office/drawing/2014/main" id="{ED304B18-595A-FF5B-C12E-55283A807FAB}"/>
              </a:ext>
            </a:extLst>
          </p:cNvPr>
          <p:cNvSpPr>
            <a:spLocks noGrp="1"/>
          </p:cNvSpPr>
          <p:nvPr>
            <p:ph idx="1"/>
          </p:nvPr>
        </p:nvSpPr>
        <p:spPr>
          <a:xfrm>
            <a:off x="1268360" y="1268361"/>
            <a:ext cx="10923639" cy="5589639"/>
          </a:xfrm>
        </p:spPr>
        <p:txBody>
          <a:bodyPr>
            <a:normAutofit lnSpcReduction="10000"/>
          </a:bodyPr>
          <a:lstStyle/>
          <a:p>
            <a:r>
              <a:rPr lang="en-IN" sz="1800" dirty="0">
                <a:effectLst/>
                <a:latin typeface="Arial" panose="020B0604020202020204" pitchFamily="34" charset="0"/>
                <a:ea typeface="Arial" panose="020B0604020202020204" pitchFamily="34" charset="0"/>
              </a:rPr>
              <a:t>While you never want to be accused of ignoring or under parenting your children, you should also avoid overparenting. How is this so? Repeatedly shielding your children will impair their ability to cope with unpleasant, anxiety-inducing events. The inability to deal with events appropriately can contribute to the development of anxiety problems in the future.</a:t>
            </a:r>
          </a:p>
          <a:p>
            <a:r>
              <a:rPr lang="en-IN" sz="1800" dirty="0">
                <a:effectLst/>
                <a:latin typeface="Arial" panose="020B0604020202020204" pitchFamily="34" charset="0"/>
                <a:ea typeface="Arial" panose="020B0604020202020204" pitchFamily="34" charset="0"/>
              </a:rPr>
              <a:t>In some cases, the inverse can occur. Your children may have become accustomed to being shielded and numb to certain situations, so they feel more autonomous by doing the reverse of what their parents teach.</a:t>
            </a:r>
          </a:p>
          <a:p>
            <a:r>
              <a:rPr lang="en-IN" sz="1800" dirty="0">
                <a:effectLst/>
                <a:latin typeface="Arial" panose="020B0604020202020204" pitchFamily="34" charset="0"/>
                <a:ea typeface="Arial" panose="020B0604020202020204" pitchFamily="34" charset="0"/>
              </a:rPr>
              <a:t>Meanwhile, parenting in a critical, dismissive tone can lower children's self-esteem and cause anxiety or despair. The same may be said about assessing your children based on their physical image or self-esteem. </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Parents often fall into four categories of parenting styles;-</a:t>
            </a:r>
          </a:p>
          <a:p>
            <a:pPr marL="342900" indent="-342900">
              <a:buAutoNum type="alphaLcParenR"/>
            </a:pPr>
            <a:r>
              <a:rPr lang="en-IN" sz="1800" dirty="0">
                <a:latin typeface="Arial" panose="020B0604020202020204" pitchFamily="34" charset="0"/>
                <a:cs typeface="Arial" panose="020B0604020202020204" pitchFamily="34" charset="0"/>
              </a:rPr>
              <a:t>Authoritarian</a:t>
            </a:r>
          </a:p>
          <a:p>
            <a:pPr marL="514350" indent="-514350">
              <a:buAutoNum type="alphaLcParenR"/>
            </a:pPr>
            <a:r>
              <a:rPr lang="en-IN" sz="1800" dirty="0">
                <a:latin typeface="Arial" panose="020B0604020202020204" pitchFamily="34" charset="0"/>
                <a:cs typeface="Arial" panose="020B0604020202020204" pitchFamily="34" charset="0"/>
              </a:rPr>
              <a:t>Authoritative</a:t>
            </a:r>
          </a:p>
          <a:p>
            <a:pPr marL="514350" indent="-514350">
              <a:buAutoNum type="alphaLcParenR"/>
            </a:pPr>
            <a:r>
              <a:rPr lang="en-IN" sz="1800" dirty="0">
                <a:latin typeface="Arial" panose="020B0604020202020204" pitchFamily="34" charset="0"/>
                <a:cs typeface="Arial" panose="020B0604020202020204" pitchFamily="34" charset="0"/>
              </a:rPr>
              <a:t>Permissive</a:t>
            </a:r>
          </a:p>
          <a:p>
            <a:pPr marL="514350" indent="-514350">
              <a:buAutoNum type="alphaLcParenR"/>
            </a:pPr>
            <a:r>
              <a:rPr lang="en-IN" sz="1800" dirty="0">
                <a:latin typeface="Arial" panose="020B0604020202020204" pitchFamily="34" charset="0"/>
                <a:cs typeface="Arial" panose="020B0604020202020204" pitchFamily="34" charset="0"/>
              </a:rPr>
              <a:t>Uninvolved</a:t>
            </a:r>
          </a:p>
          <a:p>
            <a:pPr marL="0" indent="0">
              <a:buNone/>
            </a:pPr>
            <a:r>
              <a:rPr lang="en-IN" sz="1800" dirty="0">
                <a:effectLst/>
                <a:latin typeface="Arial" panose="020B0604020202020204" pitchFamily="34" charset="0"/>
                <a:ea typeface="Arial" panose="020B0604020202020204" pitchFamily="34" charset="0"/>
              </a:rPr>
              <a:t>There is no clear right or wrong way to parent, as each scenario provides unique problems. Regardless of your parenting style, this is not a blame game. Finally, parenting style is not the only factor that influences a child's development.</a:t>
            </a:r>
          </a:p>
          <a:p>
            <a:pPr marL="0" indent="0">
              <a:buNone/>
            </a:pPr>
            <a:endParaRPr lang="en-IN"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497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B472-914E-5803-E8D9-090CAC7AEFE4}"/>
              </a:ext>
            </a:extLst>
          </p:cNvPr>
          <p:cNvSpPr>
            <a:spLocks noGrp="1"/>
          </p:cNvSpPr>
          <p:nvPr>
            <p:ph type="title"/>
          </p:nvPr>
        </p:nvSpPr>
        <p:spPr>
          <a:xfrm>
            <a:off x="3096069" y="157858"/>
            <a:ext cx="6431389" cy="1169495"/>
          </a:xfrm>
        </p:spPr>
        <p:txBody>
          <a:bodyPr>
            <a:normAutofit fontScale="90000"/>
          </a:bodyPr>
          <a:lstStyle/>
          <a:p>
            <a:pPr algn="ctr"/>
            <a:br>
              <a:rPr lang="en-IN" b="1" dirty="0"/>
            </a:br>
            <a:r>
              <a:rPr lang="en-IN" b="1" dirty="0">
                <a:effectLst>
                  <a:outerShdw blurRad="38100" dist="38100" dir="2700000" algn="tl">
                    <a:srgbClr val="000000">
                      <a:alpha val="43137"/>
                    </a:srgbClr>
                  </a:outerShdw>
                </a:effectLst>
              </a:rPr>
              <a:t>TYPES OF BULLYING</a:t>
            </a:r>
          </a:p>
        </p:txBody>
      </p:sp>
      <p:graphicFrame>
        <p:nvGraphicFramePr>
          <p:cNvPr id="4" name="Content Placeholder 3">
            <a:extLst>
              <a:ext uri="{FF2B5EF4-FFF2-40B4-BE49-F238E27FC236}">
                <a16:creationId xmlns:a16="http://schemas.microsoft.com/office/drawing/2014/main" id="{3A66146F-6213-BC07-0A62-9B6268F34CC4}"/>
              </a:ext>
            </a:extLst>
          </p:cNvPr>
          <p:cNvGraphicFramePr>
            <a:graphicFrameLocks noGrp="1"/>
          </p:cNvGraphicFramePr>
          <p:nvPr>
            <p:ph idx="1"/>
            <p:extLst>
              <p:ext uri="{D42A27DB-BD31-4B8C-83A1-F6EECF244321}">
                <p14:modId xmlns:p14="http://schemas.microsoft.com/office/powerpoint/2010/main" val="2670654"/>
              </p:ext>
            </p:extLst>
          </p:nvPr>
        </p:nvGraphicFramePr>
        <p:xfrm>
          <a:off x="2766194" y="2428568"/>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rrow: Down 4">
            <a:extLst>
              <a:ext uri="{FF2B5EF4-FFF2-40B4-BE49-F238E27FC236}">
                <a16:creationId xmlns:a16="http://schemas.microsoft.com/office/drawing/2014/main" id="{A17606A1-30B3-DFA3-96A3-7423A44EF9D7}"/>
              </a:ext>
            </a:extLst>
          </p:cNvPr>
          <p:cNvSpPr/>
          <p:nvPr/>
        </p:nvSpPr>
        <p:spPr>
          <a:xfrm>
            <a:off x="5653548" y="1375971"/>
            <a:ext cx="855407" cy="934610"/>
          </a:xfrm>
          <a:prstGeom prst="downArrow">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9342926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9F032-45D5-ADE6-A48D-C9CFD2466222}"/>
              </a:ext>
            </a:extLst>
          </p:cNvPr>
          <p:cNvSpPr>
            <a:spLocks noGrp="1"/>
          </p:cNvSpPr>
          <p:nvPr>
            <p:ph type="title"/>
          </p:nvPr>
        </p:nvSpPr>
        <p:spPr>
          <a:xfrm>
            <a:off x="1676400" y="255639"/>
            <a:ext cx="10515600" cy="1325563"/>
          </a:xfrm>
        </p:spPr>
        <p:txBody>
          <a:bodyPr>
            <a:normAutofit/>
          </a:bodyPr>
          <a:lstStyle/>
          <a:p>
            <a:r>
              <a:rPr lang="en-IN" b="1" dirty="0">
                <a:effectLst>
                  <a:outerShdw blurRad="38100" dist="38100" dir="2700000" algn="tl">
                    <a:srgbClr val="000000">
                      <a:alpha val="43137"/>
                    </a:srgbClr>
                  </a:outerShdw>
                </a:effectLst>
              </a:rPr>
              <a:t>How does Parental mental health impact the relationship with your children</a:t>
            </a:r>
          </a:p>
        </p:txBody>
      </p:sp>
      <p:sp>
        <p:nvSpPr>
          <p:cNvPr id="3" name="Content Placeholder 2">
            <a:extLst>
              <a:ext uri="{FF2B5EF4-FFF2-40B4-BE49-F238E27FC236}">
                <a16:creationId xmlns:a16="http://schemas.microsoft.com/office/drawing/2014/main" id="{58E13A22-144E-FB57-6464-2FD64351BC53}"/>
              </a:ext>
            </a:extLst>
          </p:cNvPr>
          <p:cNvSpPr>
            <a:spLocks noGrp="1"/>
          </p:cNvSpPr>
          <p:nvPr>
            <p:ph idx="1"/>
          </p:nvPr>
        </p:nvSpPr>
        <p:spPr>
          <a:xfrm>
            <a:off x="806245" y="1474839"/>
            <a:ext cx="11555088" cy="5383161"/>
          </a:xfrm>
        </p:spPr>
        <p:txBody>
          <a:bodyPr>
            <a:normAutofit lnSpcReduction="10000"/>
          </a:bodyPr>
          <a:lstStyle/>
          <a:p>
            <a:r>
              <a:rPr lang="en-IN" sz="1800" dirty="0">
                <a:effectLst/>
                <a:latin typeface="Arial" panose="020B0604020202020204" pitchFamily="34" charset="0"/>
                <a:ea typeface="Arial" panose="020B0604020202020204" pitchFamily="34" charset="0"/>
              </a:rPr>
              <a:t>Mental health issues, like many other illnesses and diseases, have a family history and can be handed on from parent to kid. This risk rises significantly higher if both parents suffer from a mental health issue. </a:t>
            </a:r>
          </a:p>
          <a:p>
            <a:r>
              <a:rPr lang="en-IN" sz="1800" dirty="0">
                <a:effectLst/>
                <a:latin typeface="Arial" panose="020B0604020202020204" pitchFamily="34" charset="0"/>
                <a:ea typeface="Arial" panose="020B0604020202020204" pitchFamily="34" charset="0"/>
              </a:rPr>
              <a:t>It's vital to understand that just because a parent has a mental health illness doesn't guarantee it will affect their children. Instead, it is about how a parent's mental health influences their conduct.</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Dealing with depression as a parent may unwittingly affect how you connect with your child. For example, you may be less communicative or build emotional connections, affecting the tie between parent and kid. </a:t>
            </a:r>
          </a:p>
          <a:p>
            <a:r>
              <a:rPr lang="en-IN" sz="1800" dirty="0">
                <a:effectLst/>
                <a:latin typeface="Arial" panose="020B0604020202020204" pitchFamily="34" charset="0"/>
                <a:ea typeface="Arial" panose="020B0604020202020204" pitchFamily="34" charset="0"/>
              </a:rPr>
              <a:t>It may also influence your child's physical well-being. Struggling to find the motivation to leave the house, or being consistently late when dropping off your child for school or appointments, may compromise their academic position. As a result, academic difficulties might trigger unpleasant emotions that are commonly related </a:t>
            </a:r>
            <a:r>
              <a:rPr lang="en-IN" dirty="0">
                <a:latin typeface="Arial" panose="020B0604020202020204" pitchFamily="34" charset="0"/>
                <a:ea typeface="Arial" panose="020B0604020202020204" pitchFamily="34" charset="0"/>
              </a:rPr>
              <a:t>to </a:t>
            </a:r>
            <a:r>
              <a:rPr lang="en-IN" sz="1800" dirty="0">
                <a:effectLst/>
                <a:latin typeface="Arial" panose="020B0604020202020204" pitchFamily="34" charset="0"/>
                <a:ea typeface="Arial" panose="020B0604020202020204" pitchFamily="34" charset="0"/>
              </a:rPr>
              <a:t>mental health illnesses.</a:t>
            </a:r>
          </a:p>
          <a:p>
            <a:r>
              <a:rPr lang="en-IN" sz="1800" dirty="0">
                <a:effectLst/>
                <a:latin typeface="Arial" panose="020B0604020202020204" pitchFamily="34" charset="0"/>
                <a:ea typeface="Arial" panose="020B0604020202020204" pitchFamily="34" charset="0"/>
              </a:rPr>
              <a:t>These scenarios are generally unpleasant for both the parent and the kid, and they can degrade a relationship, resulting in abandonment or trust issues. Be honest with your children about mental health. Explain what it is and how treatment options exist. Use your words wisely and avoid labelling. The term "sad" is gentler on the ears than "depressed," just as "scared" or "fearful" is easier for a kid to understand than "anxiety."</a:t>
            </a:r>
          </a:p>
          <a:p>
            <a:r>
              <a:rPr lang="en-IN" sz="1800" dirty="0">
                <a:effectLst/>
                <a:latin typeface="Arial" panose="020B0604020202020204" pitchFamily="34" charset="0"/>
                <a:ea typeface="Arial" panose="020B0604020202020204" pitchFamily="34" charset="0"/>
              </a:rPr>
              <a:t>You should also be upfront and honest about your communication styles, both verbal and nonverbal. Children are more intelligent than we give them credit for and can pick up on clues. </a:t>
            </a:r>
            <a:endParaRPr lang="en-IN" dirty="0"/>
          </a:p>
        </p:txBody>
      </p:sp>
    </p:spTree>
    <p:extLst>
      <p:ext uri="{BB962C8B-B14F-4D97-AF65-F5344CB8AC3E}">
        <p14:creationId xmlns:p14="http://schemas.microsoft.com/office/powerpoint/2010/main" val="36590264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89429-5F9A-6763-7777-5FF57D44AA42}"/>
              </a:ext>
            </a:extLst>
          </p:cNvPr>
          <p:cNvSpPr>
            <a:spLocks noGrp="1"/>
          </p:cNvSpPr>
          <p:nvPr>
            <p:ph type="title"/>
          </p:nvPr>
        </p:nvSpPr>
        <p:spPr>
          <a:xfrm>
            <a:off x="1730477" y="226142"/>
            <a:ext cx="11010217" cy="1042219"/>
          </a:xfrm>
        </p:spPr>
        <p:txBody>
          <a:bodyPr>
            <a:normAutofit fontScale="90000"/>
          </a:bodyPr>
          <a:lstStyle/>
          <a:p>
            <a:pPr algn="ctr"/>
            <a:r>
              <a:rPr lang="en-IN" b="1" dirty="0">
                <a:effectLst>
                  <a:outerShdw blurRad="38100" dist="38100" dir="2700000" algn="tl">
                    <a:srgbClr val="000000">
                      <a:alpha val="43137"/>
                    </a:srgbClr>
                  </a:outerShdw>
                </a:effectLst>
              </a:rPr>
              <a:t>How can you improve your relationship with your children?</a:t>
            </a:r>
          </a:p>
        </p:txBody>
      </p:sp>
      <p:sp>
        <p:nvSpPr>
          <p:cNvPr id="3" name="Content Placeholder 2">
            <a:extLst>
              <a:ext uri="{FF2B5EF4-FFF2-40B4-BE49-F238E27FC236}">
                <a16:creationId xmlns:a16="http://schemas.microsoft.com/office/drawing/2014/main" id="{5CDC300A-6A81-EC2C-1BFA-01B4BDFBFB08}"/>
              </a:ext>
            </a:extLst>
          </p:cNvPr>
          <p:cNvSpPr>
            <a:spLocks noGrp="1"/>
          </p:cNvSpPr>
          <p:nvPr>
            <p:ph idx="1"/>
          </p:nvPr>
        </p:nvSpPr>
        <p:spPr>
          <a:xfrm>
            <a:off x="2084438" y="1406012"/>
            <a:ext cx="10107561" cy="5451987"/>
          </a:xfrm>
        </p:spPr>
        <p:txBody>
          <a:bodyPr/>
          <a:lstStyle/>
          <a:p>
            <a:pPr marL="0" indent="0">
              <a:buNone/>
            </a:pPr>
            <a:r>
              <a:rPr lang="en-IN" sz="1800" dirty="0">
                <a:effectLst/>
                <a:latin typeface="Arial" panose="020B0604020202020204" pitchFamily="34" charset="0"/>
                <a:ea typeface="Arial" panose="020B0604020202020204" pitchFamily="34" charset="0"/>
              </a:rPr>
              <a:t>When it comes to settling disagreements between parents and children, no two situations are the same, and the "One Size Fits All" approach does not always work. That being stated, use the following steps to tackle any parent-child relationship issues you may encounter:</a:t>
            </a:r>
          </a:p>
          <a:p>
            <a:pPr marL="514350" indent="-514350">
              <a:buAutoNum type="arabicPeriod"/>
            </a:pPr>
            <a:r>
              <a:rPr lang="en-IN" sz="1800" dirty="0">
                <a:latin typeface="Arial" panose="020B0604020202020204" pitchFamily="34" charset="0"/>
                <a:cs typeface="Arial" panose="020B0604020202020204" pitchFamily="34" charset="0"/>
              </a:rPr>
              <a:t>Listen to what your children have to say- </a:t>
            </a:r>
            <a:r>
              <a:rPr lang="en-IN" sz="1800" dirty="0">
                <a:effectLst/>
                <a:latin typeface="Arial" panose="020B0604020202020204" pitchFamily="34" charset="0"/>
                <a:ea typeface="Arial" panose="020B0604020202020204" pitchFamily="34" charset="0"/>
              </a:rPr>
              <a:t>They might be having problems with their friends, their relationships, etc. Allow them to discuss their difficulties, and then make them understand the implications of their behaviour. </a:t>
            </a:r>
          </a:p>
          <a:p>
            <a:pPr marL="514350" indent="-514350">
              <a:buFont typeface="Arial" panose="020B0604020202020204" pitchFamily="34" charset="0"/>
              <a:buAutoNum type="arabicPeriod"/>
            </a:pPr>
            <a:r>
              <a:rPr lang="en-IN" sz="1800" dirty="0">
                <a:latin typeface="Arial" panose="020B0604020202020204" pitchFamily="34" charset="0"/>
              </a:rPr>
              <a:t>Start trusting your children and believing in their decisions- </a:t>
            </a:r>
            <a:r>
              <a:rPr lang="en-IN" sz="1800" u="none" strike="noStrike" dirty="0">
                <a:effectLst/>
                <a:latin typeface="Arial" panose="020B0604020202020204" pitchFamily="34" charset="0"/>
                <a:ea typeface="Arial" panose="020B0604020202020204" pitchFamily="34" charset="0"/>
              </a:rPr>
              <a:t>. Loss of trust is one of the most common causes of family conflict, therefore prevent it. Children will learn from their errors, and they must learn on their own for personal growth. Trust your youngster to make their own decisions rather than always cushioning them.</a:t>
            </a:r>
          </a:p>
          <a:p>
            <a:pPr marL="342900" lvl="0" indent="-342900">
              <a:lnSpc>
                <a:spcPct val="115000"/>
              </a:lnSpc>
              <a:buFont typeface="+mj-lt"/>
              <a:buAutoNum type="arabicPeriod"/>
            </a:pPr>
            <a:r>
              <a:rPr lang="en-IN" sz="1800" u="none" strike="noStrike" dirty="0">
                <a:effectLst/>
                <a:latin typeface="Arial" panose="020B0604020202020204" pitchFamily="34" charset="0"/>
                <a:ea typeface="Arial" panose="020B0604020202020204" pitchFamily="34" charset="0"/>
              </a:rPr>
              <a:t>Compliment them every time you see them complete a chore or perform well in school since praise goes a long way with children and fosters positive behaviour. Children require reinforcement to conduct positive acts, which builds their confidence as well.</a:t>
            </a:r>
          </a:p>
          <a:p>
            <a:pPr marL="342900" lvl="0" indent="-342900">
              <a:lnSpc>
                <a:spcPct val="115000"/>
              </a:lnSpc>
              <a:spcAft>
                <a:spcPts val="1200"/>
              </a:spcAft>
              <a:buFont typeface="+mj-lt"/>
              <a:buAutoNum type="arabicPeriod"/>
            </a:pPr>
            <a:r>
              <a:rPr lang="en-IN" sz="1800" u="none" strike="noStrike" dirty="0">
                <a:effectLst/>
                <a:latin typeface="Arial" panose="020B0604020202020204" pitchFamily="34" charset="0"/>
                <a:ea typeface="Arial" panose="020B0604020202020204" pitchFamily="34" charset="0"/>
              </a:rPr>
              <a:t>Spend time with your kids away from technological devices. Take a walk with them or have supper together. These small actions will strengthen your friendship with one another and reduce disagreements.</a:t>
            </a:r>
          </a:p>
          <a:p>
            <a:pPr marL="0" indent="0">
              <a:buNone/>
            </a:pPr>
            <a:endParaRPr lang="en-IN" dirty="0"/>
          </a:p>
        </p:txBody>
      </p:sp>
    </p:spTree>
    <p:extLst>
      <p:ext uri="{BB962C8B-B14F-4D97-AF65-F5344CB8AC3E}">
        <p14:creationId xmlns:p14="http://schemas.microsoft.com/office/powerpoint/2010/main" val="20351359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2641F-CA7B-BB11-7C42-F32B32341270}"/>
              </a:ext>
            </a:extLst>
          </p:cNvPr>
          <p:cNvSpPr>
            <a:spLocks noGrp="1"/>
          </p:cNvSpPr>
          <p:nvPr>
            <p:ph type="title"/>
          </p:nvPr>
        </p:nvSpPr>
        <p:spPr>
          <a:xfrm>
            <a:off x="3598606" y="117987"/>
            <a:ext cx="10515600" cy="1325563"/>
          </a:xfrm>
        </p:spPr>
        <p:txBody>
          <a:bodyPr/>
          <a:lstStyle/>
          <a:p>
            <a:r>
              <a:rPr lang="en-IN" b="1" dirty="0">
                <a:effectLst>
                  <a:outerShdw blurRad="38100" dist="38100" dir="2700000" algn="tl">
                    <a:srgbClr val="000000">
                      <a:alpha val="43137"/>
                    </a:srgbClr>
                  </a:outerShdw>
                </a:effectLst>
              </a:rPr>
              <a:t>Anxiety Disorder</a:t>
            </a:r>
          </a:p>
        </p:txBody>
      </p:sp>
      <p:sp>
        <p:nvSpPr>
          <p:cNvPr id="3" name="Content Placeholder 2">
            <a:extLst>
              <a:ext uri="{FF2B5EF4-FFF2-40B4-BE49-F238E27FC236}">
                <a16:creationId xmlns:a16="http://schemas.microsoft.com/office/drawing/2014/main" id="{74B2C541-8319-5E76-C00B-B6CBD68625DC}"/>
              </a:ext>
            </a:extLst>
          </p:cNvPr>
          <p:cNvSpPr>
            <a:spLocks noGrp="1"/>
          </p:cNvSpPr>
          <p:nvPr>
            <p:ph idx="1"/>
          </p:nvPr>
        </p:nvSpPr>
        <p:spPr>
          <a:xfrm>
            <a:off x="2054942" y="1012723"/>
            <a:ext cx="10137058" cy="5845277"/>
          </a:xfrm>
        </p:spPr>
        <p:txBody>
          <a:bodyPr>
            <a:normAutofit lnSpcReduction="10000"/>
          </a:bodyPr>
          <a:lstStyle/>
          <a:p>
            <a:r>
              <a:rPr lang="en-IN" sz="1800" dirty="0">
                <a:effectLst/>
                <a:latin typeface="Arial" panose="020B0604020202020204" pitchFamily="34" charset="0"/>
                <a:ea typeface="Arial" panose="020B0604020202020204" pitchFamily="34" charset="0"/>
              </a:rPr>
              <a:t>A child experiences anxiety about various things in life. When they are young, they may have difficulties staying away from their parents. They may develop a fear of animals, insects, heights, water etc. but with time it usually goes away. </a:t>
            </a:r>
          </a:p>
          <a:p>
            <a:r>
              <a:rPr lang="en-IN" sz="1800" dirty="0">
                <a:effectLst/>
                <a:latin typeface="Arial" panose="020B0604020202020204" pitchFamily="34" charset="0"/>
                <a:ea typeface="Arial" panose="020B0604020202020204" pitchFamily="34" charset="0"/>
              </a:rPr>
              <a:t>They may also feel anxious before starting school or any big exam/test. It is normal for any child to experience anxiety but it becomes a problem when it starts affecting their day-to-day life.</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There are different disorders which a child may develop due to various reasons like- generalized anxiety disorder, social anxiety disorder, specific phobias and separation anxiety disorder. </a:t>
            </a:r>
          </a:p>
          <a:p>
            <a:r>
              <a:rPr lang="en-IN" sz="1800" i="1" dirty="0">
                <a:effectLst/>
                <a:latin typeface="Arial" panose="020B0604020202020204" pitchFamily="34" charset="0"/>
                <a:ea typeface="Arial" panose="020B0604020202020204" pitchFamily="34" charset="0"/>
              </a:rPr>
              <a:t>  </a:t>
            </a:r>
            <a:r>
              <a:rPr lang="en-IN" sz="1800" i="1" u="sng" dirty="0">
                <a:effectLst/>
                <a:latin typeface="Arial" panose="020B0604020202020204" pitchFamily="34" charset="0"/>
                <a:ea typeface="Arial" panose="020B0604020202020204" pitchFamily="34" charset="0"/>
              </a:rPr>
              <a:t>Generalised Anxiety Disorder</a:t>
            </a:r>
            <a:endParaRPr lang="en-IN" sz="1800" u="sng" dirty="0">
              <a:effectLst/>
              <a:latin typeface="Arial" panose="020B0604020202020204" pitchFamily="34" charset="0"/>
              <a:ea typeface="Arial" panose="020B0604020202020204" pitchFamily="34" charset="0"/>
            </a:endParaRPr>
          </a:p>
          <a:p>
            <a:pPr marL="0" indent="0">
              <a:buNone/>
            </a:pPr>
            <a:r>
              <a:rPr lang="en-IN" sz="1800" dirty="0">
                <a:effectLst/>
                <a:latin typeface="Arial" panose="020B0604020202020204" pitchFamily="34" charset="0"/>
                <a:ea typeface="Arial" panose="020B0604020202020204" pitchFamily="34" charset="0"/>
              </a:rPr>
              <a:t>When the child starts to worry about every small thing and may overthink about them. They may worry about things like making mistakes, tests or homework, the weather, their future, and many more such things. They may also develop the habit of constantly asking about their worries with their parents, friends and teachers. The reason for their worry may not be logical for others.</a:t>
            </a:r>
          </a:p>
          <a:p>
            <a:r>
              <a:rPr lang="en-IN" sz="1800" i="1" u="sng" dirty="0">
                <a:effectLst/>
                <a:latin typeface="Arial" panose="020B0604020202020204" pitchFamily="34" charset="0"/>
                <a:ea typeface="Arial" panose="020B0604020202020204" pitchFamily="34" charset="0"/>
              </a:rPr>
              <a:t>Social Anxiety Disorder</a:t>
            </a:r>
            <a:endParaRPr lang="en-IN" sz="1800" u="sng" dirty="0">
              <a:effectLst/>
              <a:latin typeface="Arial" panose="020B0604020202020204" pitchFamily="34" charset="0"/>
              <a:ea typeface="Arial" panose="020B0604020202020204" pitchFamily="34" charset="0"/>
            </a:endParaRPr>
          </a:p>
          <a:p>
            <a:pPr marL="0" indent="0">
              <a:buNone/>
            </a:pPr>
            <a:r>
              <a:rPr lang="en-IN" sz="1800" dirty="0">
                <a:effectLst/>
                <a:latin typeface="Arial" panose="020B0604020202020204" pitchFamily="34" charset="0"/>
                <a:ea typeface="Arial" panose="020B0604020202020204" pitchFamily="34" charset="0"/>
              </a:rPr>
              <a:t>In social anxiety disorder, children may constantly worry about others, and what they might say or think. They are constantly worrying that they might do something wrong or embarrassing in front of others. They do not wish for others to notice them; thus, they may avoid raising their hands in class. </a:t>
            </a:r>
            <a:endParaRPr lang="en-IN" dirty="0"/>
          </a:p>
        </p:txBody>
      </p:sp>
    </p:spTree>
    <p:extLst>
      <p:ext uri="{BB962C8B-B14F-4D97-AF65-F5344CB8AC3E}">
        <p14:creationId xmlns:p14="http://schemas.microsoft.com/office/powerpoint/2010/main" val="28971462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A4260A-AF8D-E278-4EE6-E74308C2B502}"/>
              </a:ext>
            </a:extLst>
          </p:cNvPr>
          <p:cNvSpPr>
            <a:spLocks noGrp="1"/>
          </p:cNvSpPr>
          <p:nvPr>
            <p:ph idx="1"/>
          </p:nvPr>
        </p:nvSpPr>
        <p:spPr>
          <a:xfrm>
            <a:off x="1946786" y="0"/>
            <a:ext cx="10245213" cy="6857999"/>
          </a:xfrm>
        </p:spPr>
        <p:txBody>
          <a:bodyPr>
            <a:normAutofit fontScale="92500" lnSpcReduction="10000"/>
          </a:bodyPr>
          <a:lstStyle/>
          <a:p>
            <a:r>
              <a:rPr lang="en-IN" sz="1800" i="1" u="sng" dirty="0">
                <a:effectLst/>
                <a:latin typeface="Arial" panose="020B0604020202020204" pitchFamily="34" charset="0"/>
                <a:ea typeface="Arial" panose="020B0604020202020204" pitchFamily="34" charset="0"/>
              </a:rPr>
              <a:t>Specific Phobia</a:t>
            </a:r>
            <a:endParaRPr lang="en-IN" sz="1800" u="sng" dirty="0">
              <a:effectLst/>
              <a:latin typeface="Arial" panose="020B0604020202020204" pitchFamily="34" charset="0"/>
              <a:ea typeface="Arial" panose="020B0604020202020204" pitchFamily="34" charset="0"/>
            </a:endParaRPr>
          </a:p>
          <a:p>
            <a:pPr marL="0" indent="0">
              <a:buNone/>
            </a:pPr>
            <a:r>
              <a:rPr lang="en-IN" sz="1800" dirty="0">
                <a:effectLst/>
                <a:latin typeface="Arial" panose="020B0604020202020204" pitchFamily="34" charset="0"/>
                <a:ea typeface="Arial" panose="020B0604020202020204" pitchFamily="34" charset="0"/>
              </a:rPr>
              <a:t>As mentioned above, it is normal for children to develop fears about various things and with time they can get over it. But the fears can turn into phobias over time as well. Phobias are more extreme and long-lasting than fears. A child may try to avoid it as much as possible, it gets difficult to comfort them and they are extremely terrified.</a:t>
            </a:r>
          </a:p>
          <a:p>
            <a:r>
              <a:rPr lang="en-IN" sz="1800" i="1" u="sng" dirty="0">
                <a:effectLst/>
                <a:latin typeface="Arial" panose="020B0604020202020204" pitchFamily="34" charset="0"/>
                <a:ea typeface="Arial" panose="020B0604020202020204" pitchFamily="34" charset="0"/>
              </a:rPr>
              <a:t>Separation Anxiety</a:t>
            </a:r>
            <a:endParaRPr lang="en-IN" sz="1800" u="sng" dirty="0">
              <a:effectLst/>
              <a:latin typeface="Arial" panose="020B0604020202020204" pitchFamily="34" charset="0"/>
              <a:ea typeface="Arial" panose="020B0604020202020204" pitchFamily="34" charset="0"/>
            </a:endParaRPr>
          </a:p>
          <a:p>
            <a:pPr marL="0" indent="0">
              <a:buNone/>
            </a:pPr>
            <a:r>
              <a:rPr lang="en-IN" sz="1800" dirty="0">
                <a:effectLst/>
                <a:latin typeface="Arial" panose="020B0604020202020204" pitchFamily="34" charset="0"/>
                <a:ea typeface="Arial" panose="020B0604020202020204" pitchFamily="34" charset="0"/>
              </a:rPr>
              <a:t>Babies usually are the most comfortable around their parents but when they are separated, they cry to show their discomfort. When a child starts going to school, it is difficult for them to stay away from their parents and it may cause feelings of anxiousness in them but with time they get comfortable around others as well. When a child is unable to outgrow this feeling, it is known as Separation Anxiety disorder. Due to this, they may miss school, cry frequently, cling to their parents and are always worried about being away from their parents. It may also be difficult for them to stay alone or sleep alone.</a:t>
            </a:r>
            <a:endParaRPr lang="en-IN" sz="1800" dirty="0">
              <a:latin typeface="Arial" panose="020B0604020202020204" pitchFamily="34" charset="0"/>
              <a:ea typeface="Arial" panose="020B0604020202020204" pitchFamily="34" charset="0"/>
            </a:endParaRPr>
          </a:p>
          <a:p>
            <a:pPr marL="0" indent="0" algn="ctr">
              <a:buNone/>
            </a:pPr>
            <a:r>
              <a:rPr lang="en-IN" sz="1800" b="1" u="sng" dirty="0">
                <a:effectLst>
                  <a:outerShdw blurRad="38100" dist="38100" dir="2700000" algn="tl">
                    <a:srgbClr val="000000">
                      <a:alpha val="43137"/>
                    </a:srgbClr>
                  </a:outerShdw>
                </a:effectLst>
                <a:latin typeface="Arial" panose="020B0604020202020204" pitchFamily="34" charset="0"/>
                <a:ea typeface="Arial" panose="020B0604020202020204" pitchFamily="34" charset="0"/>
              </a:rPr>
              <a:t>Causes</a:t>
            </a:r>
          </a:p>
          <a:p>
            <a:pPr marL="0" indent="0">
              <a:buNone/>
            </a:pPr>
            <a:r>
              <a:rPr lang="en-IN" sz="1800" dirty="0">
                <a:effectLst/>
                <a:latin typeface="Arial" panose="020B0604020202020204" pitchFamily="34" charset="0"/>
                <a:ea typeface="Arial" panose="020B0604020202020204" pitchFamily="34" charset="0"/>
              </a:rPr>
              <a:t>Anxiety disorders appear differently in each individual, and their causes are just as diverse. Anxiety in children can be caused by one or more causes that contribute to their “fight or flight” response. Some of the most prevalent reasons are:</a:t>
            </a:r>
          </a:p>
          <a:p>
            <a:pPr marL="342900" lvl="0" indent="-342900">
              <a:lnSpc>
                <a:spcPct val="115000"/>
              </a:lnSpc>
              <a:spcBef>
                <a:spcPts val="1200"/>
              </a:spcBef>
              <a:spcAft>
                <a:spcPts val="0"/>
              </a:spcAft>
              <a:buFont typeface="Arial" panose="020B0604020202020204" pitchFamily="34" charset="0"/>
              <a:buChar char="●"/>
            </a:pPr>
            <a:r>
              <a:rPr lang="en-IN" sz="1800" u="sng" strike="noStrike" dirty="0">
                <a:effectLst/>
                <a:latin typeface="Arial" panose="020B0604020202020204" pitchFamily="34" charset="0"/>
                <a:ea typeface="Arial" panose="020B0604020202020204" pitchFamily="34" charset="0"/>
              </a:rPr>
              <a:t>Genetics: </a:t>
            </a:r>
            <a:r>
              <a:rPr lang="en-IN" sz="1800" u="none" strike="noStrike" dirty="0">
                <a:effectLst/>
                <a:latin typeface="Arial" panose="020B0604020202020204" pitchFamily="34" charset="0"/>
                <a:ea typeface="Arial" panose="020B0604020202020204" pitchFamily="34" charset="0"/>
              </a:rPr>
              <a:t>Anxiety may be inherited. According to research, if children and young adults exhibit anxiety symptoms before the age of 20, one of their parents is likely to have an anxiety-related disorder.</a:t>
            </a:r>
          </a:p>
          <a:p>
            <a:pPr marL="342900" lvl="0" indent="-342900">
              <a:lnSpc>
                <a:spcPct val="115000"/>
              </a:lnSpc>
              <a:buFont typeface="Arial" panose="020B0604020202020204" pitchFamily="34" charset="0"/>
              <a:buChar char="●"/>
            </a:pPr>
            <a:r>
              <a:rPr lang="en-IN" sz="1800" u="sng" strike="noStrike" dirty="0">
                <a:effectLst/>
                <a:latin typeface="Arial" panose="020B0604020202020204" pitchFamily="34" charset="0"/>
                <a:ea typeface="Arial" panose="020B0604020202020204" pitchFamily="34" charset="0"/>
              </a:rPr>
              <a:t>Environmental factors: </a:t>
            </a:r>
            <a:r>
              <a:rPr lang="en-IN" sz="1800" u="none" strike="noStrike" dirty="0">
                <a:effectLst/>
                <a:latin typeface="Arial" panose="020B0604020202020204" pitchFamily="34" charset="0"/>
                <a:ea typeface="Arial" panose="020B0604020202020204" pitchFamily="34" charset="0"/>
              </a:rPr>
              <a:t>External variables, such as the social context in which children grow up and what occurs inside it, can produce stress, which may lead to more severe anxiety in the future.</a:t>
            </a:r>
          </a:p>
          <a:p>
            <a:pPr marL="342900" lvl="0" indent="-342900">
              <a:lnSpc>
                <a:spcPct val="115000"/>
              </a:lnSpc>
              <a:spcAft>
                <a:spcPts val="1200"/>
              </a:spcAft>
              <a:buFont typeface="Arial" panose="020B0604020202020204" pitchFamily="34" charset="0"/>
              <a:buChar char="●"/>
            </a:pPr>
            <a:r>
              <a:rPr lang="en-IN" sz="1800" u="sng" strike="noStrike" dirty="0">
                <a:effectLst/>
                <a:latin typeface="Arial" panose="020B0604020202020204" pitchFamily="34" charset="0"/>
                <a:ea typeface="Arial" panose="020B0604020202020204" pitchFamily="34" charset="0"/>
              </a:rPr>
              <a:t>Learned behaviour: </a:t>
            </a:r>
            <a:r>
              <a:rPr lang="en-IN" sz="1800" u="none" strike="noStrike" dirty="0">
                <a:effectLst/>
                <a:latin typeface="Arial" panose="020B0604020202020204" pitchFamily="34" charset="0"/>
                <a:ea typeface="Arial" panose="020B0604020202020204" pitchFamily="34" charset="0"/>
              </a:rPr>
              <a:t>children are very impressionable. If a parent or caregiver is worried or frequently exhibits fear, children may mimic their behaviour.</a:t>
            </a:r>
          </a:p>
        </p:txBody>
      </p:sp>
    </p:spTree>
    <p:extLst>
      <p:ext uri="{BB962C8B-B14F-4D97-AF65-F5344CB8AC3E}">
        <p14:creationId xmlns:p14="http://schemas.microsoft.com/office/powerpoint/2010/main" val="12988118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48378-DF50-A0ED-D2FF-D4E595D1E6A8}"/>
              </a:ext>
            </a:extLst>
          </p:cNvPr>
          <p:cNvSpPr>
            <a:spLocks noGrp="1"/>
          </p:cNvSpPr>
          <p:nvPr>
            <p:ph type="title"/>
          </p:nvPr>
        </p:nvSpPr>
        <p:spPr>
          <a:xfrm>
            <a:off x="3643944" y="68826"/>
            <a:ext cx="7125656" cy="982132"/>
          </a:xfrm>
        </p:spPr>
        <p:txBody>
          <a:bodyPr anchor="ctr"/>
          <a:lstStyle/>
          <a:p>
            <a:pPr algn="ctr"/>
            <a:r>
              <a:rPr lang="en-IN" b="1" dirty="0">
                <a:effectLst>
                  <a:outerShdw blurRad="38100" dist="38100" dir="2700000" algn="tl">
                    <a:srgbClr val="000000">
                      <a:alpha val="43137"/>
                    </a:srgbClr>
                  </a:outerShdw>
                </a:effectLst>
              </a:rPr>
              <a:t>Signs and Symptoms</a:t>
            </a:r>
          </a:p>
        </p:txBody>
      </p:sp>
      <p:sp>
        <p:nvSpPr>
          <p:cNvPr id="3" name="Content Placeholder 2">
            <a:extLst>
              <a:ext uri="{FF2B5EF4-FFF2-40B4-BE49-F238E27FC236}">
                <a16:creationId xmlns:a16="http://schemas.microsoft.com/office/drawing/2014/main" id="{467BF5FB-0530-A817-EEE1-F5D84E27CF43}"/>
              </a:ext>
            </a:extLst>
          </p:cNvPr>
          <p:cNvSpPr>
            <a:spLocks noGrp="1"/>
          </p:cNvSpPr>
          <p:nvPr>
            <p:ph idx="1"/>
          </p:nvPr>
        </p:nvSpPr>
        <p:spPr>
          <a:xfrm>
            <a:off x="2320413" y="884903"/>
            <a:ext cx="9871585" cy="5973096"/>
          </a:xfrm>
        </p:spPr>
        <p:txBody>
          <a:bodyPr>
            <a:normAutofit fontScale="92500" lnSpcReduction="20000"/>
          </a:bodyPr>
          <a:lstStyle/>
          <a:p>
            <a:r>
              <a:rPr lang="en-IN" sz="1800" dirty="0">
                <a:effectLst/>
                <a:latin typeface="Arial" panose="020B0604020202020204" pitchFamily="34" charset="0"/>
                <a:ea typeface="Arial" panose="020B0604020202020204" pitchFamily="34" charset="0"/>
              </a:rPr>
              <a:t>A parent or teacher may notice indicators that a kid or teenager is worried. For example, a child may cling, miss school, or weep. They may appear terrified or agitated, or refuse to speak or do things. </a:t>
            </a:r>
          </a:p>
          <a:p>
            <a:r>
              <a:rPr lang="en-IN" sz="1800" dirty="0">
                <a:effectLst/>
                <a:latin typeface="Arial" panose="020B0604020202020204" pitchFamily="34" charset="0"/>
                <a:ea typeface="Arial" panose="020B0604020202020204" pitchFamily="34" charset="0"/>
              </a:rPr>
              <a:t>Children and teenagers suffering from anxiety experience symptoms that others cannot perceive. It might cause individuals to feel scared, concerned or tense. It might also have an impact on their physical health. </a:t>
            </a:r>
          </a:p>
          <a:p>
            <a:r>
              <a:rPr lang="en-IN" sz="1800" dirty="0">
                <a:effectLst/>
                <a:latin typeface="Arial" panose="020B0604020202020204" pitchFamily="34" charset="0"/>
                <a:ea typeface="Arial" panose="020B0604020202020204" pitchFamily="34" charset="0"/>
              </a:rPr>
              <a:t>Common anxiety disorder symptoms in children and adolescents include:</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Difficulty in concentrating</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Avoiding certain activities events or people.</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The tendency to fixate on what may go wrong.</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Has worries that interfere with everyday life.</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Has difficulty sleeping at night or alone</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Does not eat correctly (healthily, consistently, etc)</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Despite reassurances, worries linger.</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Crying frequently</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The child may cling to the parents unnecessarily.</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Complaints about feeling ill or having a stomach ache</a:t>
            </a:r>
          </a:p>
          <a:p>
            <a:pPr marL="0" indent="0">
              <a:buNone/>
            </a:pPr>
            <a:endParaRPr lang="en-IN" dirty="0"/>
          </a:p>
        </p:txBody>
      </p:sp>
    </p:spTree>
    <p:extLst>
      <p:ext uri="{BB962C8B-B14F-4D97-AF65-F5344CB8AC3E}">
        <p14:creationId xmlns:p14="http://schemas.microsoft.com/office/powerpoint/2010/main" val="26147645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F5D51-59CC-3E1D-A1BF-5830054720C7}"/>
              </a:ext>
            </a:extLst>
          </p:cNvPr>
          <p:cNvSpPr>
            <a:spLocks noGrp="1"/>
          </p:cNvSpPr>
          <p:nvPr>
            <p:ph type="title"/>
          </p:nvPr>
        </p:nvSpPr>
        <p:spPr>
          <a:xfrm>
            <a:off x="3972560" y="211295"/>
            <a:ext cx="6471920" cy="1325563"/>
          </a:xfrm>
        </p:spPr>
        <p:txBody>
          <a:bodyPr/>
          <a:lstStyle/>
          <a:p>
            <a:pPr algn="ctr"/>
            <a:r>
              <a:rPr lang="en-IN" b="1" dirty="0">
                <a:effectLst>
                  <a:outerShdw blurRad="38100" dist="38100" dir="2700000" algn="tl">
                    <a:srgbClr val="000000">
                      <a:alpha val="43137"/>
                    </a:srgbClr>
                  </a:outerShdw>
                </a:effectLst>
              </a:rPr>
              <a:t>Physical Symptoms</a:t>
            </a:r>
          </a:p>
        </p:txBody>
      </p:sp>
      <p:sp>
        <p:nvSpPr>
          <p:cNvPr id="3" name="Content Placeholder 2">
            <a:extLst>
              <a:ext uri="{FF2B5EF4-FFF2-40B4-BE49-F238E27FC236}">
                <a16:creationId xmlns:a16="http://schemas.microsoft.com/office/drawing/2014/main" id="{BDB72941-D13F-B3AA-0B10-69F85B8F0BD7}"/>
              </a:ext>
            </a:extLst>
          </p:cNvPr>
          <p:cNvSpPr>
            <a:spLocks noGrp="1"/>
          </p:cNvSpPr>
          <p:nvPr>
            <p:ph idx="1"/>
          </p:nvPr>
        </p:nvSpPr>
        <p:spPr>
          <a:xfrm>
            <a:off x="2550160" y="955040"/>
            <a:ext cx="9641840" cy="5884705"/>
          </a:xfrm>
        </p:spPr>
        <p:txBody>
          <a:bodyPr/>
          <a:lstStyle/>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Physical symptoms can also occur such as</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Rapid breathing</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Stomach pains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Headaches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Tense muscles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Nausea</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Sweating</a:t>
            </a:r>
          </a:p>
          <a:p>
            <a:pPr marL="0" indent="0">
              <a:buNone/>
            </a:pPr>
            <a:r>
              <a:rPr lang="en-IN" sz="1800" dirty="0">
                <a:effectLst/>
                <a:latin typeface="Arial" panose="020B0604020202020204" pitchFamily="34" charset="0"/>
                <a:ea typeface="Arial" panose="020B0604020202020204" pitchFamily="34" charset="0"/>
              </a:rPr>
              <a:t>Physical signals are common signs of a panic attack and can last anywhere from 10 to 30 minutes. They frequently occur unexpectedly, yet they may have a clear cause. Children who have panic episodes frequently believe they are losing control, experiencing a heart attack or are about to die.</a:t>
            </a:r>
          </a:p>
          <a:p>
            <a:pPr marL="0" indent="0">
              <a:buNone/>
            </a:pPr>
            <a:endParaRPr lang="en-IN" dirty="0"/>
          </a:p>
        </p:txBody>
      </p:sp>
    </p:spTree>
    <p:extLst>
      <p:ext uri="{BB962C8B-B14F-4D97-AF65-F5344CB8AC3E}">
        <p14:creationId xmlns:p14="http://schemas.microsoft.com/office/powerpoint/2010/main" val="2724523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AE34C-457F-CD88-0D1A-3F5ABB3B083A}"/>
              </a:ext>
            </a:extLst>
          </p:cNvPr>
          <p:cNvSpPr>
            <a:spLocks noGrp="1"/>
          </p:cNvSpPr>
          <p:nvPr>
            <p:ph type="title"/>
          </p:nvPr>
        </p:nvSpPr>
        <p:spPr>
          <a:xfrm>
            <a:off x="1995948" y="206479"/>
            <a:ext cx="9999407" cy="1012721"/>
          </a:xfrm>
        </p:spPr>
        <p:txBody>
          <a:bodyPr/>
          <a:lstStyle/>
          <a:p>
            <a:pPr algn="ctr"/>
            <a:r>
              <a:rPr lang="en-IN" b="1" dirty="0">
                <a:effectLst>
                  <a:outerShdw blurRad="38100" dist="38100" dir="2700000" algn="tl">
                    <a:srgbClr val="000000">
                      <a:alpha val="43137"/>
                    </a:srgbClr>
                  </a:outerShdw>
                </a:effectLst>
              </a:rPr>
              <a:t>Common Myths about Anxiety</a:t>
            </a:r>
          </a:p>
        </p:txBody>
      </p:sp>
      <p:sp>
        <p:nvSpPr>
          <p:cNvPr id="3" name="Content Placeholder 2">
            <a:extLst>
              <a:ext uri="{FF2B5EF4-FFF2-40B4-BE49-F238E27FC236}">
                <a16:creationId xmlns:a16="http://schemas.microsoft.com/office/drawing/2014/main" id="{AB5C531D-318C-063E-FF62-6DA63BDAD76F}"/>
              </a:ext>
            </a:extLst>
          </p:cNvPr>
          <p:cNvSpPr>
            <a:spLocks noGrp="1"/>
          </p:cNvSpPr>
          <p:nvPr>
            <p:ph idx="1"/>
          </p:nvPr>
        </p:nvSpPr>
        <p:spPr>
          <a:xfrm>
            <a:off x="2861187" y="1219200"/>
            <a:ext cx="9330812" cy="5432321"/>
          </a:xfrm>
        </p:spPr>
        <p:txBody>
          <a:bodyPr/>
          <a:lstStyle/>
          <a:p>
            <a:r>
              <a:rPr lang="en-IN" sz="1800" dirty="0">
                <a:effectLst/>
                <a:latin typeface="Arial" panose="020B0604020202020204" pitchFamily="34" charset="0"/>
                <a:ea typeface="Arial" panose="020B0604020202020204" pitchFamily="34" charset="0"/>
              </a:rPr>
              <a:t>Unfortunately, a few myths about anxiety and mental health in general- hinder progress toward better, more emotionally safe environments. One of the first measures towards protection is to raise awareness of these fallacies and educate staff and students about them.</a:t>
            </a:r>
          </a:p>
          <a:p>
            <a:pPr marL="0" indent="0">
              <a:buNone/>
            </a:pPr>
            <a:endParaRPr lang="en-IN" sz="1800" b="1" i="1" dirty="0">
              <a:effectLst/>
              <a:latin typeface="Arial" panose="020B0604020202020204" pitchFamily="34" charset="0"/>
              <a:ea typeface="Arial" panose="020B0604020202020204" pitchFamily="34" charset="0"/>
            </a:endParaRPr>
          </a:p>
          <a:p>
            <a:pPr>
              <a:buFont typeface="Wingdings" panose="05000000000000000000" pitchFamily="2" charset="2"/>
              <a:buChar char="ü"/>
            </a:pPr>
            <a:r>
              <a:rPr lang="en-IN" sz="1800" b="1" i="1" dirty="0">
                <a:effectLst/>
                <a:latin typeface="Arial" panose="020B0604020202020204" pitchFamily="34" charset="0"/>
                <a:ea typeface="Arial" panose="020B0604020202020204" pitchFamily="34" charset="0"/>
              </a:rPr>
              <a:t>Kids can just “stop” being Anxious!</a:t>
            </a:r>
            <a:endParaRPr lang="en-IN" sz="1800" dirty="0">
              <a:effectLst/>
              <a:latin typeface="Arial" panose="020B0604020202020204" pitchFamily="34" charset="0"/>
              <a:ea typeface="Arial" panose="020B0604020202020204" pitchFamily="34" charset="0"/>
            </a:endParaRPr>
          </a:p>
          <a:p>
            <a:pPr marL="0" indent="0">
              <a:buNone/>
            </a:pPr>
            <a:endParaRPr lang="en-IN" sz="1800" b="1" i="1" dirty="0">
              <a:effectLst/>
              <a:latin typeface="Arial" panose="020B0604020202020204" pitchFamily="34" charset="0"/>
              <a:ea typeface="Arial" panose="020B0604020202020204" pitchFamily="34" charset="0"/>
            </a:endParaRPr>
          </a:p>
          <a:p>
            <a:pPr>
              <a:buFont typeface="Wingdings" panose="05000000000000000000" pitchFamily="2" charset="2"/>
              <a:buChar char="ü"/>
            </a:pPr>
            <a:r>
              <a:rPr lang="en-IN" sz="1800" b="1" i="1" dirty="0">
                <a:effectLst/>
                <a:latin typeface="Arial" panose="020B0604020202020204" pitchFamily="34" charset="0"/>
                <a:ea typeface="Arial" panose="020B0604020202020204" pitchFamily="34" charset="0"/>
              </a:rPr>
              <a:t>Anxiety Is Not Treatable</a:t>
            </a:r>
            <a:endParaRPr lang="en-IN" sz="1800" dirty="0">
              <a:effectLst/>
              <a:latin typeface="Arial" panose="020B0604020202020204" pitchFamily="34" charset="0"/>
              <a:ea typeface="Arial" panose="020B0604020202020204" pitchFamily="34" charset="0"/>
            </a:endParaRPr>
          </a:p>
          <a:p>
            <a:pPr marL="0" indent="0">
              <a:buNone/>
            </a:pPr>
            <a:endParaRPr lang="en-IN" dirty="0"/>
          </a:p>
          <a:p>
            <a:pPr>
              <a:buFont typeface="Wingdings" panose="05000000000000000000" pitchFamily="2" charset="2"/>
              <a:buChar char="ü"/>
            </a:pPr>
            <a:r>
              <a:rPr lang="en-IN" sz="1800" b="1" i="1" dirty="0">
                <a:effectLst/>
                <a:latin typeface="Arial" panose="020B0604020202020204" pitchFamily="34" charset="0"/>
                <a:ea typeface="Arial" panose="020B0604020202020204" pitchFamily="34" charset="0"/>
              </a:rPr>
              <a:t>Kids are not anxious, they are just shy</a:t>
            </a:r>
            <a:endParaRPr lang="en-IN" sz="1800" dirty="0">
              <a:effectLst/>
              <a:latin typeface="Arial" panose="020B0604020202020204" pitchFamily="34" charset="0"/>
              <a:ea typeface="Arial" panose="020B0604020202020204" pitchFamily="34" charset="0"/>
            </a:endParaRPr>
          </a:p>
          <a:p>
            <a:pPr marL="0" indent="0">
              <a:buNone/>
            </a:pPr>
            <a:endParaRPr lang="en-IN" dirty="0"/>
          </a:p>
          <a:p>
            <a:pPr>
              <a:buFont typeface="Wingdings" panose="05000000000000000000" pitchFamily="2" charset="2"/>
              <a:buChar char="ü"/>
            </a:pPr>
            <a:r>
              <a:rPr lang="en-IN" sz="1800" b="1" i="1" dirty="0">
                <a:effectLst/>
                <a:latin typeface="Arial" panose="020B0604020202020204" pitchFamily="34" charset="0"/>
                <a:ea typeface="Arial" panose="020B0604020202020204" pitchFamily="34" charset="0"/>
              </a:rPr>
              <a:t>They do not have anxiety, they are just looking for attention</a:t>
            </a:r>
            <a:endParaRPr lang="en-IN" sz="1800" dirty="0">
              <a:effectLst/>
              <a:latin typeface="Arial" panose="020B0604020202020204" pitchFamily="34" charset="0"/>
              <a:ea typeface="Arial" panose="020B0604020202020204" pitchFamily="34" charset="0"/>
            </a:endParaRPr>
          </a:p>
          <a:p>
            <a:pPr marL="0" indent="0">
              <a:buNone/>
            </a:pPr>
            <a:endParaRPr lang="en-IN" dirty="0"/>
          </a:p>
        </p:txBody>
      </p:sp>
      <p:sp>
        <p:nvSpPr>
          <p:cNvPr id="4" name="Flowchart: Alternate Process 3">
            <a:extLst>
              <a:ext uri="{FF2B5EF4-FFF2-40B4-BE49-F238E27FC236}">
                <a16:creationId xmlns:a16="http://schemas.microsoft.com/office/drawing/2014/main" id="{CE08A8C8-E4B5-E8A6-2DB6-632BB65F445F}"/>
              </a:ext>
            </a:extLst>
          </p:cNvPr>
          <p:cNvSpPr/>
          <p:nvPr/>
        </p:nvSpPr>
        <p:spPr>
          <a:xfrm>
            <a:off x="2477729" y="2477729"/>
            <a:ext cx="8957187" cy="3657600"/>
          </a:xfrm>
          <a:prstGeom prst="flowChartAlternateProcess">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3182077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E8FE4-DFDF-B77C-771D-831277C245DB}"/>
              </a:ext>
            </a:extLst>
          </p:cNvPr>
          <p:cNvSpPr>
            <a:spLocks noGrp="1"/>
          </p:cNvSpPr>
          <p:nvPr>
            <p:ph type="title"/>
          </p:nvPr>
        </p:nvSpPr>
        <p:spPr>
          <a:xfrm>
            <a:off x="1132465" y="39329"/>
            <a:ext cx="10760529" cy="1115218"/>
          </a:xfrm>
        </p:spPr>
        <p:txBody>
          <a:bodyPr>
            <a:normAutofit fontScale="90000"/>
          </a:bodyPr>
          <a:lstStyle/>
          <a:p>
            <a:pPr algn="ctr"/>
            <a:r>
              <a:rPr lang="en-IN" b="1" dirty="0">
                <a:effectLst>
                  <a:outerShdw blurRad="38100" dist="38100" dir="2700000" algn="tl">
                    <a:srgbClr val="000000">
                      <a:alpha val="43137"/>
                    </a:srgbClr>
                  </a:outerShdw>
                </a:effectLst>
              </a:rPr>
              <a:t>Tips for parents to deal with children with Anxiety</a:t>
            </a:r>
          </a:p>
        </p:txBody>
      </p:sp>
      <p:sp>
        <p:nvSpPr>
          <p:cNvPr id="3" name="Content Placeholder 2">
            <a:extLst>
              <a:ext uri="{FF2B5EF4-FFF2-40B4-BE49-F238E27FC236}">
                <a16:creationId xmlns:a16="http://schemas.microsoft.com/office/drawing/2014/main" id="{28862DF8-44CB-D117-B2BA-F52F2BE6DA18}"/>
              </a:ext>
            </a:extLst>
          </p:cNvPr>
          <p:cNvSpPr>
            <a:spLocks noGrp="1"/>
          </p:cNvSpPr>
          <p:nvPr>
            <p:ph idx="1"/>
          </p:nvPr>
        </p:nvSpPr>
        <p:spPr>
          <a:xfrm>
            <a:off x="2025445" y="727588"/>
            <a:ext cx="10166554" cy="6112158"/>
          </a:xfrm>
        </p:spPr>
        <p:txBody>
          <a:bodyPr>
            <a:normAutofit lnSpcReduction="10000"/>
          </a:bodyPr>
          <a:lstStyle/>
          <a:p>
            <a:r>
              <a:rPr lang="en-IN" sz="1800" dirty="0">
                <a:effectLst/>
                <a:latin typeface="Arial" panose="020B0604020202020204" pitchFamily="34" charset="0"/>
                <a:ea typeface="Arial" panose="020B0604020202020204" pitchFamily="34" charset="0"/>
              </a:rPr>
              <a:t>As a parent, one of your most essential responsibilities is to assist your child’s mental well-being. Children nowadays confront a variety of stresses, ranging from academic expectations to social media and beyond, and parents must be prepared with the skills and information to assist them manage these issues. Here are a few tips for supporting your child’s mental health:</a:t>
            </a:r>
          </a:p>
          <a:p>
            <a:pPr marL="0" indent="0" algn="ctr">
              <a:buNone/>
            </a:pPr>
            <a:r>
              <a:rPr lang="en-IN" sz="1800" b="1" dirty="0">
                <a:effectLst/>
                <a:latin typeface="Arial" panose="020B0604020202020204" pitchFamily="34" charset="0"/>
                <a:ea typeface="Arial" panose="020B0604020202020204" pitchFamily="34" charset="0"/>
              </a:rPr>
              <a:t>TIP 1- React to their anxiety in the right way</a:t>
            </a:r>
            <a:endParaRPr lang="en-IN" sz="1800" dirty="0">
              <a:effectLst/>
              <a:latin typeface="Arial" panose="020B0604020202020204" pitchFamily="34" charset="0"/>
              <a:ea typeface="Arial" panose="020B0604020202020204" pitchFamily="34" charset="0"/>
            </a:endParaRPr>
          </a:p>
          <a:p>
            <a:r>
              <a:rPr lang="en-IN" sz="1800" u="sng" dirty="0">
                <a:latin typeface="Arial" panose="020B0604020202020204" pitchFamily="34" charset="0"/>
                <a:ea typeface="Arial" panose="020B0604020202020204" pitchFamily="34" charset="0"/>
              </a:rPr>
              <a:t>T</a:t>
            </a:r>
            <a:r>
              <a:rPr lang="en-IN" sz="1800" u="sng" strike="noStrike" dirty="0">
                <a:effectLst/>
                <a:latin typeface="Arial" panose="020B0604020202020204" pitchFamily="34" charset="0"/>
                <a:ea typeface="Arial" panose="020B0604020202020204" pitchFamily="34" charset="0"/>
              </a:rPr>
              <a:t>alk with your kid about their concerns: </a:t>
            </a:r>
            <a:r>
              <a:rPr lang="en-IN" sz="1800" dirty="0">
                <a:effectLst/>
                <a:latin typeface="Arial" panose="020B0604020202020204" pitchFamily="34" charset="0"/>
                <a:ea typeface="Arial" panose="020B0604020202020204" pitchFamily="34" charset="0"/>
              </a:rPr>
              <a:t>Encourage your child to tell you about their feelings, anxieties, and concerns. Listen to what they are saying and acknowledge their emotions without passing judgment. Let them know that it's normal to feel sad or anxious at times and that you are here to assist them. </a:t>
            </a:r>
          </a:p>
          <a:p>
            <a:r>
              <a:rPr lang="en-IN" sz="1800" u="sng" strike="noStrike" dirty="0">
                <a:effectLst/>
                <a:latin typeface="Arial" panose="020B0604020202020204" pitchFamily="34" charset="0"/>
                <a:ea typeface="Arial" panose="020B0604020202020204" pitchFamily="34" charset="0"/>
              </a:rPr>
              <a:t>Show compassion and understanding</a:t>
            </a:r>
            <a:r>
              <a:rPr lang="en-IN" sz="1800" u="sng" dirty="0">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Expressing encouragement and compassion, paired with a collaborative approach to finding practical solutions, may be an effective technique. </a:t>
            </a:r>
            <a:endParaRPr lang="en-IN" sz="1800" dirty="0">
              <a:latin typeface="Arial" panose="020B0604020202020204" pitchFamily="34" charset="0"/>
              <a:ea typeface="Arial" panose="020B0604020202020204" pitchFamily="34" charset="0"/>
            </a:endParaRPr>
          </a:p>
          <a:p>
            <a:r>
              <a:rPr lang="en-IN" sz="1800" u="sng" strike="noStrike" dirty="0">
                <a:effectLst/>
                <a:latin typeface="Arial" panose="020B0604020202020204" pitchFamily="34" charset="0"/>
                <a:ea typeface="Arial" panose="020B0604020202020204" pitchFamily="34" charset="0"/>
              </a:rPr>
              <a:t>Be supportive, not dominating</a:t>
            </a:r>
            <a:r>
              <a:rPr lang="en-IN" sz="1800" u="sng" dirty="0">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The idea is to assist your child manage their anxiety while not being overprotective in an attempt to eradicate it. You are already offering significant help by listening intently and demonstrating empathy. You may also discuss strategies for dealing with certain scenarios. </a:t>
            </a:r>
            <a:endParaRPr lang="en-IN" sz="1800" dirty="0">
              <a:latin typeface="Arial" panose="020B0604020202020204" pitchFamily="34" charset="0"/>
              <a:ea typeface="Arial" panose="020B0604020202020204" pitchFamily="34" charset="0"/>
            </a:endParaRPr>
          </a:p>
          <a:p>
            <a:r>
              <a:rPr lang="en-IN" sz="1800" u="sng" strike="noStrike" dirty="0">
                <a:effectLst/>
                <a:latin typeface="Arial" panose="020B0604020202020204" pitchFamily="34" charset="0"/>
                <a:ea typeface="Arial" panose="020B0604020202020204" pitchFamily="34" charset="0"/>
              </a:rPr>
              <a:t>Develop your child’s coping abilities</a:t>
            </a:r>
            <a:r>
              <a:rPr lang="en-IN" sz="1800" u="sng" dirty="0">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Instead of ignoring your child’s anxiety triggers, you may help them build healthy coping mechanisms. Giving your child frequent positive comments can help them feel more capable and confident. Set short, realistic, and achievable goals. When a goal is met, you might add, “I am so proud of the way you handled the situation and worked through your anxiety”. </a:t>
            </a:r>
            <a:endParaRPr lang="en-IN" sz="1800" u="none" strike="noStrike"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480402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AB343E-7138-C832-EF03-7546E87D6340}"/>
              </a:ext>
            </a:extLst>
          </p:cNvPr>
          <p:cNvSpPr>
            <a:spLocks noGrp="1"/>
          </p:cNvSpPr>
          <p:nvPr>
            <p:ph idx="1"/>
          </p:nvPr>
        </p:nvSpPr>
        <p:spPr>
          <a:xfrm>
            <a:off x="1691148" y="0"/>
            <a:ext cx="10500852" cy="6858000"/>
          </a:xfrm>
        </p:spPr>
        <p:txBody>
          <a:bodyPr>
            <a:normAutofit/>
          </a:bodyPr>
          <a:lstStyle/>
          <a:p>
            <a:pPr marL="0" indent="0" algn="ctr">
              <a:buNone/>
            </a:pPr>
            <a:r>
              <a:rPr lang="en-IN" b="1" dirty="0"/>
              <a:t>TIP2 - </a:t>
            </a:r>
            <a:r>
              <a:rPr lang="en-IN" sz="1800" b="1" dirty="0">
                <a:effectLst/>
                <a:latin typeface="Arial" panose="020B0604020202020204" pitchFamily="34" charset="0"/>
                <a:ea typeface="Arial" panose="020B0604020202020204" pitchFamily="34" charset="0"/>
              </a:rPr>
              <a:t>Be a positive role model for your children</a:t>
            </a:r>
          </a:p>
          <a:p>
            <a:pPr marL="0" indent="0">
              <a:buNone/>
            </a:pPr>
            <a:r>
              <a:rPr lang="en-IN" sz="1800" dirty="0">
                <a:effectLst/>
                <a:latin typeface="Arial" panose="020B0604020202020204" pitchFamily="34" charset="0"/>
                <a:ea typeface="Arial" panose="020B0604020202020204" pitchFamily="34" charset="0"/>
              </a:rPr>
              <a:t>Your child looks up to you and wants you to show them how to deal with stress and worry. The way you deal with frustration and express rage is an excellent example. When faced with challenges or difficult situations, try to be as calm and patient as possible. The manner you talk and what you say may have a significant impact on even the most challenging teenager's values and conduct. </a:t>
            </a:r>
            <a:endParaRPr lang="en-IN" sz="1800" dirty="0">
              <a:latin typeface="Arial" panose="020B0604020202020204" pitchFamily="34" charset="0"/>
              <a:ea typeface="Arial" panose="020B0604020202020204" pitchFamily="34" charset="0"/>
            </a:endParaRPr>
          </a:p>
          <a:p>
            <a:pPr marL="0" indent="0" algn="ctr">
              <a:buNone/>
            </a:pPr>
            <a:r>
              <a:rPr lang="en-IN" sz="1800" b="1" dirty="0">
                <a:latin typeface="Arial" panose="020B0604020202020204" pitchFamily="34" charset="0"/>
              </a:rPr>
              <a:t>TIP 3- </a:t>
            </a:r>
            <a:r>
              <a:rPr lang="en-IN" sz="1800" b="1" dirty="0">
                <a:effectLst/>
                <a:latin typeface="Arial" panose="020B0604020202020204" pitchFamily="34" charset="0"/>
                <a:ea typeface="Arial" panose="020B0604020202020204" pitchFamily="34" charset="0"/>
              </a:rPr>
              <a:t>Practice relaxing methods with your youngster</a:t>
            </a:r>
          </a:p>
          <a:p>
            <a:pPr marL="0" indent="0">
              <a:buNone/>
            </a:pPr>
            <a:r>
              <a:rPr lang="en-IN" sz="1800" dirty="0">
                <a:effectLst/>
                <a:latin typeface="Arial" panose="020B0604020202020204" pitchFamily="34" charset="0"/>
                <a:ea typeface="Arial" panose="020B0604020202020204" pitchFamily="34" charset="0"/>
              </a:rPr>
              <a:t>Offer to practice deep breathing or meditation activities with your youngster. This will acknowledge how they are feeling and offer proactive relaxing techniques that you may attempt together. When children are worried, their breathing typically becomes shallow. You may have your child practice deep belly breathing by placing one hand on their chest and their chest and the other on their abdomen. When they inhale, their stomach should expand; when they exhale, it should contract. </a:t>
            </a:r>
          </a:p>
          <a:p>
            <a:pPr marL="0" indent="0" algn="ctr">
              <a:buNone/>
            </a:pPr>
            <a:r>
              <a:rPr lang="en-IN" sz="1800" b="1" dirty="0">
                <a:latin typeface="Arial" panose="020B0604020202020204" pitchFamily="34" charset="0"/>
              </a:rPr>
              <a:t>TIP 4- </a:t>
            </a:r>
            <a:r>
              <a:rPr lang="en-IN" sz="1800" b="1" dirty="0">
                <a:effectLst/>
                <a:latin typeface="Arial" panose="020B0604020202020204" pitchFamily="34" charset="0"/>
                <a:ea typeface="Arial" panose="020B0604020202020204" pitchFamily="34" charset="0"/>
              </a:rPr>
              <a:t>Promote proper sleep hygiene</a:t>
            </a:r>
          </a:p>
          <a:p>
            <a:pPr marL="0" indent="0">
              <a:buNone/>
            </a:pPr>
            <a:r>
              <a:rPr lang="en-IN" sz="1800" dirty="0">
                <a:effectLst/>
                <a:latin typeface="Arial" panose="020B0604020202020204" pitchFamily="34" charset="0"/>
                <a:ea typeface="Arial" panose="020B0604020202020204" pitchFamily="34" charset="0"/>
              </a:rPr>
              <a:t>Nervous children frequently have difficulty sleeping, so developing a consistent and soothing sleep regimen is critical. Set a regular sleep pattern, limit exercise and light exposure near bedtime, and avoid caffeine. This is a great time to read, to your children or listen to peaceful, relaxing music. A younger kid may feel safer with a nightlight on or a plush animal or soft blanket to cuddle with.</a:t>
            </a:r>
          </a:p>
          <a:p>
            <a:pPr marL="0" indent="0" algn="ctr">
              <a:buNone/>
            </a:pPr>
            <a:r>
              <a:rPr lang="en-IN" sz="1800" b="1" dirty="0">
                <a:effectLst/>
                <a:latin typeface="Arial" panose="020B0604020202020204" pitchFamily="34" charset="0"/>
                <a:ea typeface="Arial" panose="020B0604020202020204" pitchFamily="34" charset="0"/>
              </a:rPr>
              <a:t>TIP 5- Promote appropriate social media use</a:t>
            </a:r>
          </a:p>
          <a:p>
            <a:pPr marL="0" indent="0">
              <a:buNone/>
            </a:pPr>
            <a:r>
              <a:rPr lang="en-IN" sz="1800" dirty="0">
                <a:effectLst/>
                <a:latin typeface="Arial" panose="020B0604020202020204" pitchFamily="34" charset="0"/>
                <a:ea typeface="Arial" panose="020B0604020202020204" pitchFamily="34" charset="0"/>
              </a:rPr>
              <a:t>Given studies show both positive and negative impacts, talking with youngsters about the benefits and drawbacks of social media is a smart place to start. Use some constructive steps such as setting a positive example for your child by limiting your personal screen time, encouraging them to spend more time with friends in person or just setting aside a period when the entire family is free of screens.</a:t>
            </a:r>
          </a:p>
        </p:txBody>
      </p:sp>
    </p:spTree>
    <p:extLst>
      <p:ext uri="{BB962C8B-B14F-4D97-AF65-F5344CB8AC3E}">
        <p14:creationId xmlns:p14="http://schemas.microsoft.com/office/powerpoint/2010/main" val="40016965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38A47-E456-0AEF-BB1C-40AFC9ADC24B}"/>
              </a:ext>
            </a:extLst>
          </p:cNvPr>
          <p:cNvSpPr>
            <a:spLocks noGrp="1"/>
          </p:cNvSpPr>
          <p:nvPr>
            <p:ph type="title"/>
          </p:nvPr>
        </p:nvSpPr>
        <p:spPr>
          <a:xfrm>
            <a:off x="2792361" y="127819"/>
            <a:ext cx="9274629" cy="1502229"/>
          </a:xfrm>
        </p:spPr>
        <p:txBody>
          <a:bodyPr/>
          <a:lstStyle/>
          <a:p>
            <a:pPr algn="ctr"/>
            <a:r>
              <a:rPr lang="en-IN" b="1" dirty="0">
                <a:effectLst>
                  <a:outerShdw blurRad="38100" dist="38100" dir="2700000" algn="tl">
                    <a:srgbClr val="000000">
                      <a:alpha val="43137"/>
                    </a:srgbClr>
                  </a:outerShdw>
                </a:effectLst>
              </a:rPr>
              <a:t>Depression in Children</a:t>
            </a:r>
          </a:p>
        </p:txBody>
      </p:sp>
      <p:sp>
        <p:nvSpPr>
          <p:cNvPr id="3" name="Content Placeholder 2">
            <a:extLst>
              <a:ext uri="{FF2B5EF4-FFF2-40B4-BE49-F238E27FC236}">
                <a16:creationId xmlns:a16="http://schemas.microsoft.com/office/drawing/2014/main" id="{F38B85B7-9A21-2B06-3808-DDD6DC209A6A}"/>
              </a:ext>
            </a:extLst>
          </p:cNvPr>
          <p:cNvSpPr>
            <a:spLocks noGrp="1"/>
          </p:cNvSpPr>
          <p:nvPr>
            <p:ph idx="1"/>
          </p:nvPr>
        </p:nvSpPr>
        <p:spPr>
          <a:xfrm>
            <a:off x="3972232" y="993058"/>
            <a:ext cx="7735354" cy="5571029"/>
          </a:xfrm>
        </p:spPr>
        <p:txBody>
          <a:bodyPr>
            <a:normAutofit lnSpcReduction="10000"/>
          </a:bodyPr>
          <a:lstStyle/>
          <a:p>
            <a:r>
              <a:rPr lang="en-IN" sz="1800" dirty="0">
                <a:effectLst/>
                <a:latin typeface="Arial" panose="020B0604020202020204" pitchFamily="34" charset="0"/>
                <a:ea typeface="Arial" panose="020B0604020202020204" pitchFamily="34" charset="0"/>
              </a:rPr>
              <a:t>It is normal for children to be occasionally sad about things but when they start losing interest in the activities they once enjoyed, feelings of helplessness and hopelessness about situations they cannot change. </a:t>
            </a:r>
          </a:p>
          <a:p>
            <a:r>
              <a:rPr lang="en-IN" sz="1800" dirty="0">
                <a:effectLst/>
                <a:latin typeface="Arial" panose="020B0604020202020204" pitchFamily="34" charset="0"/>
                <a:ea typeface="Arial" panose="020B0604020202020204" pitchFamily="34" charset="0"/>
              </a:rPr>
              <a:t>. It is important to notice that there is a persistent feeling of sadness as it can be due to depression. There are many behavioural changes which you may be able to observe in children who may have depression:</a:t>
            </a:r>
          </a:p>
          <a:p>
            <a:pPr marL="45720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 Changes in their sleeping patterns they may sleep more than usual or less than usual.</a:t>
            </a:r>
          </a:p>
          <a:p>
            <a:pPr marL="457200" indent="0">
              <a:lnSpc>
                <a:spcPct val="115000"/>
              </a:lnSpc>
              <a:spcBef>
                <a:spcPts val="1200"/>
              </a:spcBef>
              <a:spcAft>
                <a:spcPts val="1200"/>
              </a:spcAft>
              <a:buNone/>
            </a:pPr>
            <a:r>
              <a:rPr lang="en-IN" sz="1800" dirty="0">
                <a:latin typeface="Arial" panose="020B0604020202020204" pitchFamily="34" charset="0"/>
                <a:ea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rPr>
              <a:t> </a:t>
            </a:r>
            <a:r>
              <a:rPr lang="en-IN" sz="1800" dirty="0">
                <a:effectLst/>
                <a:latin typeface="Arial" panose="020B0604020202020204" pitchFamily="34" charset="0"/>
                <a:ea typeface="Arial" panose="020B0604020202020204" pitchFamily="34" charset="0"/>
              </a:rPr>
              <a:t>Feeling irritated, lonely and helpless.</a:t>
            </a:r>
          </a:p>
          <a:p>
            <a:pPr marL="457200" indent="0">
              <a:lnSpc>
                <a:spcPct val="115000"/>
              </a:lnSpc>
              <a:spcBef>
                <a:spcPts val="1200"/>
              </a:spcBef>
              <a:spcAft>
                <a:spcPts val="1200"/>
              </a:spcAft>
              <a:buNone/>
            </a:pPr>
            <a:r>
              <a:rPr lang="en-IN" sz="1800" dirty="0">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They may experience changes in energy levels as they may feel restless and tired most of the time.</a:t>
            </a:r>
          </a:p>
          <a:p>
            <a:pPr marL="457200" indent="0">
              <a:lnSpc>
                <a:spcPct val="115000"/>
              </a:lnSpc>
              <a:spcBef>
                <a:spcPts val="1200"/>
              </a:spcBef>
              <a:spcAft>
                <a:spcPts val="1200"/>
              </a:spcAft>
              <a:buNone/>
            </a:pPr>
            <a:r>
              <a:rPr lang="en-IN" sz="1800" dirty="0">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Losing interest in fun activities.</a:t>
            </a:r>
          </a:p>
          <a:p>
            <a:pPr marL="457200" indent="0">
              <a:lnSpc>
                <a:spcPct val="115000"/>
              </a:lnSpc>
              <a:spcBef>
                <a:spcPts val="1200"/>
              </a:spcBef>
              <a:spcAft>
                <a:spcPts val="1200"/>
              </a:spcAft>
              <a:buNone/>
            </a:pPr>
            <a:r>
              <a:rPr lang="en-IN" sz="1800" dirty="0">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They may also indulge in self-destructive behaviour and self-harm.</a:t>
            </a:r>
          </a:p>
          <a:p>
            <a:pPr marL="457200" indent="0">
              <a:lnSpc>
                <a:spcPct val="115000"/>
              </a:lnSpc>
              <a:spcBef>
                <a:spcPts val="1200"/>
              </a:spcBef>
              <a:spcAft>
                <a:spcPts val="1200"/>
              </a:spcAft>
              <a:buNone/>
            </a:pPr>
            <a:endParaRPr lang="en-IN" sz="1800" dirty="0">
              <a:effectLst/>
              <a:latin typeface="Arial" panose="020B0604020202020204" pitchFamily="34" charset="0"/>
              <a:ea typeface="Arial" panose="020B0604020202020204" pitchFamily="34" charset="0"/>
            </a:endParaRPr>
          </a:p>
          <a:p>
            <a:pPr marL="0" indent="0">
              <a:buNone/>
            </a:pPr>
            <a:endParaRPr lang="en-IN" dirty="0"/>
          </a:p>
        </p:txBody>
      </p:sp>
    </p:spTree>
    <p:extLst>
      <p:ext uri="{BB962C8B-B14F-4D97-AF65-F5344CB8AC3E}">
        <p14:creationId xmlns:p14="http://schemas.microsoft.com/office/powerpoint/2010/main" val="673322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83A41-9CEE-CFD8-AD0C-3E93F11D4C89}"/>
              </a:ext>
            </a:extLst>
          </p:cNvPr>
          <p:cNvSpPr>
            <a:spLocks noGrp="1"/>
          </p:cNvSpPr>
          <p:nvPr>
            <p:ph type="title"/>
          </p:nvPr>
        </p:nvSpPr>
        <p:spPr>
          <a:xfrm>
            <a:off x="2530142" y="644014"/>
            <a:ext cx="9223528" cy="653844"/>
          </a:xfrm>
        </p:spPr>
        <p:txBody>
          <a:bodyPr/>
          <a:lstStyle/>
          <a:p>
            <a:pPr algn="ctr"/>
            <a:r>
              <a:rPr lang="en-IN" b="1" dirty="0">
                <a:effectLst>
                  <a:outerShdw blurRad="38100" dist="38100" dir="2700000" algn="tl">
                    <a:srgbClr val="000000">
                      <a:alpha val="43137"/>
                    </a:srgbClr>
                  </a:outerShdw>
                </a:effectLst>
              </a:rPr>
              <a:t>REASONS FOR BULLYING A CHILD</a:t>
            </a:r>
          </a:p>
        </p:txBody>
      </p:sp>
      <p:sp>
        <p:nvSpPr>
          <p:cNvPr id="3" name="Content Placeholder 2">
            <a:extLst>
              <a:ext uri="{FF2B5EF4-FFF2-40B4-BE49-F238E27FC236}">
                <a16:creationId xmlns:a16="http://schemas.microsoft.com/office/drawing/2014/main" id="{381A097B-7691-6E4C-DAB2-2B041D06A06B}"/>
              </a:ext>
            </a:extLst>
          </p:cNvPr>
          <p:cNvSpPr>
            <a:spLocks noGrp="1"/>
          </p:cNvSpPr>
          <p:nvPr>
            <p:ph idx="1"/>
          </p:nvPr>
        </p:nvSpPr>
        <p:spPr>
          <a:xfrm>
            <a:off x="2930013" y="1828800"/>
            <a:ext cx="8423787" cy="5555225"/>
          </a:xfrm>
        </p:spPr>
        <p:txBody>
          <a:bodyPr>
            <a:normAutofit/>
          </a:bodyPr>
          <a:lstStyle/>
          <a:p>
            <a:r>
              <a:rPr lang="en-IN" sz="1800" dirty="0">
                <a:effectLst/>
                <a:latin typeface="Arial" panose="020B0604020202020204" pitchFamily="34" charset="0"/>
                <a:ea typeface="Arial" panose="020B0604020202020204" pitchFamily="34" charset="0"/>
              </a:rPr>
              <a:t>While bullies may target children for a variety of reasons, they typically target those who are “different” or do not fit in with the majority. While you may appreciate your individuality later in life, it might feel like a curse while you are young and trying to fit in. </a:t>
            </a:r>
          </a:p>
          <a:p>
            <a:r>
              <a:rPr lang="en-IN" sz="1800" dirty="0">
                <a:effectLst/>
                <a:latin typeface="Arial" panose="020B0604020202020204" pitchFamily="34" charset="0"/>
                <a:ea typeface="Arial" panose="020B0604020202020204" pitchFamily="34" charset="0"/>
              </a:rPr>
              <a:t>Whether you dress or behave differently, or maybe your colour, religion, or sexuality distinguishes you. It is possible you are new to the school or neighbourhood and have not made any friends yet. </a:t>
            </a:r>
          </a:p>
          <a:p>
            <a:r>
              <a:rPr lang="en-IN" sz="1800" dirty="0">
                <a:latin typeface="Arial" panose="020B0604020202020204" pitchFamily="34" charset="0"/>
              </a:rPr>
              <a:t>Other reasons:</a:t>
            </a:r>
          </a:p>
          <a:p>
            <a:pPr marL="342900" indent="-342900">
              <a:buAutoNum type="alphaLcParenR"/>
            </a:pPr>
            <a:r>
              <a:rPr lang="en-IN" sz="1800" dirty="0">
                <a:latin typeface="Arial" panose="020B0604020202020204" pitchFamily="34" charset="0"/>
              </a:rPr>
              <a:t>make oneself popular</a:t>
            </a:r>
          </a:p>
          <a:p>
            <a:pPr marL="342900" indent="-342900">
              <a:buAutoNum type="alphaLcParenR"/>
            </a:pPr>
            <a:r>
              <a:rPr lang="en-IN" sz="1800" dirty="0">
                <a:latin typeface="Arial" panose="020B0604020202020204" pitchFamily="34" charset="0"/>
              </a:rPr>
              <a:t>To attract attention towards themselves</a:t>
            </a:r>
          </a:p>
          <a:p>
            <a:pPr marL="342900" indent="-342900">
              <a:buAutoNum type="alphaLcParenR"/>
            </a:pPr>
            <a:r>
              <a:rPr lang="en-IN" sz="1800" dirty="0">
                <a:latin typeface="Arial" panose="020B0604020202020204" pitchFamily="34" charset="0"/>
              </a:rPr>
              <a:t>To appear rough and powerful</a:t>
            </a:r>
          </a:p>
          <a:p>
            <a:pPr marL="342900" indent="-342900">
              <a:buAutoNum type="alphaLcParenR"/>
            </a:pPr>
            <a:r>
              <a:rPr lang="en-IN" sz="1800" dirty="0">
                <a:latin typeface="Arial" panose="020B0604020202020204" pitchFamily="34" charset="0"/>
              </a:rPr>
              <a:t>To avoid their difficulties</a:t>
            </a:r>
          </a:p>
          <a:p>
            <a:pPr marL="342900" indent="-342900">
              <a:buAutoNum type="alphaLcParenR"/>
            </a:pPr>
            <a:r>
              <a:rPr lang="en-IN" sz="1800" dirty="0">
                <a:latin typeface="Arial" panose="020B0604020202020204" pitchFamily="34" charset="0"/>
              </a:rPr>
              <a:t>Sometimes they may experience bullying themselves</a:t>
            </a:r>
          </a:p>
        </p:txBody>
      </p:sp>
    </p:spTree>
    <p:extLst>
      <p:ext uri="{BB962C8B-B14F-4D97-AF65-F5344CB8AC3E}">
        <p14:creationId xmlns:p14="http://schemas.microsoft.com/office/powerpoint/2010/main" val="32002547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2FCF7-7561-2AD4-A12E-2870B3F19A13}"/>
              </a:ext>
            </a:extLst>
          </p:cNvPr>
          <p:cNvSpPr>
            <a:spLocks noGrp="1"/>
          </p:cNvSpPr>
          <p:nvPr>
            <p:ph type="title"/>
          </p:nvPr>
        </p:nvSpPr>
        <p:spPr>
          <a:xfrm>
            <a:off x="2019476" y="235974"/>
            <a:ext cx="8550729" cy="1061357"/>
          </a:xfrm>
        </p:spPr>
        <p:txBody>
          <a:bodyPr/>
          <a:lstStyle/>
          <a:p>
            <a:pPr algn="ctr"/>
            <a:r>
              <a:rPr lang="en-IN" b="1" dirty="0">
                <a:effectLst>
                  <a:outerShdw blurRad="38100" dist="38100" dir="2700000" algn="tl">
                    <a:srgbClr val="000000">
                      <a:alpha val="43137"/>
                    </a:srgbClr>
                  </a:outerShdw>
                </a:effectLst>
              </a:rPr>
              <a:t>Types of Depression</a:t>
            </a:r>
          </a:p>
        </p:txBody>
      </p:sp>
      <p:sp>
        <p:nvSpPr>
          <p:cNvPr id="3" name="Content Placeholder 2">
            <a:extLst>
              <a:ext uri="{FF2B5EF4-FFF2-40B4-BE49-F238E27FC236}">
                <a16:creationId xmlns:a16="http://schemas.microsoft.com/office/drawing/2014/main" id="{7F3136E7-7020-80E0-95C9-06A98955ED6D}"/>
              </a:ext>
            </a:extLst>
          </p:cNvPr>
          <p:cNvSpPr>
            <a:spLocks noGrp="1"/>
          </p:cNvSpPr>
          <p:nvPr>
            <p:ph idx="1"/>
          </p:nvPr>
        </p:nvSpPr>
        <p:spPr>
          <a:xfrm>
            <a:off x="2153265" y="1160206"/>
            <a:ext cx="9472678" cy="5273252"/>
          </a:xfrm>
        </p:spPr>
        <p:txBody>
          <a:bodyPr>
            <a:normAutofit fontScale="92500" lnSpcReduction="10000"/>
          </a:bodyPr>
          <a:lstStyle/>
          <a:p>
            <a:r>
              <a:rPr lang="en-IN" sz="1800" b="1" dirty="0">
                <a:effectLst/>
                <a:latin typeface="Arial" panose="020B0604020202020204" pitchFamily="34" charset="0"/>
                <a:ea typeface="Arial" panose="020B0604020202020204" pitchFamily="34" charset="0"/>
              </a:rPr>
              <a:t>Major Depressive Disorder:</a:t>
            </a:r>
            <a:r>
              <a:rPr lang="en-IN" sz="1800" u="none" strike="noStrike" dirty="0">
                <a:effectLst/>
                <a:latin typeface="Arial" panose="020B0604020202020204" pitchFamily="34" charset="0"/>
                <a:ea typeface="Arial" panose="020B0604020202020204" pitchFamily="34" charset="0"/>
              </a:rPr>
              <a:t> It is the most prominent kind of depression in children. If your kid suffers from severe depressive disorder, they may have frequent feelings of sadness, hopelessness, or rage. They may have difficulty sleeping, or they may sleep excessively. They may no longer want to do the activities that formerly made them happy, and they may feel disconnected from their family and friends.</a:t>
            </a:r>
          </a:p>
          <a:p>
            <a:r>
              <a:rPr lang="en-IN" sz="1800" b="1" dirty="0">
                <a:effectLst/>
                <a:latin typeface="Arial" panose="020B0604020202020204" pitchFamily="34" charset="0"/>
                <a:ea typeface="Arial" panose="020B0604020202020204" pitchFamily="34" charset="0"/>
              </a:rPr>
              <a:t>Premenstrual dysphoric disorder (PMDD)</a:t>
            </a:r>
            <a:r>
              <a:rPr lang="en-IN" sz="1800" dirty="0">
                <a:effectLst/>
                <a:latin typeface="Arial" panose="020B0604020202020204" pitchFamily="34" charset="0"/>
                <a:ea typeface="Arial" panose="020B0604020202020204" pitchFamily="34" charset="0"/>
              </a:rPr>
              <a:t>: this problem might develop after your child has their first period. If your kid has PMDD, they may experience sadness and/or anxiety symptoms for roughly a week before their monthly period. They may become agitated, weep more readily, or have difficulty concentrating.</a:t>
            </a:r>
          </a:p>
          <a:p>
            <a:r>
              <a:rPr lang="en-IN" sz="1800" b="1" dirty="0">
                <a:effectLst/>
                <a:latin typeface="Arial" panose="020B0604020202020204" pitchFamily="34" charset="0"/>
                <a:ea typeface="Arial" panose="020B0604020202020204" pitchFamily="34" charset="0"/>
              </a:rPr>
              <a:t> </a:t>
            </a:r>
            <a:r>
              <a:rPr lang="en-IN" sz="1800" b="1" u="none" strike="noStrike" dirty="0">
                <a:effectLst/>
                <a:latin typeface="Arial" panose="020B0604020202020204" pitchFamily="34" charset="0"/>
                <a:ea typeface="Arial" panose="020B0604020202020204" pitchFamily="34" charset="0"/>
              </a:rPr>
              <a:t>Seasonal Affective disorder (SAD):</a:t>
            </a:r>
            <a:r>
              <a:rPr lang="en-IN" sz="1800" u="none" strike="noStrike" dirty="0">
                <a:effectLst/>
                <a:latin typeface="Arial" panose="020B0604020202020204" pitchFamily="34" charset="0"/>
                <a:ea typeface="Arial" panose="020B0604020202020204" pitchFamily="34" charset="0"/>
              </a:rPr>
              <a:t> the symptoms of SAD are similar to those of major depressive illness, however, they vary according to the season. It is normal for people to have symptoms during the dark and chilly winter months. However, this can occur at any time of the year.</a:t>
            </a:r>
          </a:p>
          <a:p>
            <a:r>
              <a:rPr lang="en-IN" sz="1800" b="1" dirty="0">
                <a:effectLst/>
                <a:latin typeface="Arial" panose="020B0604020202020204" pitchFamily="34" charset="0"/>
                <a:ea typeface="Arial" panose="020B0604020202020204" pitchFamily="34" charset="0"/>
              </a:rPr>
              <a:t>Disruptive mood dysregulation disorder: </a:t>
            </a:r>
            <a:r>
              <a:rPr lang="en-IN" sz="1800" dirty="0">
                <a:effectLst/>
                <a:latin typeface="Arial" panose="020B0604020202020204" pitchFamily="34" charset="0"/>
                <a:ea typeface="Arial" panose="020B0604020202020204" pitchFamily="34" charset="0"/>
              </a:rPr>
              <a:t>children with this disorder exhibit frequent furious outbursts or temper tantrums that are inappropriate for their age. They might be either verbally or physically violent. When your kid throws a tantrum or punches out at you, you may not realize that he or she is upset. </a:t>
            </a:r>
          </a:p>
          <a:p>
            <a:r>
              <a:rPr lang="en-IN" sz="1800" b="1" u="none" strike="noStrike" dirty="0">
                <a:effectLst/>
                <a:latin typeface="Arial" panose="020B0604020202020204" pitchFamily="34" charset="0"/>
                <a:ea typeface="Arial" panose="020B0604020202020204" pitchFamily="34" charset="0"/>
              </a:rPr>
              <a:t>Dysthymia:</a:t>
            </a:r>
            <a:r>
              <a:rPr lang="en-IN" sz="1800" u="none" strike="noStrike" dirty="0">
                <a:effectLst/>
                <a:latin typeface="Arial" panose="020B0604020202020204" pitchFamily="34" charset="0"/>
                <a:ea typeface="Arial" panose="020B0604020202020204" pitchFamily="34" charset="0"/>
              </a:rPr>
              <a:t> This disorder is more moderate than major depressive disorder. The indications are similar and may appear and disappear for years. It may begin to feel as if your child’s mood swings are simply a part of their nature. However, therapy can help. </a:t>
            </a:r>
          </a:p>
          <a:p>
            <a:pPr marL="0" indent="0">
              <a:buNone/>
            </a:pPr>
            <a:endParaRPr lang="en-IN" dirty="0"/>
          </a:p>
        </p:txBody>
      </p:sp>
    </p:spTree>
    <p:extLst>
      <p:ext uri="{BB962C8B-B14F-4D97-AF65-F5344CB8AC3E}">
        <p14:creationId xmlns:p14="http://schemas.microsoft.com/office/powerpoint/2010/main" val="20417738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A7178-8EA1-2D1A-5734-8D1C63AA0714}"/>
              </a:ext>
            </a:extLst>
          </p:cNvPr>
          <p:cNvSpPr>
            <a:spLocks noGrp="1"/>
          </p:cNvSpPr>
          <p:nvPr>
            <p:ph type="title"/>
          </p:nvPr>
        </p:nvSpPr>
        <p:spPr>
          <a:xfrm>
            <a:off x="2261418" y="0"/>
            <a:ext cx="9092381" cy="688259"/>
          </a:xfrm>
        </p:spPr>
        <p:txBody>
          <a:bodyPr>
            <a:normAutofit fontScale="90000"/>
          </a:bodyPr>
          <a:lstStyle/>
          <a:p>
            <a:pPr algn="ctr"/>
            <a:r>
              <a:rPr lang="en-IN" b="1" dirty="0">
                <a:effectLst>
                  <a:outerShdw blurRad="38100" dist="38100" dir="2700000" algn="tl">
                    <a:srgbClr val="000000">
                      <a:alpha val="43137"/>
                    </a:srgbClr>
                  </a:outerShdw>
                </a:effectLst>
              </a:rPr>
              <a:t>How to help Teenagers with </a:t>
            </a:r>
            <a:r>
              <a:rPr lang="en-IN" b="1" dirty="0" err="1">
                <a:effectLst>
                  <a:outerShdw blurRad="38100" dist="38100" dir="2700000" algn="tl">
                    <a:srgbClr val="000000">
                      <a:alpha val="43137"/>
                    </a:srgbClr>
                  </a:outerShdw>
                </a:effectLst>
              </a:rPr>
              <a:t>DepressionHelp</a:t>
            </a:r>
            <a:endParaRPr lang="en-IN"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D31D84A0-2ADB-A200-D49F-2018B6537273}"/>
              </a:ext>
            </a:extLst>
          </p:cNvPr>
          <p:cNvSpPr>
            <a:spLocks noGrp="1"/>
          </p:cNvSpPr>
          <p:nvPr>
            <p:ph idx="1"/>
          </p:nvPr>
        </p:nvSpPr>
        <p:spPr>
          <a:xfrm>
            <a:off x="2074606" y="688259"/>
            <a:ext cx="10117393" cy="6169742"/>
          </a:xfrm>
        </p:spPr>
        <p:txBody>
          <a:bodyPr>
            <a:normAutofit fontScale="92500" lnSpcReduction="10000"/>
          </a:bodyPr>
          <a:lstStyle/>
          <a:p>
            <a:r>
              <a:rPr lang="en-IN" sz="1800" dirty="0">
                <a:effectLst/>
                <a:latin typeface="Arial" panose="020B0604020202020204" pitchFamily="34" charset="0"/>
                <a:ea typeface="Arial" panose="020B0604020202020204" pitchFamily="34" charset="0"/>
              </a:rPr>
              <a:t>Depression is extremely harmful if left untreated, therefore do not wait and hope that troubling symptoms will go away. If you believe that your child is depressed, express your concerns in a supportive and nonjudgmental manner. Even if you are unclear whether depression is the cause, the troubling actions and emotions you are experiencing are indicators of something wrong that should be addressed. </a:t>
            </a:r>
          </a:p>
          <a:p>
            <a:r>
              <a:rPr lang="en-IN" sz="1800" dirty="0">
                <a:effectLst/>
                <a:latin typeface="Arial" panose="020B0604020202020204" pitchFamily="34" charset="0"/>
                <a:ea typeface="Arial" panose="020B0604020202020204" pitchFamily="34" charset="0"/>
              </a:rPr>
              <a:t>Start a conversation by telling your teen about the specific depression signs you have seen and why they concern you. Then invite your child to explain what one is going through, and be prepared for them to sincerely listen. </a:t>
            </a:r>
          </a:p>
          <a:p>
            <a:r>
              <a:rPr lang="en-IN" sz="1800" dirty="0">
                <a:effectLst/>
                <a:latin typeface="Arial" panose="020B0604020202020204" pitchFamily="34" charset="0"/>
                <a:ea typeface="Arial" panose="020B0604020202020204" pitchFamily="34" charset="0"/>
              </a:rPr>
              <a:t>Prioritize face-to-face time. Schedule aside a moment each day to talk when you are completely focused on your adolescent and not distracted or attempting to multitask. The simple act of meeting face-to-face can significantly reduce your teen’s sadness. </a:t>
            </a:r>
            <a:endParaRPr lang="en-IN" sz="1800" dirty="0">
              <a:latin typeface="Arial" panose="020B0604020202020204" pitchFamily="34" charset="0"/>
              <a:ea typeface="Arial" panose="020B0604020202020204" pitchFamily="34" charset="0"/>
            </a:endParaRPr>
          </a:p>
          <a:p>
            <a:pPr marL="0" indent="0" algn="ctr">
              <a:buNone/>
            </a:pPr>
            <a:r>
              <a:rPr lang="en-IN" sz="1800" b="1" dirty="0">
                <a:latin typeface="Arial" panose="020B0604020202020204" pitchFamily="34" charset="0"/>
              </a:rPr>
              <a:t>How to communicate with a depressed child</a:t>
            </a:r>
          </a:p>
          <a:p>
            <a:pPr marL="0" indent="0">
              <a:buNone/>
            </a:pPr>
            <a:r>
              <a:rPr lang="en-IN" sz="1800" u="none" strike="noStrike" dirty="0">
                <a:effectLst/>
                <a:latin typeface="Arial" panose="020B0604020202020204" pitchFamily="34" charset="0"/>
                <a:ea typeface="Arial" panose="020B0604020202020204" pitchFamily="34" charset="0"/>
              </a:rPr>
              <a:t>- The emphasis should be on listening rather than lecturing them. Once your adolescent starts talking, resist the impulse to criticise or make judgment. The main thing is that your youngster can communicate. You will do the most help by just letting your adolescent know that you are completely available.</a:t>
            </a:r>
          </a:p>
          <a:p>
            <a:pPr marL="0" indent="0">
              <a:buNone/>
            </a:pPr>
            <a:r>
              <a:rPr lang="en-IN" dirty="0"/>
              <a:t>- </a:t>
            </a:r>
            <a:r>
              <a:rPr lang="en-IN" sz="1800" u="none" strike="noStrike" dirty="0">
                <a:effectLst/>
                <a:latin typeface="Arial" panose="020B0604020202020204" pitchFamily="34" charset="0"/>
                <a:ea typeface="Arial" panose="020B0604020202020204" pitchFamily="34" charset="0"/>
              </a:rPr>
              <a:t>Be nice yet persistent. Do not quit if they reject you at first. Communicating about depression may be difficult for teenagers. Regardless of how much they want to, they may struggle to convey their emotions. Respect your child’s comfort level while expressing your worry and desire to listen</a:t>
            </a:r>
          </a:p>
          <a:p>
            <a:pPr marL="0" indent="0">
              <a:buNone/>
            </a:pPr>
            <a:r>
              <a:rPr lang="en-IN" dirty="0"/>
              <a:t>-</a:t>
            </a:r>
            <a:r>
              <a:rPr lang="en-IN" sz="1800" dirty="0">
                <a:effectLst/>
                <a:latin typeface="Arial" panose="020B0604020202020204" pitchFamily="34" charset="0"/>
                <a:ea typeface="Arial" panose="020B0604020202020204" pitchFamily="34" charset="0"/>
              </a:rPr>
              <a:t>Respect their emotions. Do not try to reason your kid out of sadness, even if their thoughts or fears seem ridiculous or nonsensical to you. </a:t>
            </a:r>
            <a:endParaRPr lang="en-IN" dirty="0"/>
          </a:p>
        </p:txBody>
      </p:sp>
    </p:spTree>
    <p:extLst>
      <p:ext uri="{BB962C8B-B14F-4D97-AF65-F5344CB8AC3E}">
        <p14:creationId xmlns:p14="http://schemas.microsoft.com/office/powerpoint/2010/main" val="5301547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485D3-262E-CD24-3CBF-F015086BD26F}"/>
              </a:ext>
            </a:extLst>
          </p:cNvPr>
          <p:cNvSpPr>
            <a:spLocks noGrp="1"/>
          </p:cNvSpPr>
          <p:nvPr>
            <p:ph type="title"/>
          </p:nvPr>
        </p:nvSpPr>
        <p:spPr>
          <a:xfrm>
            <a:off x="3824749" y="180843"/>
            <a:ext cx="8209936" cy="1077685"/>
          </a:xfrm>
        </p:spPr>
        <p:txBody>
          <a:bodyPr anchor="ctr"/>
          <a:lstStyle/>
          <a:p>
            <a:r>
              <a:rPr lang="en-IN" b="1" dirty="0">
                <a:effectLst>
                  <a:outerShdw blurRad="38100" dist="38100" dir="2700000" algn="tl">
                    <a:srgbClr val="000000">
                      <a:alpha val="43137"/>
                    </a:srgbClr>
                  </a:outerShdw>
                </a:effectLst>
              </a:rPr>
              <a:t>Post-traumatic Stress Disorder</a:t>
            </a:r>
          </a:p>
        </p:txBody>
      </p:sp>
      <p:sp>
        <p:nvSpPr>
          <p:cNvPr id="3" name="Content Placeholder 2">
            <a:extLst>
              <a:ext uri="{FF2B5EF4-FFF2-40B4-BE49-F238E27FC236}">
                <a16:creationId xmlns:a16="http://schemas.microsoft.com/office/drawing/2014/main" id="{D68410BA-5DF4-6521-698C-C7FAFD5A8A50}"/>
              </a:ext>
            </a:extLst>
          </p:cNvPr>
          <p:cNvSpPr>
            <a:spLocks noGrp="1"/>
          </p:cNvSpPr>
          <p:nvPr>
            <p:ph idx="1"/>
          </p:nvPr>
        </p:nvSpPr>
        <p:spPr>
          <a:xfrm>
            <a:off x="3313471" y="1406012"/>
            <a:ext cx="8878528" cy="5451987"/>
          </a:xfrm>
        </p:spPr>
        <p:txBody>
          <a:bodyPr>
            <a:normAutofit lnSpcReduction="10000"/>
          </a:bodyPr>
          <a:lstStyle/>
          <a:p>
            <a:r>
              <a:rPr lang="en-IN" sz="1800" dirty="0">
                <a:effectLst/>
                <a:latin typeface="Arial" panose="020B0604020202020204" pitchFamily="34" charset="0"/>
                <a:ea typeface="Arial" panose="020B0604020202020204" pitchFamily="34" charset="0"/>
              </a:rPr>
              <a:t>Children may experience trauma which may impact them severely and they may develop a condition called post-traumatic stress disorder. Trauma is a major event that makes a person fearful for their life or safety. </a:t>
            </a:r>
            <a:endParaRPr lang="en-IN" sz="1800" dirty="0">
              <a:latin typeface="Arial" panose="020B0604020202020204" pitchFamily="34" charset="0"/>
              <a:ea typeface="Arial" panose="020B0604020202020204" pitchFamily="34" charset="0"/>
            </a:endParaRPr>
          </a:p>
          <a:p>
            <a:r>
              <a:rPr lang="en-IN" sz="1800" dirty="0">
                <a:effectLst/>
                <a:latin typeface="Arial" panose="020B0604020202020204" pitchFamily="34" charset="0"/>
                <a:ea typeface="Arial" panose="020B0604020202020204" pitchFamily="34" charset="0"/>
              </a:rPr>
              <a:t>The events don't need to directly harm the child for them to develop PTSD, even if they witness any event such as someone else getting hurt through violence, watching the news regarding natural disasters etc. can also impact the children. </a:t>
            </a:r>
          </a:p>
          <a:p>
            <a:pPr>
              <a:lnSpc>
                <a:spcPct val="115000"/>
              </a:lnSpc>
              <a:spcBef>
                <a:spcPts val="1200"/>
              </a:spcBef>
              <a:spcAft>
                <a:spcPts val="1200"/>
              </a:spcAft>
            </a:pPr>
            <a:r>
              <a:rPr lang="en-IN" sz="1800" u="sng" dirty="0">
                <a:effectLst/>
                <a:latin typeface="Arial" panose="020B0604020202020204" pitchFamily="34" charset="0"/>
                <a:ea typeface="Arial" panose="020B0604020202020204" pitchFamily="34" charset="0"/>
              </a:rPr>
              <a:t>Important signs to look out for in children-</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Avoiding things which may remind them of the trauma.</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They may feel scared and anxious. They may be easily startled.</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They may have flashbacks of those memories.</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They may not remember some parts of the traumatic event.</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They may have trouble sleeping due to bad dreams about it. </a:t>
            </a:r>
          </a:p>
          <a:p>
            <a:pPr marL="0" indent="0">
              <a:buNone/>
            </a:pPr>
            <a:endParaRPr lang="en-IN" dirty="0"/>
          </a:p>
        </p:txBody>
      </p:sp>
    </p:spTree>
    <p:extLst>
      <p:ext uri="{BB962C8B-B14F-4D97-AF65-F5344CB8AC3E}">
        <p14:creationId xmlns:p14="http://schemas.microsoft.com/office/powerpoint/2010/main" val="10521025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4707A-F226-577A-5B6F-173B10EC25F8}"/>
              </a:ext>
            </a:extLst>
          </p:cNvPr>
          <p:cNvSpPr>
            <a:spLocks noGrp="1"/>
          </p:cNvSpPr>
          <p:nvPr>
            <p:ph type="title"/>
          </p:nvPr>
        </p:nvSpPr>
        <p:spPr>
          <a:xfrm>
            <a:off x="2890158" y="35569"/>
            <a:ext cx="9301842" cy="957489"/>
          </a:xfrm>
        </p:spPr>
        <p:txBody>
          <a:bodyPr anchor="ctr"/>
          <a:lstStyle/>
          <a:p>
            <a:pPr algn="ctr"/>
            <a:r>
              <a:rPr lang="en-IN" b="1" dirty="0">
                <a:effectLst>
                  <a:outerShdw blurRad="38100" dist="38100" dir="2700000" algn="tl">
                    <a:srgbClr val="000000">
                      <a:alpha val="43137"/>
                    </a:srgbClr>
                  </a:outerShdw>
                </a:effectLst>
              </a:rPr>
              <a:t>SYMPTOMS of PTSD</a:t>
            </a:r>
          </a:p>
        </p:txBody>
      </p:sp>
      <p:sp>
        <p:nvSpPr>
          <p:cNvPr id="3" name="Content Placeholder 2">
            <a:extLst>
              <a:ext uri="{FF2B5EF4-FFF2-40B4-BE49-F238E27FC236}">
                <a16:creationId xmlns:a16="http://schemas.microsoft.com/office/drawing/2014/main" id="{5E492728-71CB-8D1D-803D-5B08BFFD380C}"/>
              </a:ext>
            </a:extLst>
          </p:cNvPr>
          <p:cNvSpPr>
            <a:spLocks noGrp="1"/>
          </p:cNvSpPr>
          <p:nvPr>
            <p:ph idx="1"/>
          </p:nvPr>
        </p:nvSpPr>
        <p:spPr>
          <a:xfrm>
            <a:off x="2025445" y="993058"/>
            <a:ext cx="10166555" cy="5614219"/>
          </a:xfrm>
        </p:spPr>
        <p:txBody>
          <a:bodyPr>
            <a:normAutofit lnSpcReduction="10000"/>
          </a:bodyPr>
          <a:lstStyle/>
          <a:p>
            <a:r>
              <a:rPr lang="en-IN" sz="1800" dirty="0">
                <a:effectLst/>
                <a:latin typeface="Arial" panose="020B0604020202020204" pitchFamily="34" charset="0"/>
                <a:ea typeface="Arial" panose="020B0604020202020204" pitchFamily="34" charset="0"/>
              </a:rPr>
              <a:t>The symptoms of PTSD may appear shortly after a traumatic experience. Alternatively, they may not occur for six months or more. Some children with PTSD experience long-term repercussions. They may experience prolonged emotional numbness. PTSD in children frequently develops into a long-term (chronic) condition.</a:t>
            </a:r>
          </a:p>
          <a:p>
            <a:r>
              <a:rPr lang="en-IN" sz="1800" dirty="0">
                <a:effectLst/>
                <a:latin typeface="Arial" panose="020B0604020202020204" pitchFamily="34" charset="0"/>
                <a:ea typeface="Arial" panose="020B0604020202020204" pitchFamily="34" charset="0"/>
              </a:rPr>
              <a:t>When children and teenagers with PTSD are exposed to settings that remind them of the traumatic incident, they experience significant emotional and physical suffering. Some people may experience the trauma again and over again. They may have nightmares and unpleasant recollections throughout the day. They may also:</a:t>
            </a:r>
          </a:p>
          <a:p>
            <a:pPr>
              <a:buFont typeface="Wingdings" panose="05000000000000000000" pitchFamily="2" charset="2"/>
              <a:buChar char="v"/>
            </a:pPr>
            <a:r>
              <a:rPr lang="en-IN" sz="1800" u="none" strike="noStrike" dirty="0">
                <a:effectLst/>
                <a:latin typeface="Arial" panose="020B0604020202020204" pitchFamily="34" charset="0"/>
                <a:ea typeface="Arial" panose="020B0604020202020204" pitchFamily="34" charset="0"/>
              </a:rPr>
              <a:t>They have trouble sleeping.</a:t>
            </a:r>
          </a:p>
          <a:p>
            <a:pPr>
              <a:buFont typeface="Wingdings" panose="05000000000000000000" pitchFamily="2" charset="2"/>
              <a:buChar char="v"/>
            </a:pPr>
            <a:r>
              <a:rPr lang="en-IN" sz="1800" u="none" strike="noStrike" dirty="0">
                <a:effectLst/>
                <a:latin typeface="Arial" panose="020B0604020202020204" pitchFamily="34" charset="0"/>
                <a:ea typeface="Arial" panose="020B0604020202020204" pitchFamily="34" charset="0"/>
              </a:rPr>
              <a:t>They may feel depressed or irritable</a:t>
            </a:r>
          </a:p>
          <a:p>
            <a:pPr>
              <a:buFont typeface="Wingdings" panose="05000000000000000000" pitchFamily="2" charset="2"/>
              <a:buChar char="v"/>
            </a:pPr>
            <a:r>
              <a:rPr lang="en-IN" sz="1800" u="none" strike="noStrike" dirty="0">
                <a:effectLst/>
                <a:latin typeface="Arial" panose="020B0604020202020204" pitchFamily="34" charset="0"/>
                <a:ea typeface="Arial" panose="020B0604020202020204" pitchFamily="34" charset="0"/>
              </a:rPr>
              <a:t>Feel anxious, jittery, or alert and attentive (on guard)</a:t>
            </a:r>
          </a:p>
          <a:p>
            <a:pPr>
              <a:buFont typeface="Wingdings" panose="05000000000000000000" pitchFamily="2" charset="2"/>
              <a:buChar char="v"/>
            </a:pPr>
            <a:r>
              <a:rPr lang="en-IN" sz="1800" u="none" strike="noStrike" dirty="0">
                <a:effectLst/>
                <a:latin typeface="Arial" panose="020B0604020202020204" pitchFamily="34" charset="0"/>
                <a:ea typeface="Arial" panose="020B0604020202020204" pitchFamily="34" charset="0"/>
              </a:rPr>
              <a:t>People lose interest in activities they formerly enjoyed. They may appear disconnected, numb and unresponsive.</a:t>
            </a:r>
          </a:p>
          <a:p>
            <a:pPr>
              <a:buFont typeface="Wingdings" panose="05000000000000000000" pitchFamily="2" charset="2"/>
              <a:buChar char="v"/>
            </a:pPr>
            <a:r>
              <a:rPr lang="en-IN" sz="1800" u="none" strike="noStrike" dirty="0">
                <a:effectLst/>
                <a:latin typeface="Arial" panose="020B0604020202020204" pitchFamily="34" charset="0"/>
                <a:ea typeface="Arial" panose="020B0604020202020204" pitchFamily="34" charset="0"/>
              </a:rPr>
              <a:t>Avoid locations or circumstances that trigger memories.</a:t>
            </a:r>
          </a:p>
          <a:p>
            <a:pPr>
              <a:buFont typeface="Wingdings" panose="05000000000000000000" pitchFamily="2" charset="2"/>
              <a:buChar char="v"/>
            </a:pPr>
            <a:r>
              <a:rPr lang="en-IN" sz="1800" u="none" strike="noStrike" dirty="0">
                <a:effectLst/>
                <a:latin typeface="Arial" panose="020B0604020202020204" pitchFamily="34" charset="0"/>
                <a:ea typeface="Arial" panose="020B0604020202020204" pitchFamily="34" charset="0"/>
              </a:rPr>
              <a:t>They have flashbacks. These can include sights, sounds, scents and sensations. The youngster may believe that the tragedy is occurring again.</a:t>
            </a:r>
          </a:p>
          <a:p>
            <a:pPr>
              <a:buFont typeface="Wingdings" panose="05000000000000000000" pitchFamily="2" charset="2"/>
              <a:buChar char="v"/>
            </a:pPr>
            <a:r>
              <a:rPr lang="en-IN" sz="1800" u="none" strike="noStrike" dirty="0">
                <a:effectLst/>
                <a:latin typeface="Arial" panose="020B0604020202020204" pitchFamily="34" charset="0"/>
                <a:ea typeface="Arial" panose="020B0604020202020204" pitchFamily="34" charset="0"/>
              </a:rPr>
              <a:t>They may have trouble at school. They have difficulty focusing</a:t>
            </a:r>
          </a:p>
        </p:txBody>
      </p:sp>
    </p:spTree>
    <p:extLst>
      <p:ext uri="{BB962C8B-B14F-4D97-AF65-F5344CB8AC3E}">
        <p14:creationId xmlns:p14="http://schemas.microsoft.com/office/powerpoint/2010/main" val="39066740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94CAA-7095-D9A6-618D-E0D6805A6CB5}"/>
              </a:ext>
            </a:extLst>
          </p:cNvPr>
          <p:cNvSpPr>
            <a:spLocks noGrp="1"/>
          </p:cNvSpPr>
          <p:nvPr>
            <p:ph type="title"/>
          </p:nvPr>
        </p:nvSpPr>
        <p:spPr>
          <a:xfrm>
            <a:off x="3293807" y="88490"/>
            <a:ext cx="10943304" cy="1011669"/>
          </a:xfrm>
        </p:spPr>
        <p:txBody>
          <a:bodyPr/>
          <a:lstStyle/>
          <a:p>
            <a:r>
              <a:rPr lang="en-IN" b="1" dirty="0">
                <a:effectLst>
                  <a:outerShdw blurRad="38100" dist="38100" dir="2700000" algn="tl">
                    <a:srgbClr val="000000">
                      <a:alpha val="43137"/>
                    </a:srgbClr>
                  </a:outerShdw>
                </a:effectLst>
              </a:rPr>
              <a:t>How can Parents help?</a:t>
            </a:r>
          </a:p>
        </p:txBody>
      </p:sp>
      <p:sp>
        <p:nvSpPr>
          <p:cNvPr id="3" name="Content Placeholder 2">
            <a:extLst>
              <a:ext uri="{FF2B5EF4-FFF2-40B4-BE49-F238E27FC236}">
                <a16:creationId xmlns:a16="http://schemas.microsoft.com/office/drawing/2014/main" id="{CC8E1F05-3B6E-1756-224B-21D02172FC71}"/>
              </a:ext>
            </a:extLst>
          </p:cNvPr>
          <p:cNvSpPr>
            <a:spLocks noGrp="1"/>
          </p:cNvSpPr>
          <p:nvPr>
            <p:ph idx="1"/>
          </p:nvPr>
        </p:nvSpPr>
        <p:spPr>
          <a:xfrm>
            <a:off x="2851354" y="955835"/>
            <a:ext cx="8812863" cy="5813675"/>
          </a:xfrm>
        </p:spPr>
        <p:txBody>
          <a:bodyPr>
            <a:normAutofit lnSpcReduction="10000"/>
          </a:bodyPr>
          <a:lstStyle/>
          <a:p>
            <a:r>
              <a:rPr lang="en-IN" sz="1800" dirty="0">
                <a:effectLst/>
                <a:latin typeface="Arial" panose="020B0604020202020204" pitchFamily="34" charset="0"/>
                <a:ea typeface="Arial" panose="020B0604020202020204" pitchFamily="34" charset="0"/>
              </a:rPr>
              <a:t>If your child has experienced trauma there are certain things you can do:</a:t>
            </a:r>
          </a:p>
          <a:p>
            <a:pPr marL="342900" lvl="0" indent="-342900">
              <a:lnSpc>
                <a:spcPct val="115000"/>
              </a:lnSpc>
              <a:spcBef>
                <a:spcPts val="1200"/>
              </a:spcBef>
              <a:spcAft>
                <a:spcPts val="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Help your youngster feel safe. They may require additional attention, comfort, and care from you for a while.</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Help your youngster relax. Encourage them to share a dew calm breaths with you. Breathe in while counting to three. Breathe out while counting to five.</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Engage in enjoyable activities. Trauma might make it difficult to experience the happy feelings that normally help children recharge. Play, laugh, appreciate nature, create music or art, and cook. These exercises can help your child manage stress and develop resilience</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Reassure your kid. Let them know they will get through it. Also, you will be there to assist them.</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Tell your child's doctor what has happened. Request a referral to a mental health professional (such as a psychiatrist, psychologist, or mental health counsellor who specializes in trauma treatment).</a:t>
            </a:r>
          </a:p>
          <a:p>
            <a:pPr marL="342900" lvl="0" indent="-342900">
              <a:lnSpc>
                <a:spcPct val="115000"/>
              </a:lnSpc>
              <a:spcAft>
                <a:spcPts val="120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Inform your child's teacher that he or she experienced a traumatic event. Children with PTSD may have more difficulty focusing on homework. If your child requires additional assistance or time to do schoolwork, request it.</a:t>
            </a:r>
          </a:p>
        </p:txBody>
      </p:sp>
    </p:spTree>
    <p:extLst>
      <p:ext uri="{BB962C8B-B14F-4D97-AF65-F5344CB8AC3E}">
        <p14:creationId xmlns:p14="http://schemas.microsoft.com/office/powerpoint/2010/main" val="31200365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3ECEE-494E-AAD7-1CB7-9DBB10F25D41}"/>
              </a:ext>
            </a:extLst>
          </p:cNvPr>
          <p:cNvSpPr>
            <a:spLocks noGrp="1"/>
          </p:cNvSpPr>
          <p:nvPr>
            <p:ph type="title"/>
          </p:nvPr>
        </p:nvSpPr>
        <p:spPr>
          <a:xfrm>
            <a:off x="4817807" y="123358"/>
            <a:ext cx="6617110" cy="1120775"/>
          </a:xfrm>
        </p:spPr>
        <p:txBody>
          <a:bodyPr/>
          <a:lstStyle/>
          <a:p>
            <a:pPr algn="ctr"/>
            <a:r>
              <a:rPr lang="en-IN" b="1" dirty="0">
                <a:effectLst>
                  <a:outerShdw blurRad="38100" dist="38100" dir="2700000" algn="tl">
                    <a:srgbClr val="000000">
                      <a:alpha val="43137"/>
                    </a:srgbClr>
                  </a:outerShdw>
                </a:effectLst>
              </a:rPr>
              <a:t>Conduct Disorder</a:t>
            </a:r>
          </a:p>
        </p:txBody>
      </p:sp>
      <p:sp>
        <p:nvSpPr>
          <p:cNvPr id="3" name="Content Placeholder 2">
            <a:extLst>
              <a:ext uri="{FF2B5EF4-FFF2-40B4-BE49-F238E27FC236}">
                <a16:creationId xmlns:a16="http://schemas.microsoft.com/office/drawing/2014/main" id="{9A941BF0-14AB-E19F-BD56-FF445E763FF0}"/>
              </a:ext>
            </a:extLst>
          </p:cNvPr>
          <p:cNvSpPr>
            <a:spLocks noGrp="1"/>
          </p:cNvSpPr>
          <p:nvPr>
            <p:ph idx="1"/>
          </p:nvPr>
        </p:nvSpPr>
        <p:spPr>
          <a:xfrm>
            <a:off x="4001729" y="943898"/>
            <a:ext cx="7934632" cy="5643716"/>
          </a:xfrm>
        </p:spPr>
        <p:txBody>
          <a:bodyPr>
            <a:normAutofit/>
          </a:bodyPr>
          <a:lstStyle/>
          <a:p>
            <a:r>
              <a:rPr lang="en-IN" sz="1800" dirty="0">
                <a:effectLst/>
                <a:latin typeface="Arial" panose="020B0604020202020204" pitchFamily="34" charset="0"/>
                <a:ea typeface="Arial" panose="020B0604020202020204" pitchFamily="34" charset="0"/>
              </a:rPr>
              <a:t>It is a collection of behavioural and emotional issues marked by a disdain for others. Children with conduct disorders have difficulty following rules and behaving in a socially acceptable manner. </a:t>
            </a:r>
          </a:p>
          <a:p>
            <a:r>
              <a:rPr lang="en-IN" sz="1800" dirty="0">
                <a:effectLst/>
                <a:latin typeface="Arial" panose="020B0604020202020204" pitchFamily="34" charset="0"/>
                <a:ea typeface="Arial" panose="020B0604020202020204" pitchFamily="34" charset="0"/>
              </a:rPr>
              <a:t>Their demeanour might be confrontational, even physically violent. Children with conduct disorders can be observed in all ethnicities, cultures, and socioeconomic backgrounds. </a:t>
            </a:r>
          </a:p>
          <a:p>
            <a:r>
              <a:rPr lang="en-IN" sz="1800" dirty="0">
                <a:effectLst/>
                <a:latin typeface="Arial" panose="020B0604020202020204" pitchFamily="34" charset="0"/>
                <a:ea typeface="Arial" panose="020B0604020202020204" pitchFamily="34" charset="0"/>
              </a:rPr>
              <a:t>They frequently have additional mental health disorders, which may lead to the development of conduct disorder.</a:t>
            </a:r>
          </a:p>
          <a:p>
            <a:r>
              <a:rPr lang="en-IN" sz="1800" dirty="0">
                <a:effectLst/>
                <a:latin typeface="Arial" panose="020B0604020202020204" pitchFamily="34" charset="0"/>
                <a:ea typeface="Arial" panose="020B0604020202020204" pitchFamily="34" charset="0"/>
              </a:rPr>
              <a:t> It is more common in boys than girls.</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It is characterized by </a:t>
            </a:r>
            <a:r>
              <a:rPr lang="en-IN" sz="1800" u="sng" dirty="0">
                <a:effectLst/>
                <a:latin typeface="Arial" panose="020B0604020202020204" pitchFamily="34" charset="0"/>
                <a:ea typeface="Arial" panose="020B0604020202020204" pitchFamily="34" charset="0"/>
              </a:rPr>
              <a:t>4 distinct types of behaviours:</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Aggressiveness </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Breaching other's rights</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Lying and manipulating</a:t>
            </a:r>
          </a:p>
          <a:p>
            <a:endParaRPr lang="en-IN" dirty="0"/>
          </a:p>
        </p:txBody>
      </p:sp>
    </p:spTree>
    <p:extLst>
      <p:ext uri="{BB962C8B-B14F-4D97-AF65-F5344CB8AC3E}">
        <p14:creationId xmlns:p14="http://schemas.microsoft.com/office/powerpoint/2010/main" val="37716310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B5D9B-0EF8-B405-6B33-41B079FAD407}"/>
              </a:ext>
            </a:extLst>
          </p:cNvPr>
          <p:cNvSpPr>
            <a:spLocks noGrp="1"/>
          </p:cNvSpPr>
          <p:nvPr>
            <p:ph type="title"/>
          </p:nvPr>
        </p:nvSpPr>
        <p:spPr>
          <a:xfrm>
            <a:off x="3148430" y="0"/>
            <a:ext cx="7968343" cy="1576388"/>
          </a:xfrm>
        </p:spPr>
        <p:txBody>
          <a:bodyPr/>
          <a:lstStyle/>
          <a:p>
            <a:pPr algn="ctr"/>
            <a:r>
              <a:rPr lang="en-IN" b="1" dirty="0">
                <a:effectLst>
                  <a:outerShdw blurRad="38100" dist="38100" dir="2700000" algn="tl">
                    <a:srgbClr val="000000">
                      <a:alpha val="43137"/>
                    </a:srgbClr>
                  </a:outerShdw>
                </a:effectLst>
              </a:rPr>
              <a:t>Types of Conduct Disorder</a:t>
            </a:r>
          </a:p>
        </p:txBody>
      </p:sp>
      <p:sp>
        <p:nvSpPr>
          <p:cNvPr id="3" name="Content Placeholder 2">
            <a:extLst>
              <a:ext uri="{FF2B5EF4-FFF2-40B4-BE49-F238E27FC236}">
                <a16:creationId xmlns:a16="http://schemas.microsoft.com/office/drawing/2014/main" id="{B664DE8E-B492-08E7-91EC-D881E69DA821}"/>
              </a:ext>
            </a:extLst>
          </p:cNvPr>
          <p:cNvSpPr>
            <a:spLocks noGrp="1"/>
          </p:cNvSpPr>
          <p:nvPr>
            <p:ph idx="1"/>
          </p:nvPr>
        </p:nvSpPr>
        <p:spPr>
          <a:xfrm>
            <a:off x="2349910" y="1012723"/>
            <a:ext cx="9271819" cy="5845277"/>
          </a:xfrm>
        </p:spPr>
        <p:txBody>
          <a:bodyPr/>
          <a:lstStyle/>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There are three categories of conduct disorder. These categories are characterised by the age at which symptoms initially manifest.</a:t>
            </a:r>
          </a:p>
          <a:p>
            <a:pPr marL="0" indent="0">
              <a:lnSpc>
                <a:spcPct val="115000"/>
              </a:lnSpc>
              <a:spcBef>
                <a:spcPts val="1200"/>
              </a:spcBef>
              <a:spcAft>
                <a:spcPts val="1200"/>
              </a:spcAft>
              <a:buNone/>
            </a:pPr>
            <a:r>
              <a:rPr lang="en-IN" sz="1800" i="1" u="sng" dirty="0">
                <a:effectLst/>
                <a:latin typeface="Arial" panose="020B0604020202020204" pitchFamily="34" charset="0"/>
                <a:ea typeface="Arial" panose="020B0604020202020204" pitchFamily="34" charset="0"/>
              </a:rPr>
              <a:t>Childhood onset </a:t>
            </a:r>
            <a:r>
              <a:rPr lang="en-IN" sz="1800" dirty="0">
                <a:effectLst/>
                <a:latin typeface="Arial" panose="020B0604020202020204" pitchFamily="34" charset="0"/>
                <a:ea typeface="Arial" panose="020B0604020202020204" pitchFamily="34" charset="0"/>
              </a:rPr>
              <a:t>implies that the symptoms appeared before the age of ten.</a:t>
            </a:r>
          </a:p>
          <a:p>
            <a:pPr marL="0" indent="0">
              <a:lnSpc>
                <a:spcPct val="115000"/>
              </a:lnSpc>
              <a:spcBef>
                <a:spcPts val="1200"/>
              </a:spcBef>
              <a:spcAft>
                <a:spcPts val="1200"/>
              </a:spcAft>
              <a:buNone/>
            </a:pPr>
            <a:r>
              <a:rPr lang="en-IN" sz="1800" i="1" u="sng" dirty="0">
                <a:effectLst/>
                <a:latin typeface="Arial" panose="020B0604020202020204" pitchFamily="34" charset="0"/>
                <a:ea typeface="Arial" panose="020B0604020202020204" pitchFamily="34" charset="0"/>
              </a:rPr>
              <a:t>Adolescent-onset</a:t>
            </a:r>
            <a:r>
              <a:rPr lang="en-IN" sz="1800" u="sng" dirty="0">
                <a:effectLst/>
                <a:latin typeface="Arial" panose="020B0604020202020204" pitchFamily="34" charset="0"/>
                <a:ea typeface="Arial" panose="020B0604020202020204" pitchFamily="34" charset="0"/>
              </a:rPr>
              <a:t> </a:t>
            </a:r>
            <a:r>
              <a:rPr lang="en-IN" sz="1800" dirty="0">
                <a:effectLst/>
                <a:latin typeface="Arial" panose="020B0604020202020204" pitchFamily="34" charset="0"/>
                <a:ea typeface="Arial" panose="020B0604020202020204" pitchFamily="34" charset="0"/>
              </a:rPr>
              <a:t>suggests that the symptoms of the illness originated in a child’s teens.</a:t>
            </a:r>
          </a:p>
          <a:p>
            <a:pPr marL="0" indent="0">
              <a:lnSpc>
                <a:spcPct val="115000"/>
              </a:lnSpc>
              <a:spcBef>
                <a:spcPts val="1200"/>
              </a:spcBef>
              <a:spcAft>
                <a:spcPts val="1200"/>
              </a:spcAft>
              <a:buNone/>
            </a:pPr>
            <a:r>
              <a:rPr lang="en-IN" sz="1800" i="1" u="sng" dirty="0">
                <a:effectLst/>
                <a:latin typeface="Arial" panose="020B0604020202020204" pitchFamily="34" charset="0"/>
                <a:ea typeface="Arial" panose="020B0604020202020204" pitchFamily="34" charset="0"/>
              </a:rPr>
              <a:t>Unspecified-onset</a:t>
            </a:r>
            <a:r>
              <a:rPr lang="en-IN" sz="1800" dirty="0">
                <a:effectLst/>
                <a:latin typeface="Arial" panose="020B0604020202020204" pitchFamily="34" charset="0"/>
                <a:ea typeface="Arial" panose="020B0604020202020204" pitchFamily="34" charset="0"/>
              </a:rPr>
              <a:t>- the exact age at which the symptoms initially appeared is unclear.</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The Diagnostic and Statistical Manual (DSM-5), which is used to diagnose mental diseases, differentiates between conduct disorder with and without "limited prosocial emotions." </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Individuals with low prosocial emotions are distinguished by callousness, a lack of guilt, and empathy. They are careless with their academic or professional achievement and experience superficial emotions. When present, their emotional expressions might be exploited to control others.</a:t>
            </a:r>
          </a:p>
          <a:p>
            <a:endParaRPr lang="en-IN" dirty="0"/>
          </a:p>
        </p:txBody>
      </p:sp>
    </p:spTree>
    <p:extLst>
      <p:ext uri="{BB962C8B-B14F-4D97-AF65-F5344CB8AC3E}">
        <p14:creationId xmlns:p14="http://schemas.microsoft.com/office/powerpoint/2010/main" val="19436172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BD01C-0D1F-F42A-8A45-A10BDABB7D8E}"/>
              </a:ext>
            </a:extLst>
          </p:cNvPr>
          <p:cNvSpPr>
            <a:spLocks noGrp="1"/>
          </p:cNvSpPr>
          <p:nvPr>
            <p:ph type="title"/>
          </p:nvPr>
        </p:nvSpPr>
        <p:spPr>
          <a:xfrm>
            <a:off x="2088653" y="78659"/>
            <a:ext cx="10515600" cy="1325563"/>
          </a:xfrm>
        </p:spPr>
        <p:txBody>
          <a:bodyPr/>
          <a:lstStyle/>
          <a:p>
            <a:pPr algn="ctr"/>
            <a:r>
              <a:rPr lang="en-IN" b="1" dirty="0">
                <a:effectLst>
                  <a:outerShdw blurRad="38100" dist="38100" dir="2700000" algn="tl">
                    <a:srgbClr val="000000">
                      <a:alpha val="43137"/>
                    </a:srgbClr>
                  </a:outerShdw>
                </a:effectLst>
              </a:rPr>
              <a:t>Symptoms of Conduct Disorder</a:t>
            </a:r>
          </a:p>
        </p:txBody>
      </p:sp>
      <p:sp>
        <p:nvSpPr>
          <p:cNvPr id="3" name="Content Placeholder 2">
            <a:extLst>
              <a:ext uri="{FF2B5EF4-FFF2-40B4-BE49-F238E27FC236}">
                <a16:creationId xmlns:a16="http://schemas.microsoft.com/office/drawing/2014/main" id="{51FF1C77-D28D-5411-852C-C86D567FDDBE}"/>
              </a:ext>
            </a:extLst>
          </p:cNvPr>
          <p:cNvSpPr>
            <a:spLocks noGrp="1"/>
          </p:cNvSpPr>
          <p:nvPr>
            <p:ph idx="1"/>
          </p:nvPr>
        </p:nvSpPr>
        <p:spPr>
          <a:xfrm>
            <a:off x="2172928" y="855406"/>
            <a:ext cx="10019071" cy="6002594"/>
          </a:xfrm>
        </p:spPr>
        <p:txBody>
          <a:bodyPr/>
          <a:lstStyle/>
          <a:p>
            <a:r>
              <a:rPr lang="en-IN" sz="1800" dirty="0">
                <a:effectLst/>
                <a:latin typeface="Arial" panose="020B0604020202020204" pitchFamily="34" charset="0"/>
                <a:ea typeface="Arial" panose="020B0604020202020204" pitchFamily="34" charset="0"/>
              </a:rPr>
              <a:t>Conduct disorder goes beyond typical adolescent rebellion. It involves substantial behavioural issues that are likely to cause concern among teachers, parents, classmates, and other adults. </a:t>
            </a:r>
          </a:p>
          <a:p>
            <a:r>
              <a:rPr lang="en-IN" sz="1800" dirty="0">
                <a:effectLst/>
                <a:latin typeface="Arial" panose="020B0604020202020204" pitchFamily="34" charset="0"/>
                <a:ea typeface="Arial" panose="020B0604020202020204" pitchFamily="34" charset="0"/>
              </a:rPr>
              <a:t>To be diagnosed with conduct disorder, children must demonstrate at least three of these symptoms in the preceding year and at least one in the previous six months:</a:t>
            </a:r>
          </a:p>
          <a:p>
            <a:pPr marL="0" indent="0">
              <a:lnSpc>
                <a:spcPct val="115000"/>
              </a:lnSpc>
              <a:spcBef>
                <a:spcPts val="1200"/>
              </a:spcBef>
              <a:spcAft>
                <a:spcPts val="1200"/>
              </a:spcAft>
              <a:buNone/>
            </a:pPr>
            <a:r>
              <a:rPr lang="en-IN" sz="1800" b="1" dirty="0">
                <a:effectLst/>
                <a:latin typeface="Arial" panose="020B0604020202020204" pitchFamily="34" charset="0"/>
                <a:ea typeface="Arial" panose="020B0604020202020204" pitchFamily="34" charset="0"/>
              </a:rPr>
              <a:t>Aggression towards people and animals:</a:t>
            </a:r>
          </a:p>
          <a:p>
            <a:pPr marL="0" indent="0">
              <a:lnSpc>
                <a:spcPct val="115000"/>
              </a:lnSpc>
              <a:spcBef>
                <a:spcPts val="1200"/>
              </a:spcBef>
              <a:spcAft>
                <a:spcPts val="1200"/>
              </a:spcAft>
              <a:buNone/>
            </a:pPr>
            <a:r>
              <a:rPr lang="en-IN" sz="1800" dirty="0">
                <a:latin typeface="Arial" panose="020B0604020202020204" pitchFamily="34" charset="0"/>
                <a:ea typeface="Arial" panose="020B0604020202020204" pitchFamily="34" charset="0"/>
              </a:rPr>
              <a:t>- They may bully, threaten or intimidate others. </a:t>
            </a:r>
          </a:p>
          <a:p>
            <a:pPr marL="0" indent="0">
              <a:lnSpc>
                <a:spcPct val="115000"/>
              </a:lnSpc>
              <a:spcBef>
                <a:spcPts val="1200"/>
              </a:spcBef>
              <a:spcAft>
                <a:spcPts val="1200"/>
              </a:spcAft>
              <a:buNone/>
            </a:pPr>
            <a:r>
              <a:rPr lang="en-IN" sz="1800" dirty="0">
                <a:latin typeface="Arial" panose="020B0604020202020204" pitchFamily="34" charset="0"/>
                <a:ea typeface="Arial" panose="020B0604020202020204" pitchFamily="34" charset="0"/>
              </a:rPr>
              <a:t>- Starting p</a:t>
            </a:r>
            <a:r>
              <a:rPr lang="en-IN" sz="1800" dirty="0">
                <a:effectLst/>
                <a:latin typeface="Arial" panose="020B0604020202020204" pitchFamily="34" charset="0"/>
                <a:ea typeface="Arial" panose="020B0604020202020204" pitchFamily="34" charset="0"/>
              </a:rPr>
              <a:t>hysical Disputes.</a:t>
            </a:r>
          </a:p>
          <a:p>
            <a:pPr marL="0" indent="0">
              <a:lnSpc>
                <a:spcPct val="115000"/>
              </a:lnSpc>
              <a:spcBef>
                <a:spcPts val="1200"/>
              </a:spcBef>
              <a:spcAft>
                <a:spcPts val="1200"/>
              </a:spcAft>
              <a:buNone/>
            </a:pPr>
            <a:r>
              <a:rPr lang="en-IN" sz="1800" b="1" dirty="0">
                <a:effectLst/>
                <a:latin typeface="Arial" panose="020B0604020202020204" pitchFamily="34" charset="0"/>
                <a:ea typeface="Arial" panose="020B0604020202020204" pitchFamily="34" charset="0"/>
              </a:rPr>
              <a:t>Property Destruction</a:t>
            </a:r>
          </a:p>
          <a:p>
            <a:pPr marL="0" lvl="0" indent="0">
              <a:lnSpc>
                <a:spcPct val="115000"/>
              </a:lnSpc>
              <a:spcBef>
                <a:spcPts val="1200"/>
              </a:spcBef>
              <a:spcAft>
                <a:spcPts val="0"/>
              </a:spcAft>
              <a:buNone/>
            </a:pPr>
            <a:r>
              <a:rPr lang="en-IN" sz="1800" b="1" u="none" strike="noStrike" dirty="0">
                <a:effectLst/>
                <a:latin typeface="Arial" panose="020B0604020202020204" pitchFamily="34" charset="0"/>
                <a:ea typeface="Arial" panose="020B0604020202020204" pitchFamily="34" charset="0"/>
              </a:rPr>
              <a:t>Deception or Theft:</a:t>
            </a:r>
          </a:p>
          <a:p>
            <a:pPr marL="0" lvl="0" indent="0">
              <a:lnSpc>
                <a:spcPct val="115000"/>
              </a:lnSpc>
              <a:spcBef>
                <a:spcPts val="1200"/>
              </a:spcBef>
              <a:spcAft>
                <a:spcPts val="0"/>
              </a:spcAft>
              <a:buNone/>
            </a:pPr>
            <a:r>
              <a:rPr lang="en-IN" sz="1800" u="none" strike="noStrike" dirty="0">
                <a:effectLst/>
                <a:latin typeface="Arial" panose="020B0604020202020204" pitchFamily="34" charset="0"/>
                <a:ea typeface="Arial" panose="020B0604020202020204" pitchFamily="34" charset="0"/>
              </a:rPr>
              <a:t>- Breaking into a home, vehicle or building.</a:t>
            </a:r>
          </a:p>
          <a:p>
            <a:pPr marL="0" lvl="0" indent="0">
              <a:lnSpc>
                <a:spcPct val="115000"/>
              </a:lnSpc>
              <a:spcBef>
                <a:spcPts val="1200"/>
              </a:spcBef>
              <a:spcAft>
                <a:spcPts val="0"/>
              </a:spcAft>
              <a:buNone/>
            </a:pPr>
            <a:r>
              <a:rPr lang="en-IN" b="1" dirty="0">
                <a:latin typeface="Arial" panose="020B0604020202020204" pitchFamily="34" charset="0"/>
                <a:ea typeface="Arial" panose="020B0604020202020204" pitchFamily="34" charset="0"/>
              </a:rPr>
              <a:t>A</a:t>
            </a:r>
            <a:r>
              <a:rPr lang="en-IN" sz="1800" b="1" dirty="0">
                <a:latin typeface="Arial" panose="020B0604020202020204" pitchFamily="34" charset="0"/>
                <a:ea typeface="Arial" panose="020B0604020202020204" pitchFamily="34" charset="0"/>
              </a:rPr>
              <a:t> serious rule violation:</a:t>
            </a:r>
          </a:p>
          <a:p>
            <a:pPr marL="0" lvl="0" indent="0">
              <a:lnSpc>
                <a:spcPct val="115000"/>
              </a:lnSpc>
              <a:spcBef>
                <a:spcPts val="1200"/>
              </a:spcBef>
              <a:spcAft>
                <a:spcPts val="0"/>
              </a:spcAft>
              <a:buNone/>
            </a:pPr>
            <a:r>
              <a:rPr lang="en-IN" sz="1800" u="none" strike="noStrike" dirty="0">
                <a:effectLst/>
                <a:latin typeface="Arial" panose="020B0604020202020204" pitchFamily="34" charset="0"/>
                <a:ea typeface="Arial" panose="020B0604020202020204" pitchFamily="34" charset="0"/>
              </a:rPr>
              <a:t>Running away from home, staying out before </a:t>
            </a:r>
            <a:r>
              <a:rPr lang="en-IN" sz="1800" dirty="0">
                <a:latin typeface="Arial" panose="020B0604020202020204" pitchFamily="34" charset="0"/>
                <a:ea typeface="Arial" panose="020B0604020202020204" pitchFamily="34" charset="0"/>
              </a:rPr>
              <a:t>the age of 13. </a:t>
            </a:r>
            <a:endParaRPr lang="en-IN" sz="1800" u="none" strike="noStrike"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1204917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D5965-E41F-C5EA-F9F2-C22CE2F4B1E4}"/>
              </a:ext>
            </a:extLst>
          </p:cNvPr>
          <p:cNvSpPr>
            <a:spLocks noGrp="1"/>
          </p:cNvSpPr>
          <p:nvPr>
            <p:ph type="title"/>
          </p:nvPr>
        </p:nvSpPr>
        <p:spPr>
          <a:xfrm>
            <a:off x="2015613" y="1"/>
            <a:ext cx="9338187" cy="904567"/>
          </a:xfrm>
        </p:spPr>
        <p:txBody>
          <a:bodyPr>
            <a:normAutofit fontScale="90000"/>
          </a:bodyPr>
          <a:lstStyle/>
          <a:p>
            <a:pPr algn="ctr"/>
            <a:r>
              <a:rPr lang="en-IN" b="1" dirty="0">
                <a:effectLst>
                  <a:outerShdw blurRad="38100" dist="38100" dir="2700000" algn="tl">
                    <a:srgbClr val="000000">
                      <a:alpha val="43137"/>
                    </a:srgbClr>
                  </a:outerShdw>
                </a:effectLst>
              </a:rPr>
              <a:t>What are the implications of Conduct disorder?</a:t>
            </a:r>
            <a:br>
              <a:rPr lang="en-IN" b="1" dirty="0">
                <a:effectLst>
                  <a:outerShdw blurRad="38100" dist="38100" dir="2700000" algn="tl">
                    <a:srgbClr val="000000">
                      <a:alpha val="43137"/>
                    </a:srgbClr>
                  </a:outerShdw>
                </a:effectLst>
              </a:rPr>
            </a:br>
            <a:endParaRPr lang="en-IN"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487634EA-1039-F44B-7E69-CA4E1CC58667}"/>
              </a:ext>
            </a:extLst>
          </p:cNvPr>
          <p:cNvSpPr>
            <a:spLocks noGrp="1"/>
          </p:cNvSpPr>
          <p:nvPr>
            <p:ph idx="1"/>
          </p:nvPr>
        </p:nvSpPr>
        <p:spPr>
          <a:xfrm>
            <a:off x="2939845" y="1071716"/>
            <a:ext cx="8640098" cy="5675846"/>
          </a:xfrm>
        </p:spPr>
        <p:txBody>
          <a:bodyPr>
            <a:normAutofit lnSpcReduction="10000"/>
          </a:bodyPr>
          <a:lstStyle/>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Conduct disorder is more than simply a difficulty for caretakers; it also inhibits a child's capacity to function. The condition may have an impact on a child's life in the following areas:</a:t>
            </a:r>
          </a:p>
          <a:p>
            <a:pPr marL="342900" lvl="0" indent="-342900">
              <a:lnSpc>
                <a:spcPct val="115000"/>
              </a:lnSpc>
              <a:spcBef>
                <a:spcPts val="1200"/>
              </a:spcBef>
              <a:buFont typeface="+mj-lt"/>
              <a:buAutoNum type="arabicPeriod"/>
            </a:pPr>
            <a:r>
              <a:rPr lang="en-IN" sz="1800" b="1" u="none" strike="noStrike" dirty="0">
                <a:effectLst/>
                <a:latin typeface="Arial" panose="020B0604020202020204" pitchFamily="34" charset="0"/>
                <a:ea typeface="Arial" panose="020B0604020202020204" pitchFamily="34" charset="0"/>
              </a:rPr>
              <a:t>Education: </a:t>
            </a:r>
            <a:r>
              <a:rPr lang="en-IN" sz="1800" u="none" strike="noStrike" dirty="0">
                <a:effectLst/>
                <a:latin typeface="Arial" panose="020B0604020202020204" pitchFamily="34" charset="0"/>
                <a:ea typeface="Arial" panose="020B0604020202020204" pitchFamily="34" charset="0"/>
              </a:rPr>
              <a:t>Teenagers with conduct disorder misbehave so often that their schoolwork suffers. Teachers frequently discipline them, and they may skip school. Children with conduct disorder may have a higher chance of failing or dropping out of school. </a:t>
            </a:r>
          </a:p>
          <a:p>
            <a:pPr marL="342900" lvl="0" indent="-342900">
              <a:lnSpc>
                <a:spcPct val="115000"/>
              </a:lnSpc>
              <a:buFont typeface="+mj-lt"/>
              <a:buAutoNum type="arabicPeriod"/>
            </a:pPr>
            <a:r>
              <a:rPr lang="en-IN" sz="1800" b="1" u="none" strike="noStrike" dirty="0">
                <a:effectLst/>
                <a:latin typeface="Arial" panose="020B0604020202020204" pitchFamily="34" charset="0"/>
                <a:ea typeface="Arial" panose="020B0604020202020204" pitchFamily="34" charset="0"/>
              </a:rPr>
              <a:t>Legal issues</a:t>
            </a:r>
            <a:r>
              <a:rPr lang="en-IN" sz="1800" u="none" strike="noStrike" dirty="0">
                <a:effectLst/>
                <a:latin typeface="Arial" panose="020B0604020202020204" pitchFamily="34" charset="0"/>
                <a:ea typeface="Arial" panose="020B0604020202020204" pitchFamily="34" charset="0"/>
              </a:rPr>
              <a:t>: Children with conduct disorder are more prone to face legal issues. Substance addiction, aggressive conduct, and disdain for the law may result in jail. </a:t>
            </a:r>
          </a:p>
          <a:p>
            <a:pPr marL="342900" lvl="0" indent="-342900">
              <a:lnSpc>
                <a:spcPct val="115000"/>
              </a:lnSpc>
              <a:buFont typeface="+mj-lt"/>
              <a:buAutoNum type="arabicPeriod"/>
            </a:pPr>
            <a:r>
              <a:rPr lang="en-IN" sz="1800" b="1" u="none" strike="noStrike" dirty="0">
                <a:effectLst/>
                <a:latin typeface="Arial" panose="020B0604020202020204" pitchFamily="34" charset="0"/>
                <a:ea typeface="Arial" panose="020B0604020202020204" pitchFamily="34" charset="0"/>
              </a:rPr>
              <a:t>Relationships: </a:t>
            </a:r>
            <a:r>
              <a:rPr lang="en-IN" sz="1800" u="none" strike="noStrike" dirty="0">
                <a:effectLst/>
                <a:latin typeface="Arial" panose="020B0604020202020204" pitchFamily="34" charset="0"/>
                <a:ea typeface="Arial" panose="020B0604020202020204" pitchFamily="34" charset="0"/>
              </a:rPr>
              <a:t>Teenagers with conduct disorder have terrible connections. They struggle to form and keep friendships. The harshness of their behaviour typically hurts their interactions with family members.</a:t>
            </a:r>
          </a:p>
          <a:p>
            <a:pPr marL="342900" lvl="0" indent="-342900">
              <a:lnSpc>
                <a:spcPct val="115000"/>
              </a:lnSpc>
              <a:spcAft>
                <a:spcPts val="1200"/>
              </a:spcAft>
              <a:buFont typeface="+mj-lt"/>
              <a:buAutoNum type="arabicPeriod"/>
            </a:pPr>
            <a:r>
              <a:rPr lang="en-IN" sz="1800" b="1" u="none" strike="noStrike" dirty="0">
                <a:effectLst/>
                <a:latin typeface="Arial" panose="020B0604020202020204" pitchFamily="34" charset="0"/>
                <a:ea typeface="Arial" panose="020B0604020202020204" pitchFamily="34" charset="0"/>
              </a:rPr>
              <a:t>Sex: </a:t>
            </a:r>
            <a:r>
              <a:rPr lang="en-IN" sz="1800" u="none" strike="noStrike" dirty="0">
                <a:effectLst/>
                <a:latin typeface="Arial" panose="020B0604020202020204" pitchFamily="34" charset="0"/>
                <a:ea typeface="Arial" panose="020B0604020202020204" pitchFamily="34" charset="0"/>
              </a:rPr>
              <a:t>They may also engage in dangerous sexual behaviours. According to studies, teenagers with conduct disorder are more likely to have several sexual partners and utilize protection less frequently.</a:t>
            </a:r>
          </a:p>
          <a:p>
            <a:endParaRPr lang="en-IN" dirty="0"/>
          </a:p>
        </p:txBody>
      </p:sp>
    </p:spTree>
    <p:extLst>
      <p:ext uri="{BB962C8B-B14F-4D97-AF65-F5344CB8AC3E}">
        <p14:creationId xmlns:p14="http://schemas.microsoft.com/office/powerpoint/2010/main" val="37781174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9E241-BB20-8C0F-21C0-32C3AC9C2341}"/>
              </a:ext>
            </a:extLst>
          </p:cNvPr>
          <p:cNvSpPr>
            <a:spLocks noGrp="1"/>
          </p:cNvSpPr>
          <p:nvPr>
            <p:ph type="title"/>
          </p:nvPr>
        </p:nvSpPr>
        <p:spPr>
          <a:xfrm>
            <a:off x="1536291" y="195236"/>
            <a:ext cx="10515600" cy="1325563"/>
          </a:xfrm>
        </p:spPr>
        <p:txBody>
          <a:bodyPr/>
          <a:lstStyle/>
          <a:p>
            <a:pPr algn="ctr"/>
            <a:r>
              <a:rPr lang="en-IN" b="1" dirty="0">
                <a:effectLst>
                  <a:outerShdw blurRad="38100" dist="38100" dir="2700000" algn="tl">
                    <a:srgbClr val="000000">
                      <a:alpha val="43137"/>
                    </a:srgbClr>
                  </a:outerShdw>
                </a:effectLst>
              </a:rPr>
              <a:t>Solutions for Parents and Teachers</a:t>
            </a:r>
          </a:p>
        </p:txBody>
      </p:sp>
      <p:sp>
        <p:nvSpPr>
          <p:cNvPr id="3" name="Content Placeholder 2">
            <a:extLst>
              <a:ext uri="{FF2B5EF4-FFF2-40B4-BE49-F238E27FC236}">
                <a16:creationId xmlns:a16="http://schemas.microsoft.com/office/drawing/2014/main" id="{FCC09FD9-DD1D-9E44-1F6A-45B8A4C1AE07}"/>
              </a:ext>
            </a:extLst>
          </p:cNvPr>
          <p:cNvSpPr>
            <a:spLocks noGrp="1"/>
          </p:cNvSpPr>
          <p:nvPr>
            <p:ph idx="1"/>
          </p:nvPr>
        </p:nvSpPr>
        <p:spPr>
          <a:xfrm>
            <a:off x="1828800" y="934066"/>
            <a:ext cx="10223091" cy="5923934"/>
          </a:xfrm>
        </p:spPr>
        <p:txBody>
          <a:bodyPr/>
          <a:lstStyle/>
          <a:p>
            <a:r>
              <a:rPr lang="en-IN" sz="1800" dirty="0">
                <a:effectLst/>
                <a:latin typeface="Arial" panose="020B0604020202020204" pitchFamily="34" charset="0"/>
                <a:ea typeface="Arial" panose="020B0604020202020204" pitchFamily="34" charset="0"/>
              </a:rPr>
              <a:t>If your observations and intuition lead you to assume your teenager has conduct disorder, the first three stages in dealing with the problem are:</a:t>
            </a:r>
          </a:p>
          <a:p>
            <a:pPr>
              <a:buFont typeface="Wingdings" panose="05000000000000000000" pitchFamily="2" charset="2"/>
              <a:buChar char="ü"/>
            </a:pPr>
            <a:r>
              <a:rPr lang="en-IN" sz="1800" b="1" u="none" strike="noStrike" dirty="0">
                <a:effectLst/>
                <a:latin typeface="Arial" panose="020B0604020202020204" pitchFamily="34" charset="0"/>
                <a:ea typeface="Arial" panose="020B0604020202020204" pitchFamily="34" charset="0"/>
              </a:rPr>
              <a:t>Talk to your children</a:t>
            </a:r>
            <a:endParaRPr lang="en-IN" sz="1800" u="none" strike="noStrike" dirty="0">
              <a:effectLst/>
              <a:latin typeface="Arial" panose="020B0604020202020204" pitchFamily="34" charset="0"/>
              <a:ea typeface="Arial" panose="020B0604020202020204" pitchFamily="34" charset="0"/>
            </a:endParaRPr>
          </a:p>
          <a:p>
            <a:pPr marL="0" indent="0">
              <a:buNone/>
            </a:pPr>
            <a:r>
              <a:rPr lang="en-IN" sz="1800" dirty="0">
                <a:effectLst/>
                <a:latin typeface="Arial" panose="020B0604020202020204" pitchFamily="34" charset="0"/>
                <a:ea typeface="Arial" panose="020B0604020202020204" pitchFamily="34" charset="0"/>
              </a:rPr>
              <a:t>Sit down with your teen and convey your worries about the worrisome conduct you've observed. Chances are you've mentioned these before, possibly while you were annoyed or furious. Tell your youngster that you want to help in any manner you can and are eager to listen. </a:t>
            </a:r>
          </a:p>
          <a:p>
            <a:pPr marL="0" indent="0">
              <a:buNone/>
            </a:pPr>
            <a:r>
              <a:rPr lang="en-IN" sz="1800" dirty="0">
                <a:effectLst/>
                <a:latin typeface="Arial" panose="020B0604020202020204" pitchFamily="34" charset="0"/>
                <a:ea typeface="Arial" panose="020B0604020202020204" pitchFamily="34" charset="0"/>
              </a:rPr>
              <a:t>Because resistance is often a big component of conduct disorder, your kid may be unwilling to open up to you. Don't put yourself under pressure, but also don't let yourself be manipulated. </a:t>
            </a:r>
          </a:p>
          <a:p>
            <a:pPr marL="0" indent="0">
              <a:buNone/>
            </a:pPr>
            <a:r>
              <a:rPr lang="en-IN" sz="1800" dirty="0">
                <a:effectLst/>
                <a:latin typeface="Arial" panose="020B0604020202020204" pitchFamily="34" charset="0"/>
                <a:ea typeface="Arial" panose="020B0604020202020204" pitchFamily="34" charset="0"/>
              </a:rPr>
              <a:t>You'll need to continually set clear limits and expectations without screaming, lecturing, or engaging in power struggles.</a:t>
            </a:r>
            <a:endParaRPr lang="en-IN" sz="1800" dirty="0">
              <a:latin typeface="Arial" panose="020B0604020202020204" pitchFamily="34" charset="0"/>
              <a:ea typeface="Arial" panose="020B0604020202020204" pitchFamily="34" charset="0"/>
            </a:endParaRPr>
          </a:p>
          <a:p>
            <a:pPr>
              <a:buFont typeface="Wingdings" panose="05000000000000000000" pitchFamily="2" charset="2"/>
              <a:buChar char="ü"/>
            </a:pPr>
            <a:r>
              <a:rPr lang="en-IN" sz="1800" b="1" u="none" strike="noStrike" dirty="0">
                <a:effectLst/>
                <a:latin typeface="Arial" panose="020B0604020202020204" pitchFamily="34" charset="0"/>
                <a:ea typeface="Arial" panose="020B0604020202020204" pitchFamily="34" charset="0"/>
              </a:rPr>
              <a:t>Set up an appointment for an evaluation</a:t>
            </a:r>
            <a:endParaRPr lang="en-IN" sz="1800" u="none" strike="noStrike" dirty="0">
              <a:effectLst/>
              <a:latin typeface="Arial" panose="020B0604020202020204" pitchFamily="34" charset="0"/>
              <a:ea typeface="Arial" panose="020B0604020202020204" pitchFamily="34" charset="0"/>
            </a:endParaRP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With conduct disorder, it's usually best to have your kid assessed by a psychologist or psychiatrist, preferably one who specializes in working with children and adolescents. These specialists' backgrounds and expertise allow them to detect and comprehend the more subtle components of conduct disorder, as well as the therapeutic problems that come with it. Consult your primary doctor for a reference or suggestion.</a:t>
            </a:r>
          </a:p>
          <a:p>
            <a:pPr marL="0" indent="0">
              <a:buNone/>
            </a:pPr>
            <a:endParaRPr lang="en-IN" dirty="0"/>
          </a:p>
        </p:txBody>
      </p:sp>
    </p:spTree>
    <p:extLst>
      <p:ext uri="{BB962C8B-B14F-4D97-AF65-F5344CB8AC3E}">
        <p14:creationId xmlns:p14="http://schemas.microsoft.com/office/powerpoint/2010/main" val="99958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6FFDB-3B65-547B-2EC6-F3F4BD7F1FB9}"/>
              </a:ext>
            </a:extLst>
          </p:cNvPr>
          <p:cNvSpPr>
            <a:spLocks noGrp="1"/>
          </p:cNvSpPr>
          <p:nvPr>
            <p:ph type="title"/>
          </p:nvPr>
        </p:nvSpPr>
        <p:spPr>
          <a:xfrm>
            <a:off x="1936955" y="353961"/>
            <a:ext cx="9179777" cy="1032387"/>
          </a:xfrm>
        </p:spPr>
        <p:txBody>
          <a:bodyPr>
            <a:normAutofit fontScale="90000"/>
          </a:bodyPr>
          <a:lstStyle/>
          <a:p>
            <a:pPr algn="ctr"/>
            <a:r>
              <a:rPr lang="en-IN" b="1" dirty="0">
                <a:effectLst>
                  <a:outerShdw blurRad="38100" dist="38100" dir="2700000" algn="tl">
                    <a:srgbClr val="000000">
                      <a:alpha val="43137"/>
                    </a:srgbClr>
                  </a:outerShdw>
                </a:effectLst>
              </a:rPr>
              <a:t>Warning signs and symptoms for parents and teachers</a:t>
            </a:r>
          </a:p>
        </p:txBody>
      </p:sp>
      <p:sp>
        <p:nvSpPr>
          <p:cNvPr id="3" name="Content Placeholder 2">
            <a:extLst>
              <a:ext uri="{FF2B5EF4-FFF2-40B4-BE49-F238E27FC236}">
                <a16:creationId xmlns:a16="http://schemas.microsoft.com/office/drawing/2014/main" id="{2F3234AB-6346-79A0-D83D-6F1F48AF8A5A}"/>
              </a:ext>
            </a:extLst>
          </p:cNvPr>
          <p:cNvSpPr>
            <a:spLocks noGrp="1"/>
          </p:cNvSpPr>
          <p:nvPr>
            <p:ph idx="1"/>
          </p:nvPr>
        </p:nvSpPr>
        <p:spPr>
          <a:xfrm>
            <a:off x="2625213" y="1292942"/>
            <a:ext cx="9566787" cy="5201265"/>
          </a:xfrm>
        </p:spPr>
        <p:txBody>
          <a:bodyPr anchor="ctr"/>
          <a:lstStyle/>
          <a:p>
            <a:pPr marL="0" indent="0">
              <a:buNone/>
            </a:pPr>
            <a:r>
              <a:rPr lang="en-IN" dirty="0">
                <a:latin typeface="Arial" panose="020B0604020202020204" pitchFamily="34" charset="0"/>
                <a:ea typeface="Arial" panose="020B0604020202020204" pitchFamily="34" charset="0"/>
              </a:rPr>
              <a:t>R</a:t>
            </a:r>
            <a:r>
              <a:rPr lang="en-IN" sz="1800" dirty="0">
                <a:effectLst/>
                <a:latin typeface="Arial" panose="020B0604020202020204" pitchFamily="34" charset="0"/>
                <a:ea typeface="Arial" panose="020B0604020202020204" pitchFamily="34" charset="0"/>
              </a:rPr>
              <a:t>egardless of how much pain it causes, children are typically hesitant to inform their parents or instructors about bullying because they feel ashamed of being attacked. Bullies are extremely good at disguising their conduct from adults, so if a youngster is being bullied, a parent or teacher may not notice. As a result, it is critical to identify the warning indications of bullying. </a:t>
            </a:r>
            <a:endParaRPr lang="en-IN" dirty="0"/>
          </a:p>
          <a:p>
            <a:pPr marL="0" indent="0" algn="ctr">
              <a:buNone/>
            </a:pPr>
            <a:r>
              <a:rPr lang="en-IN" i="1" dirty="0"/>
              <a:t>Warning signs</a:t>
            </a:r>
          </a:p>
          <a:p>
            <a:pPr marL="514350" indent="-514350" algn="ctr">
              <a:buAutoNum type="arabicPeriod"/>
            </a:pPr>
            <a:r>
              <a:rPr lang="en-IN" i="1" dirty="0"/>
              <a:t>Withdrawing from previous hobbies, friendships etc</a:t>
            </a:r>
          </a:p>
          <a:p>
            <a:pPr marL="514350" indent="-514350" algn="ctr">
              <a:buAutoNum type="arabicPeriod"/>
            </a:pPr>
            <a:r>
              <a:rPr lang="en-IN" i="1" dirty="0"/>
              <a:t>Grades decline (for no apparent reason)</a:t>
            </a:r>
          </a:p>
          <a:p>
            <a:pPr marL="514350" indent="-514350" algn="ctr">
              <a:buAutoNum type="arabicPeriod"/>
            </a:pPr>
            <a:r>
              <a:rPr lang="en-IN" i="1" dirty="0"/>
              <a:t>Refusing to attend a school or any social gathering</a:t>
            </a:r>
          </a:p>
          <a:p>
            <a:pPr marL="514350" indent="-514350" algn="ctr">
              <a:buAutoNum type="arabicPeriod"/>
            </a:pPr>
            <a:r>
              <a:rPr lang="en-IN" i="1" dirty="0"/>
              <a:t>Changes in mood, behaviour, sleep and appetite</a:t>
            </a:r>
          </a:p>
          <a:p>
            <a:pPr marL="514350" indent="-514350" algn="ctr">
              <a:buAutoNum type="arabicPeriod"/>
            </a:pPr>
            <a:r>
              <a:rPr lang="en-IN" i="1" dirty="0"/>
              <a:t>Keeps their phones and computer activities private</a:t>
            </a:r>
          </a:p>
          <a:p>
            <a:pPr marL="514350" indent="-514350" algn="ctr">
              <a:buAutoNum type="arabicPeriod"/>
            </a:pPr>
            <a:r>
              <a:rPr lang="en-IN" i="1" dirty="0"/>
              <a:t>May show signs of sadness or anger while or after being online</a:t>
            </a:r>
          </a:p>
        </p:txBody>
      </p:sp>
      <p:sp>
        <p:nvSpPr>
          <p:cNvPr id="4" name="Rectangle: Rounded Corners 3">
            <a:extLst>
              <a:ext uri="{FF2B5EF4-FFF2-40B4-BE49-F238E27FC236}">
                <a16:creationId xmlns:a16="http://schemas.microsoft.com/office/drawing/2014/main" id="{EEBE14F8-0B66-4AAD-8BE8-B1DCE22AB4E6}"/>
              </a:ext>
            </a:extLst>
          </p:cNvPr>
          <p:cNvSpPr/>
          <p:nvPr/>
        </p:nvSpPr>
        <p:spPr>
          <a:xfrm>
            <a:off x="3220064" y="3239729"/>
            <a:ext cx="8377084" cy="3156155"/>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7910282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6B1A11-BFEF-EDF5-BE7C-3CC2834CF90F}"/>
              </a:ext>
            </a:extLst>
          </p:cNvPr>
          <p:cNvSpPr>
            <a:spLocks noGrp="1"/>
          </p:cNvSpPr>
          <p:nvPr>
            <p:ph idx="1"/>
          </p:nvPr>
        </p:nvSpPr>
        <p:spPr>
          <a:xfrm>
            <a:off x="2320412" y="78658"/>
            <a:ext cx="9753601" cy="6975987"/>
          </a:xfrm>
        </p:spPr>
        <p:txBody>
          <a:bodyPr>
            <a:normAutofit/>
          </a:bodyPr>
          <a:lstStyle/>
          <a:p>
            <a:pPr>
              <a:buFont typeface="Wingdings" panose="05000000000000000000" pitchFamily="2" charset="2"/>
              <a:buChar char="ü"/>
            </a:pPr>
            <a:r>
              <a:rPr lang="en-IN" sz="1800" b="1" u="none" strike="noStrike" dirty="0">
                <a:effectLst/>
                <a:latin typeface="Arial" panose="020B0604020202020204" pitchFamily="34" charset="0"/>
                <a:ea typeface="Arial" panose="020B0604020202020204" pitchFamily="34" charset="0"/>
              </a:rPr>
              <a:t>Get your child into treatment</a:t>
            </a:r>
            <a:endParaRPr lang="en-IN" sz="1800" u="none" strike="noStrike" dirty="0">
              <a:effectLst/>
              <a:latin typeface="Arial" panose="020B0604020202020204" pitchFamily="34" charset="0"/>
              <a:ea typeface="Arial" panose="020B0604020202020204" pitchFamily="34" charset="0"/>
            </a:endParaRPr>
          </a:p>
          <a:p>
            <a:pPr marL="0" indent="0">
              <a:buNone/>
            </a:pPr>
            <a:r>
              <a:rPr lang="en-IN" sz="1800" dirty="0">
                <a:effectLst/>
                <a:latin typeface="Arial" panose="020B0604020202020204" pitchFamily="34" charset="0"/>
                <a:ea typeface="Arial" panose="020B0604020202020204" pitchFamily="34" charset="0"/>
              </a:rPr>
              <a:t>The third step is to seek therapy for your child. The primary treatment for adolescent conduct disorder is therapy, while medication may be used to manage co-occurring disorders.</a:t>
            </a:r>
          </a:p>
          <a:p>
            <a:pPr marL="0" indent="0">
              <a:buNone/>
            </a:pPr>
            <a:r>
              <a:rPr lang="en-IN" sz="1800" u="sng" dirty="0">
                <a:effectLst/>
                <a:latin typeface="Arial" panose="020B0604020202020204" pitchFamily="34" charset="0"/>
                <a:ea typeface="Arial" panose="020B0604020202020204" pitchFamily="34" charset="0"/>
              </a:rPr>
              <a:t>Talk Therapy: </a:t>
            </a:r>
            <a:r>
              <a:rPr lang="en-IN" sz="1800" dirty="0">
                <a:effectLst/>
                <a:latin typeface="Arial" panose="020B0604020202020204" pitchFamily="34" charset="0"/>
                <a:ea typeface="Arial" panose="020B0604020202020204" pitchFamily="34" charset="0"/>
              </a:rPr>
              <a:t>There are three most successful and widely used therapies for treating conduct disorder, cognitive behavioural therapy (CBT), multisystemic therapy, behaviour therapy and family therapy.</a:t>
            </a:r>
          </a:p>
          <a:p>
            <a:pPr marL="342900" lvl="0" indent="-342900">
              <a:lnSpc>
                <a:spcPct val="115000"/>
              </a:lnSpc>
              <a:spcBef>
                <a:spcPts val="1200"/>
              </a:spcBef>
              <a:spcAft>
                <a:spcPts val="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Cognitive Behavioural therapy: is a sort of talk therapy that focuses on helping your teen discover and modify problematic thinking patterns, self-talk, and beliefs by replacing them with healthy, more positive ones.</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Multisystemic therapy: is an extensive therapy that includes both the family and the community. It assists juvenile offenders by addressing environmental issues (e.g., family life, teachers, friends, neighbourhood) that may be negatively impacting your kid.</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Behaviour therapy: focuses largely on modifying undesired habits using tools like positive reinforcement.</a:t>
            </a:r>
          </a:p>
          <a:p>
            <a:pPr marL="342900" lvl="0" indent="-342900">
              <a:lnSpc>
                <a:spcPct val="115000"/>
              </a:lnSpc>
              <a:spcAft>
                <a:spcPts val="120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Family therapy: The goal of functional family therapy, in particular, is to identify and change problematic family dynamics that may be contributing to or exacerbating the teenager's conduct disorder. Functional family therapy is aimed primarily at children and teenagers who regularly act out. It focuses on eliminating negativity in the home while promoting support and communication between family members.</a:t>
            </a:r>
          </a:p>
          <a:p>
            <a:pPr marL="0" indent="0">
              <a:buNone/>
            </a:pPr>
            <a:endParaRPr lang="en-IN" dirty="0"/>
          </a:p>
        </p:txBody>
      </p:sp>
    </p:spTree>
    <p:extLst>
      <p:ext uri="{BB962C8B-B14F-4D97-AF65-F5344CB8AC3E}">
        <p14:creationId xmlns:p14="http://schemas.microsoft.com/office/powerpoint/2010/main" val="16767877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671B9-8BB7-EA86-6FE7-B1F46F0A91C6}"/>
              </a:ext>
            </a:extLst>
          </p:cNvPr>
          <p:cNvSpPr>
            <a:spLocks noGrp="1"/>
          </p:cNvSpPr>
          <p:nvPr>
            <p:ph type="title"/>
          </p:nvPr>
        </p:nvSpPr>
        <p:spPr>
          <a:xfrm>
            <a:off x="2664542" y="169182"/>
            <a:ext cx="8281044" cy="932031"/>
          </a:xfrm>
        </p:spPr>
        <p:txBody>
          <a:bodyPr/>
          <a:lstStyle/>
          <a:p>
            <a:pPr algn="ctr"/>
            <a:r>
              <a:rPr lang="en-IN" b="1" dirty="0">
                <a:effectLst>
                  <a:outerShdw blurRad="38100" dist="38100" dir="2700000" algn="tl">
                    <a:srgbClr val="000000">
                      <a:alpha val="43137"/>
                    </a:srgbClr>
                  </a:outerShdw>
                </a:effectLst>
              </a:rPr>
              <a:t>Obsessive</a:t>
            </a:r>
            <a:r>
              <a:rPr lang="en-IN" dirty="0"/>
              <a:t> </a:t>
            </a:r>
            <a:r>
              <a:rPr lang="en-IN" b="1" dirty="0">
                <a:effectLst>
                  <a:outerShdw blurRad="38100" dist="38100" dir="2700000" algn="tl">
                    <a:srgbClr val="000000">
                      <a:alpha val="43137"/>
                    </a:srgbClr>
                  </a:outerShdw>
                </a:effectLst>
              </a:rPr>
              <a:t>Compulsive Disorder</a:t>
            </a:r>
          </a:p>
        </p:txBody>
      </p:sp>
      <p:sp>
        <p:nvSpPr>
          <p:cNvPr id="3" name="Content Placeholder 2">
            <a:extLst>
              <a:ext uri="{FF2B5EF4-FFF2-40B4-BE49-F238E27FC236}">
                <a16:creationId xmlns:a16="http://schemas.microsoft.com/office/drawing/2014/main" id="{67B5E9BB-F6D9-92FA-3464-A586598147CB}"/>
              </a:ext>
            </a:extLst>
          </p:cNvPr>
          <p:cNvSpPr>
            <a:spLocks noGrp="1"/>
          </p:cNvSpPr>
          <p:nvPr>
            <p:ph idx="1"/>
          </p:nvPr>
        </p:nvSpPr>
        <p:spPr>
          <a:xfrm>
            <a:off x="2074605" y="973395"/>
            <a:ext cx="9687409" cy="5715424"/>
          </a:xfrm>
        </p:spPr>
        <p:txBody>
          <a:bodyPr/>
          <a:lstStyle/>
          <a:p>
            <a:r>
              <a:rPr lang="en-IN" sz="1800" dirty="0">
                <a:effectLst/>
                <a:latin typeface="Arial" panose="020B0604020202020204" pitchFamily="34" charset="0"/>
                <a:ea typeface="Arial" panose="020B0604020202020204" pitchFamily="34" charset="0"/>
              </a:rPr>
              <a:t>Obsessive-compulsive disorder (OCD) is a mental health issue that affects the brain and behaviour and frequently develops during infancy. OCD frequently causes severe anguish in people affected. OCD includes both obsessions and compulsions. These need a significant amount of time and interfere with key tasks such as school, home life, extracurricular activities, friendship development, and self-care.</a:t>
            </a:r>
          </a:p>
          <a:p>
            <a:r>
              <a:rPr lang="en-IN" sz="1800" dirty="0">
                <a:effectLst/>
                <a:latin typeface="Arial" panose="020B0604020202020204" pitchFamily="34" charset="0"/>
                <a:ea typeface="Arial" panose="020B0604020202020204" pitchFamily="34" charset="0"/>
              </a:rPr>
              <a:t>Obsessions are persistent and unpleasant ideas, visions, or desires that recur repeatedly and feel beyond the child's control. These obsessions are unpleasant for the youngster and usually result in a lot of concern, anxiety, and discomfort. </a:t>
            </a:r>
          </a:p>
          <a:p>
            <a:r>
              <a:rPr lang="en-IN" sz="1800" dirty="0">
                <a:effectLst/>
                <a:latin typeface="Arial" panose="020B0604020202020204" pitchFamily="34" charset="0"/>
                <a:ea typeface="Arial" panose="020B0604020202020204" pitchFamily="34" charset="0"/>
              </a:rPr>
              <a:t>Compulsions (also known as rituals) are activities that a youngster believes he or she "must do" in order to relieve the distressing sensations and anxieties generated by obsessions. A youngster may also assume that indulging in these compulsions would prevent negative events from occurring.</a:t>
            </a:r>
          </a:p>
          <a:p>
            <a:r>
              <a:rPr lang="en-IN" sz="1800" dirty="0">
                <a:effectLst/>
                <a:latin typeface="Arial" panose="020B0604020202020204" pitchFamily="34" charset="0"/>
                <a:ea typeface="Arial" panose="020B0604020202020204" pitchFamily="34" charset="0"/>
              </a:rPr>
              <a:t>In general, OCD is diagnosed when the child's obsessions and compulsions become so time-consuming that they significantly impact their everyday life. In most situations, the obsessions and compulsions worsen over time, eventually reaching this degree. </a:t>
            </a:r>
          </a:p>
          <a:p>
            <a:r>
              <a:rPr lang="en-IN" sz="1800" dirty="0">
                <a:effectLst/>
                <a:latin typeface="Arial" panose="020B0604020202020204" pitchFamily="34" charset="0"/>
                <a:ea typeface="Arial" panose="020B0604020202020204" pitchFamily="34" charset="0"/>
              </a:rPr>
              <a:t>OCD in children is commonly diagnosed between the ages of seven and twelve. Because these are the years when children are naturally worried about fitting in with their peers, the pain and stress caused by OCD can leave them feeling afraid, out of control, and alone.</a:t>
            </a:r>
          </a:p>
          <a:p>
            <a:endParaRPr lang="en-IN" dirty="0"/>
          </a:p>
        </p:txBody>
      </p:sp>
    </p:spTree>
    <p:extLst>
      <p:ext uri="{BB962C8B-B14F-4D97-AF65-F5344CB8AC3E}">
        <p14:creationId xmlns:p14="http://schemas.microsoft.com/office/powerpoint/2010/main" val="11874800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EAB3C-B56F-54C9-3229-6EAE66446B8A}"/>
              </a:ext>
            </a:extLst>
          </p:cNvPr>
          <p:cNvSpPr>
            <a:spLocks noGrp="1"/>
          </p:cNvSpPr>
          <p:nvPr>
            <p:ph type="title"/>
          </p:nvPr>
        </p:nvSpPr>
        <p:spPr>
          <a:xfrm>
            <a:off x="4101632" y="0"/>
            <a:ext cx="5907607" cy="1325563"/>
          </a:xfrm>
        </p:spPr>
        <p:txBody>
          <a:bodyPr/>
          <a:lstStyle/>
          <a:p>
            <a:pPr algn="ctr"/>
            <a:r>
              <a:rPr lang="en-IN" b="1" dirty="0">
                <a:effectLst>
                  <a:outerShdw blurRad="38100" dist="38100" dir="2700000" algn="tl">
                    <a:srgbClr val="000000">
                      <a:alpha val="43137"/>
                    </a:srgbClr>
                  </a:outerShdw>
                </a:effectLst>
              </a:rPr>
              <a:t>Symptoms of OCD</a:t>
            </a:r>
          </a:p>
        </p:txBody>
      </p:sp>
      <p:sp>
        <p:nvSpPr>
          <p:cNvPr id="3" name="Content Placeholder 2">
            <a:extLst>
              <a:ext uri="{FF2B5EF4-FFF2-40B4-BE49-F238E27FC236}">
                <a16:creationId xmlns:a16="http://schemas.microsoft.com/office/drawing/2014/main" id="{B7B8CA4F-5517-154D-D01C-BA5E810027B4}"/>
              </a:ext>
            </a:extLst>
          </p:cNvPr>
          <p:cNvSpPr>
            <a:spLocks noGrp="1"/>
          </p:cNvSpPr>
          <p:nvPr>
            <p:ph idx="1"/>
          </p:nvPr>
        </p:nvSpPr>
        <p:spPr>
          <a:xfrm>
            <a:off x="1676400" y="550606"/>
            <a:ext cx="10515600" cy="6307393"/>
          </a:xfrm>
        </p:spPr>
        <p:txBody>
          <a:bodyPr/>
          <a:lstStyle/>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OCD is defined as having obsessions, compulsions, or both. Examples of obsessive or compulsive habits are:</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Having undesired ideas, urges, or pictures that persist and create concern or distress.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Having to think about or speak something over and over again (for example, counting or repeating phrases quietly or aloud).</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Having to do something repeatedly (for example, handwashing, setting items in a precise sequence, or checking the same things over and over, such as whether a door is locked)</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Having to do something repeatedly to break an obsession requires strict adherence to specific guidelines.</a:t>
            </a:r>
          </a:p>
          <a:p>
            <a:r>
              <a:rPr lang="en-IN" sz="1800" dirty="0">
                <a:effectLst/>
                <a:latin typeface="Arial" panose="020B0604020202020204" pitchFamily="34" charset="0"/>
                <a:ea typeface="Arial" panose="020B0604020202020204" pitchFamily="34" charset="0"/>
              </a:rPr>
              <a:t>Children engage in these actions because they believe that they will prevent negative things from happening or make them feel better. However, the action is usually not associated with a real risk of anything unpleasant happening, or the practice is severe, such as washing hands numerous times every hour.</a:t>
            </a:r>
          </a:p>
          <a:p>
            <a:r>
              <a:rPr lang="en-IN" sz="1800" dirty="0">
                <a:effectLst/>
                <a:latin typeface="Arial" panose="020B0604020202020204" pitchFamily="34" charset="0"/>
                <a:ea typeface="Arial" panose="020B0604020202020204" pitchFamily="34" charset="0"/>
              </a:rPr>
              <a:t>A widespread misconception is that OCD implies being extremely tidy and ordered. OCD activities may include cleaning at times, but more often than not, someone with OCD is too concentrated on one task that must be completed repeatedly rather than being orderly. Obsessions and compulsions can also evolve with time.</a:t>
            </a:r>
          </a:p>
          <a:p>
            <a:pPr marL="0" indent="0">
              <a:buNone/>
            </a:pPr>
            <a:endParaRPr lang="en-IN" dirty="0"/>
          </a:p>
        </p:txBody>
      </p:sp>
    </p:spTree>
    <p:extLst>
      <p:ext uri="{BB962C8B-B14F-4D97-AF65-F5344CB8AC3E}">
        <p14:creationId xmlns:p14="http://schemas.microsoft.com/office/powerpoint/2010/main" val="1711227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BFCBD-9EA4-8F83-A309-6EE5D101617A}"/>
              </a:ext>
            </a:extLst>
          </p:cNvPr>
          <p:cNvSpPr>
            <a:spLocks noGrp="1"/>
          </p:cNvSpPr>
          <p:nvPr>
            <p:ph type="title"/>
          </p:nvPr>
        </p:nvSpPr>
        <p:spPr>
          <a:xfrm>
            <a:off x="796413" y="1"/>
            <a:ext cx="11395587" cy="727586"/>
          </a:xfrm>
        </p:spPr>
        <p:txBody>
          <a:bodyPr>
            <a:normAutofit fontScale="90000"/>
          </a:bodyPr>
          <a:lstStyle/>
          <a:p>
            <a:pPr algn="ctr"/>
            <a:r>
              <a:rPr lang="en-IN" b="1" dirty="0">
                <a:effectLst>
                  <a:outerShdw blurRad="38100" dist="38100" dir="2700000" algn="tl">
                    <a:srgbClr val="000000">
                      <a:alpha val="43137"/>
                    </a:srgbClr>
                  </a:outerShdw>
                </a:effectLst>
              </a:rPr>
              <a:t>How can Parents support their children deal with OCD?</a:t>
            </a:r>
            <a:br>
              <a:rPr lang="en-IN" dirty="0"/>
            </a:br>
            <a:endParaRPr lang="en-IN" dirty="0"/>
          </a:p>
        </p:txBody>
      </p:sp>
      <p:sp>
        <p:nvSpPr>
          <p:cNvPr id="3" name="Content Placeholder 2">
            <a:extLst>
              <a:ext uri="{FF2B5EF4-FFF2-40B4-BE49-F238E27FC236}">
                <a16:creationId xmlns:a16="http://schemas.microsoft.com/office/drawing/2014/main" id="{AF753DB7-56F9-717E-D4BE-5D888707313B}"/>
              </a:ext>
            </a:extLst>
          </p:cNvPr>
          <p:cNvSpPr>
            <a:spLocks noGrp="1"/>
          </p:cNvSpPr>
          <p:nvPr>
            <p:ph idx="1"/>
          </p:nvPr>
        </p:nvSpPr>
        <p:spPr>
          <a:xfrm>
            <a:off x="1700980" y="589936"/>
            <a:ext cx="10491019" cy="6268064"/>
          </a:xfrm>
        </p:spPr>
        <p:txBody>
          <a:bodyPr>
            <a:normAutofit lnSpcReduction="10000"/>
          </a:bodyPr>
          <a:lstStyle/>
          <a:p>
            <a:r>
              <a:rPr lang="en-IN" sz="1800" dirty="0">
                <a:effectLst/>
                <a:latin typeface="Arial" panose="020B0604020202020204" pitchFamily="34" charset="0"/>
                <a:ea typeface="Arial" panose="020B0604020202020204" pitchFamily="34" charset="0"/>
              </a:rPr>
              <a:t>Many individuals are unaware that children may be affected by the disorder, which can lead to missed warning signals. In reality, OCD typically originates in childhood or adolescence. Approximately one-third of people with OCD developed the disorder as children. Even if parents are aware that their kid has OCD, they may feel powerless or unclear of how to help when confronted with behaviours they do not completely comprehend. </a:t>
            </a:r>
          </a:p>
          <a:p>
            <a:r>
              <a:rPr lang="en-IN" sz="1800" dirty="0">
                <a:effectLst/>
                <a:latin typeface="Arial" panose="020B0604020202020204" pitchFamily="34" charset="0"/>
                <a:ea typeface="Arial" panose="020B0604020202020204" pitchFamily="34" charset="0"/>
              </a:rPr>
              <a:t>If your child is diagnosed with OCD, it's reasonable that you want to help—in fact, becoming involved in your child's therapy is quite useful. Here are some suggestions on how to accomplish it effectively:</a:t>
            </a:r>
          </a:p>
          <a:p>
            <a:pPr>
              <a:buFont typeface="Wingdings" panose="05000000000000000000" pitchFamily="2" charset="2"/>
              <a:buChar char="ü"/>
            </a:pPr>
            <a:r>
              <a:rPr lang="en-IN" b="1" dirty="0"/>
              <a:t>Maintain Open communication</a:t>
            </a:r>
          </a:p>
          <a:p>
            <a:pPr marL="0" indent="0">
              <a:buNone/>
            </a:pPr>
            <a:r>
              <a:rPr lang="en-IN" sz="1800" dirty="0">
                <a:effectLst/>
                <a:latin typeface="Arial" panose="020B0604020202020204" pitchFamily="34" charset="0"/>
                <a:ea typeface="Arial" panose="020B0604020202020204" pitchFamily="34" charset="0"/>
              </a:rPr>
              <a:t>Children with OCD symptoms may feel humiliated or embarrassed, leading them to shut down, withdraw from peers, and stop seeking help from teachers or parents. It may be really beneficial to set aside time to chat with your child in a supportive manner and listen to what they are thinking and experiencing. Consider discussing that you've seen certain habits and reminding them that you're always available to assist them without judgment and listen if they want to chat.</a:t>
            </a:r>
          </a:p>
          <a:p>
            <a:pPr>
              <a:buFont typeface="Wingdings" panose="05000000000000000000" pitchFamily="2" charset="2"/>
              <a:buChar char="ü"/>
            </a:pPr>
            <a:r>
              <a:rPr lang="en-IN" b="1" dirty="0"/>
              <a:t>Be Involved in Therapy</a:t>
            </a:r>
          </a:p>
          <a:p>
            <a:pPr marL="0" indent="0">
              <a:buNone/>
            </a:pPr>
            <a:r>
              <a:rPr lang="en-IN" sz="1800" dirty="0">
                <a:effectLst/>
                <a:latin typeface="Arial" panose="020B0604020202020204" pitchFamily="34" charset="0"/>
                <a:ea typeface="Arial" panose="020B0604020202020204" pitchFamily="34" charset="0"/>
              </a:rPr>
              <a:t>Therapy will be part of your child's treatment plan, and parents will play an important role in this. Your kid's therapist will work directly with your child, but they will also discuss how you may practice, reinforce, and support what they are doing in sessions at home.</a:t>
            </a:r>
          </a:p>
          <a:p>
            <a:pPr>
              <a:buFont typeface="Wingdings" panose="05000000000000000000" pitchFamily="2" charset="2"/>
              <a:buChar char="ü"/>
            </a:pPr>
            <a:r>
              <a:rPr lang="en-IN" b="1" dirty="0"/>
              <a:t>Try to be patient during this process</a:t>
            </a:r>
          </a:p>
          <a:p>
            <a:pPr marL="0" indent="0">
              <a:buNone/>
            </a:pPr>
            <a:r>
              <a:rPr lang="en-IN" sz="1800" dirty="0">
                <a:effectLst/>
                <a:latin typeface="Arial" panose="020B0604020202020204" pitchFamily="34" charset="0"/>
                <a:ea typeface="Arial" panose="020B0604020202020204" pitchFamily="34" charset="0"/>
              </a:rPr>
              <a:t>Treatment for any mental health disorder requires time. The therapeutic process is not always quick, and progress will be incremental but steady. You may occasionally fear that it isn't working.</a:t>
            </a:r>
          </a:p>
        </p:txBody>
      </p:sp>
    </p:spTree>
    <p:extLst>
      <p:ext uri="{BB962C8B-B14F-4D97-AF65-F5344CB8AC3E}">
        <p14:creationId xmlns:p14="http://schemas.microsoft.com/office/powerpoint/2010/main" val="28832014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6D708A-0E0A-C0B5-6197-0E351D601EAB}"/>
              </a:ext>
            </a:extLst>
          </p:cNvPr>
          <p:cNvSpPr>
            <a:spLocks noGrp="1"/>
          </p:cNvSpPr>
          <p:nvPr>
            <p:ph idx="1"/>
          </p:nvPr>
        </p:nvSpPr>
        <p:spPr>
          <a:xfrm>
            <a:off x="1769806" y="147484"/>
            <a:ext cx="10422194" cy="6528619"/>
          </a:xfrm>
        </p:spPr>
        <p:txBody>
          <a:bodyPr>
            <a:normAutofit lnSpcReduction="10000"/>
          </a:bodyPr>
          <a:lstStyle/>
          <a:p>
            <a:pPr>
              <a:buFont typeface="Wingdings" panose="05000000000000000000" pitchFamily="2" charset="2"/>
              <a:buChar char="ü"/>
            </a:pPr>
            <a:r>
              <a:rPr lang="en-IN" b="1" dirty="0"/>
              <a:t>Try not to enable</a:t>
            </a:r>
          </a:p>
          <a:p>
            <a:pPr marL="0" indent="0">
              <a:buNone/>
            </a:pPr>
            <a:r>
              <a:rPr lang="en-IN" sz="1800" dirty="0">
                <a:effectLst/>
                <a:latin typeface="Arial" panose="020B0604020202020204" pitchFamily="34" charset="0"/>
                <a:ea typeface="Arial" panose="020B0604020202020204" pitchFamily="34" charset="0"/>
              </a:rPr>
              <a:t>As a parent, it is natural to desire to shield your kid from things that cause them grief or worry. So, if your child is terrified of anything, your first inclination may be to help.</a:t>
            </a:r>
          </a:p>
          <a:p>
            <a:pPr marL="0" indent="0">
              <a:buNone/>
            </a:pPr>
            <a:r>
              <a:rPr lang="en-IN" sz="1800" dirty="0">
                <a:effectLst/>
                <a:latin typeface="Arial" panose="020B0604020202020204" pitchFamily="34" charset="0"/>
                <a:ea typeface="Arial" panose="020B0604020202020204" pitchFamily="34" charset="0"/>
              </a:rPr>
              <a:t>For example, if your child is preoccupied with germs or becoming sick, they may beg you to open the door so they don't have to touch it — and you may be inclined to do so. However, doing so implies you are engaging in their compulsions and rituals, thereby promoting their OCD.</a:t>
            </a:r>
          </a:p>
          <a:p>
            <a:pPr>
              <a:buFont typeface="Wingdings" panose="05000000000000000000" pitchFamily="2" charset="2"/>
              <a:buChar char="ü"/>
            </a:pPr>
            <a:r>
              <a:rPr lang="en-IN" b="1" dirty="0"/>
              <a:t>Make sure everyone follows the rules</a:t>
            </a:r>
          </a:p>
          <a:p>
            <a:pPr marL="0" indent="0">
              <a:buNone/>
            </a:pPr>
            <a:r>
              <a:rPr lang="en-IN" sz="1800" dirty="0">
                <a:effectLst/>
                <a:latin typeface="Arial" panose="020B0604020202020204" pitchFamily="34" charset="0"/>
                <a:ea typeface="Arial" panose="020B0604020202020204" pitchFamily="34" charset="0"/>
              </a:rPr>
              <a:t>When it comes to teaching your child how to manage OCD, consistent messages are essential. It is critical to discuss your kid's diagnosis with the entire family, as well as teachers and other caregivers so that everyone understands how to best help your child.</a:t>
            </a:r>
          </a:p>
          <a:p>
            <a:pPr>
              <a:buFont typeface="Wingdings" panose="05000000000000000000" pitchFamily="2" charset="2"/>
              <a:buChar char="ü"/>
            </a:pPr>
            <a:r>
              <a:rPr lang="en-IN" b="1" dirty="0"/>
              <a:t>Remind yourself it will get better</a:t>
            </a:r>
          </a:p>
          <a:p>
            <a:pPr marL="0" indent="0">
              <a:buNone/>
            </a:pPr>
            <a:r>
              <a:rPr lang="en-IN" sz="1800" dirty="0">
                <a:effectLst/>
                <a:latin typeface="Arial" panose="020B0604020202020204" pitchFamily="34" charset="0"/>
                <a:ea typeface="Arial" panose="020B0604020202020204" pitchFamily="34" charset="0"/>
              </a:rPr>
              <a:t>There will be moments when controlling your child's OCD becomes difficult for both of you. Your youngster may lash out, become more disturbed, or experience a meltdown. This is where being persistent and refusing to make allowances for your child is critical.</a:t>
            </a:r>
          </a:p>
          <a:p>
            <a:pPr marL="0" indent="0">
              <a:buNone/>
            </a:pPr>
            <a:r>
              <a:rPr lang="en-IN" sz="1800" dirty="0">
                <a:effectLst/>
                <a:latin typeface="Arial" panose="020B0604020202020204" pitchFamily="34" charset="0"/>
                <a:ea typeface="Arial" panose="020B0604020202020204" pitchFamily="34" charset="0"/>
              </a:rPr>
              <a:t>For example, it might lead you to be late for work or spark a fight among siblings. It will most likely try your patience and, at times, make you irritated.</a:t>
            </a:r>
          </a:p>
          <a:p>
            <a:pPr marL="0" indent="0">
              <a:buNone/>
            </a:pPr>
            <a:r>
              <a:rPr lang="en-IN" sz="1800" dirty="0">
                <a:effectLst/>
                <a:latin typeface="Arial" panose="020B0604020202020204" pitchFamily="34" charset="0"/>
                <a:ea typeface="Arial" panose="020B0604020202020204" pitchFamily="34" charset="0"/>
              </a:rPr>
              <a:t>But, whatever occurs, remember two things: first, your child is not defying you on purpose. They are doing their best to control their misery, and their mental health condition is leading them to appear hostile. Second, it is natural for you to have emotions as well. Allow yourself some mercy if you're feeling frustrated, worried, or guilty.</a:t>
            </a:r>
          </a:p>
          <a:p>
            <a:pPr marL="0" indent="0">
              <a:buNone/>
            </a:pPr>
            <a:endParaRPr lang="en-IN" dirty="0"/>
          </a:p>
        </p:txBody>
      </p:sp>
    </p:spTree>
    <p:extLst>
      <p:ext uri="{BB962C8B-B14F-4D97-AF65-F5344CB8AC3E}">
        <p14:creationId xmlns:p14="http://schemas.microsoft.com/office/powerpoint/2010/main" val="42083192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3DEB1-8ABE-A79E-671B-F3E09709E7F1}"/>
              </a:ext>
            </a:extLst>
          </p:cNvPr>
          <p:cNvSpPr>
            <a:spLocks noGrp="1"/>
          </p:cNvSpPr>
          <p:nvPr>
            <p:ph type="title"/>
          </p:nvPr>
        </p:nvSpPr>
        <p:spPr>
          <a:xfrm>
            <a:off x="-1" y="1"/>
            <a:ext cx="12447639" cy="1111044"/>
          </a:xfrm>
        </p:spPr>
        <p:txBody>
          <a:bodyPr/>
          <a:lstStyle/>
          <a:p>
            <a:pPr algn="ctr"/>
            <a:r>
              <a:rPr lang="en-IN" b="1" dirty="0">
                <a:effectLst>
                  <a:outerShdw blurRad="38100" dist="38100" dir="2700000" algn="tl">
                    <a:srgbClr val="000000">
                      <a:alpha val="43137"/>
                    </a:srgbClr>
                  </a:outerShdw>
                </a:effectLst>
              </a:rPr>
              <a:t>Eating Disorders</a:t>
            </a:r>
          </a:p>
        </p:txBody>
      </p:sp>
      <p:sp>
        <p:nvSpPr>
          <p:cNvPr id="3" name="Content Placeholder 2">
            <a:extLst>
              <a:ext uri="{FF2B5EF4-FFF2-40B4-BE49-F238E27FC236}">
                <a16:creationId xmlns:a16="http://schemas.microsoft.com/office/drawing/2014/main" id="{41469106-2AB1-1D1E-F4B2-01F7624BC73D}"/>
              </a:ext>
            </a:extLst>
          </p:cNvPr>
          <p:cNvSpPr>
            <a:spLocks noGrp="1"/>
          </p:cNvSpPr>
          <p:nvPr>
            <p:ph idx="1"/>
          </p:nvPr>
        </p:nvSpPr>
        <p:spPr>
          <a:xfrm>
            <a:off x="2969342" y="619432"/>
            <a:ext cx="8927690" cy="6238567"/>
          </a:xfrm>
        </p:spPr>
        <p:txBody>
          <a:bodyPr>
            <a:normAutofit lnSpcReduction="10000"/>
          </a:bodyPr>
          <a:lstStyle/>
          <a:p>
            <a:pPr marL="0" indent="0">
              <a:buNone/>
            </a:pPr>
            <a:r>
              <a:rPr lang="en-IN" sz="1800" dirty="0">
                <a:effectLst/>
                <a:latin typeface="Arial" panose="020B0604020202020204" pitchFamily="34" charset="0"/>
                <a:ea typeface="Arial" panose="020B0604020202020204" pitchFamily="34" charset="0"/>
              </a:rPr>
              <a:t>An eating disorder is a condition that causes children to either overeat, starve themselves or engage in problematic behaviours related to food and body weight. There are 3 types of eating disorders- Anorexia nervosa, Bulimia nervosa, and Binge eating.</a:t>
            </a:r>
            <a:endParaRPr lang="en-IN" sz="1800" i="1" dirty="0">
              <a:effectLst/>
              <a:latin typeface="Arial" panose="020B0604020202020204" pitchFamily="34" charset="0"/>
              <a:ea typeface="Arial" panose="020B0604020202020204" pitchFamily="34" charset="0"/>
            </a:endParaRPr>
          </a:p>
          <a:p>
            <a:pPr>
              <a:lnSpc>
                <a:spcPct val="115000"/>
              </a:lnSpc>
              <a:spcBef>
                <a:spcPts val="1200"/>
              </a:spcBef>
              <a:spcAft>
                <a:spcPts val="1200"/>
              </a:spcAft>
              <a:buFont typeface="Wingdings" panose="05000000000000000000" pitchFamily="2" charset="2"/>
              <a:buChar char="Ø"/>
            </a:pPr>
            <a:r>
              <a:rPr lang="en-IN" sz="1800" i="1" dirty="0">
                <a:effectLst/>
                <a:latin typeface="Arial" panose="020B0604020202020204" pitchFamily="34" charset="0"/>
                <a:ea typeface="Arial" panose="020B0604020202020204" pitchFamily="34" charset="0"/>
              </a:rPr>
              <a:t>Anorexia Nervosa</a:t>
            </a:r>
            <a:endParaRPr lang="en-IN" i="1" dirty="0">
              <a:effectLst/>
              <a:latin typeface="Arial" panose="020B0604020202020204" pitchFamily="34" charset="0"/>
              <a:ea typeface="Arial" panose="020B0604020202020204" pitchFamily="34" charset="0"/>
            </a:endParaRPr>
          </a:p>
          <a:p>
            <a:pPr marL="0" indent="0">
              <a:lnSpc>
                <a:spcPct val="115000"/>
              </a:lnSpc>
              <a:spcBef>
                <a:spcPts val="1200"/>
              </a:spcBef>
              <a:spcAft>
                <a:spcPts val="1200"/>
              </a:spcAft>
              <a:buNone/>
            </a:pPr>
            <a:r>
              <a:rPr lang="en-IN" dirty="0">
                <a:latin typeface="Arial" panose="020B0604020202020204" pitchFamily="34" charset="0"/>
                <a:ea typeface="Arial" panose="020B0604020202020204" pitchFamily="34" charset="0"/>
              </a:rPr>
              <a:t>It i</a:t>
            </a:r>
            <a:r>
              <a:rPr lang="en-IN" sz="1800" dirty="0">
                <a:effectLst/>
                <a:latin typeface="Arial" panose="020B0604020202020204" pitchFamily="34" charset="0"/>
                <a:ea typeface="Arial" panose="020B0604020202020204" pitchFamily="34" charset="0"/>
              </a:rPr>
              <a:t>s a condition in which children may refuse to eat sufficient calories as they have developed an intense irrational fear of becoming fat. Due to this irrational fear of becoming fat, you may obsessively think about your weight and what you eat throughout the day. </a:t>
            </a: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The child may develop unusual ways and habits to cope with the stress and anxiety which come with it. It can occur due to various reasons such as experiencing verbal bullying in school, comments from parents and relatives regarding weight gain, and comments made by friends and peers due to which the child may become overly conscious regarding their weight. </a:t>
            </a: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They may start avoiding eating food and skipping meals and the child may also look and count the number of calories they are taking. They may start dieting or working out more to burn the excessive calories.</a:t>
            </a:r>
          </a:p>
          <a:p>
            <a:pPr marL="0" indent="0">
              <a:buNone/>
            </a:pPr>
            <a:endParaRPr lang="en-IN" dirty="0"/>
          </a:p>
        </p:txBody>
      </p:sp>
    </p:spTree>
    <p:extLst>
      <p:ext uri="{BB962C8B-B14F-4D97-AF65-F5344CB8AC3E}">
        <p14:creationId xmlns:p14="http://schemas.microsoft.com/office/powerpoint/2010/main" val="36053292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9741E2-DA97-6BD1-873B-99FB360305C4}"/>
              </a:ext>
            </a:extLst>
          </p:cNvPr>
          <p:cNvSpPr>
            <a:spLocks noGrp="1"/>
          </p:cNvSpPr>
          <p:nvPr>
            <p:ph idx="1"/>
          </p:nvPr>
        </p:nvSpPr>
        <p:spPr>
          <a:xfrm>
            <a:off x="2705099" y="549202"/>
            <a:ext cx="9486901" cy="5976257"/>
          </a:xfrm>
        </p:spPr>
        <p:txBody>
          <a:bodyPr/>
          <a:lstStyle/>
          <a:p>
            <a:pPr>
              <a:lnSpc>
                <a:spcPct val="115000"/>
              </a:lnSpc>
              <a:spcBef>
                <a:spcPts val="1200"/>
              </a:spcBef>
              <a:spcAft>
                <a:spcPts val="1200"/>
              </a:spcAft>
              <a:buFont typeface="Wingdings" panose="05000000000000000000" pitchFamily="2" charset="2"/>
              <a:buChar char="Ø"/>
            </a:pPr>
            <a:r>
              <a:rPr lang="en-IN" sz="1800" i="1" dirty="0">
                <a:effectLst/>
                <a:latin typeface="Arial" panose="020B0604020202020204" pitchFamily="34" charset="0"/>
                <a:ea typeface="Arial" panose="020B0604020202020204" pitchFamily="34" charset="0"/>
              </a:rPr>
              <a:t>Bulimia Nervosa</a:t>
            </a:r>
            <a:endParaRPr lang="en-IN" sz="1800" dirty="0">
              <a:effectLst/>
              <a:latin typeface="Arial" panose="020B0604020202020204" pitchFamily="34" charset="0"/>
              <a:ea typeface="Arial" panose="020B0604020202020204" pitchFamily="34" charset="0"/>
            </a:endParaRP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In bulimia, the children usually overeat or binge uncontrollably which is followed by self-induced purging. The teenager may eat excessively (more than what is required)  in less amount of time (less than 2 hours). There are 2 types of bulimia- </a:t>
            </a:r>
          </a:p>
          <a:p>
            <a:pPr marL="342900" lvl="0" indent="-342900">
              <a:lnSpc>
                <a:spcPct val="115000"/>
              </a:lnSpc>
              <a:spcBef>
                <a:spcPts val="1200"/>
              </a:spcBef>
              <a:spcAft>
                <a:spcPts val="0"/>
              </a:spcAft>
              <a:buFont typeface="+mj-lt"/>
              <a:buAutoNum type="alphaLcParenR"/>
            </a:pPr>
            <a:r>
              <a:rPr lang="en-IN" sz="1800" u="none" strike="noStrike" dirty="0">
                <a:effectLst/>
                <a:latin typeface="Arial" panose="020B0604020202020204" pitchFamily="34" charset="0"/>
                <a:ea typeface="Arial" panose="020B0604020202020204" pitchFamily="34" charset="0"/>
              </a:rPr>
              <a:t>Purging type: In this, the child regularly overeats more than what is required in a short period and then may induce vomiting through different methods such as using medicines to clear bowels, they may also use their fingers to make them vomit.</a:t>
            </a:r>
          </a:p>
          <a:p>
            <a:pPr marL="342900" lvl="0" indent="-342900">
              <a:lnSpc>
                <a:spcPct val="115000"/>
              </a:lnSpc>
              <a:spcAft>
                <a:spcPts val="1200"/>
              </a:spcAft>
              <a:buFont typeface="+mj-lt"/>
              <a:buAutoNum type="alphaLcParenR"/>
            </a:pPr>
            <a:r>
              <a:rPr lang="en-IN" sz="1800" u="none" strike="noStrike" dirty="0">
                <a:effectLst/>
                <a:latin typeface="Arial" panose="020B0604020202020204" pitchFamily="34" charset="0"/>
                <a:ea typeface="Arial" panose="020B0604020202020204" pitchFamily="34" charset="0"/>
              </a:rPr>
              <a:t>Non-purging type: In this, the child does not puke but instead they may use other methods such as dieting, fasting or exercising too much to control their weight.</a:t>
            </a:r>
          </a:p>
          <a:p>
            <a:pPr marL="0" indent="0">
              <a:lnSpc>
                <a:spcPct val="115000"/>
              </a:lnSpc>
              <a:spcAft>
                <a:spcPts val="1200"/>
              </a:spcAft>
              <a:buNone/>
            </a:pPr>
            <a:r>
              <a:rPr lang="en-IN" sz="1800" dirty="0">
                <a:effectLst/>
                <a:latin typeface="Arial" panose="020B0604020202020204" pitchFamily="34" charset="0"/>
                <a:ea typeface="Arial" panose="020B0604020202020204" pitchFamily="34" charset="0"/>
              </a:rPr>
              <a:t>There are multiple reasons why a child may indulge in such behaviours such as family problems, cultural ideals, social attitudes regarding body appearances and self-evaluation.</a:t>
            </a:r>
          </a:p>
          <a:p>
            <a:pPr marL="0" lvl="0" indent="0">
              <a:lnSpc>
                <a:spcPct val="115000"/>
              </a:lnSpc>
              <a:spcAft>
                <a:spcPts val="1200"/>
              </a:spcAft>
              <a:buNone/>
            </a:pPr>
            <a:endParaRPr lang="en-IN" sz="1800" u="none" strike="noStrike" dirty="0">
              <a:effectLst/>
              <a:latin typeface="Arial" panose="020B0604020202020204" pitchFamily="34" charset="0"/>
              <a:ea typeface="Arial" panose="020B0604020202020204" pitchFamily="34" charset="0"/>
            </a:endParaRPr>
          </a:p>
          <a:p>
            <a:endParaRPr lang="en-IN" dirty="0"/>
          </a:p>
        </p:txBody>
      </p:sp>
    </p:spTree>
    <p:extLst>
      <p:ext uri="{BB962C8B-B14F-4D97-AF65-F5344CB8AC3E}">
        <p14:creationId xmlns:p14="http://schemas.microsoft.com/office/powerpoint/2010/main" val="1461551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746527-189D-F854-5426-9588D5B554EF}"/>
              </a:ext>
            </a:extLst>
          </p:cNvPr>
          <p:cNvSpPr>
            <a:spLocks noGrp="1"/>
          </p:cNvSpPr>
          <p:nvPr>
            <p:ph idx="1"/>
          </p:nvPr>
        </p:nvSpPr>
        <p:spPr>
          <a:xfrm>
            <a:off x="2812025" y="471948"/>
            <a:ext cx="9478297" cy="6606185"/>
          </a:xfrm>
        </p:spPr>
        <p:txBody>
          <a:bodyPr/>
          <a:lstStyle/>
          <a:p>
            <a:pPr>
              <a:lnSpc>
                <a:spcPct val="115000"/>
              </a:lnSpc>
              <a:spcBef>
                <a:spcPts val="1200"/>
              </a:spcBef>
              <a:spcAft>
                <a:spcPts val="1200"/>
              </a:spcAft>
              <a:buFont typeface="Wingdings" panose="05000000000000000000" pitchFamily="2" charset="2"/>
              <a:buChar char="Ø"/>
            </a:pPr>
            <a:r>
              <a:rPr lang="en-IN" sz="1800" i="1" dirty="0">
                <a:effectLst/>
                <a:latin typeface="Arial" panose="020B0604020202020204" pitchFamily="34" charset="0"/>
                <a:ea typeface="Arial" panose="020B0604020202020204" pitchFamily="34" charset="0"/>
              </a:rPr>
              <a:t>Binge Eating Disorder</a:t>
            </a:r>
            <a:endParaRPr lang="en-IN" sz="1800" dirty="0">
              <a:effectLst/>
              <a:latin typeface="Arial" panose="020B0604020202020204" pitchFamily="34" charset="0"/>
              <a:ea typeface="Arial" panose="020B0604020202020204" pitchFamily="34" charset="0"/>
            </a:endParaRP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Binge eating disorder (BED) is a behavioural condition marked by prolonged, excessive overeating. While overeating on occasion is natural, an eating problem is a chronic issue. It feels as if it is controlling you and interfering with your mental, emotional, and physical health. Binge eating refers to devouring enormous amounts of food in a short period and feeling unable to stop.</a:t>
            </a:r>
          </a:p>
          <a:p>
            <a:pPr marL="0" indent="0">
              <a:lnSpc>
                <a:spcPct val="115000"/>
              </a:lnSpc>
              <a:spcBef>
                <a:spcPts val="1200"/>
              </a:spcBef>
              <a:spcAft>
                <a:spcPts val="1200"/>
              </a:spcAft>
              <a:buNone/>
            </a:pPr>
            <a:r>
              <a:rPr lang="en-IN" sz="1800" b="1" dirty="0">
                <a:effectLst/>
                <a:latin typeface="Arial" panose="020B0604020202020204" pitchFamily="34" charset="0"/>
                <a:ea typeface="Arial" panose="020B0604020202020204" pitchFamily="34" charset="0"/>
              </a:rPr>
              <a:t>What is considered binge eating?</a:t>
            </a:r>
            <a:endParaRPr lang="en-IN" sz="1800" dirty="0">
              <a:effectLst/>
              <a:latin typeface="Arial" panose="020B0604020202020204" pitchFamily="34" charset="0"/>
              <a:ea typeface="Arial" panose="020B0604020202020204" pitchFamily="34" charset="0"/>
            </a:endParaRP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Criteria for diagnosing binge eating disorder include:</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Eating more food than most individuals do in a short period (one to two hours).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Feeling compelled or unable to control one's eating habits.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Binge eating episodes occur at least once a week and have been ongoing for several months.</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Binge eating-related anxiety and/or self-loathing.</a:t>
            </a:r>
          </a:p>
        </p:txBody>
      </p:sp>
    </p:spTree>
    <p:extLst>
      <p:ext uri="{BB962C8B-B14F-4D97-AF65-F5344CB8AC3E}">
        <p14:creationId xmlns:p14="http://schemas.microsoft.com/office/powerpoint/2010/main" val="323298661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FEF58-E0C6-E36F-A7F4-70669CF2150B}"/>
              </a:ext>
            </a:extLst>
          </p:cNvPr>
          <p:cNvSpPr>
            <a:spLocks noGrp="1"/>
          </p:cNvSpPr>
          <p:nvPr>
            <p:ph type="title"/>
          </p:nvPr>
        </p:nvSpPr>
        <p:spPr>
          <a:xfrm>
            <a:off x="1100667" y="18255"/>
            <a:ext cx="11091333" cy="1099345"/>
          </a:xfrm>
        </p:spPr>
        <p:txBody>
          <a:bodyPr/>
          <a:lstStyle/>
          <a:p>
            <a:pPr algn="ctr"/>
            <a:r>
              <a:rPr lang="en-IN" b="1" dirty="0">
                <a:effectLst>
                  <a:outerShdw blurRad="38100" dist="38100" dir="2700000" algn="tl">
                    <a:srgbClr val="000000">
                      <a:alpha val="43137"/>
                    </a:srgbClr>
                  </a:outerShdw>
                </a:effectLst>
              </a:rPr>
              <a:t>Early Warning Signs of Eating Disorders</a:t>
            </a:r>
          </a:p>
        </p:txBody>
      </p:sp>
      <p:sp>
        <p:nvSpPr>
          <p:cNvPr id="3" name="Content Placeholder 2">
            <a:extLst>
              <a:ext uri="{FF2B5EF4-FFF2-40B4-BE49-F238E27FC236}">
                <a16:creationId xmlns:a16="http://schemas.microsoft.com/office/drawing/2014/main" id="{C634C96A-CEE2-73FD-5563-BB8B238BC616}"/>
              </a:ext>
            </a:extLst>
          </p:cNvPr>
          <p:cNvSpPr>
            <a:spLocks noGrp="1"/>
          </p:cNvSpPr>
          <p:nvPr>
            <p:ph idx="1"/>
          </p:nvPr>
        </p:nvSpPr>
        <p:spPr>
          <a:xfrm>
            <a:off x="1936954" y="766916"/>
            <a:ext cx="10343535" cy="6091084"/>
          </a:xfrm>
        </p:spPr>
        <p:txBody>
          <a:bodyPr>
            <a:normAutofit/>
          </a:bodyPr>
          <a:lstStyle/>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Some indications that a young person may have an eating issue and should be checked further include:</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Rapid weight loss or gain</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Changes in shape</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Physical dissatisfaction- emotions of discomfort with physical form and size, or specific body parts/areas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 strong fear of gaining weight</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Fear, avoidance, or lack of interest in food and certain types of food</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Denial of being hungry</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Deceptive behaviour surrounding food, such as tossing away or hiding school meals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Avoiding food and eating in social settings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Excessive physical activity</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The need to exercise and a need to be active at all times, even when sick or injured</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Eating alone or private</a:t>
            </a:r>
          </a:p>
          <a:p>
            <a:endParaRPr lang="en-IN" dirty="0"/>
          </a:p>
        </p:txBody>
      </p:sp>
    </p:spTree>
    <p:extLst>
      <p:ext uri="{BB962C8B-B14F-4D97-AF65-F5344CB8AC3E}">
        <p14:creationId xmlns:p14="http://schemas.microsoft.com/office/powerpoint/2010/main" val="30973972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CA389-9E44-004C-E29F-FC3321500066}"/>
              </a:ext>
            </a:extLst>
          </p:cNvPr>
          <p:cNvSpPr>
            <a:spLocks noGrp="1"/>
          </p:cNvSpPr>
          <p:nvPr>
            <p:ph type="title"/>
          </p:nvPr>
        </p:nvSpPr>
        <p:spPr>
          <a:xfrm>
            <a:off x="705738" y="0"/>
            <a:ext cx="11604249" cy="914400"/>
          </a:xfrm>
        </p:spPr>
        <p:txBody>
          <a:bodyPr/>
          <a:lstStyle/>
          <a:p>
            <a:pPr algn="ctr"/>
            <a:r>
              <a:rPr lang="en-IN" b="1" dirty="0">
                <a:effectLst>
                  <a:outerShdw blurRad="38100" dist="38100" dir="2700000" algn="tl">
                    <a:srgbClr val="000000">
                      <a:alpha val="43137"/>
                    </a:srgbClr>
                  </a:outerShdw>
                </a:effectLst>
              </a:rPr>
              <a:t>How to help children dealing with Eating Disorders</a:t>
            </a:r>
          </a:p>
        </p:txBody>
      </p:sp>
      <p:sp>
        <p:nvSpPr>
          <p:cNvPr id="3" name="Content Placeholder 2">
            <a:extLst>
              <a:ext uri="{FF2B5EF4-FFF2-40B4-BE49-F238E27FC236}">
                <a16:creationId xmlns:a16="http://schemas.microsoft.com/office/drawing/2014/main" id="{017619E6-7BBC-F6ED-312A-F7A3EC3BAA28}"/>
              </a:ext>
            </a:extLst>
          </p:cNvPr>
          <p:cNvSpPr>
            <a:spLocks noGrp="1"/>
          </p:cNvSpPr>
          <p:nvPr>
            <p:ph idx="1"/>
          </p:nvPr>
        </p:nvSpPr>
        <p:spPr>
          <a:xfrm>
            <a:off x="1641986" y="914400"/>
            <a:ext cx="10550013" cy="5943599"/>
          </a:xfrm>
        </p:spPr>
        <p:txBody>
          <a:bodyPr>
            <a:normAutofit/>
          </a:bodyPr>
          <a:lstStyle/>
          <a:p>
            <a:r>
              <a:rPr lang="en-IN" sz="1800" dirty="0">
                <a:effectLst/>
                <a:latin typeface="Arial" panose="020B0604020202020204" pitchFamily="34" charset="0"/>
                <a:ea typeface="Arial" panose="020B0604020202020204" pitchFamily="34" charset="0"/>
              </a:rPr>
              <a:t>Parents, teachers, and other adults may help prevent eating disorders and promote healthy body image in children and young people.</a:t>
            </a:r>
          </a:p>
          <a:p>
            <a:pPr marL="0" indent="0">
              <a:lnSpc>
                <a:spcPct val="115000"/>
              </a:lnSpc>
              <a:spcBef>
                <a:spcPts val="1200"/>
              </a:spcBef>
              <a:spcAft>
                <a:spcPts val="1200"/>
              </a:spcAft>
              <a:buNone/>
            </a:pPr>
            <a:r>
              <a:rPr lang="en-IN" sz="1800" b="1" i="1" u="sng" dirty="0">
                <a:effectLst/>
                <a:latin typeface="Arial" panose="020B0604020202020204" pitchFamily="34" charset="0"/>
                <a:ea typeface="Arial" panose="020B0604020202020204" pitchFamily="34" charset="0"/>
              </a:rPr>
              <a:t>Foster a healthy relationship with Food</a:t>
            </a:r>
            <a:r>
              <a:rPr lang="en-IN" sz="1800" b="1" i="1" u="sng" dirty="0">
                <a:latin typeface="Arial" panose="020B0604020202020204" pitchFamily="34" charset="0"/>
                <a:ea typeface="Arial" panose="020B0604020202020204" pitchFamily="34" charset="0"/>
              </a:rPr>
              <a:t> </a:t>
            </a:r>
            <a:r>
              <a:rPr lang="en-IN" sz="1800" b="1" i="1" dirty="0">
                <a:latin typeface="Arial" panose="020B0604020202020204" pitchFamily="34" charset="0"/>
                <a:ea typeface="Arial" panose="020B0604020202020204" pitchFamily="34" charset="0"/>
              </a:rPr>
              <a:t>-</a:t>
            </a:r>
            <a:r>
              <a:rPr lang="en-IN" sz="1800" dirty="0">
                <a:effectLst/>
                <a:latin typeface="Arial" panose="020B0604020202020204" pitchFamily="34" charset="0"/>
                <a:ea typeface="Arial" panose="020B0604020202020204" pitchFamily="34" charset="0"/>
              </a:rPr>
              <a:t>To assist older kids and teenagers to have a healthy relationship with food and eating, you should:</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Avoid placing a moral value on eating. Avoid labelling foods as ‘good’ or ‘bad’, this can lead to a fixation on foods and feelings of guilt when ‘bad’ foods are consumed.</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Avoid offering food as a reward, bribe, or punishment.</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Accept that children's eating habits are likely to differ from adults'; for example, teenagers may require more food throughout the day or may have phases of preferring or hating specific meals.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Avoid dieting and discussing your diet, exercise, and body dissatisfaction with young people.</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Do not put your child on a diet or urge them to limit their food intake.</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Allow your youngster to eat when they are hungry and quit when they are satisfied. Don't force your youngster to finish everything on their plate.</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Celebrate food and eating, particularly the enjoyment and sustenance that food provides.</a:t>
            </a:r>
          </a:p>
          <a:p>
            <a:pPr marL="0" indent="0">
              <a:buNone/>
            </a:pPr>
            <a:endParaRPr lang="en-IN" dirty="0"/>
          </a:p>
        </p:txBody>
      </p:sp>
    </p:spTree>
    <p:extLst>
      <p:ext uri="{BB962C8B-B14F-4D97-AF65-F5344CB8AC3E}">
        <p14:creationId xmlns:p14="http://schemas.microsoft.com/office/powerpoint/2010/main" val="1314880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ABD28-DC89-CA5A-D2B2-F9EF46162851}"/>
              </a:ext>
            </a:extLst>
          </p:cNvPr>
          <p:cNvSpPr>
            <a:spLocks noGrp="1"/>
          </p:cNvSpPr>
          <p:nvPr>
            <p:ph type="title"/>
          </p:nvPr>
        </p:nvSpPr>
        <p:spPr>
          <a:xfrm>
            <a:off x="2760073" y="279980"/>
            <a:ext cx="8911687" cy="1280890"/>
          </a:xfrm>
        </p:spPr>
        <p:txBody>
          <a:bodyPr/>
          <a:lstStyle/>
          <a:p>
            <a:pPr algn="ctr"/>
            <a:r>
              <a:rPr lang="en-IN" b="1" dirty="0">
                <a:effectLst>
                  <a:outerShdw blurRad="38100" dist="38100" dir="2700000" algn="tl">
                    <a:srgbClr val="000000">
                      <a:alpha val="43137"/>
                    </a:srgbClr>
                  </a:outerShdw>
                </a:effectLst>
              </a:rPr>
              <a:t>HOW TO DEAL WITH A CHILD THAT BULLIES?</a:t>
            </a:r>
          </a:p>
        </p:txBody>
      </p:sp>
      <p:sp>
        <p:nvSpPr>
          <p:cNvPr id="3" name="Content Placeholder 2">
            <a:extLst>
              <a:ext uri="{FF2B5EF4-FFF2-40B4-BE49-F238E27FC236}">
                <a16:creationId xmlns:a16="http://schemas.microsoft.com/office/drawing/2014/main" id="{E7B1BCBD-8B2D-94ED-940B-49DA993403E1}"/>
              </a:ext>
            </a:extLst>
          </p:cNvPr>
          <p:cNvSpPr>
            <a:spLocks noGrp="1"/>
          </p:cNvSpPr>
          <p:nvPr>
            <p:ph idx="1"/>
          </p:nvPr>
        </p:nvSpPr>
        <p:spPr>
          <a:xfrm>
            <a:off x="2900516" y="1905000"/>
            <a:ext cx="8453284" cy="4271963"/>
          </a:xfrm>
        </p:spPr>
        <p:txBody>
          <a:bodyPr>
            <a:normAutofit fontScale="92500"/>
          </a:bodyPr>
          <a:lstStyle/>
          <a:p>
            <a:r>
              <a:rPr lang="en-IN" sz="1800" dirty="0">
                <a:effectLst/>
                <a:latin typeface="Arial" panose="020B0604020202020204" pitchFamily="34" charset="0"/>
                <a:ea typeface="Arial" panose="020B0604020202020204" pitchFamily="34" charset="0"/>
              </a:rPr>
              <a:t>It can be tough for any parent to discover that their child is bullying others, but it is critical to take action to stop the unpleasant behaviour before it has major and long-term effects for your child. Children that harass others:</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Have an increased chance of misusing alcohol and drugs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They are more prone to engage in conflicts, damage property and drop out of school</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They are nearly twice as likely as their classmates to get criminal convictions as adults, and four times more likely to be repeated offenders.</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They are more prone to abuse their romantic partners, wives or children as adults.</a:t>
            </a:r>
          </a:p>
          <a:p>
            <a:r>
              <a:rPr lang="en-IN" sz="1800" dirty="0">
                <a:effectLst/>
                <a:latin typeface="Arial" panose="020B0604020202020204" pitchFamily="34" charset="0"/>
                <a:ea typeface="Arial" panose="020B0604020202020204" pitchFamily="34" charset="0"/>
              </a:rPr>
              <a:t>If your kid struggles to manage strong emotions like anger, hurt or frustration, speak with a therapist about how they may learn to cope with these feelings in a healthy way.</a:t>
            </a:r>
          </a:p>
          <a:p>
            <a:pPr marL="0" indent="0">
              <a:buNone/>
            </a:pPr>
            <a:endParaRPr lang="en-IN" dirty="0"/>
          </a:p>
        </p:txBody>
      </p:sp>
    </p:spTree>
    <p:extLst>
      <p:ext uri="{BB962C8B-B14F-4D97-AF65-F5344CB8AC3E}">
        <p14:creationId xmlns:p14="http://schemas.microsoft.com/office/powerpoint/2010/main" val="3753026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58BE5B-43ED-4D5F-327D-F4CDDFB3D459}"/>
              </a:ext>
            </a:extLst>
          </p:cNvPr>
          <p:cNvSpPr>
            <a:spLocks noGrp="1"/>
          </p:cNvSpPr>
          <p:nvPr>
            <p:ph idx="1"/>
          </p:nvPr>
        </p:nvSpPr>
        <p:spPr>
          <a:xfrm>
            <a:off x="2015612" y="1"/>
            <a:ext cx="10176388" cy="6857999"/>
          </a:xfrm>
        </p:spPr>
        <p:txBody>
          <a:bodyPr/>
          <a:lstStyle/>
          <a:p>
            <a:pPr marL="0" indent="0" algn="ctr">
              <a:lnSpc>
                <a:spcPct val="115000"/>
              </a:lnSpc>
              <a:spcBef>
                <a:spcPts val="1200"/>
              </a:spcBef>
              <a:spcAft>
                <a:spcPts val="1200"/>
              </a:spcAft>
              <a:buNone/>
            </a:pPr>
            <a:r>
              <a:rPr lang="en-IN" sz="1800" b="1" i="1" dirty="0">
                <a:effectLst/>
                <a:latin typeface="Arial" panose="020B0604020202020204" pitchFamily="34" charset="0"/>
                <a:ea typeface="Arial" panose="020B0604020202020204" pitchFamily="34" charset="0"/>
              </a:rPr>
              <a:t>Encourage young people to feel good about their bodies</a:t>
            </a:r>
            <a:endParaRPr lang="en-IN" sz="1800" dirty="0">
              <a:effectLst/>
              <a:latin typeface="Arial" panose="020B0604020202020204" pitchFamily="34" charset="0"/>
              <a:ea typeface="Arial" panose="020B0604020202020204" pitchFamily="34" charset="0"/>
            </a:endParaRP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There are several techniques to help children and adolescents feel good about their bodies, such as:</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Accept and cherish the diversity of people's bodies - all shapes and sizes, including your own.</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Encourage and embrace your physique.</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Concentrate on how your body works and all it allows you to perform.</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Display healthy eating habits and a positive connection with food, as well as engage in physical activity for both health and enjoyment.</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Do not criticize or make remarks about your child's body or looks.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Encourage your children to 'listen' or tune in to their body and become acquainted with various bodily sensations and experiences.</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Encourage your child to participate in fun/joyful sports and regular exercise to help them maintain their health and fitness and develop body confidence.</a:t>
            </a:r>
          </a:p>
          <a:p>
            <a:endParaRPr lang="en-IN" dirty="0"/>
          </a:p>
        </p:txBody>
      </p:sp>
    </p:spTree>
    <p:extLst>
      <p:ext uri="{BB962C8B-B14F-4D97-AF65-F5344CB8AC3E}">
        <p14:creationId xmlns:p14="http://schemas.microsoft.com/office/powerpoint/2010/main" val="37863918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15BFB4-912E-F2C3-B55D-4593B2F13A78}"/>
              </a:ext>
            </a:extLst>
          </p:cNvPr>
          <p:cNvSpPr>
            <a:spLocks noGrp="1"/>
          </p:cNvSpPr>
          <p:nvPr>
            <p:ph idx="1"/>
          </p:nvPr>
        </p:nvSpPr>
        <p:spPr>
          <a:xfrm>
            <a:off x="4031225" y="264652"/>
            <a:ext cx="8010559" cy="6328696"/>
          </a:xfrm>
        </p:spPr>
        <p:txBody>
          <a:bodyPr/>
          <a:lstStyle/>
          <a:p>
            <a:pPr marL="0" indent="0" algn="ctr">
              <a:lnSpc>
                <a:spcPct val="115000"/>
              </a:lnSpc>
              <a:spcBef>
                <a:spcPts val="1200"/>
              </a:spcBef>
              <a:spcAft>
                <a:spcPts val="1200"/>
              </a:spcAft>
              <a:buNone/>
            </a:pPr>
            <a:r>
              <a:rPr lang="en-IN" sz="1800" b="1" i="1" dirty="0">
                <a:effectLst/>
                <a:latin typeface="Arial" panose="020B0604020202020204" pitchFamily="34" charset="0"/>
                <a:ea typeface="Arial" panose="020B0604020202020204" pitchFamily="34" charset="0"/>
              </a:rPr>
              <a:t>Encourage self-esteem</a:t>
            </a:r>
            <a:endParaRPr lang="en-IN" sz="1800" dirty="0">
              <a:effectLst/>
              <a:latin typeface="Arial" panose="020B0604020202020204" pitchFamily="34" charset="0"/>
              <a:ea typeface="Arial" panose="020B0604020202020204" pitchFamily="34" charset="0"/>
            </a:endParaRP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A strong sense of identity and self-worth is essential for children and adolescents to cope with life's challenges. You can do:</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Help them develop good coping techniques.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Encourage children to articulate their needs and wishes, make decisions (and deal with the consequences), and pursue their strengths.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Teach them that saying 'no' is okay. Encourage them to be outspoken if they believe they have been mistreated.</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Assist children in developing a critical awareness of the societal images and messages they get from television and social media.</a:t>
            </a:r>
          </a:p>
          <a:p>
            <a:endParaRPr lang="en-IN" dirty="0"/>
          </a:p>
        </p:txBody>
      </p:sp>
    </p:spTree>
    <p:extLst>
      <p:ext uri="{BB962C8B-B14F-4D97-AF65-F5344CB8AC3E}">
        <p14:creationId xmlns:p14="http://schemas.microsoft.com/office/powerpoint/2010/main" val="2289348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2B567-3AC3-5D6C-7107-9E441FA59844}"/>
              </a:ext>
            </a:extLst>
          </p:cNvPr>
          <p:cNvSpPr>
            <a:spLocks noGrp="1"/>
          </p:cNvSpPr>
          <p:nvPr>
            <p:ph type="title"/>
          </p:nvPr>
        </p:nvSpPr>
        <p:spPr>
          <a:xfrm>
            <a:off x="2418734" y="1"/>
            <a:ext cx="8935065" cy="1111044"/>
          </a:xfrm>
        </p:spPr>
        <p:txBody>
          <a:bodyPr/>
          <a:lstStyle/>
          <a:p>
            <a:pPr algn="ctr"/>
            <a:r>
              <a:rPr lang="en-IN" b="1" dirty="0">
                <a:effectLst>
                  <a:outerShdw blurRad="38100" dist="38100" dir="2700000" algn="tl">
                    <a:srgbClr val="000000">
                      <a:alpha val="43137"/>
                    </a:srgbClr>
                  </a:outerShdw>
                </a:effectLst>
              </a:rPr>
              <a:t>Panic Attack in Children</a:t>
            </a:r>
          </a:p>
        </p:txBody>
      </p:sp>
      <p:sp>
        <p:nvSpPr>
          <p:cNvPr id="3" name="Content Placeholder 2">
            <a:extLst>
              <a:ext uri="{FF2B5EF4-FFF2-40B4-BE49-F238E27FC236}">
                <a16:creationId xmlns:a16="http://schemas.microsoft.com/office/drawing/2014/main" id="{D935EFFF-CA23-A270-FCA8-E93BBBF7965C}"/>
              </a:ext>
            </a:extLst>
          </p:cNvPr>
          <p:cNvSpPr>
            <a:spLocks noGrp="1"/>
          </p:cNvSpPr>
          <p:nvPr>
            <p:ph idx="1"/>
          </p:nvPr>
        </p:nvSpPr>
        <p:spPr>
          <a:xfrm>
            <a:off x="1966452" y="717754"/>
            <a:ext cx="10353368" cy="6140245"/>
          </a:xfrm>
        </p:spPr>
        <p:txBody>
          <a:bodyPr>
            <a:normAutofit fontScale="92500"/>
          </a:bodyPr>
          <a:lstStyle/>
          <a:p>
            <a:r>
              <a:rPr lang="en-IN" sz="1800" dirty="0">
                <a:effectLst/>
                <a:latin typeface="Arial" panose="020B0604020202020204" pitchFamily="34" charset="0"/>
                <a:ea typeface="Arial" panose="020B0604020202020204" pitchFamily="34" charset="0"/>
              </a:rPr>
              <a:t>A panic attack is an overwhelming sense of fear and worry. It frequently occurs when people are nervous about anything in their lives or have been through something tough or stressful. Panic attacks can be terrifying, especially for youngsters, but they can typically be controlled. It is critical to understand that a panic attack will not cause harm in any way and that regardless of whether you do not feel it during the attack, the feeling will pass. </a:t>
            </a:r>
          </a:p>
          <a:p>
            <a:r>
              <a:rPr lang="en-IN" sz="1800" dirty="0">
                <a:effectLst/>
                <a:latin typeface="Arial" panose="020B0604020202020204" pitchFamily="34" charset="0"/>
                <a:ea typeface="Arial" panose="020B0604020202020204" pitchFamily="34" charset="0"/>
              </a:rPr>
              <a:t>A panic attack is a rapid surge of dread and worry that is often accompanied by severe physical symptoms including shortness of breath, feeling of dizziness and a rapid increase in heart rate. Many youngsters have a sensation of fear during an attack as if something horrible is about to happen. </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These sensations might arise even when there is no actual threat. It is not entirely evident what triggers panic episodes in children or adults. We know that feeling apprehensive about anything or experiencing something tough or stressful, might trigger a panic attack. These scenarios include: </a:t>
            </a:r>
          </a:p>
          <a:p>
            <a:pPr marL="342900" lvl="0" indent="-342900">
              <a:lnSpc>
                <a:spcPct val="115000"/>
              </a:lnSpc>
              <a:spcBef>
                <a:spcPts val="1200"/>
              </a:spcBef>
              <a:spcAft>
                <a:spcPts val="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Anxiety resulting from unpleasant encounters at home or school</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Examination, friendships and relationships may all cause stress.</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Death of a loved one</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A scary encounter such as abuse or neglect</a:t>
            </a:r>
          </a:p>
          <a:p>
            <a:pPr marL="342900" lvl="0" indent="-342900">
              <a:lnSpc>
                <a:spcPct val="115000"/>
              </a:lnSpc>
              <a:spcAft>
                <a:spcPts val="120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A traumatic experience</a:t>
            </a:r>
          </a:p>
          <a:p>
            <a:endParaRPr lang="en-IN" b="1" dirty="0"/>
          </a:p>
        </p:txBody>
      </p:sp>
    </p:spTree>
    <p:extLst>
      <p:ext uri="{BB962C8B-B14F-4D97-AF65-F5344CB8AC3E}">
        <p14:creationId xmlns:p14="http://schemas.microsoft.com/office/powerpoint/2010/main" val="19395188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42B935-8ECA-6076-A605-AC38C51BC281}"/>
              </a:ext>
            </a:extLst>
          </p:cNvPr>
          <p:cNvSpPr>
            <a:spLocks noGrp="1"/>
          </p:cNvSpPr>
          <p:nvPr>
            <p:ph idx="1"/>
          </p:nvPr>
        </p:nvSpPr>
        <p:spPr>
          <a:xfrm>
            <a:off x="2025444" y="0"/>
            <a:ext cx="10245213" cy="6858000"/>
          </a:xfrm>
        </p:spPr>
        <p:txBody>
          <a:bodyPr>
            <a:normAutofit/>
          </a:bodyPr>
          <a:lstStyle/>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Panic attacks often begin in puberty, although they can also occur in childhood. Attacks can cause extreme anxiety in children, as well as influence other aspects of their mood or functioning. Some youngsters begin to avoid circumstances in which they believe a panic attack would occur. Adolescents may use alcohol or drugs to relieve their anxiousness. </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Panic attacks, if not addressed, can lead to long-term consequences for children, including severe depression and suicidal behaviour. If a youngster has a panic attack, they may feel out of control of what is happening in their surroundings, afraid that they are at risk or as if they are dying. Our bodies might react differently to panic attacks. Some of the responses are-</a:t>
            </a:r>
          </a:p>
          <a:p>
            <a:pPr marL="342900" lvl="0" indent="-342900">
              <a:lnSpc>
                <a:spcPct val="115000"/>
              </a:lnSpc>
              <a:spcBef>
                <a:spcPts val="1200"/>
              </a:spcBef>
              <a:spcAft>
                <a:spcPts val="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Difficulty in breathing</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Feeling dizzy</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Increased heart rate and chest pains</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Sweating in excess</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Shaking and trembling legs</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Being tearful as if they can’t stop sobbing</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Feeling trapped as if they cannot move</a:t>
            </a:r>
          </a:p>
          <a:p>
            <a:pPr marL="342900" lvl="0" indent="-342900">
              <a:lnSpc>
                <a:spcPct val="115000"/>
              </a:lnSpc>
              <a:spcAft>
                <a:spcPts val="120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Feeling nauseous or stomach aches</a:t>
            </a:r>
          </a:p>
          <a:p>
            <a:endParaRPr lang="en-IN" dirty="0"/>
          </a:p>
        </p:txBody>
      </p:sp>
    </p:spTree>
    <p:extLst>
      <p:ext uri="{BB962C8B-B14F-4D97-AF65-F5344CB8AC3E}">
        <p14:creationId xmlns:p14="http://schemas.microsoft.com/office/powerpoint/2010/main" val="213974944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E8C08-7D50-58BB-D65C-4258DD8F306A}"/>
              </a:ext>
            </a:extLst>
          </p:cNvPr>
          <p:cNvSpPr>
            <a:spLocks noGrp="1"/>
          </p:cNvSpPr>
          <p:nvPr>
            <p:ph type="title"/>
          </p:nvPr>
        </p:nvSpPr>
        <p:spPr>
          <a:xfrm>
            <a:off x="2086896" y="0"/>
            <a:ext cx="10947400" cy="1572155"/>
          </a:xfrm>
        </p:spPr>
        <p:txBody>
          <a:bodyPr/>
          <a:lstStyle/>
          <a:p>
            <a:pPr algn="ctr"/>
            <a:r>
              <a:rPr lang="en-IN" b="1" dirty="0">
                <a:effectLst>
                  <a:outerShdw blurRad="38100" dist="38100" dir="2700000" algn="tl">
                    <a:srgbClr val="000000">
                      <a:alpha val="43137"/>
                    </a:srgbClr>
                  </a:outerShdw>
                </a:effectLst>
              </a:rPr>
              <a:t>How to help a child having Panic Attack</a:t>
            </a:r>
          </a:p>
        </p:txBody>
      </p:sp>
      <p:sp>
        <p:nvSpPr>
          <p:cNvPr id="3" name="Content Placeholder 2">
            <a:extLst>
              <a:ext uri="{FF2B5EF4-FFF2-40B4-BE49-F238E27FC236}">
                <a16:creationId xmlns:a16="http://schemas.microsoft.com/office/drawing/2014/main" id="{30A51108-217C-DBCC-EB50-34D98C050899}"/>
              </a:ext>
            </a:extLst>
          </p:cNvPr>
          <p:cNvSpPr>
            <a:spLocks noGrp="1"/>
          </p:cNvSpPr>
          <p:nvPr>
            <p:ph idx="1"/>
          </p:nvPr>
        </p:nvSpPr>
        <p:spPr>
          <a:xfrm>
            <a:off x="2566218" y="1022556"/>
            <a:ext cx="9429137" cy="5699978"/>
          </a:xfrm>
        </p:spPr>
        <p:txBody>
          <a:bodyPr/>
          <a:lstStyle/>
          <a:p>
            <a:r>
              <a:rPr lang="en-IN" sz="1800" dirty="0">
                <a:effectLst/>
                <a:latin typeface="Arial" panose="020B0604020202020204" pitchFamily="34" charset="0"/>
                <a:ea typeface="Arial" panose="020B0604020202020204" pitchFamily="34" charset="0"/>
              </a:rPr>
              <a:t>Panic attacks may be exceedingly distressing for both children and their parents. The onset is most commonly seen around puberty, however, it can also occur throughout childhood. These episodes can last 10 to 15 minutes and cause a range of symptoms, including fast pulse, perspiration, chest discomfort, disorientation and sensations of choking. </a:t>
            </a:r>
          </a:p>
          <a:p>
            <a:r>
              <a:rPr lang="en-IN" sz="1800" dirty="0">
                <a:effectLst/>
                <a:latin typeface="Arial" panose="020B0604020202020204" pitchFamily="34" charset="0"/>
                <a:ea typeface="Arial" panose="020B0604020202020204" pitchFamily="34" charset="0"/>
              </a:rPr>
              <a:t>You may teach your kids about panic attacks so that they understand why they happen and comfort them that, while the physical symptoms may be frightening, they are not destructive or life-threatening. You can also help your kid or teenager while they are experiencing a panic attack. Being a reassuring presence and demonstrating empathy are important factors.</a:t>
            </a:r>
          </a:p>
          <a:p>
            <a:r>
              <a:rPr lang="en-IN" sz="1800" dirty="0">
                <a:effectLst/>
                <a:latin typeface="Arial" panose="020B0604020202020204" pitchFamily="34" charset="0"/>
                <a:ea typeface="Arial" panose="020B0604020202020204" pitchFamily="34" charset="0"/>
              </a:rPr>
              <a:t> Remind them that the panic episode will pass in a few minutes, and attempt to change the attention to more enjoyable activities. exercising, playing games, watching television, practising breathing and relaxation methods, and performing other enjoyable activities can all help. </a:t>
            </a:r>
          </a:p>
          <a:p>
            <a:r>
              <a:rPr lang="en-IN" sz="1800" dirty="0">
                <a:effectLst/>
                <a:latin typeface="Arial" panose="020B0604020202020204" pitchFamily="34" charset="0"/>
                <a:ea typeface="Arial" panose="020B0604020202020204" pitchFamily="34" charset="0"/>
              </a:rPr>
              <a:t>Children may avoid particular circumstances, such as going to school or leaving home, for fear of suffering a panic attack. However, supporting your kid to maintain their regular routines will help you guarantee that the dread of a panic attack does not interfere with their normal development. </a:t>
            </a:r>
          </a:p>
        </p:txBody>
      </p:sp>
    </p:spTree>
    <p:extLst>
      <p:ext uri="{BB962C8B-B14F-4D97-AF65-F5344CB8AC3E}">
        <p14:creationId xmlns:p14="http://schemas.microsoft.com/office/powerpoint/2010/main" val="20965839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9EC52-49D4-D86A-8BA1-246334866400}"/>
              </a:ext>
            </a:extLst>
          </p:cNvPr>
          <p:cNvSpPr>
            <a:spLocks noGrp="1"/>
          </p:cNvSpPr>
          <p:nvPr>
            <p:ph type="title"/>
          </p:nvPr>
        </p:nvSpPr>
        <p:spPr>
          <a:xfrm>
            <a:off x="1498600" y="0"/>
            <a:ext cx="10693400" cy="1690688"/>
          </a:xfrm>
        </p:spPr>
        <p:txBody>
          <a:bodyPr/>
          <a:lstStyle/>
          <a:p>
            <a:pPr algn="ctr"/>
            <a:r>
              <a:rPr lang="en-IN" b="1" dirty="0">
                <a:effectLst>
                  <a:outerShdw blurRad="38100" dist="38100" dir="2700000" algn="tl">
                    <a:srgbClr val="000000">
                      <a:alpha val="43137"/>
                    </a:srgbClr>
                  </a:outerShdw>
                </a:effectLst>
              </a:rPr>
              <a:t>Gender Dysphoria</a:t>
            </a:r>
          </a:p>
        </p:txBody>
      </p:sp>
      <p:sp>
        <p:nvSpPr>
          <p:cNvPr id="3" name="Content Placeholder 2">
            <a:extLst>
              <a:ext uri="{FF2B5EF4-FFF2-40B4-BE49-F238E27FC236}">
                <a16:creationId xmlns:a16="http://schemas.microsoft.com/office/drawing/2014/main" id="{4DC5E5E5-7CDC-6F60-F4F1-37CAD3D14B7E}"/>
              </a:ext>
            </a:extLst>
          </p:cNvPr>
          <p:cNvSpPr>
            <a:spLocks noGrp="1"/>
          </p:cNvSpPr>
          <p:nvPr>
            <p:ph idx="1"/>
          </p:nvPr>
        </p:nvSpPr>
        <p:spPr>
          <a:xfrm>
            <a:off x="1917290" y="599768"/>
            <a:ext cx="10274710" cy="6426473"/>
          </a:xfrm>
        </p:spPr>
        <p:txBody>
          <a:bodyPr/>
          <a:lstStyle/>
          <a:p>
            <a:r>
              <a:rPr lang="en-IN" sz="1800" dirty="0">
                <a:effectLst/>
                <a:latin typeface="Arial" panose="020B0604020202020204" pitchFamily="34" charset="0"/>
                <a:ea typeface="Arial" panose="020B0604020202020204" pitchFamily="34" charset="0"/>
              </a:rPr>
              <a:t>Gender refers to the psychological and cultural traits connected with biological sex. It is not a biological phrase, but rather a psychological and societal idea. Gender identity is an individual’s consciousness of being male or female, often known as their “experienced gender”.</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Gender dysphoria in children is a mental health condition in which they feel a significant disparity between their perceived gender and the gender associated with their biological sex. They frequently convey the idea that they are the opposite sex. Teenagers and adults experience gender dysphoria differently. You might feel: </a:t>
            </a:r>
          </a:p>
          <a:p>
            <a:pPr marL="342900" lvl="0" indent="-342900">
              <a:lnSpc>
                <a:spcPct val="115000"/>
              </a:lnSpc>
              <a:spcBef>
                <a:spcPts val="1200"/>
              </a:spcBef>
              <a:spcAft>
                <a:spcPts val="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Certain that your gender identity conflicts with your biological sex</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Comfortable exclusively in the gender role of your preferred gender identity (which may include non-binary)</a:t>
            </a:r>
          </a:p>
          <a:p>
            <a:pPr marL="342900" lvl="0" indent="-342900">
              <a:lnSpc>
                <a:spcPct val="115000"/>
              </a:lnSpc>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A strong urge to conceal or remove visible evidence of your biological sex, such as breasts or facial hair.</a:t>
            </a:r>
          </a:p>
          <a:p>
            <a:pPr marL="342900" lvl="0" indent="-342900">
              <a:lnSpc>
                <a:spcPct val="115000"/>
              </a:lnSpc>
              <a:spcAft>
                <a:spcPts val="1200"/>
              </a:spcAft>
              <a:buFont typeface="Arial" panose="020B0604020202020204" pitchFamily="34" charset="0"/>
              <a:buChar char="●"/>
            </a:pPr>
            <a:r>
              <a:rPr lang="en-IN" sz="1800" u="none" strike="noStrike" dirty="0">
                <a:effectLst/>
                <a:latin typeface="Arial" panose="020B0604020202020204" pitchFamily="34" charset="0"/>
                <a:ea typeface="Arial" panose="020B0604020202020204" pitchFamily="34" charset="0"/>
              </a:rPr>
              <a:t>A profound disdain for your biological sex’s genitals.</a:t>
            </a:r>
          </a:p>
          <a:p>
            <a:r>
              <a:rPr lang="en-IN" sz="1800" dirty="0">
                <a:effectLst/>
                <a:latin typeface="Arial" panose="020B0604020202020204" pitchFamily="34" charset="0"/>
                <a:ea typeface="Arial" panose="020B0604020202020204" pitchFamily="34" charset="0"/>
              </a:rPr>
              <a:t>You may experience loneliness or isolation from others. You may also feel pressured by friends, classmates, co-workers or family to behave in a specific manner. Alternatively, you may be bullied and harassed for being different. These sentiments, whether expressed or suppressed have an impact on your emotional and psychological well-being.</a:t>
            </a:r>
          </a:p>
          <a:p>
            <a:pPr marL="0" indent="0">
              <a:buNone/>
            </a:pPr>
            <a:endParaRPr lang="en-IN" dirty="0"/>
          </a:p>
        </p:txBody>
      </p:sp>
    </p:spTree>
    <p:extLst>
      <p:ext uri="{BB962C8B-B14F-4D97-AF65-F5344CB8AC3E}">
        <p14:creationId xmlns:p14="http://schemas.microsoft.com/office/powerpoint/2010/main" val="40452995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B9CA6-04E0-D6FB-5C1A-AA378F939E21}"/>
              </a:ext>
            </a:extLst>
          </p:cNvPr>
          <p:cNvSpPr>
            <a:spLocks noGrp="1"/>
          </p:cNvSpPr>
          <p:nvPr>
            <p:ph type="title"/>
          </p:nvPr>
        </p:nvSpPr>
        <p:spPr>
          <a:xfrm>
            <a:off x="3270591" y="108308"/>
            <a:ext cx="8036506" cy="1325563"/>
          </a:xfrm>
        </p:spPr>
        <p:txBody>
          <a:bodyPr/>
          <a:lstStyle/>
          <a:p>
            <a:pPr algn="ctr"/>
            <a:r>
              <a:rPr lang="en-IN" b="1" dirty="0">
                <a:effectLst>
                  <a:outerShdw blurRad="38100" dist="38100" dir="2700000" algn="tl">
                    <a:srgbClr val="000000">
                      <a:alpha val="43137"/>
                    </a:srgbClr>
                  </a:outerShdw>
                </a:effectLst>
              </a:rPr>
              <a:t>Signs and Symptoms</a:t>
            </a:r>
          </a:p>
        </p:txBody>
      </p:sp>
      <p:sp>
        <p:nvSpPr>
          <p:cNvPr id="3" name="Content Placeholder 2">
            <a:extLst>
              <a:ext uri="{FF2B5EF4-FFF2-40B4-BE49-F238E27FC236}">
                <a16:creationId xmlns:a16="http://schemas.microsoft.com/office/drawing/2014/main" id="{F554B110-F1FA-865A-1A71-17C68B407EBA}"/>
              </a:ext>
            </a:extLst>
          </p:cNvPr>
          <p:cNvSpPr>
            <a:spLocks noGrp="1"/>
          </p:cNvSpPr>
          <p:nvPr>
            <p:ph idx="1"/>
          </p:nvPr>
        </p:nvSpPr>
        <p:spPr>
          <a:xfrm>
            <a:off x="1809135" y="727587"/>
            <a:ext cx="10314040" cy="6130413"/>
          </a:xfrm>
        </p:spPr>
        <p:txBody>
          <a:bodyPr>
            <a:normAutofit fontScale="92500" lnSpcReduction="10000"/>
          </a:bodyPr>
          <a:lstStyle/>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Gender dysphoria may cause adolescents and adults to experience a significant mismatch between their inner gender identity and given gender for at least six months. The distinction is demonstrated by at least two of the following:</a:t>
            </a:r>
          </a:p>
          <a:p>
            <a:pPr marL="342900" lvl="0" indent="-342900">
              <a:lnSpc>
                <a:spcPct val="115000"/>
              </a:lnSpc>
              <a:spcBef>
                <a:spcPts val="1200"/>
              </a:spcBef>
              <a:spcAft>
                <a:spcPts val="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Gender identity differs from genitals or secondary sex features including breast size, voice, and facial hair. Gender identity and projected secondary sex traits differ among young adolescents.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 strong desire to have these genitals removed or to avoid the development of secondary sex traits.</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 strong desire to have the genitals and secondary sex traits of another gender.</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 strong desire to be or be treated as a different gender.</a:t>
            </a:r>
          </a:p>
          <a:p>
            <a:pPr marL="342900" lvl="0" indent="-342900">
              <a:lnSpc>
                <a:spcPct val="115000"/>
              </a:lnSpc>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 strong desire to be or be regarded as another gender.</a:t>
            </a:r>
          </a:p>
          <a:p>
            <a:pPr marL="342900" lvl="0" indent="-342900">
              <a:lnSpc>
                <a:spcPct val="115000"/>
              </a:lnSpc>
              <a:spcAft>
                <a:spcPts val="1200"/>
              </a:spcAft>
              <a:buFont typeface="Symbol" panose="05050102010706020507" pitchFamily="18" charset="2"/>
              <a:buChar char="-"/>
            </a:pPr>
            <a:r>
              <a:rPr lang="en-IN" sz="1800" u="none" strike="noStrike" dirty="0">
                <a:effectLst/>
                <a:latin typeface="Arial" panose="020B0604020202020204" pitchFamily="34" charset="0"/>
                <a:ea typeface="Arial" panose="020B0604020202020204" pitchFamily="34" charset="0"/>
              </a:rPr>
              <a:t>A strong belief that one's thoughts and responses are characteristic of another gender.</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Gender dysphoria can also create severe discomfort, affecting how you perform in social situations, at work or school, and in other aspects of life.</a:t>
            </a:r>
          </a:p>
          <a:p>
            <a:pPr>
              <a:lnSpc>
                <a:spcPct val="115000"/>
              </a:lnSpc>
              <a:spcBef>
                <a:spcPts val="1200"/>
              </a:spcBef>
              <a:spcAft>
                <a:spcPts val="1200"/>
              </a:spcAft>
            </a:pPr>
            <a:r>
              <a:rPr lang="en-IN" sz="1800" dirty="0">
                <a:effectLst/>
                <a:latin typeface="Arial" panose="020B0604020202020204" pitchFamily="34" charset="0"/>
                <a:ea typeface="Arial" panose="020B0604020202020204" pitchFamily="34" charset="0"/>
              </a:rPr>
              <a:t>Gender dysphoria may begin in childhood and persist throughout adolescence and adulthood. Alternatively, you may have periods when you no longer feel gender dysphoria. You may also suffer gender dysphoria throughout puberty or even later in life.</a:t>
            </a:r>
          </a:p>
          <a:p>
            <a:pPr marL="0" indent="0">
              <a:buNone/>
            </a:pPr>
            <a:endParaRPr lang="en-IN" dirty="0"/>
          </a:p>
        </p:txBody>
      </p:sp>
    </p:spTree>
    <p:extLst>
      <p:ext uri="{BB962C8B-B14F-4D97-AF65-F5344CB8AC3E}">
        <p14:creationId xmlns:p14="http://schemas.microsoft.com/office/powerpoint/2010/main" val="13413200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FD717-CEA2-E14E-B6A0-BD77439CC246}"/>
              </a:ext>
            </a:extLst>
          </p:cNvPr>
          <p:cNvSpPr>
            <a:spLocks noGrp="1"/>
          </p:cNvSpPr>
          <p:nvPr>
            <p:ph type="title"/>
          </p:nvPr>
        </p:nvSpPr>
        <p:spPr>
          <a:xfrm>
            <a:off x="2910348" y="1"/>
            <a:ext cx="8587385" cy="846666"/>
          </a:xfrm>
        </p:spPr>
        <p:txBody>
          <a:bodyPr>
            <a:normAutofit fontScale="90000"/>
          </a:bodyPr>
          <a:lstStyle/>
          <a:p>
            <a:pPr algn="ctr"/>
            <a:r>
              <a:rPr lang="en-IN" b="1" dirty="0">
                <a:effectLst>
                  <a:outerShdw blurRad="38100" dist="38100" dir="2700000" algn="tl">
                    <a:srgbClr val="000000">
                      <a:alpha val="43137"/>
                    </a:srgbClr>
                  </a:outerShdw>
                </a:effectLst>
              </a:rPr>
              <a:t>How can parents support their children?</a:t>
            </a:r>
          </a:p>
        </p:txBody>
      </p:sp>
      <p:sp>
        <p:nvSpPr>
          <p:cNvPr id="3" name="Content Placeholder 2">
            <a:extLst>
              <a:ext uri="{FF2B5EF4-FFF2-40B4-BE49-F238E27FC236}">
                <a16:creationId xmlns:a16="http://schemas.microsoft.com/office/drawing/2014/main" id="{114940E5-BA74-AA7C-05AE-138DE2969DEF}"/>
              </a:ext>
            </a:extLst>
          </p:cNvPr>
          <p:cNvSpPr>
            <a:spLocks noGrp="1"/>
          </p:cNvSpPr>
          <p:nvPr>
            <p:ph idx="1"/>
          </p:nvPr>
        </p:nvSpPr>
        <p:spPr>
          <a:xfrm>
            <a:off x="2015613" y="737419"/>
            <a:ext cx="10176386" cy="6120581"/>
          </a:xfrm>
        </p:spPr>
        <p:txBody>
          <a:bodyPr>
            <a:normAutofit lnSpcReduction="10000"/>
          </a:bodyPr>
          <a:lstStyle/>
          <a:p>
            <a:r>
              <a:rPr lang="en-IN" b="1" dirty="0">
                <a:latin typeface="Arial" panose="020B0604020202020204" pitchFamily="34" charset="0"/>
                <a:cs typeface="Arial" panose="020B0604020202020204" pitchFamily="34" charset="0"/>
              </a:rPr>
              <a:t>Make it clear you want to support them</a:t>
            </a: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Show your youngster that you accept and support them. If they are unsure about - or coming to terms with - their gender identity, fear of negative judgement and rejection can be significant barriers to getting help and speaking with you.</a:t>
            </a:r>
          </a:p>
          <a:p>
            <a:pPr>
              <a:lnSpc>
                <a:spcPct val="115000"/>
              </a:lnSpc>
              <a:spcBef>
                <a:spcPts val="1200"/>
              </a:spcBef>
              <a:spcAft>
                <a:spcPts val="1200"/>
              </a:spcAft>
            </a:pPr>
            <a:r>
              <a:rPr lang="en-IN" sz="1800" b="1" i="1" dirty="0">
                <a:effectLst/>
                <a:latin typeface="Arial" panose="020B0604020202020204" pitchFamily="34" charset="0"/>
                <a:ea typeface="Arial" panose="020B0604020202020204" pitchFamily="34" charset="0"/>
              </a:rPr>
              <a:t>Be Patient</a:t>
            </a:r>
            <a:endParaRPr lang="en-IN" sz="1800" b="1" dirty="0">
              <a:effectLst/>
              <a:latin typeface="Arial" panose="020B0604020202020204" pitchFamily="34" charset="0"/>
              <a:ea typeface="Arial" panose="020B0604020202020204" pitchFamily="34" charset="0"/>
            </a:endParaRP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When they are ready to communicate, pay attention and learn about their experiences.</a:t>
            </a:r>
          </a:p>
          <a:p>
            <a:pPr>
              <a:lnSpc>
                <a:spcPct val="115000"/>
              </a:lnSpc>
              <a:spcBef>
                <a:spcPts val="1200"/>
              </a:spcBef>
              <a:spcAft>
                <a:spcPts val="1200"/>
              </a:spcAft>
            </a:pPr>
            <a:r>
              <a:rPr lang="en-IN" sz="1800" b="1" i="1" dirty="0">
                <a:effectLst/>
                <a:latin typeface="Arial" panose="020B0604020202020204" pitchFamily="34" charset="0"/>
                <a:ea typeface="Arial" panose="020B0604020202020204" pitchFamily="34" charset="0"/>
              </a:rPr>
              <a:t>Be Open-minded</a:t>
            </a:r>
            <a:endParaRPr lang="en-IN" sz="1800" b="1" dirty="0">
              <a:effectLst/>
              <a:latin typeface="Arial" panose="020B0604020202020204" pitchFamily="34" charset="0"/>
              <a:ea typeface="Arial" panose="020B0604020202020204" pitchFamily="34" charset="0"/>
            </a:endParaRP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Communication is essential, and remaining open-minded is the best strategy. Whatever happens, they remain your child.</a:t>
            </a:r>
          </a:p>
          <a:p>
            <a:pPr>
              <a:lnSpc>
                <a:spcPct val="115000"/>
              </a:lnSpc>
              <a:spcBef>
                <a:spcPts val="1200"/>
              </a:spcBef>
              <a:spcAft>
                <a:spcPts val="1200"/>
              </a:spcAft>
            </a:pPr>
            <a:r>
              <a:rPr lang="en-IN" sz="1800" b="1" i="1" dirty="0">
                <a:effectLst/>
                <a:latin typeface="Arial" panose="020B0604020202020204" pitchFamily="34" charset="0"/>
                <a:ea typeface="Arial" panose="020B0604020202020204" pitchFamily="34" charset="0"/>
              </a:rPr>
              <a:t>Ask your child how they want to be addressed</a:t>
            </a:r>
            <a:endParaRPr lang="en-IN" sz="1800" b="1" dirty="0">
              <a:effectLst/>
              <a:latin typeface="Arial" panose="020B0604020202020204" pitchFamily="34" charset="0"/>
              <a:ea typeface="Arial" panose="020B0604020202020204" pitchFamily="34" charset="0"/>
            </a:endParaRP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Whether it's 'he'/'him',’ she'/'her', or anything else, use their chosen pronouns. If you make a mistake, admit it and try again. This will demonstrate to your child that you are making an effort, respecting them, and trying to accommodate their choices.</a:t>
            </a:r>
          </a:p>
          <a:p>
            <a:pPr marL="0" indent="0">
              <a:buNone/>
            </a:pPr>
            <a:endParaRPr lang="en-IN" dirty="0"/>
          </a:p>
        </p:txBody>
      </p:sp>
    </p:spTree>
    <p:extLst>
      <p:ext uri="{BB962C8B-B14F-4D97-AF65-F5344CB8AC3E}">
        <p14:creationId xmlns:p14="http://schemas.microsoft.com/office/powerpoint/2010/main" val="12302874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6FB8BA-FD3F-C5C1-E338-EAFB964A2B53}"/>
              </a:ext>
            </a:extLst>
          </p:cNvPr>
          <p:cNvSpPr>
            <a:spLocks noGrp="1"/>
          </p:cNvSpPr>
          <p:nvPr>
            <p:ph idx="1"/>
          </p:nvPr>
        </p:nvSpPr>
        <p:spPr>
          <a:xfrm>
            <a:off x="1799302" y="78658"/>
            <a:ext cx="10392697" cy="6779341"/>
          </a:xfrm>
        </p:spPr>
        <p:txBody>
          <a:bodyPr>
            <a:normAutofit fontScale="92500" lnSpcReduction="20000"/>
          </a:bodyPr>
          <a:lstStyle/>
          <a:p>
            <a:pPr>
              <a:lnSpc>
                <a:spcPct val="115000"/>
              </a:lnSpc>
              <a:spcBef>
                <a:spcPts val="1200"/>
              </a:spcBef>
              <a:spcAft>
                <a:spcPts val="1200"/>
              </a:spcAft>
            </a:pPr>
            <a:r>
              <a:rPr lang="en-IN" sz="1800" b="1" dirty="0">
                <a:effectLst/>
                <a:latin typeface="Arial" panose="020B0604020202020204" pitchFamily="34" charset="0"/>
                <a:ea typeface="Arial" panose="020B0604020202020204" pitchFamily="34" charset="0"/>
              </a:rPr>
              <a:t>Respect your child’s boundaries</a:t>
            </a: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It may be unpleasant for them to be asked particularly personal, intimate, or intrusive questions; thus, ask whether it is acceptable to inquire, and respect the response. Consider how you would feel if your own parent asked you something really intimate about yourself.</a:t>
            </a:r>
          </a:p>
          <a:p>
            <a:pPr>
              <a:lnSpc>
                <a:spcPct val="115000"/>
              </a:lnSpc>
              <a:spcBef>
                <a:spcPts val="1200"/>
              </a:spcBef>
              <a:spcAft>
                <a:spcPts val="1200"/>
              </a:spcAft>
            </a:pPr>
            <a:r>
              <a:rPr lang="en-IN" sz="1800" b="1" dirty="0">
                <a:effectLst/>
                <a:latin typeface="Arial" panose="020B0604020202020204" pitchFamily="34" charset="0"/>
                <a:ea typeface="Arial" panose="020B0604020202020204" pitchFamily="34" charset="0"/>
              </a:rPr>
              <a:t>It is okay to feel daunted or frightened</a:t>
            </a: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It's normal if you're unhappy, frightened, or scared about what your child is going through. It is critical to be open and honest with other adults you trust, and sharing your experiences with other families in similar situations may be beneficial. There are organisations mentioned at the bottom of this page that can assist you with this.</a:t>
            </a:r>
          </a:p>
          <a:p>
            <a:pPr>
              <a:lnSpc>
                <a:spcPct val="115000"/>
              </a:lnSpc>
              <a:spcBef>
                <a:spcPts val="1200"/>
              </a:spcBef>
              <a:spcAft>
                <a:spcPts val="1200"/>
              </a:spcAft>
            </a:pPr>
            <a:r>
              <a:rPr lang="en-IN" sz="1800" b="1" dirty="0">
                <a:effectLst/>
                <a:latin typeface="Arial" panose="020B0604020202020204" pitchFamily="34" charset="0"/>
                <a:ea typeface="Arial" panose="020B0604020202020204" pitchFamily="34" charset="0"/>
              </a:rPr>
              <a:t>Be alert for signs that your child is struggling</a:t>
            </a: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Keep an eye out for symptoms that your kid is dealing with their mental health, such as withdrawing, seeming down or depressed, self-harming, or expressing suicidal ideas. If you are worried, seek professional help and guidance from your doctor.</a:t>
            </a:r>
          </a:p>
          <a:p>
            <a:pPr>
              <a:lnSpc>
                <a:spcPct val="115000"/>
              </a:lnSpc>
              <a:spcBef>
                <a:spcPts val="1200"/>
              </a:spcBef>
              <a:spcAft>
                <a:spcPts val="1200"/>
              </a:spcAft>
            </a:pPr>
            <a:r>
              <a:rPr lang="en-IN" sz="1800" b="1" dirty="0">
                <a:effectLst/>
                <a:latin typeface="Arial" panose="020B0604020202020204" pitchFamily="34" charset="0"/>
                <a:ea typeface="Arial" panose="020B0604020202020204" pitchFamily="34" charset="0"/>
              </a:rPr>
              <a:t>Find a support group for your child</a:t>
            </a:r>
          </a:p>
          <a:p>
            <a:pPr marL="0" indent="0">
              <a:lnSpc>
                <a:spcPct val="115000"/>
              </a:lnSpc>
              <a:spcBef>
                <a:spcPts val="1200"/>
              </a:spcBef>
              <a:spcAft>
                <a:spcPts val="1200"/>
              </a:spcAft>
              <a:buNone/>
            </a:pPr>
            <a:r>
              <a:rPr lang="en-IN" sz="1800" dirty="0">
                <a:effectLst/>
                <a:latin typeface="Arial" panose="020B0604020202020204" pitchFamily="34" charset="0"/>
                <a:ea typeface="Arial" panose="020B0604020202020204" pitchFamily="34" charset="0"/>
              </a:rPr>
              <a:t>Being a part of a group can help your child feel less isolated by allowing them to meet individuals who have had similar experiences and share a common knowledge of what they're going through. Groups may provide a secure environment and a feeling of community, whether in person or online. A smart place to start is to look into LGBTQIA+ youth organizations in your region or at your child's school.</a:t>
            </a:r>
          </a:p>
        </p:txBody>
      </p:sp>
    </p:spTree>
    <p:extLst>
      <p:ext uri="{BB962C8B-B14F-4D97-AF65-F5344CB8AC3E}">
        <p14:creationId xmlns:p14="http://schemas.microsoft.com/office/powerpoint/2010/main" val="2066336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BAFC6-6D5C-5C16-9180-4B61018217A5}"/>
              </a:ext>
            </a:extLst>
          </p:cNvPr>
          <p:cNvSpPr>
            <a:spLocks noGrp="1"/>
          </p:cNvSpPr>
          <p:nvPr>
            <p:ph type="title"/>
          </p:nvPr>
        </p:nvSpPr>
        <p:spPr>
          <a:xfrm>
            <a:off x="2622422" y="338975"/>
            <a:ext cx="8911687" cy="1280890"/>
          </a:xfrm>
        </p:spPr>
        <p:txBody>
          <a:bodyPr>
            <a:normAutofit/>
          </a:bodyPr>
          <a:lstStyle/>
          <a:p>
            <a:pPr algn="ctr"/>
            <a:r>
              <a:rPr lang="en-IN" b="1" dirty="0">
                <a:effectLst>
                  <a:outerShdw blurRad="38100" dist="38100" dir="2700000" algn="tl">
                    <a:srgbClr val="000000">
                      <a:alpha val="43137"/>
                    </a:srgbClr>
                  </a:outerShdw>
                </a:effectLst>
              </a:rPr>
              <a:t>SUGGESTIONS FOR PARENTS TO DEAL WITH A CHILD THAT BULLIES</a:t>
            </a:r>
          </a:p>
        </p:txBody>
      </p:sp>
      <p:sp>
        <p:nvSpPr>
          <p:cNvPr id="3" name="Content Placeholder 2">
            <a:extLst>
              <a:ext uri="{FF2B5EF4-FFF2-40B4-BE49-F238E27FC236}">
                <a16:creationId xmlns:a16="http://schemas.microsoft.com/office/drawing/2014/main" id="{EFC61D9C-1F10-7723-368F-1B86556204DB}"/>
              </a:ext>
            </a:extLst>
          </p:cNvPr>
          <p:cNvSpPr>
            <a:spLocks noGrp="1"/>
          </p:cNvSpPr>
          <p:nvPr>
            <p:ph idx="1"/>
          </p:nvPr>
        </p:nvSpPr>
        <p:spPr>
          <a:xfrm>
            <a:off x="2861187" y="1619866"/>
            <a:ext cx="9330813" cy="5238134"/>
          </a:xfrm>
        </p:spPr>
        <p:txBody>
          <a:bodyPr>
            <a:normAutofit/>
          </a:bodyPr>
          <a:lstStyle/>
          <a:p>
            <a:r>
              <a:rPr lang="en-IN" sz="1800" u="none" strike="noStrike" dirty="0">
                <a:effectLst/>
                <a:latin typeface="Arial" panose="020B0604020202020204" pitchFamily="34" charset="0"/>
                <a:ea typeface="Arial" panose="020B0604020202020204" pitchFamily="34" charset="0"/>
              </a:rPr>
              <a:t>Know about your child’s life</a:t>
            </a:r>
            <a:r>
              <a:rPr lang="en-IN" sz="1800" b="1" u="none" strike="noStrike" dirty="0">
                <a:effectLst/>
                <a:latin typeface="Arial" panose="020B0604020202020204" pitchFamily="34" charset="0"/>
                <a:ea typeface="Arial" panose="020B0604020202020204" pitchFamily="34" charset="0"/>
              </a:rPr>
              <a:t> </a:t>
            </a:r>
            <a:r>
              <a:rPr lang="en-IN" sz="1800" u="none" strike="noStrike" dirty="0">
                <a:effectLst/>
                <a:latin typeface="Arial" panose="020B0604020202020204" pitchFamily="34" charset="0"/>
                <a:ea typeface="Arial" panose="020B0604020202020204" pitchFamily="34" charset="0"/>
              </a:rPr>
              <a:t>if your actions at home do not hurt your child, it is conceivable that their friends or classmates are supporting bullying behaviour. Your kids may be struggling to fit in and form relationships with other children. Talk with your child. The more you learn about their lives, the easier it will be to discover the cause of the problem.</a:t>
            </a:r>
          </a:p>
          <a:p>
            <a:r>
              <a:rPr lang="en-IN" sz="1800" u="none" strike="noStrike" dirty="0">
                <a:effectLst/>
                <a:latin typeface="Arial" panose="020B0604020202020204" pitchFamily="34" charset="0"/>
                <a:ea typeface="Arial" panose="020B0604020202020204" pitchFamily="34" charset="0"/>
              </a:rPr>
              <a:t>Educate your kids on bullying your youngster may not realise how harmful and devastating their actions might be. Encourage your youngster to consider the victim’s point of view when evaluating their conduct. Remind your kid that bullying can result in severe legal penalties.</a:t>
            </a:r>
          </a:p>
          <a:p>
            <a:r>
              <a:rPr lang="en-IN" sz="1800" u="none" strike="noStrike" dirty="0">
                <a:effectLst/>
                <a:latin typeface="Arial" panose="020B0604020202020204" pitchFamily="34" charset="0"/>
                <a:ea typeface="Arial" panose="020B0604020202020204" pitchFamily="34" charset="0"/>
              </a:rPr>
              <a:t>Keep track</a:t>
            </a:r>
            <a:r>
              <a:rPr lang="en-IN" sz="1800" b="1" u="none" strike="noStrike" dirty="0">
                <a:effectLst/>
                <a:latin typeface="Arial" panose="020B0604020202020204" pitchFamily="34" charset="0"/>
                <a:ea typeface="Arial" panose="020B0604020202020204" pitchFamily="34" charset="0"/>
              </a:rPr>
              <a:t> </a:t>
            </a:r>
            <a:r>
              <a:rPr lang="en-IN" sz="1800" u="none" strike="noStrike" dirty="0">
                <a:effectLst/>
                <a:latin typeface="Arial" panose="020B0604020202020204" pitchFamily="34" charset="0"/>
                <a:ea typeface="Arial" panose="020B0604020202020204" pitchFamily="34" charset="0"/>
              </a:rPr>
              <a:t>of how much time your youngster spends on technology. Inform your children that you will be monitoring their phone and online activities. If necessary, restrict your child’s access to electronics until their conduct improves.</a:t>
            </a:r>
          </a:p>
          <a:p>
            <a:r>
              <a:rPr lang="en-IN" sz="1800" u="none" strike="noStrike" dirty="0">
                <a:effectLst/>
                <a:latin typeface="Arial" panose="020B0604020202020204" pitchFamily="34" charset="0"/>
                <a:ea typeface="Arial" panose="020B0604020202020204" pitchFamily="34" charset="0"/>
              </a:rPr>
              <a:t>Maintain consistent behavioural guidelines. Ensure that your youngster knows your rules and the consequences for breaking them. Children may not believe they require discipline, but a lack of boundaries communicates that the kid is unworthy of their parent’s time, care and attention. </a:t>
            </a:r>
          </a:p>
          <a:p>
            <a:pPr marL="0" indent="0">
              <a:buNone/>
            </a:pPr>
            <a:endParaRPr lang="en-IN" sz="1800" u="none" strike="noStrike"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027922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B57C8-64B9-F5AC-4367-BF02340F3035}"/>
              </a:ext>
            </a:extLst>
          </p:cNvPr>
          <p:cNvSpPr>
            <a:spLocks noGrp="1"/>
          </p:cNvSpPr>
          <p:nvPr>
            <p:ph type="title"/>
          </p:nvPr>
        </p:nvSpPr>
        <p:spPr>
          <a:xfrm>
            <a:off x="2408903" y="437297"/>
            <a:ext cx="9783097" cy="742574"/>
          </a:xfrm>
        </p:spPr>
        <p:txBody>
          <a:bodyPr>
            <a:normAutofit fontScale="90000"/>
          </a:bodyPr>
          <a:lstStyle/>
          <a:p>
            <a:pPr algn="ctr"/>
            <a:r>
              <a:rPr lang="en-IN" b="1" dirty="0">
                <a:effectLst>
                  <a:outerShdw blurRad="38100" dist="38100" dir="2700000" algn="tl">
                    <a:srgbClr val="000000">
                      <a:alpha val="43137"/>
                    </a:srgbClr>
                  </a:outerShdw>
                </a:effectLst>
              </a:rPr>
              <a:t>SELF-ESTEEM ISSUES</a:t>
            </a:r>
            <a:br>
              <a:rPr lang="en-IN" dirty="0"/>
            </a:br>
            <a:endParaRPr lang="en-IN" dirty="0"/>
          </a:p>
        </p:txBody>
      </p:sp>
      <p:sp>
        <p:nvSpPr>
          <p:cNvPr id="3" name="Content Placeholder 2">
            <a:extLst>
              <a:ext uri="{FF2B5EF4-FFF2-40B4-BE49-F238E27FC236}">
                <a16:creationId xmlns:a16="http://schemas.microsoft.com/office/drawing/2014/main" id="{318F3C59-ADD0-C960-7336-1A58FDC8F604}"/>
              </a:ext>
            </a:extLst>
          </p:cNvPr>
          <p:cNvSpPr>
            <a:spLocks noGrp="1"/>
          </p:cNvSpPr>
          <p:nvPr>
            <p:ph idx="1"/>
          </p:nvPr>
        </p:nvSpPr>
        <p:spPr>
          <a:xfrm>
            <a:off x="3116826" y="1347019"/>
            <a:ext cx="9075173" cy="5510980"/>
          </a:xfrm>
        </p:spPr>
        <p:txBody>
          <a:bodyPr>
            <a:normAutofit/>
          </a:bodyPr>
          <a:lstStyle/>
          <a:p>
            <a:r>
              <a:rPr lang="en-IN" sz="1800" dirty="0">
                <a:effectLst/>
                <a:latin typeface="Arial" panose="020B0604020202020204" pitchFamily="34" charset="0"/>
                <a:ea typeface="Arial" panose="020B0604020202020204" pitchFamily="34" charset="0"/>
              </a:rPr>
              <a:t>It is normal for young children to lack confidence at times, but having low self-esteem can be hard for them especially if they are starting school or forming new friend groups and relationships.</a:t>
            </a:r>
          </a:p>
          <a:p>
            <a:r>
              <a:rPr lang="en-IN" sz="1800" dirty="0">
                <a:effectLst/>
                <a:latin typeface="Arial" panose="020B0604020202020204" pitchFamily="34" charset="0"/>
                <a:ea typeface="Arial" panose="020B0604020202020204" pitchFamily="34" charset="0"/>
              </a:rPr>
              <a:t>Due to low self-esteem, he/she may have difficulty making friends which would lead to having low moods, low motivation, body image issues etc. They can experience such an issue due to various reasons like going through a stressful situation at home, bullying, friends who may have a bad influence, unsupportive parents, neglect/ abuse etc. </a:t>
            </a:r>
          </a:p>
          <a:p>
            <a:pPr marL="0" indent="0" algn="ctr">
              <a:buNone/>
            </a:pPr>
            <a:r>
              <a:rPr lang="en-IN" dirty="0"/>
              <a:t>Common Signs and Symptoms</a:t>
            </a:r>
          </a:p>
          <a:p>
            <a:pPr marL="514350" indent="-514350">
              <a:buAutoNum type="arabicPeriod"/>
            </a:pPr>
            <a:r>
              <a:rPr lang="en-IN" dirty="0"/>
              <a:t>Constantly blaming themselves for not being “flawless/Perfect”</a:t>
            </a:r>
          </a:p>
          <a:p>
            <a:pPr marL="514350" indent="-514350">
              <a:buAutoNum type="arabicPeriod"/>
            </a:pPr>
            <a:r>
              <a:rPr lang="en-IN" dirty="0"/>
              <a:t>Feeling bad over something which is not their fault</a:t>
            </a:r>
          </a:p>
          <a:p>
            <a:pPr marL="514350" indent="-514350">
              <a:buAutoNum type="arabicPeriod"/>
            </a:pPr>
            <a:r>
              <a:rPr lang="en-IN" dirty="0"/>
              <a:t>Allowing others to disrespect them as they believe they deserve it.</a:t>
            </a:r>
          </a:p>
          <a:p>
            <a:pPr marL="514350" indent="-514350">
              <a:buAutoNum type="arabicPeriod"/>
            </a:pPr>
            <a:r>
              <a:rPr lang="en-IN" dirty="0"/>
              <a:t>Saying negative things about self.</a:t>
            </a:r>
          </a:p>
          <a:p>
            <a:pPr marL="514350" indent="-514350">
              <a:buAutoNum type="arabicPeriod"/>
            </a:pPr>
            <a:r>
              <a:rPr lang="en-IN" dirty="0"/>
              <a:t>May indulge in self-harming behaviour. </a:t>
            </a:r>
          </a:p>
          <a:p>
            <a:pPr marL="514350" indent="-514350">
              <a:buAutoNum type="arabicPeriod"/>
            </a:pPr>
            <a:r>
              <a:rPr lang="en-IN" dirty="0"/>
              <a:t>Unable to take compliments. </a:t>
            </a:r>
          </a:p>
        </p:txBody>
      </p:sp>
      <p:sp>
        <p:nvSpPr>
          <p:cNvPr id="4" name="Rectangle: Rounded Corners 3">
            <a:extLst>
              <a:ext uri="{FF2B5EF4-FFF2-40B4-BE49-F238E27FC236}">
                <a16:creationId xmlns:a16="http://schemas.microsoft.com/office/drawing/2014/main" id="{C1D3AF06-4C18-33AF-4869-0AD028CB95D7}"/>
              </a:ext>
            </a:extLst>
          </p:cNvPr>
          <p:cNvSpPr/>
          <p:nvPr/>
        </p:nvSpPr>
        <p:spPr>
          <a:xfrm>
            <a:off x="2989006" y="3795252"/>
            <a:ext cx="8967020" cy="2959509"/>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30415925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434</TotalTime>
  <Words>13759</Words>
  <Application>Microsoft Office PowerPoint</Application>
  <PresentationFormat>Widescreen</PresentationFormat>
  <Paragraphs>628</Paragraphs>
  <Slides>78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78</vt:i4>
      </vt:variant>
    </vt:vector>
  </HeadingPairs>
  <TitlesOfParts>
    <vt:vector size="86" baseType="lpstr">
      <vt:lpstr>Algerian</vt:lpstr>
      <vt:lpstr>Arial</vt:lpstr>
      <vt:lpstr>Century Gothic</vt:lpstr>
      <vt:lpstr>Symbol</vt:lpstr>
      <vt:lpstr>Times New Roman</vt:lpstr>
      <vt:lpstr>Wingdings</vt:lpstr>
      <vt:lpstr>Wingdings 3</vt:lpstr>
      <vt:lpstr>Wisp</vt:lpstr>
      <vt:lpstr>CHILDHOOD PROBLEMS</vt:lpstr>
      <vt:lpstr>What is childhood? </vt:lpstr>
      <vt:lpstr>BULLYING</vt:lpstr>
      <vt:lpstr> TYPES OF BULLYING</vt:lpstr>
      <vt:lpstr>REASONS FOR BULLYING A CHILD</vt:lpstr>
      <vt:lpstr>Warning signs and symptoms for parents and teachers</vt:lpstr>
      <vt:lpstr>HOW TO DEAL WITH A CHILD THAT BULLIES?</vt:lpstr>
      <vt:lpstr>SUGGESTIONS FOR PARENTS TO DEAL WITH A CHILD THAT BULLIES</vt:lpstr>
      <vt:lpstr>SELF-ESTEEM ISSUES </vt:lpstr>
      <vt:lpstr>WHAT ARE THE CAUSES OF SELF-ESTEEM?</vt:lpstr>
      <vt:lpstr>HOW DOES LOW SELF-ESTEEM AFFECT A CHILD?</vt:lpstr>
      <vt:lpstr>How can parents help? </vt:lpstr>
      <vt:lpstr>PEER PRESSURE</vt:lpstr>
      <vt:lpstr>Types of Peer Pressure </vt:lpstr>
      <vt:lpstr>Effects of peer pressure </vt:lpstr>
      <vt:lpstr>How can we help them deal with peer pressure? </vt:lpstr>
      <vt:lpstr>Gaming Addiction </vt:lpstr>
      <vt:lpstr>Signs and symptoms </vt:lpstr>
      <vt:lpstr>How does it affect the children?</vt:lpstr>
      <vt:lpstr>How can parents help?</vt:lpstr>
      <vt:lpstr>Porn Addiction</vt:lpstr>
      <vt:lpstr>Signs and symptoms</vt:lpstr>
      <vt:lpstr>Body shaming</vt:lpstr>
      <vt:lpstr>Implications of Body shaming on children</vt:lpstr>
      <vt:lpstr>How can we transform body shaming into Body positivity</vt:lpstr>
      <vt:lpstr>How can parent Help children with body shaming </vt:lpstr>
      <vt:lpstr>STRESS</vt:lpstr>
      <vt:lpstr>Signs of stress in teenagers</vt:lpstr>
      <vt:lpstr>Tips for Parents </vt:lpstr>
      <vt:lpstr>Procrastination</vt:lpstr>
      <vt:lpstr>Reasons for procrastination</vt:lpstr>
      <vt:lpstr>How to help them overcome the issue</vt:lpstr>
      <vt:lpstr>Tips for Parents and Teachers</vt:lpstr>
      <vt:lpstr>Identity Crisis </vt:lpstr>
      <vt:lpstr>Signs and Symptoms of Identity Crisis</vt:lpstr>
      <vt:lpstr>How to help build your teenager’s identity</vt:lpstr>
      <vt:lpstr>Parenting Issues</vt:lpstr>
      <vt:lpstr>PowerPoint Presentation</vt:lpstr>
      <vt:lpstr>Does your parenting style affect your teenager’s mental health?</vt:lpstr>
      <vt:lpstr>How does Parental mental health impact the relationship with your children</vt:lpstr>
      <vt:lpstr>How can you improve your relationship with your children?</vt:lpstr>
      <vt:lpstr>Anxiety Disorder</vt:lpstr>
      <vt:lpstr>PowerPoint Presentation</vt:lpstr>
      <vt:lpstr>Signs and Symptoms</vt:lpstr>
      <vt:lpstr>Physical Symptoms</vt:lpstr>
      <vt:lpstr>Common Myths about Anxiety</vt:lpstr>
      <vt:lpstr>Tips for parents to deal with children with Anxiety</vt:lpstr>
      <vt:lpstr>PowerPoint Presentation</vt:lpstr>
      <vt:lpstr>Depression in Children</vt:lpstr>
      <vt:lpstr>Types of Depression</vt:lpstr>
      <vt:lpstr>How to help Teenagers with DepressionHelp</vt:lpstr>
      <vt:lpstr>Post-traumatic Stress Disorder</vt:lpstr>
      <vt:lpstr>SYMPTOMS of PTSD</vt:lpstr>
      <vt:lpstr>How can Parents help?</vt:lpstr>
      <vt:lpstr>Conduct Disorder</vt:lpstr>
      <vt:lpstr>Types of Conduct Disorder</vt:lpstr>
      <vt:lpstr>Symptoms of Conduct Disorder</vt:lpstr>
      <vt:lpstr>What are the implications of Conduct disorder? </vt:lpstr>
      <vt:lpstr>Solutions for Parents and Teachers</vt:lpstr>
      <vt:lpstr>PowerPoint Presentation</vt:lpstr>
      <vt:lpstr>Obsessive Compulsive Disorder</vt:lpstr>
      <vt:lpstr>Symptoms of OCD</vt:lpstr>
      <vt:lpstr>How can Parents support their children deal with OCD? </vt:lpstr>
      <vt:lpstr>PowerPoint Presentation</vt:lpstr>
      <vt:lpstr>Eating Disorders</vt:lpstr>
      <vt:lpstr>PowerPoint Presentation</vt:lpstr>
      <vt:lpstr>PowerPoint Presentation</vt:lpstr>
      <vt:lpstr>Early Warning Signs of Eating Disorders</vt:lpstr>
      <vt:lpstr>How to help children dealing with Eating Disorders</vt:lpstr>
      <vt:lpstr>PowerPoint Presentation</vt:lpstr>
      <vt:lpstr>PowerPoint Presentation</vt:lpstr>
      <vt:lpstr>Panic Attack in Children</vt:lpstr>
      <vt:lpstr>PowerPoint Presentation</vt:lpstr>
      <vt:lpstr>How to help a child having Panic Attack</vt:lpstr>
      <vt:lpstr>Gender Dysphoria</vt:lpstr>
      <vt:lpstr>Signs and Symptoms</vt:lpstr>
      <vt:lpstr>How can parents support their children?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CHILDHOOD PROBLEMS</dc:title>
  <dc:creator>Bhai Parmanand Vidya Mandir</dc:creator>
  <cp:lastModifiedBy>Bhai Parmanand Vidya Mandir</cp:lastModifiedBy>
  <cp:revision>8</cp:revision>
  <dcterms:created xsi:type="dcterms:W3CDTF">2024-02-22T04:12:23Z</dcterms:created>
  <dcterms:modified xsi:type="dcterms:W3CDTF">2024-02-22T11:26:35Z</dcterms:modified>
</cp:coreProperties>
</file>