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embeddedFontLst>
    <p:embeddedFont>
      <p:font typeface="Old Standard TT"/>
      <p:regular r:id="rId20"/>
      <p:bold r:id="rId21"/>
      <p: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ldStandardTT-regular.fntdata"/><Relationship Id="rId11" Type="http://schemas.openxmlformats.org/officeDocument/2006/relationships/slide" Target="slides/slide6.xml"/><Relationship Id="rId22" Type="http://schemas.openxmlformats.org/officeDocument/2006/relationships/font" Target="fonts/OldStandardTT-italic.fntdata"/><Relationship Id="rId10" Type="http://schemas.openxmlformats.org/officeDocument/2006/relationships/slide" Target="slides/slide5.xml"/><Relationship Id="rId21" Type="http://schemas.openxmlformats.org/officeDocument/2006/relationships/font" Target="fonts/OldStandardTT-bold.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c6f90357f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c6f90357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c6f90357f_0_3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c6f90357f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c6f90357f_0_4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c6f90357f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456c02ae47_0_2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2456c02ae47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456c02ae47_0_2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2456c02ae47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456c02ae47_0_3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2456c02ae47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c6f90357f_0_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c6f90357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c6f90357f_0_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c6f90357f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c6f90357f_0_1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c6f90357f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c6f90357f_0_1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c6f90357f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456c02ae47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2456c02ae4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2456c02ae47_0_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2456c02ae4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c6f90357f_0_2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c6f90357f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c6f90357f_0_3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c6f90357f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100"/>
            <a:ext cx="9144000" cy="1711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1" name="Google Shape;11;p2"/>
          <p:cNvCxnSpPr/>
          <p:nvPr/>
        </p:nvCxnSpPr>
        <p:spPr>
          <a:xfrm>
            <a:off x="641934" y="3597500"/>
            <a:ext cx="390300" cy="0"/>
          </a:xfrm>
          <a:prstGeom prst="straightConnector1">
            <a:avLst/>
          </a:prstGeom>
          <a:noFill/>
          <a:ln cap="flat" cmpd="sng" w="28575">
            <a:solidFill>
              <a:schemeClr val="accent1"/>
            </a:solidFill>
            <a:prstDash val="solid"/>
            <a:round/>
            <a:headEnd len="sm" w="sm" type="none"/>
            <a:tailEnd len="sm" w="sm" type="none"/>
          </a:ln>
        </p:spPr>
      </p:cxnSp>
      <p:sp>
        <p:nvSpPr>
          <p:cNvPr id="12" name="Google Shape;12;p2"/>
          <p:cNvSpPr txBox="1"/>
          <p:nvPr>
            <p:ph type="ctrTitle"/>
          </p:nvPr>
        </p:nvSpPr>
        <p:spPr>
          <a:xfrm>
            <a:off x="512700" y="1893300"/>
            <a:ext cx="8118600" cy="1522800"/>
          </a:xfrm>
          <a:prstGeom prst="rect">
            <a:avLst/>
          </a:prstGeom>
        </p:spPr>
        <p:txBody>
          <a:bodyPr anchorCtr="0" anchor="b" bIns="91425" lIns="91425" spcFirstLastPara="1" rIns="91425" wrap="square" tIns="91425">
            <a:noAutofit/>
          </a:bodyPr>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p:txBody>
      </p:sp>
      <p:sp>
        <p:nvSpPr>
          <p:cNvPr id="13" name="Google Shape;13;p2"/>
          <p:cNvSpPr txBox="1"/>
          <p:nvPr>
            <p:ph idx="1" type="subTitle"/>
          </p:nvPr>
        </p:nvSpPr>
        <p:spPr>
          <a:xfrm>
            <a:off x="512700" y="3840639"/>
            <a:ext cx="8118600" cy="7875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039650"/>
            <a:ext cx="8520600" cy="2106300"/>
          </a:xfrm>
          <a:prstGeom prst="rect">
            <a:avLst/>
          </a:prstGeom>
        </p:spPr>
        <p:txBody>
          <a:bodyPr anchorCtr="0" anchor="b" bIns="91425" lIns="91425" spcFirstLastPara="1" rIns="91425" wrap="square" tIns="91425">
            <a:no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cap="flat" cmpd="sng" w="28575">
            <a:solidFill>
              <a:schemeClr val="lt2"/>
            </a:solidFill>
            <a:prstDash val="solid"/>
            <a:round/>
            <a:headEnd len="sm" w="sm" type="none"/>
            <a:tailEnd len="sm" w="sm" type="none"/>
          </a:ln>
        </p:spPr>
      </p:cxnSp>
      <p:sp>
        <p:nvSpPr>
          <p:cNvPr id="17" name="Google Shape;17;p3"/>
          <p:cNvSpPr txBox="1"/>
          <p:nvPr>
            <p:ph type="title"/>
          </p:nvPr>
        </p:nvSpPr>
        <p:spPr>
          <a:xfrm>
            <a:off x="512700" y="1893300"/>
            <a:ext cx="8118600" cy="1522800"/>
          </a:xfrm>
          <a:prstGeom prst="rect">
            <a:avLst/>
          </a:prstGeom>
        </p:spPr>
        <p:txBody>
          <a:bodyPr anchorCtr="0" anchor="b" bIns="91425" lIns="91425" spcFirstLastPara="1" rIns="91425" wrap="square" tIns="91425">
            <a:noAutofit/>
          </a:bodyPr>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71600"/>
            <a:ext cx="8520600" cy="3397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71675"/>
            <a:ext cx="3999900" cy="3397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2" type="body"/>
          </p:nvPr>
        </p:nvSpPr>
        <p:spPr>
          <a:xfrm>
            <a:off x="4832400" y="1171675"/>
            <a:ext cx="3999900" cy="3397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56040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p:txBody>
      </p:sp>
      <p:sp>
        <p:nvSpPr>
          <p:cNvPr id="38" name="Google Shape;38;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686400" cy="0"/>
          </a:xfrm>
          <a:prstGeom prst="straightConnector1">
            <a:avLst/>
          </a:prstGeom>
          <a:noFill/>
          <a:ln cap="flat" cmpd="sng" w="19050">
            <a:solidFill>
              <a:schemeClr val="lt2"/>
            </a:solidFill>
            <a:prstDash val="solid"/>
            <a:round/>
            <a:headEnd len="sm" w="sm" type="none"/>
            <a:tailEnd len="sm" w="sm" type="none"/>
          </a:ln>
        </p:spPr>
      </p:cxnSp>
      <p:sp>
        <p:nvSpPr>
          <p:cNvPr id="42" name="Google Shape;42;p9"/>
          <p:cNvSpPr txBox="1"/>
          <p:nvPr>
            <p:ph type="title"/>
          </p:nvPr>
        </p:nvSpPr>
        <p:spPr>
          <a:xfrm>
            <a:off x="265500" y="1382350"/>
            <a:ext cx="4045200" cy="13332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p:txBody>
      </p:sp>
      <p:sp>
        <p:nvSpPr>
          <p:cNvPr id="43" name="Google Shape;43;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accent1"/>
              </a:buClr>
              <a:buSzPts val="1800"/>
              <a:buChar char="●"/>
              <a:defRPr>
                <a:solidFill>
                  <a:schemeClr val="accent1"/>
                </a:solidFill>
              </a:defRPr>
            </a:lvl1pPr>
            <a:lvl2pPr indent="-317500" lvl="1" marL="914400">
              <a:spcBef>
                <a:spcPts val="1600"/>
              </a:spcBef>
              <a:spcAft>
                <a:spcPts val="0"/>
              </a:spcAft>
              <a:buClr>
                <a:schemeClr val="accent1"/>
              </a:buClr>
              <a:buSzPts val="1400"/>
              <a:buChar char="○"/>
              <a:defRPr>
                <a:solidFill>
                  <a:schemeClr val="accent1"/>
                </a:solidFill>
              </a:defRPr>
            </a:lvl2pPr>
            <a:lvl3pPr indent="-317500" lvl="2" marL="1371600">
              <a:spcBef>
                <a:spcPts val="1600"/>
              </a:spcBef>
              <a:spcAft>
                <a:spcPts val="0"/>
              </a:spcAft>
              <a:buClr>
                <a:schemeClr val="accent1"/>
              </a:buClr>
              <a:buSzPts val="1400"/>
              <a:buChar char="■"/>
              <a:defRPr>
                <a:solidFill>
                  <a:schemeClr val="accent1"/>
                </a:solidFill>
              </a:defRPr>
            </a:lvl3pPr>
            <a:lvl4pPr indent="-317500" lvl="3" marL="1828800">
              <a:spcBef>
                <a:spcPts val="1600"/>
              </a:spcBef>
              <a:spcAft>
                <a:spcPts val="0"/>
              </a:spcAft>
              <a:buClr>
                <a:schemeClr val="accent1"/>
              </a:buClr>
              <a:buSzPts val="1400"/>
              <a:buChar char="●"/>
              <a:defRPr>
                <a:solidFill>
                  <a:schemeClr val="accent1"/>
                </a:solidFill>
              </a:defRPr>
            </a:lvl4pPr>
            <a:lvl5pPr indent="-317500" lvl="4" marL="2286000">
              <a:spcBef>
                <a:spcPts val="1600"/>
              </a:spcBef>
              <a:spcAft>
                <a:spcPts val="0"/>
              </a:spcAft>
              <a:buClr>
                <a:schemeClr val="accent1"/>
              </a:buClr>
              <a:buSzPts val="1400"/>
              <a:buChar char="○"/>
              <a:defRPr>
                <a:solidFill>
                  <a:schemeClr val="accent1"/>
                </a:solidFill>
              </a:defRPr>
            </a:lvl5pPr>
            <a:lvl6pPr indent="-317500" lvl="5" marL="2743200">
              <a:spcBef>
                <a:spcPts val="1600"/>
              </a:spcBef>
              <a:spcAft>
                <a:spcPts val="0"/>
              </a:spcAft>
              <a:buClr>
                <a:schemeClr val="accent1"/>
              </a:buClr>
              <a:buSzPts val="1400"/>
              <a:buChar char="■"/>
              <a:defRPr>
                <a:solidFill>
                  <a:schemeClr val="accent1"/>
                </a:solidFill>
              </a:defRPr>
            </a:lvl6pPr>
            <a:lvl7pPr indent="-317500" lvl="6" marL="3200400">
              <a:spcBef>
                <a:spcPts val="1600"/>
              </a:spcBef>
              <a:spcAft>
                <a:spcPts val="0"/>
              </a:spcAft>
              <a:buClr>
                <a:schemeClr val="accent1"/>
              </a:buClr>
              <a:buSzPts val="1400"/>
              <a:buChar char="●"/>
              <a:defRPr>
                <a:solidFill>
                  <a:schemeClr val="accent1"/>
                </a:solidFill>
              </a:defRPr>
            </a:lvl7pPr>
            <a:lvl8pPr indent="-317500" lvl="7" marL="3657600">
              <a:spcBef>
                <a:spcPts val="1600"/>
              </a:spcBef>
              <a:spcAft>
                <a:spcPts val="0"/>
              </a:spcAft>
              <a:buClr>
                <a:schemeClr val="accent1"/>
              </a:buClr>
              <a:buSzPts val="1400"/>
              <a:buChar char="○"/>
              <a:defRPr>
                <a:solidFill>
                  <a:schemeClr val="accent1"/>
                </a:solidFill>
              </a:defRPr>
            </a:lvl8pPr>
            <a:lvl9pPr indent="-317500" lvl="8" marL="4114800">
              <a:spcBef>
                <a:spcPts val="1600"/>
              </a:spcBef>
              <a:spcAft>
                <a:spcPts val="1600"/>
              </a:spcAft>
              <a:buClr>
                <a:schemeClr val="accent1"/>
              </a:buClr>
              <a:buSzPts val="1400"/>
              <a:buChar char="■"/>
              <a:defRPr>
                <a:solidFill>
                  <a:schemeClr val="accent1"/>
                </a:solidFill>
              </a:defRPr>
            </a:lvl9pPr>
          </a:lstStyle>
          <a:p/>
        </p:txBody>
      </p:sp>
      <p:sp>
        <p:nvSpPr>
          <p:cNvPr id="45" name="Google Shape;45;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8" name="Google Shape;48;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perback">
    <p:bg>
      <p:bgPr>
        <a:solidFill>
          <a:schemeClr val="accen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132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p:txBody>
      </p:sp>
      <p:sp>
        <p:nvSpPr>
          <p:cNvPr id="7" name="Google Shape;7;p1"/>
          <p:cNvSpPr txBox="1"/>
          <p:nvPr>
            <p:ph idx="1" type="body"/>
          </p:nvPr>
        </p:nvSpPr>
        <p:spPr>
          <a:xfrm>
            <a:off x="311700" y="1171600"/>
            <a:ext cx="8520600" cy="3397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indent="-317500" lvl="1" marL="9144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indent="-317500" lvl="2" marL="13716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indent="-317500" lvl="3" marL="18288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indent="-317500" lvl="4" marL="22860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indent="-317500" lvl="5" marL="27432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indent="-317500" lvl="6" marL="32004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indent="-317500" lvl="7" marL="36576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indent="-317500" lvl="8" marL="4114800">
              <a:lnSpc>
                <a:spcPct val="115000"/>
              </a:lnSpc>
              <a:spcBef>
                <a:spcPts val="160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2700" y="1893300"/>
            <a:ext cx="8118600" cy="1522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Emotional Stability</a:t>
            </a:r>
            <a:endParaRPr/>
          </a:p>
        </p:txBody>
      </p:sp>
      <p:sp>
        <p:nvSpPr>
          <p:cNvPr id="60" name="Google Shape;60;p13"/>
          <p:cNvSpPr txBox="1"/>
          <p:nvPr>
            <p:ph idx="1" type="subTitle"/>
          </p:nvPr>
        </p:nvSpPr>
        <p:spPr>
          <a:xfrm>
            <a:off x="512700" y="3840639"/>
            <a:ext cx="8118600" cy="78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Path to Inner Calm and Resilience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idx="1" type="body"/>
          </p:nvPr>
        </p:nvSpPr>
        <p:spPr>
          <a:xfrm>
            <a:off x="311700" y="1171675"/>
            <a:ext cx="3999900" cy="3397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sz="1600"/>
          </a:p>
        </p:txBody>
      </p:sp>
      <p:sp>
        <p:nvSpPr>
          <p:cNvPr id="111" name="Google Shape;111;p22"/>
          <p:cNvSpPr txBox="1"/>
          <p:nvPr>
            <p:ph idx="2" type="body"/>
          </p:nvPr>
        </p:nvSpPr>
        <p:spPr>
          <a:xfrm>
            <a:off x="4572000" y="1538700"/>
            <a:ext cx="3999900" cy="206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1800"/>
          </a:p>
          <a:p>
            <a:pPr indent="-330200" lvl="0" marL="457200" rtl="0" algn="l">
              <a:spcBef>
                <a:spcPts val="1600"/>
              </a:spcBef>
              <a:spcAft>
                <a:spcPts val="0"/>
              </a:spcAft>
              <a:buSzPts val="1600"/>
              <a:buChar char="●"/>
            </a:pPr>
            <a:r>
              <a:rPr lang="en" sz="1600"/>
              <a:t>Self awareness</a:t>
            </a:r>
            <a:endParaRPr sz="1600"/>
          </a:p>
          <a:p>
            <a:pPr indent="-330200" lvl="0" marL="457200" rtl="0" algn="l">
              <a:spcBef>
                <a:spcPts val="0"/>
              </a:spcBef>
              <a:spcAft>
                <a:spcPts val="0"/>
              </a:spcAft>
              <a:buSzPts val="1600"/>
              <a:buChar char="●"/>
            </a:pPr>
            <a:r>
              <a:rPr lang="en" sz="1600"/>
              <a:t>Mindfulness practices</a:t>
            </a:r>
            <a:endParaRPr sz="1600"/>
          </a:p>
          <a:p>
            <a:pPr indent="-330200" lvl="0" marL="457200" rtl="0" algn="l">
              <a:spcBef>
                <a:spcPts val="0"/>
              </a:spcBef>
              <a:spcAft>
                <a:spcPts val="0"/>
              </a:spcAft>
              <a:buSzPts val="1600"/>
              <a:buChar char="●"/>
            </a:pPr>
            <a:r>
              <a:rPr lang="en" sz="1600"/>
              <a:t>Emotion regulation strategies</a:t>
            </a:r>
            <a:endParaRPr sz="1600"/>
          </a:p>
        </p:txBody>
      </p:sp>
      <p:sp>
        <p:nvSpPr>
          <p:cNvPr id="112" name="Google Shape;112;p22"/>
          <p:cNvSpPr txBox="1"/>
          <p:nvPr>
            <p:ph type="title"/>
          </p:nvPr>
        </p:nvSpPr>
        <p:spPr>
          <a:xfrm>
            <a:off x="311700" y="1958550"/>
            <a:ext cx="39999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Ways to become emotionally stable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Self Awareness</a:t>
            </a:r>
            <a:endParaRPr/>
          </a:p>
        </p:txBody>
      </p:sp>
      <p:sp>
        <p:nvSpPr>
          <p:cNvPr id="118" name="Google Shape;118;p23"/>
          <p:cNvSpPr txBox="1"/>
          <p:nvPr>
            <p:ph idx="1" type="body"/>
          </p:nvPr>
        </p:nvSpPr>
        <p:spPr>
          <a:xfrm>
            <a:off x="311700" y="1171600"/>
            <a:ext cx="8520600" cy="3397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It is the first step towards emotional stability. When we become self aware about our emotions, and how we feel, then it becomes easier to manage them. We can be more mindful of our reactions after. We can understand how we feel around certain people or in certain situations that can inform us how to react to similar events in the future.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Mindfulness Practices</a:t>
            </a:r>
            <a:endParaRPr/>
          </a:p>
        </p:txBody>
      </p:sp>
      <p:sp>
        <p:nvSpPr>
          <p:cNvPr id="124" name="Google Shape;124;p24"/>
          <p:cNvSpPr txBox="1"/>
          <p:nvPr>
            <p:ph idx="1" type="body"/>
          </p:nvPr>
        </p:nvSpPr>
        <p:spPr>
          <a:xfrm>
            <a:off x="311700" y="1171600"/>
            <a:ext cx="8520600" cy="3397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Mindfulness practices can help you observe your emotions without judgment. This allows one to respond to them more intentionally, rather than reacting impulsively. Deep breathing exercises, workouts, yoga, hobbies (crochet, painting, sketching etc), and so on, can be of great help in regulating our systems and helping us process our emotions. This will help us center ourselves and feel balanced, in the long run.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5"/>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Emotion Regulation Strategies</a:t>
            </a:r>
            <a:endParaRPr/>
          </a:p>
        </p:txBody>
      </p:sp>
      <p:sp>
        <p:nvSpPr>
          <p:cNvPr id="130" name="Google Shape;130;p25"/>
          <p:cNvSpPr txBox="1"/>
          <p:nvPr>
            <p:ph idx="1" type="body"/>
          </p:nvPr>
        </p:nvSpPr>
        <p:spPr>
          <a:xfrm>
            <a:off x="311700" y="1171600"/>
            <a:ext cx="8520600" cy="3397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Emotion regulation is essential to become stable. We have to understand the importance of limiting the effect of our reactionary emotions on ourselves. Techniques such as ‘STOP’ method - allow us to step out of our extreme reactions to situations and focus on neutralising our emotions long enough to think through our actions and make sense of our situation.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6"/>
          <p:cNvSpPr txBox="1"/>
          <p:nvPr>
            <p:ph type="title"/>
          </p:nvPr>
        </p:nvSpPr>
        <p:spPr>
          <a:xfrm>
            <a:off x="421375" y="812375"/>
            <a:ext cx="56040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200"/>
              <a:t>There is a very positive effect of emotional stability on all spheres of our life. There is immense strength in ensuring that we are emotionally stable. It is not a one stop shop. Life has its ups and downs and so will our emotions. However, just like the pendulum that comes back to its centre, we should also strive to come back to emotional balance. </a:t>
            </a:r>
            <a:endParaRPr sz="2200">
              <a:solidFill>
                <a:schemeClr val="lt1"/>
              </a:solidFill>
            </a:endParaRPr>
          </a:p>
        </p:txBody>
      </p:sp>
      <p:sp>
        <p:nvSpPr>
          <p:cNvPr id="136" name="Google Shape;136;p26"/>
          <p:cNvSpPr txBox="1"/>
          <p:nvPr>
            <p:ph type="title"/>
          </p:nvPr>
        </p:nvSpPr>
        <p:spPr>
          <a:xfrm>
            <a:off x="421375" y="628700"/>
            <a:ext cx="8520600" cy="6132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Conclusion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490250" y="526350"/>
            <a:ext cx="56040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200"/>
              <a:t>Emotional Stability </a:t>
            </a:r>
            <a:r>
              <a:rPr lang="en" sz="2200">
                <a:solidFill>
                  <a:schemeClr val="lt1"/>
                </a:solidFill>
              </a:rPr>
              <a:t>refers to the ability to maintain a balanced emotional state regardless of external circumstances. It doesn't mean suppressing emotions or becoming emotionless; instead, it's about effectively managing and responding to them in a healthy and constructive manner.</a:t>
            </a:r>
            <a:endParaRPr sz="2200">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512700" y="1893300"/>
            <a:ext cx="8118600" cy="1522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Significance of Emotional Stability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type="title"/>
          </p:nvPr>
        </p:nvSpPr>
        <p:spPr>
          <a:xfrm>
            <a:off x="265500" y="1905150"/>
            <a:ext cx="4045200" cy="1333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Emotional stability is</a:t>
            </a:r>
            <a:endParaRPr/>
          </a:p>
        </p:txBody>
      </p:sp>
      <p:sp>
        <p:nvSpPr>
          <p:cNvPr id="76" name="Google Shape;76;p16"/>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
        <p:nvSpPr>
          <p:cNvPr id="77" name="Google Shape;77;p16"/>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342900" lvl="0" marL="457200" rtl="0" algn="l">
              <a:spcBef>
                <a:spcPts val="0"/>
              </a:spcBef>
              <a:spcAft>
                <a:spcPts val="0"/>
              </a:spcAft>
              <a:buSzPts val="1800"/>
              <a:buChar char="●"/>
            </a:pPr>
            <a:r>
              <a:rPr lang="en"/>
              <a:t>Closely linked to mental wellbeing</a:t>
            </a:r>
            <a:endParaRPr/>
          </a:p>
          <a:p>
            <a:pPr indent="-342900" lvl="0" marL="457200" rtl="0" algn="l">
              <a:spcBef>
                <a:spcPts val="1600"/>
              </a:spcBef>
              <a:spcAft>
                <a:spcPts val="0"/>
              </a:spcAft>
              <a:buSzPts val="1800"/>
              <a:buChar char="●"/>
            </a:pPr>
            <a:r>
              <a:rPr lang="en"/>
              <a:t>Important for more satisfying relationships</a:t>
            </a:r>
            <a:endParaRPr/>
          </a:p>
          <a:p>
            <a:pPr indent="-342900" lvl="0" marL="457200" rtl="0" algn="l">
              <a:spcBef>
                <a:spcPts val="1600"/>
              </a:spcBef>
              <a:spcAft>
                <a:spcPts val="1600"/>
              </a:spcAft>
              <a:buSzPts val="1800"/>
              <a:buChar char="●"/>
            </a:pPr>
            <a:r>
              <a:rPr lang="en"/>
              <a:t>Important for building resilience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Mental Well-Being</a:t>
            </a:r>
            <a:endParaRPr/>
          </a:p>
        </p:txBody>
      </p:sp>
      <p:sp>
        <p:nvSpPr>
          <p:cNvPr id="83" name="Google Shape;83;p17"/>
          <p:cNvSpPr txBox="1"/>
          <p:nvPr>
            <p:ph idx="1" type="body"/>
          </p:nvPr>
        </p:nvSpPr>
        <p:spPr>
          <a:xfrm>
            <a:off x="311700" y="1217600"/>
            <a:ext cx="6932700" cy="33972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AutoNum type="arabicPeriod"/>
            </a:pPr>
            <a:r>
              <a:rPr lang="en" sz="1600"/>
              <a:t>Emotional Stability is imperative for mental well-being. </a:t>
            </a:r>
            <a:endParaRPr sz="1600"/>
          </a:p>
          <a:p>
            <a:pPr indent="-330200" lvl="0" marL="457200" rtl="0" algn="l">
              <a:spcBef>
                <a:spcPts val="1600"/>
              </a:spcBef>
              <a:spcAft>
                <a:spcPts val="0"/>
              </a:spcAft>
              <a:buSzPts val="1600"/>
              <a:buAutoNum type="arabicPeriod"/>
            </a:pPr>
            <a:r>
              <a:rPr lang="en" sz="1600"/>
              <a:t>When our emotions are stable, we are less susceptible to anxiety and depression.</a:t>
            </a:r>
            <a:endParaRPr sz="1600"/>
          </a:p>
          <a:p>
            <a:pPr indent="-330200" lvl="0" marL="457200" rtl="0" algn="l">
              <a:spcBef>
                <a:spcPts val="1600"/>
              </a:spcBef>
              <a:spcAft>
                <a:spcPts val="0"/>
              </a:spcAft>
              <a:buSzPts val="1600"/>
              <a:buAutoNum type="arabicPeriod"/>
            </a:pPr>
            <a:r>
              <a:rPr lang="en" sz="1600"/>
              <a:t>Having a good balance is essential to live a fulfilled life, as extremities might lead to further problems.</a:t>
            </a:r>
            <a:endParaRPr sz="1600"/>
          </a:p>
          <a:p>
            <a:pPr indent="-330200" lvl="0" marL="457200" rtl="0" algn="l">
              <a:spcBef>
                <a:spcPts val="1600"/>
              </a:spcBef>
              <a:spcAft>
                <a:spcPts val="1600"/>
              </a:spcAft>
              <a:buSzPts val="1600"/>
              <a:buAutoNum type="arabicPeriod"/>
            </a:pPr>
            <a:r>
              <a:rPr lang="en" sz="1600"/>
              <a:t>Realising that emotions are fleeting, which will help in having a more neutral outlook towards life, no matter the problems we face. </a:t>
            </a:r>
            <a:endParaRPr sz="1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8"/>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Satisfactory Relationships</a:t>
            </a:r>
            <a:endParaRPr/>
          </a:p>
        </p:txBody>
      </p:sp>
      <p:sp>
        <p:nvSpPr>
          <p:cNvPr id="89" name="Google Shape;89;p18"/>
          <p:cNvSpPr txBox="1"/>
          <p:nvPr>
            <p:ph idx="1" type="body"/>
          </p:nvPr>
        </p:nvSpPr>
        <p:spPr>
          <a:xfrm>
            <a:off x="311700" y="1217600"/>
            <a:ext cx="6932700" cy="33972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AutoNum type="arabicPeriod"/>
            </a:pPr>
            <a:r>
              <a:rPr lang="en" sz="1600"/>
              <a:t>Stability of emotions is essential for </a:t>
            </a:r>
            <a:r>
              <a:rPr lang="en" sz="1600"/>
              <a:t>maintaining</a:t>
            </a:r>
            <a:r>
              <a:rPr lang="en" sz="1600"/>
              <a:t> healthy relationships.</a:t>
            </a:r>
            <a:endParaRPr sz="1600"/>
          </a:p>
          <a:p>
            <a:pPr indent="-330200" lvl="0" marL="457200" rtl="0" algn="l">
              <a:spcBef>
                <a:spcPts val="1600"/>
              </a:spcBef>
              <a:spcAft>
                <a:spcPts val="0"/>
              </a:spcAft>
              <a:buSzPts val="1600"/>
              <a:buAutoNum type="arabicPeriod"/>
            </a:pPr>
            <a:r>
              <a:rPr lang="en" sz="1600"/>
              <a:t>Relationships with unpredictable emotional states can cause more harm and trauma to the people involved. </a:t>
            </a:r>
            <a:endParaRPr sz="1600"/>
          </a:p>
          <a:p>
            <a:pPr indent="-330200" lvl="0" marL="457200" rtl="0" algn="l">
              <a:spcBef>
                <a:spcPts val="1600"/>
              </a:spcBef>
              <a:spcAft>
                <a:spcPts val="0"/>
              </a:spcAft>
              <a:buSzPts val="1600"/>
              <a:buAutoNum type="arabicPeriod"/>
            </a:pPr>
            <a:r>
              <a:rPr lang="en" sz="1600"/>
              <a:t>When emotions are stable, it is easier to understand, be more empathetic, patient and trusting towards each other. </a:t>
            </a:r>
            <a:endParaRPr sz="1600"/>
          </a:p>
          <a:p>
            <a:pPr indent="-330200" lvl="0" marL="457200" rtl="0" algn="l">
              <a:spcBef>
                <a:spcPts val="1600"/>
              </a:spcBef>
              <a:spcAft>
                <a:spcPts val="1600"/>
              </a:spcAft>
              <a:buSzPts val="1600"/>
              <a:buAutoNum type="arabicPeriod"/>
            </a:pPr>
            <a:r>
              <a:rPr lang="en" sz="1600"/>
              <a:t>It is easier to communicate and be drawn towards emotionally stable people. They are dependable, trustworthy, reliant and level-headed. </a:t>
            </a:r>
            <a:endParaRPr sz="1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type="title"/>
          </p:nvPr>
        </p:nvSpPr>
        <p:spPr>
          <a:xfrm>
            <a:off x="311700" y="445025"/>
            <a:ext cx="8520600" cy="61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Resilience</a:t>
            </a:r>
            <a:endParaRPr/>
          </a:p>
        </p:txBody>
      </p:sp>
      <p:sp>
        <p:nvSpPr>
          <p:cNvPr id="95" name="Google Shape;95;p19"/>
          <p:cNvSpPr txBox="1"/>
          <p:nvPr>
            <p:ph idx="1" type="body"/>
          </p:nvPr>
        </p:nvSpPr>
        <p:spPr>
          <a:xfrm>
            <a:off x="311700" y="1217600"/>
            <a:ext cx="6932700" cy="33972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AutoNum type="arabicPeriod"/>
            </a:pPr>
            <a:r>
              <a:rPr lang="en" sz="1600"/>
              <a:t>Emotional stability lends to the resilience in an individual. </a:t>
            </a:r>
            <a:endParaRPr sz="1600"/>
          </a:p>
          <a:p>
            <a:pPr indent="-330200" lvl="0" marL="457200" rtl="0" algn="l">
              <a:spcBef>
                <a:spcPts val="1600"/>
              </a:spcBef>
              <a:spcAft>
                <a:spcPts val="0"/>
              </a:spcAft>
              <a:buSzPts val="1600"/>
              <a:buAutoNum type="arabicPeriod"/>
            </a:pPr>
            <a:r>
              <a:rPr lang="en" sz="1600"/>
              <a:t>Easier to bounce back after an adversity in life. </a:t>
            </a:r>
            <a:endParaRPr sz="1600"/>
          </a:p>
          <a:p>
            <a:pPr indent="-330200" lvl="0" marL="457200" rtl="0" algn="l">
              <a:spcBef>
                <a:spcPts val="1600"/>
              </a:spcBef>
              <a:spcAft>
                <a:spcPts val="0"/>
              </a:spcAft>
              <a:buSzPts val="1600"/>
              <a:buAutoNum type="arabicPeriod"/>
            </a:pPr>
            <a:r>
              <a:rPr lang="en" sz="1600"/>
              <a:t>We are able to think clearly when we are emotionally stable, this helps in taking better decisions in life. </a:t>
            </a:r>
            <a:endParaRPr sz="1600"/>
          </a:p>
          <a:p>
            <a:pPr indent="-330200" lvl="0" marL="457200" rtl="0" algn="l">
              <a:spcBef>
                <a:spcPts val="1600"/>
              </a:spcBef>
              <a:spcAft>
                <a:spcPts val="1600"/>
              </a:spcAft>
              <a:buSzPts val="1600"/>
              <a:buAutoNum type="arabicPeriod"/>
            </a:pPr>
            <a:r>
              <a:rPr lang="en" sz="1600"/>
              <a:t>We are mentally stronger when we are emotionally stable. This means that our ability to withstand any trauma is higher and </a:t>
            </a:r>
            <a:r>
              <a:rPr lang="en" sz="1600"/>
              <a:t>stronger. </a:t>
            </a:r>
            <a:endParaRPr sz="16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0"/>
          <p:cNvSpPr txBox="1"/>
          <p:nvPr>
            <p:ph type="title"/>
          </p:nvPr>
        </p:nvSpPr>
        <p:spPr>
          <a:xfrm>
            <a:off x="512700" y="1893300"/>
            <a:ext cx="8118600" cy="1522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Cultivating Emotional Stability</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490250" y="526350"/>
            <a:ext cx="56040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400">
                <a:solidFill>
                  <a:schemeClr val="lt1"/>
                </a:solidFill>
              </a:rPr>
              <a:t>While emotionally stable people are rare to find, it does not mean that stability cannot become a habit. We can learn to cultivate our emotional responses in order to become balanced and healthy. </a:t>
            </a:r>
            <a:endParaRPr sz="2400">
              <a:solidFill>
                <a:schemeClr val="l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