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72" r:id="rId5"/>
    <p:sldId id="263" r:id="rId6"/>
    <p:sldId id="264" r:id="rId7"/>
    <p:sldId id="265" r:id="rId8"/>
    <p:sldId id="284" r:id="rId9"/>
    <p:sldId id="275" r:id="rId10"/>
    <p:sldId id="287" r:id="rId11"/>
    <p:sldId id="266" r:id="rId12"/>
    <p:sldId id="258" r:id="rId13"/>
    <p:sldId id="267" r:id="rId14"/>
    <p:sldId id="268" r:id="rId15"/>
    <p:sldId id="269" r:id="rId16"/>
    <p:sldId id="270" r:id="rId17"/>
    <p:sldId id="271" r:id="rId18"/>
    <p:sldId id="299" r:id="rId19"/>
    <p:sldId id="300" r:id="rId20"/>
    <p:sldId id="283" r:id="rId21"/>
    <p:sldId id="273" r:id="rId22"/>
    <p:sldId id="274" r:id="rId23"/>
    <p:sldId id="288" r:id="rId24"/>
    <p:sldId id="276" r:id="rId25"/>
    <p:sldId id="277" r:id="rId26"/>
    <p:sldId id="278" r:id="rId27"/>
    <p:sldId id="279" r:id="rId28"/>
    <p:sldId id="280" r:id="rId29"/>
    <p:sldId id="281" r:id="rId30"/>
    <p:sldId id="282" r:id="rId31"/>
    <p:sldId id="285" r:id="rId32"/>
    <p:sldId id="295" r:id="rId33"/>
    <p:sldId id="318" r:id="rId34"/>
    <p:sldId id="319" r:id="rId35"/>
    <p:sldId id="320" r:id="rId36"/>
    <p:sldId id="321" r:id="rId37"/>
    <p:sldId id="322" r:id="rId38"/>
    <p:sldId id="323" r:id="rId39"/>
    <p:sldId id="297" r:id="rId40"/>
    <p:sldId id="298" r:id="rId41"/>
    <p:sldId id="301" r:id="rId42"/>
    <p:sldId id="302" r:id="rId43"/>
    <p:sldId id="303" r:id="rId44"/>
    <p:sldId id="325" r:id="rId45"/>
    <p:sldId id="324" r:id="rId46"/>
    <p:sldId id="326" r:id="rId47"/>
    <p:sldId id="327" r:id="rId48"/>
    <p:sldId id="257" r:id="rId49"/>
    <p:sldId id="309" r:id="rId50"/>
    <p:sldId id="310" r:id="rId51"/>
    <p:sldId id="311" r:id="rId52"/>
    <p:sldId id="312" r:id="rId53"/>
    <p:sldId id="313" r:id="rId54"/>
    <p:sldId id="314" r:id="rId55"/>
    <p:sldId id="315" r:id="rId56"/>
    <p:sldId id="316" r:id="rId57"/>
    <p:sldId id="31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206" autoAdjust="0"/>
  </p:normalViewPr>
  <p:slideViewPr>
    <p:cSldViewPr snapToGrid="0">
      <p:cViewPr varScale="1">
        <p:scale>
          <a:sx n="68" d="100"/>
          <a:sy n="68" d="100"/>
        </p:scale>
        <p:origin x="600" y="36"/>
      </p:cViewPr>
      <p:guideLst/>
    </p:cSldViewPr>
  </p:slideViewPr>
  <p:notesTextViewPr>
    <p:cViewPr>
      <p:scale>
        <a:sx n="1" d="1"/>
        <a:sy n="1" d="1"/>
      </p:scale>
      <p:origin x="0" y="0"/>
    </p:cViewPr>
  </p:notesTextViewPr>
  <p:sorterViewPr>
    <p:cViewPr>
      <p:scale>
        <a:sx n="100" d="100"/>
        <a:sy n="100" d="100"/>
      </p:scale>
      <p:origin x="0" y="-12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CBT for OCD</a:t>
            </a:r>
            <a:br>
              <a:rPr lang="en-GB" b="1" dirty="0" smtClean="0"/>
            </a:br>
            <a:r>
              <a:rPr lang="en-GB" sz="4000" b="1" dirty="0" smtClean="0"/>
              <a:t>Basic Principles</a:t>
            </a:r>
            <a:endParaRPr lang="en-GB" b="1" dirty="0"/>
          </a:p>
        </p:txBody>
      </p:sp>
      <p:sp>
        <p:nvSpPr>
          <p:cNvPr id="3" name="Subtitle 2"/>
          <p:cNvSpPr>
            <a:spLocks noGrp="1"/>
          </p:cNvSpPr>
          <p:nvPr>
            <p:ph type="subTitle" idx="1"/>
          </p:nvPr>
        </p:nvSpPr>
        <p:spPr/>
        <p:txBody>
          <a:bodyPr>
            <a:noAutofit/>
          </a:bodyPr>
          <a:lstStyle/>
          <a:p>
            <a:r>
              <a:rPr lang="en-GB" sz="1800" b="1" dirty="0" err="1" smtClean="0"/>
              <a:t>Prof.</a:t>
            </a:r>
            <a:r>
              <a:rPr lang="en-GB" sz="1800" b="1" dirty="0" smtClean="0"/>
              <a:t> Tamer A. Goueli</a:t>
            </a:r>
          </a:p>
          <a:p>
            <a:r>
              <a:rPr lang="en-GB" sz="1800" b="1" dirty="0" smtClean="0"/>
              <a:t>&amp;</a:t>
            </a:r>
          </a:p>
          <a:p>
            <a:r>
              <a:rPr lang="en-GB" sz="1800" b="1" dirty="0" err="1" smtClean="0"/>
              <a:t>Dr.</a:t>
            </a:r>
            <a:r>
              <a:rPr lang="en-GB" sz="1800" b="1" dirty="0" smtClean="0"/>
              <a:t> </a:t>
            </a:r>
            <a:r>
              <a:rPr lang="en-GB" sz="1800" b="1" dirty="0" err="1" smtClean="0"/>
              <a:t>Maie</a:t>
            </a:r>
            <a:r>
              <a:rPr lang="en-GB" sz="1800" b="1" dirty="0" smtClean="0"/>
              <a:t> </a:t>
            </a:r>
            <a:r>
              <a:rPr lang="en-GB" sz="1800" b="1" dirty="0" err="1" smtClean="0"/>
              <a:t>Helmy</a:t>
            </a:r>
            <a:endParaRPr lang="en-GB" sz="1800" b="1" dirty="0" smtClean="0"/>
          </a:p>
          <a:p>
            <a:r>
              <a:rPr lang="en-GB" sz="1800" b="1" dirty="0" smtClean="0"/>
              <a:t>Cairo University</a:t>
            </a:r>
            <a:endParaRPr lang="en-GB" sz="1800" b="1" dirty="0"/>
          </a:p>
        </p:txBody>
      </p:sp>
    </p:spTree>
    <p:extLst>
      <p:ext uri="{BB962C8B-B14F-4D97-AF65-F5344CB8AC3E}">
        <p14:creationId xmlns:p14="http://schemas.microsoft.com/office/powerpoint/2010/main" val="226911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OCD Vicious </a:t>
            </a:r>
            <a:r>
              <a:rPr lang="en-GB" b="1" dirty="0"/>
              <a:t>C</a:t>
            </a:r>
            <a:r>
              <a:rPr lang="en-GB" b="1" dirty="0" smtClean="0"/>
              <a:t>ircle</a:t>
            </a:r>
            <a:endParaRPr lang="en-GB" b="1" dirty="0"/>
          </a:p>
        </p:txBody>
      </p:sp>
      <p:sp>
        <p:nvSpPr>
          <p:cNvPr id="3" name="Content Placeholder 2"/>
          <p:cNvSpPr>
            <a:spLocks noGrp="1"/>
          </p:cNvSpPr>
          <p:nvPr>
            <p:ph idx="1"/>
          </p:nvPr>
        </p:nvSpPr>
        <p:spPr/>
        <p:txBody>
          <a:bodyPr/>
          <a:lstStyle/>
          <a:p>
            <a:endParaRPr lang="en-GB" dirty="0" smtClean="0"/>
          </a:p>
          <a:p>
            <a:r>
              <a:rPr lang="en-GB" dirty="0" smtClean="0"/>
              <a:t>The </a:t>
            </a:r>
            <a:r>
              <a:rPr lang="en-GB" dirty="0"/>
              <a:t>content of obsessions, compulsions and avoidance behaviour in OCD are closely related</a:t>
            </a:r>
            <a:r>
              <a:rPr lang="en-GB" dirty="0" smtClean="0"/>
              <a:t>.</a:t>
            </a:r>
          </a:p>
          <a:p>
            <a:r>
              <a:rPr lang="en-GB" dirty="0" smtClean="0"/>
              <a:t>When avoidance is high compulsions are less, e.g., avoiding hand shaking.</a:t>
            </a:r>
          </a:p>
          <a:p>
            <a:r>
              <a:rPr lang="en-GB" dirty="0" smtClean="0"/>
              <a:t>An ever reinforcing cycle. Behaviour is the strongest </a:t>
            </a:r>
            <a:r>
              <a:rPr lang="en-GB" dirty="0" err="1" smtClean="0"/>
              <a:t>reinforcer</a:t>
            </a:r>
            <a:r>
              <a:rPr lang="en-GB" dirty="0" smtClean="0"/>
              <a:t>.</a:t>
            </a:r>
            <a:endParaRPr lang="en-GB" dirty="0"/>
          </a:p>
        </p:txBody>
      </p:sp>
    </p:spTree>
    <p:extLst>
      <p:ext uri="{BB962C8B-B14F-4D97-AF65-F5344CB8AC3E}">
        <p14:creationId xmlns:p14="http://schemas.microsoft.com/office/powerpoint/2010/main" val="1444541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Most Common Obsessions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4129" y="2418907"/>
            <a:ext cx="9383233" cy="3742660"/>
          </a:xfrm>
        </p:spPr>
      </p:pic>
    </p:spTree>
    <p:extLst>
      <p:ext uri="{BB962C8B-B14F-4D97-AF65-F5344CB8AC3E}">
        <p14:creationId xmlns:p14="http://schemas.microsoft.com/office/powerpoint/2010/main" val="182019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Contamination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4176" y="2925650"/>
            <a:ext cx="2670656" cy="282656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952" y="2968181"/>
            <a:ext cx="3758721" cy="29275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153" y="3021344"/>
            <a:ext cx="2600325" cy="2874409"/>
          </a:xfrm>
          <a:prstGeom prst="rect">
            <a:avLst/>
          </a:prstGeom>
        </p:spPr>
      </p:pic>
    </p:spTree>
    <p:extLst>
      <p:ext uri="{BB962C8B-B14F-4D97-AF65-F5344CB8AC3E}">
        <p14:creationId xmlns:p14="http://schemas.microsoft.com/office/powerpoint/2010/main" val="172897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Doubt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4154" y="3097997"/>
            <a:ext cx="3232297" cy="22249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49" y="2684721"/>
            <a:ext cx="2838450" cy="30515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50" y="2519916"/>
            <a:ext cx="2838893" cy="3120656"/>
          </a:xfrm>
          <a:prstGeom prst="rect">
            <a:avLst/>
          </a:prstGeom>
        </p:spPr>
      </p:pic>
    </p:spTree>
    <p:extLst>
      <p:ext uri="{BB962C8B-B14F-4D97-AF65-F5344CB8AC3E}">
        <p14:creationId xmlns:p14="http://schemas.microsoft.com/office/powerpoint/2010/main" val="41004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Intrusive Religious or Blasphemous Thoughts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3009" y="3014330"/>
            <a:ext cx="2727251" cy="26581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020" y="2929270"/>
            <a:ext cx="2801678"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665" y="3112939"/>
            <a:ext cx="2923954" cy="2559530"/>
          </a:xfrm>
          <a:prstGeom prst="rect">
            <a:avLst/>
          </a:prstGeom>
        </p:spPr>
      </p:pic>
    </p:spTree>
    <p:extLst>
      <p:ext uri="{BB962C8B-B14F-4D97-AF65-F5344CB8AC3E}">
        <p14:creationId xmlns:p14="http://schemas.microsoft.com/office/powerpoint/2010/main" val="149290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Intrusive Sexual Thoughts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8206" y="2774210"/>
            <a:ext cx="2929268" cy="324470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652" y="2860324"/>
            <a:ext cx="2619375" cy="30724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203" y="2774210"/>
            <a:ext cx="2690149" cy="3189768"/>
          </a:xfrm>
          <a:prstGeom prst="rect">
            <a:avLst/>
          </a:prstGeom>
        </p:spPr>
      </p:pic>
    </p:spTree>
    <p:extLst>
      <p:ext uri="{BB962C8B-B14F-4D97-AF65-F5344CB8AC3E}">
        <p14:creationId xmlns:p14="http://schemas.microsoft.com/office/powerpoint/2010/main" val="4734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Intrusive Thoughts of Violence or Aggression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6461" y="3088756"/>
            <a:ext cx="2004237" cy="22501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662" y="3088756"/>
            <a:ext cx="2628900"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864" y="2998381"/>
            <a:ext cx="2114550" cy="2409604"/>
          </a:xfrm>
          <a:prstGeom prst="rect">
            <a:avLst/>
          </a:prstGeom>
        </p:spPr>
      </p:pic>
    </p:spTree>
    <p:extLst>
      <p:ext uri="{BB962C8B-B14F-4D97-AF65-F5344CB8AC3E}">
        <p14:creationId xmlns:p14="http://schemas.microsoft.com/office/powerpoint/2010/main" val="25782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Need for Order &amp; Symmetry</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758" y="2792042"/>
            <a:ext cx="2805223" cy="30452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340" y="2792042"/>
            <a:ext cx="3235288" cy="3045232"/>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5019" y="2643188"/>
            <a:ext cx="2448699" cy="3194086"/>
          </a:xfrm>
        </p:spPr>
      </p:pic>
      <p:pic>
        <p:nvPicPr>
          <p:cNvPr id="3" name="Picture 2"/>
          <p:cNvPicPr>
            <a:picLocks noChangeAspect="1"/>
          </p:cNvPicPr>
          <p:nvPr/>
        </p:nvPicPr>
        <p:blipFill>
          <a:blip r:embed="rId5"/>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30932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Morbid Hesitancy</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919" y="2570420"/>
            <a:ext cx="2740430" cy="33226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68" y="2711303"/>
            <a:ext cx="2445931" cy="31167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2445" y="2644515"/>
            <a:ext cx="2977448" cy="3248578"/>
          </a:xfrm>
          <a:prstGeom prst="rect">
            <a:avLst/>
          </a:prstGeom>
        </p:spPr>
      </p:pic>
    </p:spTree>
    <p:extLst>
      <p:ext uri="{BB962C8B-B14F-4D97-AF65-F5344CB8AC3E}">
        <p14:creationId xmlns:p14="http://schemas.microsoft.com/office/powerpoint/2010/main" val="8487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Superstition</a:t>
            </a:r>
            <a:endParaRPr lang="en-GB"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990" y="2557461"/>
            <a:ext cx="3227070" cy="34127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090" y="2557462"/>
            <a:ext cx="2875597" cy="3412719"/>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5410" y="2557462"/>
            <a:ext cx="2943623" cy="3443288"/>
          </a:xfrm>
        </p:spPr>
      </p:pic>
    </p:spTree>
    <p:extLst>
      <p:ext uri="{BB962C8B-B14F-4D97-AF65-F5344CB8AC3E}">
        <p14:creationId xmlns:p14="http://schemas.microsoft.com/office/powerpoint/2010/main" val="32072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an OBSESSION?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181" y="2397642"/>
            <a:ext cx="9498417" cy="3684181"/>
          </a:xfrm>
        </p:spPr>
      </p:pic>
    </p:spTree>
    <p:extLst>
      <p:ext uri="{BB962C8B-B14F-4D97-AF65-F5344CB8AC3E}">
        <p14:creationId xmlns:p14="http://schemas.microsoft.com/office/powerpoint/2010/main" val="233381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Most common Compulsions</a:t>
            </a:r>
            <a:endParaRPr lang="en-GB" b="1" dirty="0"/>
          </a:p>
        </p:txBody>
      </p:sp>
      <p:sp>
        <p:nvSpPr>
          <p:cNvPr id="3" name="Content Placeholder 2"/>
          <p:cNvSpPr>
            <a:spLocks noGrp="1"/>
          </p:cNvSpPr>
          <p:nvPr>
            <p:ph idx="1"/>
          </p:nvPr>
        </p:nvSpPr>
        <p:spPr/>
        <p:txBody>
          <a:bodyPr/>
          <a:lstStyle/>
          <a:p>
            <a:r>
              <a:rPr lang="en-GB" dirty="0"/>
              <a:t>Checking (e.g. gas taps; reassurance-seeking)</a:t>
            </a:r>
          </a:p>
          <a:p>
            <a:r>
              <a:rPr lang="en-GB" dirty="0"/>
              <a:t>Cleaning/washing</a:t>
            </a:r>
          </a:p>
          <a:p>
            <a:r>
              <a:rPr lang="en-GB" dirty="0"/>
              <a:t>Repeating actions</a:t>
            </a:r>
          </a:p>
          <a:p>
            <a:r>
              <a:rPr lang="en-GB" dirty="0"/>
              <a:t>Mental compulsions (e.g. special words or prayers repeated in a set manner)</a:t>
            </a:r>
          </a:p>
          <a:p>
            <a:r>
              <a:rPr lang="en-GB" dirty="0"/>
              <a:t>Ordering, symmetry or exactness</a:t>
            </a:r>
          </a:p>
          <a:p>
            <a:r>
              <a:rPr lang="en-GB" dirty="0"/>
              <a:t>Hoarding</a:t>
            </a:r>
          </a:p>
          <a:p>
            <a:pPr marL="0" indent="0">
              <a:buNone/>
            </a:pPr>
            <a:endParaRPr lang="en-GB" dirty="0"/>
          </a:p>
        </p:txBody>
      </p:sp>
    </p:spTree>
    <p:extLst>
      <p:ext uri="{BB962C8B-B14F-4D97-AF65-F5344CB8AC3E}">
        <p14:creationId xmlns:p14="http://schemas.microsoft.com/office/powerpoint/2010/main" val="867667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Thought Action Fusion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815" y="2493334"/>
            <a:ext cx="9548036" cy="3423683"/>
          </a:xfrm>
        </p:spPr>
      </p:pic>
    </p:spTree>
    <p:extLst>
      <p:ext uri="{BB962C8B-B14F-4D97-AF65-F5344CB8AC3E}">
        <p14:creationId xmlns:p14="http://schemas.microsoft.com/office/powerpoint/2010/main" val="45162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Thought Action Fusion</a:t>
            </a:r>
            <a:endParaRPr lang="en-GB" b="1" dirty="0"/>
          </a:p>
        </p:txBody>
      </p:sp>
      <p:sp>
        <p:nvSpPr>
          <p:cNvPr id="3" name="Content Placeholder 2"/>
          <p:cNvSpPr>
            <a:spLocks noGrp="1"/>
          </p:cNvSpPr>
          <p:nvPr>
            <p:ph idx="1"/>
          </p:nvPr>
        </p:nvSpPr>
        <p:spPr/>
        <p:txBody>
          <a:bodyPr/>
          <a:lstStyle/>
          <a:p>
            <a:pPr algn="just"/>
            <a:r>
              <a:rPr lang="en-GB" dirty="0"/>
              <a:t>An important cognitive process in OCD is the way thoughts or images become fused with reality. This process is called </a:t>
            </a:r>
            <a:r>
              <a:rPr lang="en-GB" b="1" dirty="0">
                <a:solidFill>
                  <a:srgbClr val="FF0000"/>
                </a:solidFill>
              </a:rPr>
              <a:t>‘thought–action fusion’ </a:t>
            </a:r>
            <a:r>
              <a:rPr lang="en-GB" dirty="0"/>
              <a:t>or </a:t>
            </a:r>
            <a:r>
              <a:rPr lang="en-GB" b="1" dirty="0">
                <a:solidFill>
                  <a:srgbClr val="FF0000"/>
                </a:solidFill>
              </a:rPr>
              <a:t>‘magical thinking</a:t>
            </a:r>
            <a:r>
              <a:rPr lang="en-GB" b="1" dirty="0" smtClean="0">
                <a:solidFill>
                  <a:srgbClr val="FF0000"/>
                </a:solidFill>
              </a:rPr>
              <a:t>’</a:t>
            </a:r>
          </a:p>
          <a:p>
            <a:pPr algn="just"/>
            <a:r>
              <a:rPr lang="en-GB" dirty="0"/>
              <a:t>A related process is </a:t>
            </a:r>
            <a:r>
              <a:rPr lang="en-GB" b="1" dirty="0">
                <a:solidFill>
                  <a:srgbClr val="FF0000"/>
                </a:solidFill>
              </a:rPr>
              <a:t>‘moral thought–action fusion’, </a:t>
            </a:r>
            <a:r>
              <a:rPr lang="en-GB" dirty="0"/>
              <a:t>which is the belief that thinking about a bad action is morally equivalent to doing it.</a:t>
            </a:r>
            <a:r>
              <a:rPr lang="en-GB" b="1" dirty="0" smtClean="0">
                <a:solidFill>
                  <a:srgbClr val="FF0000"/>
                </a:solidFill>
              </a:rPr>
              <a:t> </a:t>
            </a:r>
          </a:p>
          <a:p>
            <a:pPr algn="just"/>
            <a:r>
              <a:rPr lang="en-GB" dirty="0" smtClean="0"/>
              <a:t>There is also </a:t>
            </a:r>
            <a:r>
              <a:rPr lang="en-GB" dirty="0"/>
              <a:t>‘</a:t>
            </a:r>
            <a:r>
              <a:rPr lang="en-GB" b="1" dirty="0">
                <a:solidFill>
                  <a:srgbClr val="FF0000"/>
                </a:solidFill>
              </a:rPr>
              <a:t>thought–object fusion</a:t>
            </a:r>
            <a:r>
              <a:rPr lang="en-GB" dirty="0"/>
              <a:t>’, which is a belief that objects can become contaminated by ‘catching’ memories or other people’s experiences </a:t>
            </a:r>
            <a:endParaRPr lang="en-GB" b="1" dirty="0">
              <a:solidFill>
                <a:srgbClr val="FF0000"/>
              </a:solidFill>
            </a:endParaRPr>
          </a:p>
        </p:txBody>
      </p:sp>
    </p:spTree>
    <p:extLst>
      <p:ext uri="{BB962C8B-B14F-4D97-AF65-F5344CB8AC3E}">
        <p14:creationId xmlns:p14="http://schemas.microsoft.com/office/powerpoint/2010/main" val="386797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Exaggeration of Danger (WCS)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030" y="2459621"/>
            <a:ext cx="8924081" cy="3773346"/>
          </a:xfrm>
        </p:spPr>
      </p:pic>
    </p:spTree>
    <p:extLst>
      <p:ext uri="{BB962C8B-B14F-4D97-AF65-F5344CB8AC3E}">
        <p14:creationId xmlns:p14="http://schemas.microsoft.com/office/powerpoint/2010/main" val="2910070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Responsibility</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3" y="2695352"/>
            <a:ext cx="9555124" cy="3370521"/>
          </a:xfrm>
        </p:spPr>
      </p:pic>
    </p:spTree>
    <p:extLst>
      <p:ext uri="{BB962C8B-B14F-4D97-AF65-F5344CB8AC3E}">
        <p14:creationId xmlns:p14="http://schemas.microsoft.com/office/powerpoint/2010/main" val="2006510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Responsibility</a:t>
            </a:r>
            <a:endParaRPr lang="en-GB" b="1" dirty="0"/>
          </a:p>
        </p:txBody>
      </p:sp>
      <p:sp>
        <p:nvSpPr>
          <p:cNvPr id="3" name="Content Placeholder 2"/>
          <p:cNvSpPr>
            <a:spLocks noGrp="1"/>
          </p:cNvSpPr>
          <p:nvPr>
            <p:ph idx="1"/>
          </p:nvPr>
        </p:nvSpPr>
        <p:spPr/>
        <p:txBody>
          <a:bodyPr/>
          <a:lstStyle/>
          <a:p>
            <a:pPr algn="just"/>
            <a:endParaRPr lang="en-GB" dirty="0" smtClean="0"/>
          </a:p>
          <a:p>
            <a:pPr algn="just"/>
            <a:r>
              <a:rPr lang="en-GB" dirty="0" smtClean="0"/>
              <a:t>An </a:t>
            </a:r>
            <a:r>
              <a:rPr lang="en-GB" b="1" u="sng" dirty="0" smtClean="0"/>
              <a:t>overinflated</a:t>
            </a:r>
            <a:r>
              <a:rPr lang="en-GB" dirty="0" smtClean="0"/>
              <a:t> sense of responsibility for harm or its prevention.</a:t>
            </a:r>
          </a:p>
          <a:p>
            <a:pPr algn="just"/>
            <a:r>
              <a:rPr lang="en-GB" dirty="0" smtClean="0"/>
              <a:t>Patients with obsessions </a:t>
            </a:r>
            <a:r>
              <a:rPr lang="en-GB" u="sng" dirty="0" smtClean="0"/>
              <a:t>appraisal of the harm</a:t>
            </a:r>
            <a:r>
              <a:rPr lang="en-GB" dirty="0" smtClean="0"/>
              <a:t> is usually exaggerated and leads to severe anxiety.</a:t>
            </a:r>
          </a:p>
          <a:p>
            <a:pPr algn="just"/>
            <a:r>
              <a:rPr lang="en-GB" dirty="0"/>
              <a:t>Individuals with OCD believe they </a:t>
            </a:r>
            <a:r>
              <a:rPr lang="en-GB" b="1" u="sng" dirty="0"/>
              <a:t>can and should</a:t>
            </a:r>
            <a:r>
              <a:rPr lang="en-GB" dirty="0"/>
              <a:t> prevent harm from occurring, which leads to compulsions and avoidance </a:t>
            </a:r>
            <a:r>
              <a:rPr lang="en-GB" dirty="0" smtClean="0"/>
              <a:t>behaviours. </a:t>
            </a:r>
            <a:endParaRPr lang="en-GB" dirty="0"/>
          </a:p>
        </p:txBody>
      </p:sp>
    </p:spTree>
    <p:extLst>
      <p:ext uri="{BB962C8B-B14F-4D97-AF65-F5344CB8AC3E}">
        <p14:creationId xmlns:p14="http://schemas.microsoft.com/office/powerpoint/2010/main" val="3169711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Non-specific </a:t>
            </a:r>
            <a:r>
              <a:rPr lang="en-GB" b="1" dirty="0" smtClean="0"/>
              <a:t>Cognitive Biases</a:t>
            </a:r>
            <a:endParaRPr lang="en-GB" dirty="0"/>
          </a:p>
        </p:txBody>
      </p:sp>
      <p:sp>
        <p:nvSpPr>
          <p:cNvPr id="3" name="Content Placeholder 2"/>
          <p:cNvSpPr>
            <a:spLocks noGrp="1"/>
          </p:cNvSpPr>
          <p:nvPr>
            <p:ph idx="1"/>
          </p:nvPr>
        </p:nvSpPr>
        <p:spPr/>
        <p:txBody>
          <a:bodyPr/>
          <a:lstStyle/>
          <a:p>
            <a:r>
              <a:rPr lang="en-GB" dirty="0"/>
              <a:t>Belief in being more vulnerable to danger</a:t>
            </a:r>
          </a:p>
          <a:p>
            <a:r>
              <a:rPr lang="en-GB" dirty="0"/>
              <a:t>Intolerance of uncertainty, ambiguity and change</a:t>
            </a:r>
          </a:p>
          <a:p>
            <a:r>
              <a:rPr lang="en-GB" dirty="0"/>
              <a:t>The need for control</a:t>
            </a:r>
          </a:p>
          <a:p>
            <a:r>
              <a:rPr lang="en-GB" dirty="0"/>
              <a:t>Excessively narrow focusing of attention to monitor for potential threats</a:t>
            </a:r>
          </a:p>
          <a:p>
            <a:r>
              <a:rPr lang="en-GB" dirty="0"/>
              <a:t>Excessive attentional bias on monitoring intrusive thoughts, images or urges</a:t>
            </a:r>
          </a:p>
          <a:p>
            <a:r>
              <a:rPr lang="en-GB" dirty="0"/>
              <a:t>Reduced attention to real events</a:t>
            </a:r>
          </a:p>
          <a:p>
            <a:pPr marL="0" indent="0">
              <a:buNone/>
            </a:pPr>
            <a:endParaRPr lang="en-GB" dirty="0"/>
          </a:p>
        </p:txBody>
      </p:sp>
    </p:spTree>
    <p:extLst>
      <p:ext uri="{BB962C8B-B14F-4D97-AF65-F5344CB8AC3E}">
        <p14:creationId xmlns:p14="http://schemas.microsoft.com/office/powerpoint/2010/main" val="562473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Dominant Emotions in OCD</a:t>
            </a:r>
            <a:endParaRPr lang="en-GB" b="1" dirty="0"/>
          </a:p>
        </p:txBody>
      </p:sp>
      <p:sp>
        <p:nvSpPr>
          <p:cNvPr id="3" name="Content Placeholder 2"/>
          <p:cNvSpPr>
            <a:spLocks noGrp="1"/>
          </p:cNvSpPr>
          <p:nvPr>
            <p:ph idx="1"/>
          </p:nvPr>
        </p:nvSpPr>
        <p:spPr/>
        <p:txBody>
          <a:bodyPr>
            <a:normAutofit/>
          </a:bodyPr>
          <a:lstStyle/>
          <a:p>
            <a:pPr marL="0" indent="0" algn="ctr">
              <a:buNone/>
            </a:pPr>
            <a:r>
              <a:rPr lang="en-GB" sz="3200" b="1" dirty="0" smtClean="0">
                <a:solidFill>
                  <a:srgbClr val="FF0000"/>
                </a:solidFill>
              </a:rPr>
              <a:t>Anxiety</a:t>
            </a:r>
            <a:endParaRPr lang="en-GB" sz="32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167" y="3543410"/>
            <a:ext cx="3678866" cy="2423339"/>
          </a:xfrm>
          <a:prstGeom prst="rect">
            <a:avLst/>
          </a:prstGeom>
        </p:spPr>
      </p:pic>
    </p:spTree>
    <p:extLst>
      <p:ext uri="{BB962C8B-B14F-4D97-AF65-F5344CB8AC3E}">
        <p14:creationId xmlns:p14="http://schemas.microsoft.com/office/powerpoint/2010/main" val="53505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r>
              <a:rPr lang="en-GB" sz="3200" b="1" dirty="0" smtClean="0">
                <a:solidFill>
                  <a:srgbClr val="FF0000"/>
                </a:solidFill>
              </a:rPr>
              <a:t>Disgust</a:t>
            </a:r>
          </a:p>
          <a:p>
            <a:pPr marL="0" indent="0" algn="ctr">
              <a:buNone/>
            </a:pPr>
            <a:endParaRPr lang="en-GB"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709" y="3246699"/>
            <a:ext cx="5220182" cy="2629169"/>
          </a:xfrm>
          <a:prstGeom prst="rect">
            <a:avLst/>
          </a:prstGeom>
        </p:spPr>
      </p:pic>
    </p:spTree>
    <p:extLst>
      <p:ext uri="{BB962C8B-B14F-4D97-AF65-F5344CB8AC3E}">
        <p14:creationId xmlns:p14="http://schemas.microsoft.com/office/powerpoint/2010/main" val="6575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r>
              <a:rPr lang="en-GB" sz="3600" b="1" dirty="0" smtClean="0">
                <a:solidFill>
                  <a:srgbClr val="FF0000"/>
                </a:solidFill>
              </a:rPr>
              <a:t>Shame &amp; Guilt</a:t>
            </a:r>
          </a:p>
          <a:p>
            <a:pPr marL="0" indent="0" algn="ctr">
              <a:buNone/>
            </a:pPr>
            <a:endParaRPr lang="en-GB"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809" y="3548782"/>
            <a:ext cx="5736264" cy="2022679"/>
          </a:xfrm>
          <a:prstGeom prst="rect">
            <a:avLst/>
          </a:prstGeom>
        </p:spPr>
      </p:pic>
    </p:spTree>
    <p:extLst>
      <p:ext uri="{BB962C8B-B14F-4D97-AF65-F5344CB8AC3E}">
        <p14:creationId xmlns:p14="http://schemas.microsoft.com/office/powerpoint/2010/main" val="30535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an Obsession</a:t>
            </a:r>
            <a:endParaRPr lang="en-GB" b="1" dirty="0"/>
          </a:p>
        </p:txBody>
      </p:sp>
      <p:sp>
        <p:nvSpPr>
          <p:cNvPr id="3" name="Content Placeholder 2"/>
          <p:cNvSpPr>
            <a:spLocks noGrp="1"/>
          </p:cNvSpPr>
          <p:nvPr>
            <p:ph idx="1"/>
          </p:nvPr>
        </p:nvSpPr>
        <p:spPr/>
        <p:txBody>
          <a:bodyPr/>
          <a:lstStyle/>
          <a:p>
            <a:endParaRPr lang="en-GB" dirty="0" smtClean="0"/>
          </a:p>
          <a:p>
            <a:pPr marL="0" indent="0" algn="ctr">
              <a:buNone/>
            </a:pPr>
            <a:r>
              <a:rPr lang="en-GB" b="1" dirty="0" smtClean="0"/>
              <a:t>An </a:t>
            </a:r>
            <a:r>
              <a:rPr lang="en-GB" b="1" dirty="0"/>
              <a:t>obsession is an unwanted intrusive thought, doubt, image or urge that repeatedly enters a person’s mind. </a:t>
            </a:r>
          </a:p>
        </p:txBody>
      </p:sp>
    </p:spTree>
    <p:extLst>
      <p:ext uri="{BB962C8B-B14F-4D97-AF65-F5344CB8AC3E}">
        <p14:creationId xmlns:p14="http://schemas.microsoft.com/office/powerpoint/2010/main" val="2738006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Dominant Emotions in OCD</a:t>
            </a:r>
          </a:p>
        </p:txBody>
      </p:sp>
      <p:sp>
        <p:nvSpPr>
          <p:cNvPr id="3" name="Content Placeholder 2"/>
          <p:cNvSpPr>
            <a:spLocks noGrp="1"/>
          </p:cNvSpPr>
          <p:nvPr>
            <p:ph idx="1"/>
          </p:nvPr>
        </p:nvSpPr>
        <p:spPr/>
        <p:txBody>
          <a:bodyPr>
            <a:normAutofit/>
          </a:bodyPr>
          <a:lstStyle/>
          <a:p>
            <a:pPr marL="0" indent="0" algn="ctr">
              <a:buNone/>
            </a:pPr>
            <a:endParaRPr lang="en-GB" sz="3600" b="1" dirty="0" smtClean="0">
              <a:solidFill>
                <a:srgbClr val="FF0000"/>
              </a:solidFill>
            </a:endParaRPr>
          </a:p>
          <a:p>
            <a:pPr marL="0" indent="0" algn="ctr">
              <a:buNone/>
            </a:pPr>
            <a:r>
              <a:rPr lang="en-GB" sz="3600" b="1" dirty="0" smtClean="0">
                <a:solidFill>
                  <a:srgbClr val="FF0000"/>
                </a:solidFill>
              </a:rPr>
              <a:t>Anger, Frustration, Irritability &amp; Discomfort</a:t>
            </a:r>
            <a:endParaRPr lang="en-GB" sz="3600" b="1" dirty="0">
              <a:solidFill>
                <a:srgbClr val="FF0000"/>
              </a:solidFill>
            </a:endParaRPr>
          </a:p>
        </p:txBody>
      </p:sp>
    </p:spTree>
    <p:extLst>
      <p:ext uri="{BB962C8B-B14F-4D97-AF65-F5344CB8AC3E}">
        <p14:creationId xmlns:p14="http://schemas.microsoft.com/office/powerpoint/2010/main" val="2277153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Avoidance Behaviour</a:t>
            </a:r>
            <a:endParaRPr lang="en-GB" b="1" dirty="0"/>
          </a:p>
        </p:txBody>
      </p:sp>
      <p:sp>
        <p:nvSpPr>
          <p:cNvPr id="3" name="Content Placeholder 2"/>
          <p:cNvSpPr>
            <a:spLocks noGrp="1"/>
          </p:cNvSpPr>
          <p:nvPr>
            <p:ph idx="1"/>
          </p:nvPr>
        </p:nvSpPr>
        <p:spPr/>
        <p:txBody>
          <a:bodyPr/>
          <a:lstStyle/>
          <a:p>
            <a:r>
              <a:rPr lang="en-GB" dirty="0" smtClean="0"/>
              <a:t>An integral part of OCD.</a:t>
            </a:r>
          </a:p>
          <a:p>
            <a:r>
              <a:rPr lang="en-GB" dirty="0" smtClean="0"/>
              <a:t>Includes avoidance of contamination, certain situations or behaviours.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972" y="3926048"/>
            <a:ext cx="2438400" cy="1876425"/>
          </a:xfrm>
          <a:prstGeom prst="rect">
            <a:avLst/>
          </a:prstGeom>
        </p:spPr>
      </p:pic>
    </p:spTree>
    <p:extLst>
      <p:ext uri="{BB962C8B-B14F-4D97-AF65-F5344CB8AC3E}">
        <p14:creationId xmlns:p14="http://schemas.microsoft.com/office/powerpoint/2010/main" val="316241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 II: CBT </a:t>
            </a:r>
            <a:r>
              <a:rPr lang="en-GB" dirty="0" smtClean="0"/>
              <a:t>for OCD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8814" y="2408273"/>
            <a:ext cx="9487784" cy="3524693"/>
          </a:xfrm>
        </p:spPr>
      </p:pic>
    </p:spTree>
    <p:extLst>
      <p:ext uri="{BB962C8B-B14F-4D97-AF65-F5344CB8AC3E}">
        <p14:creationId xmlns:p14="http://schemas.microsoft.com/office/powerpoint/2010/main" val="2658899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normAutofit lnSpcReduction="10000"/>
          </a:bodyPr>
          <a:lstStyle/>
          <a:p>
            <a:r>
              <a:rPr lang="en-GB" dirty="0" smtClean="0"/>
              <a:t>Repeating </a:t>
            </a:r>
            <a:r>
              <a:rPr lang="en-GB" dirty="0" err="1" smtClean="0"/>
              <a:t>Wedo</a:t>
            </a:r>
            <a:endParaRPr lang="en-GB" dirty="0" smtClean="0"/>
          </a:p>
          <a:p>
            <a:r>
              <a:rPr lang="en-GB" dirty="0" smtClean="0"/>
              <a:t>Counting prayers</a:t>
            </a:r>
          </a:p>
          <a:p>
            <a:r>
              <a:rPr lang="ar-EG" dirty="0" smtClean="0"/>
              <a:t>أغسل ايدي بعد أكل الموز كذا مره</a:t>
            </a:r>
          </a:p>
          <a:p>
            <a:r>
              <a:rPr lang="en-GB" dirty="0" smtClean="0"/>
              <a:t>I can’t touch kids </a:t>
            </a:r>
            <a:r>
              <a:rPr lang="ar-EG" dirty="0" smtClean="0"/>
              <a:t>كائنات لزجه</a:t>
            </a:r>
          </a:p>
          <a:p>
            <a:r>
              <a:rPr lang="en-GB" dirty="0" smtClean="0"/>
              <a:t>Drink in a separate cup, bottle and never after anyone. I have to be the first to eat or drink.</a:t>
            </a:r>
          </a:p>
          <a:p>
            <a:r>
              <a:rPr lang="en-GB" dirty="0" smtClean="0"/>
              <a:t>Fold everything into a perfect square </a:t>
            </a:r>
            <a:r>
              <a:rPr lang="ar-EG" dirty="0" smtClean="0"/>
              <a:t>حتي لو ورقة بسكوت</a:t>
            </a:r>
            <a:endParaRPr lang="en-GB" dirty="0"/>
          </a:p>
        </p:txBody>
      </p:sp>
    </p:spTree>
    <p:extLst>
      <p:ext uri="{BB962C8B-B14F-4D97-AF65-F5344CB8AC3E}">
        <p14:creationId xmlns:p14="http://schemas.microsoft.com/office/powerpoint/2010/main" val="3851411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List of Obsessions</a:t>
            </a:r>
          </a:p>
        </p:txBody>
      </p:sp>
      <p:sp>
        <p:nvSpPr>
          <p:cNvPr id="3" name="Content Placeholder 2"/>
          <p:cNvSpPr>
            <a:spLocks noGrp="1"/>
          </p:cNvSpPr>
          <p:nvPr>
            <p:ph idx="1"/>
          </p:nvPr>
        </p:nvSpPr>
        <p:spPr/>
        <p:txBody>
          <a:bodyPr/>
          <a:lstStyle/>
          <a:p>
            <a:r>
              <a:rPr lang="en-GB" dirty="0" smtClean="0"/>
              <a:t>Take medicine in order from left to right.</a:t>
            </a:r>
          </a:p>
          <a:p>
            <a:r>
              <a:rPr lang="en-GB" dirty="0" smtClean="0"/>
              <a:t>All furniture and carpets have to be parallel or perpendicular.</a:t>
            </a:r>
          </a:p>
          <a:p>
            <a:r>
              <a:rPr lang="en-GB" dirty="0" smtClean="0"/>
              <a:t>Check my phone regularly after each call and every now and then </a:t>
            </a:r>
          </a:p>
          <a:p>
            <a:r>
              <a:rPr lang="en-GB" dirty="0" smtClean="0"/>
              <a:t>Open jars, bottles from the side not the top.</a:t>
            </a:r>
          </a:p>
          <a:p>
            <a:r>
              <a:rPr lang="en-GB" dirty="0" smtClean="0"/>
              <a:t>Clean tooth paste and soap.</a:t>
            </a:r>
          </a:p>
          <a:p>
            <a:r>
              <a:rPr lang="en-GB" dirty="0" smtClean="0"/>
              <a:t>Use odd numbers in everything </a:t>
            </a:r>
            <a:r>
              <a:rPr lang="ar-EG" dirty="0" smtClean="0"/>
              <a:t>3 معالق رز, 5 معالق سلطه</a:t>
            </a:r>
            <a:endParaRPr lang="en-GB" dirty="0"/>
          </a:p>
        </p:txBody>
      </p:sp>
    </p:spTree>
    <p:extLst>
      <p:ext uri="{BB962C8B-B14F-4D97-AF65-F5344CB8AC3E}">
        <p14:creationId xmlns:p14="http://schemas.microsoft.com/office/powerpoint/2010/main" val="2303421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normAutofit lnSpcReduction="10000"/>
          </a:bodyPr>
          <a:lstStyle/>
          <a:p>
            <a:r>
              <a:rPr lang="en-GB" dirty="0" smtClean="0"/>
              <a:t>Wash my glasses after getting back home.</a:t>
            </a:r>
          </a:p>
          <a:p>
            <a:r>
              <a:rPr lang="en-GB" dirty="0" smtClean="0"/>
              <a:t>Wash and smell my hands regularly, specially after touching anything </a:t>
            </a:r>
            <a:r>
              <a:rPr lang="ar-EG" dirty="0" smtClean="0"/>
              <a:t>و معايا ديتول علي طول</a:t>
            </a:r>
          </a:p>
          <a:p>
            <a:r>
              <a:rPr lang="en-GB" dirty="0" smtClean="0"/>
              <a:t>Climb stairs with my right foot first</a:t>
            </a:r>
          </a:p>
          <a:p>
            <a:r>
              <a:rPr lang="en-GB" dirty="0" smtClean="0"/>
              <a:t>Can’t eat food people prepared by hands.</a:t>
            </a:r>
          </a:p>
          <a:p>
            <a:r>
              <a:rPr lang="en-GB" dirty="0" smtClean="0"/>
              <a:t>Re-arrange everything in order </a:t>
            </a:r>
            <a:r>
              <a:rPr lang="ar-EG" dirty="0" smtClean="0"/>
              <a:t>معجون الأسنان مينفعش يبقي مقلوب</a:t>
            </a:r>
          </a:p>
          <a:p>
            <a:r>
              <a:rPr lang="en-GB" dirty="0" smtClean="0"/>
              <a:t>Use any pen while the cap is on the left side</a:t>
            </a:r>
          </a:p>
          <a:p>
            <a:endParaRPr lang="en-GB" dirty="0"/>
          </a:p>
        </p:txBody>
      </p:sp>
    </p:spTree>
    <p:extLst>
      <p:ext uri="{BB962C8B-B14F-4D97-AF65-F5344CB8AC3E}">
        <p14:creationId xmlns:p14="http://schemas.microsoft.com/office/powerpoint/2010/main" val="2505868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lstStyle/>
          <a:p>
            <a:r>
              <a:rPr lang="en-GB" dirty="0" smtClean="0"/>
              <a:t>Brush my hair from left to right.</a:t>
            </a:r>
          </a:p>
          <a:p>
            <a:r>
              <a:rPr lang="en-GB" dirty="0" smtClean="0"/>
              <a:t>Put brush on comb.</a:t>
            </a:r>
          </a:p>
          <a:p>
            <a:r>
              <a:rPr lang="en-GB" dirty="0" smtClean="0"/>
              <a:t>Open candy, chocolate bars on the right side </a:t>
            </a:r>
            <a:r>
              <a:rPr lang="ar-EG" dirty="0" smtClean="0"/>
              <a:t>تتفتح قبل الاسم</a:t>
            </a:r>
          </a:p>
          <a:p>
            <a:r>
              <a:rPr lang="en-GB" dirty="0" smtClean="0"/>
              <a:t>Hang the towel on the right side, left higher than right, dark side out.</a:t>
            </a:r>
          </a:p>
          <a:p>
            <a:r>
              <a:rPr lang="en-GB" dirty="0" smtClean="0"/>
              <a:t>If anything changes its place it is the end of the world.</a:t>
            </a:r>
          </a:p>
          <a:p>
            <a:r>
              <a:rPr lang="en-GB" dirty="0" smtClean="0"/>
              <a:t>Whenever I get back home, my clothes has to go into the laundry basket.</a:t>
            </a:r>
          </a:p>
          <a:p>
            <a:endParaRPr lang="en-GB" dirty="0"/>
          </a:p>
        </p:txBody>
      </p:sp>
    </p:spTree>
    <p:extLst>
      <p:ext uri="{BB962C8B-B14F-4D97-AF65-F5344CB8AC3E}">
        <p14:creationId xmlns:p14="http://schemas.microsoft.com/office/powerpoint/2010/main" val="4258501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List of Obsessions</a:t>
            </a:r>
            <a:endParaRPr lang="en-GB" dirty="0"/>
          </a:p>
        </p:txBody>
      </p:sp>
      <p:sp>
        <p:nvSpPr>
          <p:cNvPr id="3" name="Content Placeholder 2"/>
          <p:cNvSpPr>
            <a:spLocks noGrp="1"/>
          </p:cNvSpPr>
          <p:nvPr>
            <p:ph idx="1"/>
          </p:nvPr>
        </p:nvSpPr>
        <p:spPr/>
        <p:txBody>
          <a:bodyPr/>
          <a:lstStyle/>
          <a:p>
            <a:r>
              <a:rPr lang="en-GB" dirty="0" smtClean="0"/>
              <a:t>Everything must be perfect.</a:t>
            </a:r>
          </a:p>
          <a:p>
            <a:r>
              <a:rPr lang="en-GB" dirty="0" smtClean="0"/>
              <a:t>Taking control if I go out.</a:t>
            </a:r>
          </a:p>
          <a:p>
            <a:r>
              <a:rPr lang="en-GB" dirty="0" smtClean="0"/>
              <a:t>Hate stepping on my shoes </a:t>
            </a:r>
            <a:r>
              <a:rPr lang="ar-EG" dirty="0" smtClean="0"/>
              <a:t>أي حد يدوس علي جزمتي لو مش لابساها</a:t>
            </a:r>
          </a:p>
          <a:p>
            <a:r>
              <a:rPr lang="en-GB" dirty="0" smtClean="0"/>
              <a:t>Never change my place on the couch</a:t>
            </a:r>
          </a:p>
          <a:p>
            <a:r>
              <a:rPr lang="en-GB" dirty="0" smtClean="0"/>
              <a:t>Have to clean the W.C after anyone, and before using it. </a:t>
            </a:r>
            <a:r>
              <a:rPr lang="ar-EG" smtClean="0"/>
              <a:t>لازم أدخل الأول</a:t>
            </a:r>
            <a:endParaRPr lang="en-GB" dirty="0"/>
          </a:p>
        </p:txBody>
      </p:sp>
    </p:spTree>
    <p:extLst>
      <p:ext uri="{BB962C8B-B14F-4D97-AF65-F5344CB8AC3E}">
        <p14:creationId xmlns:p14="http://schemas.microsoft.com/office/powerpoint/2010/main" val="696015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Classical CBT Model</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080" y="2408274"/>
            <a:ext cx="9466518" cy="3615069"/>
          </a:xfrm>
        </p:spPr>
      </p:pic>
    </p:spTree>
    <p:extLst>
      <p:ext uri="{BB962C8B-B14F-4D97-AF65-F5344CB8AC3E}">
        <p14:creationId xmlns:p14="http://schemas.microsoft.com/office/powerpoint/2010/main" val="710751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Steps of Therapy</a:t>
            </a:r>
            <a:endParaRPr lang="en-GB" b="1" dirty="0"/>
          </a:p>
        </p:txBody>
      </p:sp>
      <p:sp>
        <p:nvSpPr>
          <p:cNvPr id="3" name="Content Placeholder 2"/>
          <p:cNvSpPr>
            <a:spLocks noGrp="1"/>
          </p:cNvSpPr>
          <p:nvPr>
            <p:ph idx="1"/>
          </p:nvPr>
        </p:nvSpPr>
        <p:spPr/>
        <p:txBody>
          <a:bodyPr/>
          <a:lstStyle/>
          <a:p>
            <a:r>
              <a:rPr lang="en-GB" dirty="0" smtClean="0"/>
              <a:t>List of Obsessions (nothing should be left out).</a:t>
            </a:r>
          </a:p>
          <a:p>
            <a:r>
              <a:rPr lang="en-GB" dirty="0" smtClean="0"/>
              <a:t>Help the patient create a hierarchy</a:t>
            </a:r>
          </a:p>
          <a:p>
            <a:r>
              <a:rPr lang="en-GB" dirty="0" smtClean="0"/>
              <a:t>Teach the patient the concept of CBT and how OCD operates.</a:t>
            </a:r>
          </a:p>
          <a:p>
            <a:r>
              <a:rPr lang="en-GB" dirty="0" smtClean="0"/>
              <a:t>Tackle thoughts and behaviour simultaneously</a:t>
            </a:r>
          </a:p>
          <a:p>
            <a:r>
              <a:rPr lang="en-GB" dirty="0" smtClean="0"/>
              <a:t>Exposure and Response prevention</a:t>
            </a:r>
            <a:endParaRPr lang="en-GB" dirty="0"/>
          </a:p>
        </p:txBody>
      </p:sp>
    </p:spTree>
    <p:extLst>
      <p:ext uri="{BB962C8B-B14F-4D97-AF65-F5344CB8AC3E}">
        <p14:creationId xmlns:p14="http://schemas.microsoft.com/office/powerpoint/2010/main" val="608663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Obsessions are Universal</a:t>
            </a:r>
            <a:endParaRPr lang="en-GB" b="1" dirty="0"/>
          </a:p>
        </p:txBody>
      </p:sp>
      <p:sp>
        <p:nvSpPr>
          <p:cNvPr id="3" name="Content Placeholder 2"/>
          <p:cNvSpPr>
            <a:spLocks noGrp="1"/>
          </p:cNvSpPr>
          <p:nvPr>
            <p:ph idx="1"/>
          </p:nvPr>
        </p:nvSpPr>
        <p:spPr/>
        <p:txBody>
          <a:bodyPr/>
          <a:lstStyle/>
          <a:p>
            <a:pPr algn="just"/>
            <a:r>
              <a:rPr lang="en-GB" dirty="0"/>
              <a:t>I</a:t>
            </a:r>
            <a:r>
              <a:rPr lang="en-GB" dirty="0" smtClean="0"/>
              <a:t>ntrusive </a:t>
            </a:r>
            <a:r>
              <a:rPr lang="en-GB" dirty="0"/>
              <a:t>thoughts, doubts or images are almost </a:t>
            </a:r>
            <a:r>
              <a:rPr lang="en-GB" u="sng" dirty="0"/>
              <a:t>universal</a:t>
            </a:r>
            <a:r>
              <a:rPr lang="en-GB" dirty="0"/>
              <a:t> in the general population and their content is </a:t>
            </a:r>
            <a:r>
              <a:rPr lang="en-GB" u="sng" dirty="0"/>
              <a:t>indistinguishable</a:t>
            </a:r>
            <a:r>
              <a:rPr lang="en-GB" dirty="0"/>
              <a:t> from that of clinical </a:t>
            </a:r>
            <a:r>
              <a:rPr lang="en-GB" dirty="0" smtClean="0"/>
              <a:t>obsessions.</a:t>
            </a:r>
          </a:p>
          <a:p>
            <a:pPr algn="just"/>
            <a:r>
              <a:rPr lang="en-GB" dirty="0"/>
              <a:t>The difference between a normal intrusive thought and an obsessional thought lies both in the meaning that individuals with OCD attach to the occurrence or content of the intrusions and in their response to the thought or image.</a:t>
            </a:r>
          </a:p>
          <a:p>
            <a:endParaRPr lang="en-GB" dirty="0"/>
          </a:p>
          <a:p>
            <a:endParaRPr lang="en-GB" dirty="0"/>
          </a:p>
        </p:txBody>
      </p:sp>
    </p:spTree>
    <p:extLst>
      <p:ext uri="{BB962C8B-B14F-4D97-AF65-F5344CB8AC3E}">
        <p14:creationId xmlns:p14="http://schemas.microsoft.com/office/powerpoint/2010/main" val="1236267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Working on Obsessive Thoughts</a:t>
            </a:r>
            <a:endParaRPr lang="en-GB" b="1" dirty="0"/>
          </a:p>
        </p:txBody>
      </p:sp>
      <p:sp>
        <p:nvSpPr>
          <p:cNvPr id="3" name="Content Placeholder 2"/>
          <p:cNvSpPr>
            <a:spLocks noGrp="1"/>
          </p:cNvSpPr>
          <p:nvPr>
            <p:ph idx="1"/>
          </p:nvPr>
        </p:nvSpPr>
        <p:spPr/>
        <p:txBody>
          <a:bodyPr>
            <a:normAutofit/>
          </a:bodyPr>
          <a:lstStyle/>
          <a:p>
            <a:pPr algn="just"/>
            <a:endParaRPr lang="en-GB" dirty="0" smtClean="0"/>
          </a:p>
          <a:p>
            <a:pPr marL="0" indent="0" algn="just">
              <a:buNone/>
            </a:pPr>
            <a:r>
              <a:rPr lang="en-GB" dirty="0" smtClean="0"/>
              <a:t>Initially </a:t>
            </a:r>
            <a:r>
              <a:rPr lang="en-GB" dirty="0"/>
              <a:t>it involves having sufferers develop a healthy and informed understanding of how the mechanisms of OCD </a:t>
            </a:r>
            <a:r>
              <a:rPr lang="en-GB" dirty="0" smtClean="0"/>
              <a:t>operate</a:t>
            </a:r>
            <a:r>
              <a:rPr lang="en-GB" dirty="0" smtClean="0"/>
              <a:t>. </a:t>
            </a:r>
            <a:endParaRPr lang="en-GB" dirty="0"/>
          </a:p>
          <a:p>
            <a:pPr marL="0" indent="0" algn="just">
              <a:buNone/>
            </a:pPr>
            <a:r>
              <a:rPr lang="en-GB" dirty="0" smtClean="0"/>
              <a:t>Help the patient understand ideas of cognitive fusion (and even test it), over estimation of danger and heightened responsibility.</a:t>
            </a:r>
            <a:endParaRPr lang="en-GB" dirty="0" smtClean="0"/>
          </a:p>
          <a:p>
            <a:pPr marL="0" indent="0" algn="ctr">
              <a:buNone/>
            </a:pPr>
            <a:r>
              <a:rPr lang="en-GB" b="1" dirty="0" smtClean="0">
                <a:solidFill>
                  <a:srgbClr val="FF0000"/>
                </a:solidFill>
              </a:rPr>
              <a:t>(</a:t>
            </a:r>
            <a:r>
              <a:rPr lang="en-GB" b="1" dirty="0" smtClean="0">
                <a:solidFill>
                  <a:srgbClr val="FF0000"/>
                </a:solidFill>
              </a:rPr>
              <a:t>Cognitive Conceptualization)</a:t>
            </a:r>
          </a:p>
          <a:p>
            <a:pPr algn="just"/>
            <a:endParaRPr lang="en-GB" b="1" dirty="0">
              <a:solidFill>
                <a:srgbClr val="FF0000"/>
              </a:solidFill>
            </a:endParaRPr>
          </a:p>
        </p:txBody>
      </p:sp>
    </p:spTree>
    <p:extLst>
      <p:ext uri="{BB962C8B-B14F-4D97-AF65-F5344CB8AC3E}">
        <p14:creationId xmlns:p14="http://schemas.microsoft.com/office/powerpoint/2010/main" val="3822283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solidFill>
                <a:schemeClr val="tx2"/>
              </a:solidFill>
            </a:endParaRPr>
          </a:p>
          <a:p>
            <a:pPr marL="0" indent="0" algn="ctr">
              <a:buNone/>
            </a:pPr>
            <a:r>
              <a:rPr lang="en-GB" dirty="0" smtClean="0">
                <a:solidFill>
                  <a:schemeClr val="tx2"/>
                </a:solidFill>
              </a:rPr>
              <a:t>The </a:t>
            </a:r>
            <a:r>
              <a:rPr lang="en-GB" dirty="0">
                <a:solidFill>
                  <a:schemeClr val="tx2"/>
                </a:solidFill>
              </a:rPr>
              <a:t>main target is to make the patient that he/she needs to live with doubt. </a:t>
            </a:r>
            <a:endParaRPr lang="en-GB" dirty="0" smtClean="0">
              <a:solidFill>
                <a:schemeClr val="tx2"/>
              </a:solidFill>
            </a:endParaRPr>
          </a:p>
          <a:p>
            <a:pPr marL="0" indent="0" algn="ctr">
              <a:buNone/>
            </a:pPr>
            <a:endParaRPr lang="en-GB" b="1" dirty="0">
              <a:solidFill>
                <a:schemeClr val="tx2"/>
              </a:solidFill>
            </a:endParaRPr>
          </a:p>
          <a:p>
            <a:pPr marL="0" indent="0" algn="ctr">
              <a:buNone/>
            </a:pPr>
            <a:r>
              <a:rPr lang="en-GB" sz="2800" b="1" dirty="0" smtClean="0">
                <a:solidFill>
                  <a:srgbClr val="FF0000"/>
                </a:solidFill>
              </a:rPr>
              <a:t>The </a:t>
            </a:r>
            <a:r>
              <a:rPr lang="en-GB" sz="2800" b="1" dirty="0">
                <a:solidFill>
                  <a:srgbClr val="FF0000"/>
                </a:solidFill>
              </a:rPr>
              <a:t>Target is to tolerate uncertainty, not to eliminate it.</a:t>
            </a:r>
          </a:p>
          <a:p>
            <a:endParaRPr lang="en-GB" dirty="0"/>
          </a:p>
        </p:txBody>
      </p:sp>
    </p:spTree>
    <p:extLst>
      <p:ext uri="{BB962C8B-B14F-4D97-AF65-F5344CB8AC3E}">
        <p14:creationId xmlns:p14="http://schemas.microsoft.com/office/powerpoint/2010/main" val="847002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pPr marL="0" indent="0">
              <a:buNone/>
            </a:pPr>
            <a:endParaRPr lang="en-GB" dirty="0" smtClean="0">
              <a:solidFill>
                <a:schemeClr val="tx1"/>
              </a:solidFill>
            </a:endParaRPr>
          </a:p>
          <a:p>
            <a:pPr marL="0" indent="0" algn="ctr">
              <a:buNone/>
            </a:pPr>
            <a:r>
              <a:rPr lang="en-GB" dirty="0" smtClean="0">
                <a:solidFill>
                  <a:schemeClr val="tx1"/>
                </a:solidFill>
              </a:rPr>
              <a:t>Teaching </a:t>
            </a:r>
            <a:r>
              <a:rPr lang="en-GB" dirty="0">
                <a:solidFill>
                  <a:schemeClr val="tx1"/>
                </a:solidFill>
              </a:rPr>
              <a:t>the patient to constantly re-examine the </a:t>
            </a:r>
            <a:r>
              <a:rPr lang="en-GB" b="1" dirty="0" smtClean="0">
                <a:solidFill>
                  <a:schemeClr val="tx1"/>
                </a:solidFill>
              </a:rPr>
              <a:t>logic</a:t>
            </a:r>
            <a:r>
              <a:rPr lang="en-GB" dirty="0" smtClean="0">
                <a:solidFill>
                  <a:schemeClr val="tx1"/>
                </a:solidFill>
              </a:rPr>
              <a:t> of the </a:t>
            </a:r>
            <a:r>
              <a:rPr lang="en-GB" b="1" u="sng" dirty="0" smtClean="0">
                <a:solidFill>
                  <a:schemeClr val="tx1"/>
                </a:solidFill>
              </a:rPr>
              <a:t>Automatic</a:t>
            </a:r>
            <a:r>
              <a:rPr lang="en-GB" dirty="0" smtClean="0">
                <a:solidFill>
                  <a:schemeClr val="tx1"/>
                </a:solidFill>
              </a:rPr>
              <a:t> thoughts.</a:t>
            </a:r>
            <a:r>
              <a:rPr lang="en-GB" dirty="0" smtClean="0">
                <a:solidFill>
                  <a:srgbClr val="FF0000"/>
                </a:solidFill>
              </a:rPr>
              <a:t> </a:t>
            </a:r>
            <a:endParaRPr lang="en-GB" dirty="0" smtClean="0">
              <a:solidFill>
                <a:srgbClr val="FF0000"/>
              </a:solidFill>
            </a:endParaRPr>
          </a:p>
          <a:p>
            <a:pPr marL="0" indent="0" algn="ctr">
              <a:buNone/>
            </a:pPr>
            <a:r>
              <a:rPr lang="en-GB" sz="3200" dirty="0" smtClean="0">
                <a:solidFill>
                  <a:srgbClr val="FF0000"/>
                </a:solidFill>
              </a:rPr>
              <a:t>Keep </a:t>
            </a:r>
            <a:r>
              <a:rPr lang="en-GB" sz="3200" dirty="0">
                <a:solidFill>
                  <a:srgbClr val="FF0000"/>
                </a:solidFill>
              </a:rPr>
              <a:t>asking </a:t>
            </a:r>
            <a:r>
              <a:rPr lang="en-GB" sz="3200" b="1" dirty="0">
                <a:solidFill>
                  <a:srgbClr val="FF0000"/>
                </a:solidFill>
              </a:rPr>
              <a:t>WHY</a:t>
            </a:r>
            <a:r>
              <a:rPr lang="en-GB" sz="3200" b="1" dirty="0" smtClean="0">
                <a:solidFill>
                  <a:srgbClr val="FF0000"/>
                </a:solidFill>
              </a:rPr>
              <a:t>?</a:t>
            </a:r>
          </a:p>
          <a:p>
            <a:pPr marL="0" indent="0" algn="ctr">
              <a:buNone/>
            </a:pPr>
            <a:r>
              <a:rPr lang="en-GB" sz="3200" b="1" dirty="0" smtClean="0">
                <a:solidFill>
                  <a:srgbClr val="FF0000"/>
                </a:solidFill>
              </a:rPr>
              <a:t>“It is not me, it is my Obsession”</a:t>
            </a:r>
            <a:endParaRPr lang="en-GB" sz="3200" b="1" dirty="0">
              <a:solidFill>
                <a:srgbClr val="FF0000"/>
              </a:solidFill>
            </a:endParaRPr>
          </a:p>
          <a:p>
            <a:endParaRPr lang="en-GB" dirty="0"/>
          </a:p>
        </p:txBody>
      </p:sp>
    </p:spTree>
    <p:extLst>
      <p:ext uri="{BB962C8B-B14F-4D97-AF65-F5344CB8AC3E}">
        <p14:creationId xmlns:p14="http://schemas.microsoft.com/office/powerpoint/2010/main" val="2477587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pPr marL="0" indent="0" algn="ctr">
              <a:buNone/>
            </a:pPr>
            <a:r>
              <a:rPr lang="en-GB" dirty="0">
                <a:solidFill>
                  <a:schemeClr val="tx1"/>
                </a:solidFill>
              </a:rPr>
              <a:t>Interpretation of obsessional meaning, degree of danger </a:t>
            </a:r>
            <a:r>
              <a:rPr lang="en-GB" dirty="0">
                <a:solidFill>
                  <a:srgbClr val="FF0000"/>
                </a:solidFill>
              </a:rPr>
              <a:t>(evidence)</a:t>
            </a:r>
            <a:r>
              <a:rPr lang="en-GB" dirty="0">
                <a:solidFill>
                  <a:schemeClr val="tx1"/>
                </a:solidFill>
              </a:rPr>
              <a:t> and possible alternatives</a:t>
            </a:r>
            <a:r>
              <a:rPr lang="en-GB" dirty="0" smtClean="0">
                <a:solidFill>
                  <a:schemeClr val="tx1"/>
                </a:solidFill>
              </a:rPr>
              <a:t>.</a:t>
            </a:r>
          </a:p>
          <a:p>
            <a:pPr marL="0" indent="0" algn="ctr">
              <a:buNone/>
            </a:pPr>
            <a:endParaRPr lang="en-GB" dirty="0">
              <a:solidFill>
                <a:schemeClr val="tx1"/>
              </a:solidFill>
            </a:endParaRPr>
          </a:p>
          <a:p>
            <a:pPr marL="0" indent="0" algn="ctr">
              <a:buNone/>
            </a:pPr>
            <a:r>
              <a:rPr lang="en-GB" sz="2800" b="1" dirty="0" smtClean="0">
                <a:solidFill>
                  <a:srgbClr val="FF0000"/>
                </a:solidFill>
              </a:rPr>
              <a:t>Evidence (Facts), not Interpretations or doubt (what ifs?)</a:t>
            </a:r>
            <a:endParaRPr lang="en-GB" sz="2800" b="1" dirty="0">
              <a:solidFill>
                <a:srgbClr val="FF0000"/>
              </a:solidFill>
            </a:endParaRPr>
          </a:p>
          <a:p>
            <a:endParaRPr lang="en-GB" dirty="0"/>
          </a:p>
        </p:txBody>
      </p:sp>
    </p:spTree>
    <p:extLst>
      <p:ext uri="{BB962C8B-B14F-4D97-AF65-F5344CB8AC3E}">
        <p14:creationId xmlns:p14="http://schemas.microsoft.com/office/powerpoint/2010/main" val="94075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p>
          <a:p>
            <a:r>
              <a:rPr lang="en-GB" dirty="0" smtClean="0"/>
              <a:t>Work on erroneous beliefs, e.g. safety and contamination.</a:t>
            </a:r>
          </a:p>
          <a:p>
            <a:r>
              <a:rPr lang="en-GB" dirty="0" smtClean="0"/>
              <a:t>Teach the patient to </a:t>
            </a:r>
            <a:r>
              <a:rPr lang="en-GB" b="1" dirty="0" smtClean="0">
                <a:solidFill>
                  <a:srgbClr val="FF0000"/>
                </a:solidFill>
              </a:rPr>
              <a:t>acknowledge &amp; reframe </a:t>
            </a:r>
            <a:r>
              <a:rPr lang="en-GB" dirty="0" smtClean="0"/>
              <a:t>their obsessive behaviour. </a:t>
            </a:r>
            <a:endParaRPr lang="en-GB" dirty="0"/>
          </a:p>
          <a:p>
            <a:r>
              <a:rPr lang="en-GB" dirty="0" smtClean="0"/>
              <a:t>“I washed my hands because I could not tolerate the anxiety, not because there was a real chance of contracting AIDS.</a:t>
            </a:r>
            <a:endParaRPr lang="en-GB" dirty="0"/>
          </a:p>
        </p:txBody>
      </p:sp>
    </p:spTree>
    <p:extLst>
      <p:ext uri="{BB962C8B-B14F-4D97-AF65-F5344CB8AC3E}">
        <p14:creationId xmlns:p14="http://schemas.microsoft.com/office/powerpoint/2010/main" val="361463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Working on Obsessive Thoughts</a:t>
            </a:r>
            <a:endParaRPr lang="en-GB" dirty="0"/>
          </a:p>
        </p:txBody>
      </p:sp>
      <p:sp>
        <p:nvSpPr>
          <p:cNvPr id="3" name="Content Placeholder 2"/>
          <p:cNvSpPr>
            <a:spLocks noGrp="1"/>
          </p:cNvSpPr>
          <p:nvPr>
            <p:ph idx="1"/>
          </p:nvPr>
        </p:nvSpPr>
        <p:spPr/>
        <p:txBody>
          <a:bodyPr/>
          <a:lstStyle/>
          <a:p>
            <a:endParaRPr lang="en-GB" dirty="0" smtClean="0"/>
          </a:p>
          <a:p>
            <a:r>
              <a:rPr lang="en-GB" dirty="0" smtClean="0"/>
              <a:t>Why isn’t medicine enough?!!!</a:t>
            </a:r>
          </a:p>
          <a:p>
            <a:r>
              <a:rPr lang="en-GB" dirty="0" smtClean="0"/>
              <a:t>Fighting an occupational force that will fight back.</a:t>
            </a:r>
          </a:p>
          <a:p>
            <a:r>
              <a:rPr lang="en-GB" dirty="0" smtClean="0"/>
              <a:t>Changing structure and habits.</a:t>
            </a:r>
            <a:endParaRPr lang="en-GB" dirty="0"/>
          </a:p>
        </p:txBody>
      </p:sp>
    </p:spTree>
    <p:extLst>
      <p:ext uri="{BB962C8B-B14F-4D97-AF65-F5344CB8AC3E}">
        <p14:creationId xmlns:p14="http://schemas.microsoft.com/office/powerpoint/2010/main" val="3137931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Exposure &amp; Response Prevention (ERP)</a:t>
            </a:r>
            <a:endParaRPr lang="en-GB" b="1" dirty="0"/>
          </a:p>
        </p:txBody>
      </p:sp>
      <p:sp>
        <p:nvSpPr>
          <p:cNvPr id="3" name="Content Placeholder 2"/>
          <p:cNvSpPr>
            <a:spLocks noGrp="1"/>
          </p:cNvSpPr>
          <p:nvPr>
            <p:ph idx="1"/>
          </p:nvPr>
        </p:nvSpPr>
        <p:spPr/>
        <p:txBody>
          <a:bodyPr/>
          <a:lstStyle/>
          <a:p>
            <a:pPr algn="just"/>
            <a:r>
              <a:rPr lang="en-GB" dirty="0"/>
              <a:t>The goal of ERP is straightforward – to expose one’s self to the feared thought or situation, </a:t>
            </a:r>
            <a:r>
              <a:rPr lang="en-GB" b="1" i="1" u="sng" dirty="0">
                <a:solidFill>
                  <a:srgbClr val="FF0000"/>
                </a:solidFill>
              </a:rPr>
              <a:t>without doing any compulsive or avoidant responses</a:t>
            </a:r>
            <a:r>
              <a:rPr lang="en-GB" b="1" dirty="0" smtClean="0">
                <a:solidFill>
                  <a:srgbClr val="FF0000"/>
                </a:solidFill>
              </a:rPr>
              <a:t>.</a:t>
            </a:r>
          </a:p>
          <a:p>
            <a:pPr algn="just"/>
            <a:r>
              <a:rPr lang="en-GB" dirty="0" smtClean="0"/>
              <a:t>Explain the reinforcing nature of compulsions.</a:t>
            </a:r>
          </a:p>
          <a:p>
            <a:pPr algn="just"/>
            <a:r>
              <a:rPr lang="en-GB" dirty="0" smtClean="0"/>
              <a:t>Start with the least anxiety provoking obsession and move up the ladder.</a:t>
            </a:r>
          </a:p>
          <a:p>
            <a:pPr algn="just"/>
            <a:r>
              <a:rPr lang="en-GB" dirty="0" smtClean="0"/>
              <a:t>The main concept is de-learning, i.e. habituation, extinction, desensitization.</a:t>
            </a:r>
          </a:p>
          <a:p>
            <a:pPr algn="just"/>
            <a:endParaRPr lang="en-GB" dirty="0" smtClean="0"/>
          </a:p>
          <a:p>
            <a:endParaRPr lang="en-GB" dirty="0"/>
          </a:p>
        </p:txBody>
      </p:sp>
    </p:spTree>
    <p:extLst>
      <p:ext uri="{BB962C8B-B14F-4D97-AF65-F5344CB8AC3E}">
        <p14:creationId xmlns:p14="http://schemas.microsoft.com/office/powerpoint/2010/main" val="3972852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Exposure &amp; Response Prevention (ERP)</a:t>
            </a:r>
            <a:endParaRPr lang="en-GB" dirty="0"/>
          </a:p>
        </p:txBody>
      </p:sp>
      <p:sp>
        <p:nvSpPr>
          <p:cNvPr id="3" name="Content Placeholder 2"/>
          <p:cNvSpPr>
            <a:spLocks noGrp="1"/>
          </p:cNvSpPr>
          <p:nvPr>
            <p:ph idx="1"/>
          </p:nvPr>
        </p:nvSpPr>
        <p:spPr/>
        <p:txBody>
          <a:bodyPr>
            <a:normAutofit lnSpcReduction="10000"/>
          </a:bodyPr>
          <a:lstStyle/>
          <a:p>
            <a:r>
              <a:rPr lang="en-GB" dirty="0" smtClean="0"/>
              <a:t>Exposure can happen during sessions (real and imaginary).</a:t>
            </a:r>
          </a:p>
          <a:p>
            <a:r>
              <a:rPr lang="en-GB" dirty="0" smtClean="0"/>
              <a:t>Point out the compulsions &amp; avoidance behaviour that happens in session.</a:t>
            </a:r>
          </a:p>
          <a:p>
            <a:r>
              <a:rPr lang="en-GB" dirty="0" smtClean="0"/>
              <a:t>Learning to live with the “anxiety”, i.e. tolerating the discomfort.</a:t>
            </a:r>
          </a:p>
          <a:p>
            <a:r>
              <a:rPr lang="en-GB" dirty="0" smtClean="0"/>
              <a:t>Response prevention can be partial (decrease the number of compulsions).</a:t>
            </a:r>
          </a:p>
          <a:p>
            <a:r>
              <a:rPr lang="en-GB" dirty="0" smtClean="0"/>
              <a:t>Delaying response is a step on the way.</a:t>
            </a:r>
          </a:p>
          <a:p>
            <a:r>
              <a:rPr lang="en-GB" dirty="0" smtClean="0"/>
              <a:t>Distraction can be used to delay or prevent response.</a:t>
            </a:r>
          </a:p>
          <a:p>
            <a:r>
              <a:rPr lang="en-GB" dirty="0" smtClean="0"/>
              <a:t>Involve family when possible.</a:t>
            </a:r>
            <a:endParaRPr lang="en-GB" dirty="0"/>
          </a:p>
        </p:txBody>
      </p:sp>
    </p:spTree>
    <p:extLst>
      <p:ext uri="{BB962C8B-B14F-4D97-AF65-F5344CB8AC3E}">
        <p14:creationId xmlns:p14="http://schemas.microsoft.com/office/powerpoint/2010/main" val="480920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107" y="590108"/>
            <a:ext cx="11079126" cy="5693733"/>
          </a:xfrm>
        </p:spPr>
      </p:pic>
    </p:spTree>
    <p:extLst>
      <p:ext uri="{BB962C8B-B14F-4D97-AF65-F5344CB8AC3E}">
        <p14:creationId xmlns:p14="http://schemas.microsoft.com/office/powerpoint/2010/main" val="42780350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 of OCD for CBT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448" y="2626242"/>
            <a:ext cx="9477150" cy="3551274"/>
          </a:xfrm>
        </p:spPr>
      </p:pic>
    </p:spTree>
    <p:extLst>
      <p:ext uri="{BB962C8B-B14F-4D97-AF65-F5344CB8AC3E}">
        <p14:creationId xmlns:p14="http://schemas.microsoft.com/office/powerpoint/2010/main" val="239195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Definition of an Obsession</a:t>
            </a:r>
          </a:p>
        </p:txBody>
      </p:sp>
      <p:sp>
        <p:nvSpPr>
          <p:cNvPr id="3" name="Content Placeholder 2"/>
          <p:cNvSpPr>
            <a:spLocks noGrp="1"/>
          </p:cNvSpPr>
          <p:nvPr>
            <p:ph idx="1"/>
          </p:nvPr>
        </p:nvSpPr>
        <p:spPr/>
        <p:txBody>
          <a:bodyPr/>
          <a:lstStyle/>
          <a:p>
            <a:pPr marL="0" indent="0">
              <a:buNone/>
            </a:pPr>
            <a:endParaRPr lang="en-GB" dirty="0"/>
          </a:p>
          <a:p>
            <a:pPr marL="0" indent="0" algn="ctr">
              <a:buNone/>
            </a:pPr>
            <a:r>
              <a:rPr lang="en-GB" b="1" dirty="0" smtClean="0"/>
              <a:t>Obsessions </a:t>
            </a:r>
            <a:r>
              <a:rPr lang="en-GB" b="1" dirty="0"/>
              <a:t>are distressing and ego-dystonic but are acknowledged as originating in the person’s mind and as being unreasonable or excessive. A minority are regarded as overvalued ideas and, rarely, delusions. </a:t>
            </a:r>
          </a:p>
        </p:txBody>
      </p:sp>
    </p:spTree>
    <p:extLst>
      <p:ext uri="{BB962C8B-B14F-4D97-AF65-F5344CB8AC3E}">
        <p14:creationId xmlns:p14="http://schemas.microsoft.com/office/powerpoint/2010/main" val="1122027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Nature of the Obsession:</a:t>
            </a:r>
          </a:p>
          <a:p>
            <a:r>
              <a:rPr lang="en-GB" dirty="0" smtClean="0"/>
              <a:t>Content</a:t>
            </a:r>
          </a:p>
          <a:p>
            <a:r>
              <a:rPr lang="en-GB" dirty="0" smtClean="0"/>
              <a:t>Degree of insight</a:t>
            </a:r>
          </a:p>
          <a:p>
            <a:r>
              <a:rPr lang="en-GB" dirty="0" smtClean="0"/>
              <a:t>Frequency</a:t>
            </a:r>
          </a:p>
          <a:p>
            <a:r>
              <a:rPr lang="en-GB" dirty="0" smtClean="0"/>
              <a:t>Triggers</a:t>
            </a:r>
          </a:p>
          <a:p>
            <a:r>
              <a:rPr lang="en-GB" dirty="0" smtClean="0"/>
              <a:t>Feared consequence</a:t>
            </a:r>
          </a:p>
          <a:p>
            <a:r>
              <a:rPr lang="en-GB" dirty="0" smtClean="0"/>
              <a:t>Meaning of the obsession to the patient</a:t>
            </a:r>
          </a:p>
        </p:txBody>
      </p:sp>
    </p:spTree>
    <p:extLst>
      <p:ext uri="{BB962C8B-B14F-4D97-AF65-F5344CB8AC3E}">
        <p14:creationId xmlns:p14="http://schemas.microsoft.com/office/powerpoint/2010/main" val="1891227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pic>
        <p:nvPicPr>
          <p:cNvPr id="5" name="Picture 4"/>
          <p:cNvPicPr>
            <a:picLocks noChangeAspect="1"/>
          </p:cNvPicPr>
          <p:nvPr/>
        </p:nvPicPr>
        <p:blipFill>
          <a:blip r:embed="rId2"/>
          <a:stretch>
            <a:fillRect/>
          </a:stretch>
        </p:blipFill>
        <p:spPr>
          <a:xfrm>
            <a:off x="6019800" y="3352800"/>
            <a:ext cx="152400" cy="152400"/>
          </a:xfrm>
          <a:prstGeom prst="rect">
            <a:avLst/>
          </a:prstGeom>
        </p:spPr>
      </p:pic>
      <p:sp>
        <p:nvSpPr>
          <p:cNvPr id="3" name="Content Placeholder 2"/>
          <p:cNvSpPr>
            <a:spLocks noGrp="1"/>
          </p:cNvSpPr>
          <p:nvPr>
            <p:ph idx="1"/>
          </p:nvPr>
        </p:nvSpPr>
        <p:spPr/>
        <p:txBody>
          <a:bodyPr/>
          <a:lstStyle/>
          <a:p>
            <a:pPr marL="0" indent="0">
              <a:buNone/>
            </a:pPr>
            <a:endParaRPr lang="en-GB" b="1" dirty="0" smtClean="0"/>
          </a:p>
          <a:p>
            <a:pPr marL="0" indent="0">
              <a:buNone/>
            </a:pPr>
            <a:r>
              <a:rPr lang="en-GB" b="1" dirty="0" smtClean="0"/>
              <a:t>Emotional State</a:t>
            </a:r>
          </a:p>
          <a:p>
            <a:r>
              <a:rPr lang="en-GB" dirty="0" smtClean="0"/>
              <a:t>The main emotion related to the obsession or intrusion.</a:t>
            </a:r>
          </a:p>
          <a:p>
            <a:r>
              <a:rPr lang="en-GB" dirty="0" smtClean="0"/>
              <a:t>Ego syntonic or dystonic.</a:t>
            </a:r>
          </a:p>
          <a:p>
            <a:r>
              <a:rPr lang="en-GB" dirty="0" smtClean="0"/>
              <a:t>Associated secondary mood</a:t>
            </a:r>
            <a:endParaRPr lang="en-GB" dirty="0"/>
          </a:p>
        </p:txBody>
      </p:sp>
    </p:spTree>
    <p:extLst>
      <p:ext uri="{BB962C8B-B14F-4D97-AF65-F5344CB8AC3E}">
        <p14:creationId xmlns:p14="http://schemas.microsoft.com/office/powerpoint/2010/main" val="2269256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Compulsions and Neutralizing Behaviour:</a:t>
            </a:r>
            <a:endParaRPr lang="ar-EG" b="1" dirty="0" smtClean="0"/>
          </a:p>
          <a:p>
            <a:r>
              <a:rPr lang="en-GB" dirty="0" smtClean="0"/>
              <a:t>Degree of stress on resistance</a:t>
            </a:r>
          </a:p>
          <a:p>
            <a:r>
              <a:rPr lang="en-GB" dirty="0" smtClean="0"/>
              <a:t>Feared consequence of resistance</a:t>
            </a:r>
          </a:p>
          <a:p>
            <a:r>
              <a:rPr lang="en-GB" dirty="0" smtClean="0"/>
              <a:t>How is the compulsion terminated (number of repetitions, degree of comfort).</a:t>
            </a:r>
          </a:p>
          <a:p>
            <a:r>
              <a:rPr lang="en-GB" dirty="0" smtClean="0"/>
              <a:t>Frequency</a:t>
            </a:r>
            <a:endParaRPr lang="en-GB" dirty="0"/>
          </a:p>
        </p:txBody>
      </p:sp>
    </p:spTree>
    <p:extLst>
      <p:ext uri="{BB962C8B-B14F-4D97-AF65-F5344CB8AC3E}">
        <p14:creationId xmlns:p14="http://schemas.microsoft.com/office/powerpoint/2010/main" val="38402750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Avoidance </a:t>
            </a:r>
            <a:r>
              <a:rPr lang="en-GB" b="1" dirty="0" err="1" smtClean="0"/>
              <a:t>Behavior</a:t>
            </a:r>
            <a:r>
              <a:rPr lang="en-GB" b="1" dirty="0" smtClean="0"/>
              <a:t>:</a:t>
            </a:r>
          </a:p>
          <a:p>
            <a:r>
              <a:rPr lang="en-GB" dirty="0" smtClean="0"/>
              <a:t>Rated on a scale from 0-100</a:t>
            </a:r>
          </a:p>
          <a:p>
            <a:r>
              <a:rPr lang="en-GB" dirty="0" smtClean="0"/>
              <a:t>Frequency</a:t>
            </a:r>
          </a:p>
          <a:p>
            <a:r>
              <a:rPr lang="en-GB" dirty="0" smtClean="0"/>
              <a:t>Degree of distress that leads to avoidance</a:t>
            </a:r>
            <a:endParaRPr lang="en-GB" dirty="0"/>
          </a:p>
        </p:txBody>
      </p:sp>
    </p:spTree>
    <p:extLst>
      <p:ext uri="{BB962C8B-B14F-4D97-AF65-F5344CB8AC3E}">
        <p14:creationId xmlns:p14="http://schemas.microsoft.com/office/powerpoint/2010/main" val="3563814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Family Involvement:</a:t>
            </a:r>
          </a:p>
          <a:p>
            <a:r>
              <a:rPr lang="en-GB" dirty="0" smtClean="0"/>
              <a:t>Degree of accommodation of the obsessions.</a:t>
            </a:r>
          </a:p>
          <a:p>
            <a:r>
              <a:rPr lang="en-GB" dirty="0" smtClean="0"/>
              <a:t>Expressed emotions towards the patient’s behaviour (e.g., hoarding, bathroom use, etc….).</a:t>
            </a:r>
          </a:p>
          <a:p>
            <a:r>
              <a:rPr lang="en-GB" dirty="0" smtClean="0"/>
              <a:t>Degree of distress of family members.</a:t>
            </a:r>
          </a:p>
          <a:p>
            <a:r>
              <a:rPr lang="en-GB" dirty="0" smtClean="0"/>
              <a:t>Identify the role they can play in the treatment process.</a:t>
            </a:r>
          </a:p>
          <a:p>
            <a:endParaRPr lang="en-GB" dirty="0"/>
          </a:p>
        </p:txBody>
      </p:sp>
    </p:spTree>
    <p:extLst>
      <p:ext uri="{BB962C8B-B14F-4D97-AF65-F5344CB8AC3E}">
        <p14:creationId xmlns:p14="http://schemas.microsoft.com/office/powerpoint/2010/main" val="2571982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b="1" dirty="0" smtClean="0"/>
              <a:t>Degree of Handicap: Social, Physical &amp; Occupational</a:t>
            </a:r>
            <a:endParaRPr lang="en-GB" b="1" dirty="0"/>
          </a:p>
        </p:txBody>
      </p:sp>
    </p:spTree>
    <p:extLst>
      <p:ext uri="{BB962C8B-B14F-4D97-AF65-F5344CB8AC3E}">
        <p14:creationId xmlns:p14="http://schemas.microsoft.com/office/powerpoint/2010/main" val="310348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lgn="ctr">
              <a:buNone/>
            </a:pPr>
            <a:endParaRPr lang="en-GB" b="1" dirty="0" smtClean="0"/>
          </a:p>
          <a:p>
            <a:pPr marL="0" indent="0" algn="ctr">
              <a:buNone/>
            </a:pPr>
            <a:r>
              <a:rPr lang="en-GB" b="1" dirty="0" smtClean="0"/>
              <a:t>Commitment to Change and ability to join CBT </a:t>
            </a:r>
            <a:endParaRPr lang="en-GB" b="1" dirty="0"/>
          </a:p>
        </p:txBody>
      </p:sp>
    </p:spTree>
    <p:extLst>
      <p:ext uri="{BB962C8B-B14F-4D97-AF65-F5344CB8AC3E}">
        <p14:creationId xmlns:p14="http://schemas.microsoft.com/office/powerpoint/2010/main" val="3330872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Assessment</a:t>
            </a:r>
            <a:endParaRPr lang="en-GB" b="1" dirty="0"/>
          </a:p>
        </p:txBody>
      </p:sp>
      <p:sp>
        <p:nvSpPr>
          <p:cNvPr id="3" name="Content Placeholder 2"/>
          <p:cNvSpPr>
            <a:spLocks noGrp="1"/>
          </p:cNvSpPr>
          <p:nvPr>
            <p:ph idx="1"/>
          </p:nvPr>
        </p:nvSpPr>
        <p:spPr/>
        <p:txBody>
          <a:bodyPr/>
          <a:lstStyle/>
          <a:p>
            <a:pPr marL="0" indent="0">
              <a:buNone/>
            </a:pPr>
            <a:r>
              <a:rPr lang="en-GB" b="1" dirty="0" smtClean="0"/>
              <a:t>Use of Scales:</a:t>
            </a:r>
          </a:p>
          <a:p>
            <a:r>
              <a:rPr lang="en-GB" dirty="0" smtClean="0"/>
              <a:t>The </a:t>
            </a:r>
            <a:r>
              <a:rPr lang="en-GB" dirty="0"/>
              <a:t>Yale–Brown Obsessive–Compulsive Scale </a:t>
            </a:r>
            <a:endParaRPr lang="en-GB" dirty="0" smtClean="0"/>
          </a:p>
          <a:p>
            <a:r>
              <a:rPr lang="en-GB" dirty="0"/>
              <a:t>The Obsessive–Compulsive Inventory </a:t>
            </a:r>
            <a:endParaRPr lang="en-GB" dirty="0" smtClean="0"/>
          </a:p>
          <a:p>
            <a:r>
              <a:rPr lang="en-GB" dirty="0" smtClean="0"/>
              <a:t>Helps to set a baseline for therapy and can be used in follow-up.</a:t>
            </a:r>
            <a:endParaRPr lang="en-GB" dirty="0"/>
          </a:p>
        </p:txBody>
      </p:sp>
    </p:spTree>
    <p:extLst>
      <p:ext uri="{BB962C8B-B14F-4D97-AF65-F5344CB8AC3E}">
        <p14:creationId xmlns:p14="http://schemas.microsoft.com/office/powerpoint/2010/main" val="3370331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COMPULSION?</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307" y="2371060"/>
            <a:ext cx="9335386" cy="3657600"/>
          </a:xfrm>
        </p:spPr>
      </p:pic>
    </p:spTree>
    <p:extLst>
      <p:ext uri="{BB962C8B-B14F-4D97-AF65-F5344CB8AC3E}">
        <p14:creationId xmlns:p14="http://schemas.microsoft.com/office/powerpoint/2010/main" val="329051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a Compulsion</a:t>
            </a:r>
            <a:endParaRPr lang="en-GB" b="1" dirty="0"/>
          </a:p>
        </p:txBody>
      </p:sp>
      <p:sp>
        <p:nvSpPr>
          <p:cNvPr id="3" name="Content Placeholder 2"/>
          <p:cNvSpPr>
            <a:spLocks noGrp="1"/>
          </p:cNvSpPr>
          <p:nvPr>
            <p:ph idx="1"/>
          </p:nvPr>
        </p:nvSpPr>
        <p:spPr/>
        <p:txBody>
          <a:bodyPr/>
          <a:lstStyle/>
          <a:p>
            <a:endParaRPr lang="en-GB" dirty="0" smtClean="0"/>
          </a:p>
          <a:p>
            <a:endParaRPr lang="en-GB" dirty="0"/>
          </a:p>
          <a:p>
            <a:r>
              <a:rPr lang="en-GB" b="1" dirty="0" smtClean="0"/>
              <a:t>An </a:t>
            </a:r>
            <a:r>
              <a:rPr lang="en-GB" b="1" dirty="0"/>
              <a:t>irresistible persistent impulse to perform an </a:t>
            </a:r>
            <a:r>
              <a:rPr lang="en-GB" b="1" dirty="0" smtClean="0"/>
              <a:t>act.</a:t>
            </a:r>
          </a:p>
          <a:p>
            <a:r>
              <a:rPr lang="en-GB" b="1" dirty="0"/>
              <a:t>T</a:t>
            </a:r>
            <a:r>
              <a:rPr lang="en-GB" b="1" dirty="0" smtClean="0"/>
              <a:t>he </a:t>
            </a:r>
            <a:r>
              <a:rPr lang="en-GB" b="1" dirty="0"/>
              <a:t>state of being forced to do something</a:t>
            </a:r>
          </a:p>
        </p:txBody>
      </p:sp>
    </p:spTree>
    <p:extLst>
      <p:ext uri="{BB962C8B-B14F-4D97-AF65-F5344CB8AC3E}">
        <p14:creationId xmlns:p14="http://schemas.microsoft.com/office/powerpoint/2010/main" val="671744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Compulsions</a:t>
            </a:r>
            <a:endParaRPr lang="en-GB" b="1" dirty="0"/>
          </a:p>
        </p:txBody>
      </p:sp>
      <p:sp>
        <p:nvSpPr>
          <p:cNvPr id="3" name="Content Placeholder 2"/>
          <p:cNvSpPr>
            <a:spLocks noGrp="1"/>
          </p:cNvSpPr>
          <p:nvPr>
            <p:ph idx="1"/>
          </p:nvPr>
        </p:nvSpPr>
        <p:spPr/>
        <p:txBody>
          <a:bodyPr/>
          <a:lstStyle/>
          <a:p>
            <a:pPr algn="just"/>
            <a:r>
              <a:rPr lang="en-GB" dirty="0" smtClean="0"/>
              <a:t>Can be overt “door checking”, or covert “mentally repeating a phrase”.</a:t>
            </a:r>
          </a:p>
          <a:p>
            <a:pPr algn="just"/>
            <a:r>
              <a:rPr lang="en-GB" dirty="0" smtClean="0"/>
              <a:t>Highly </a:t>
            </a:r>
            <a:r>
              <a:rPr lang="en-GB" dirty="0" smtClean="0">
                <a:solidFill>
                  <a:srgbClr val="FF0000"/>
                </a:solidFill>
              </a:rPr>
              <a:t>reinforcing</a:t>
            </a:r>
            <a:r>
              <a:rPr lang="en-GB" dirty="0" smtClean="0"/>
              <a:t>.</a:t>
            </a:r>
          </a:p>
          <a:p>
            <a:pPr algn="just"/>
            <a:r>
              <a:rPr lang="en-GB" dirty="0" smtClean="0"/>
              <a:t>May </a:t>
            </a:r>
            <a:r>
              <a:rPr lang="en-GB" dirty="0"/>
              <a:t>function as a means of avoiding discomfort, as </a:t>
            </a:r>
            <a:r>
              <a:rPr lang="en-GB" dirty="0" smtClean="0"/>
              <a:t>in obsessional </a:t>
            </a:r>
            <a:r>
              <a:rPr lang="en-GB" dirty="0"/>
              <a:t>slowness </a:t>
            </a:r>
            <a:endParaRPr lang="en-GB" dirty="0" smtClean="0"/>
          </a:p>
          <a:p>
            <a:pPr algn="just"/>
            <a:r>
              <a:rPr lang="en-GB" dirty="0" smtClean="0"/>
              <a:t>Terminates when feeling comfortable not when the objective target has been achieved, e.g., hand cleaning.</a:t>
            </a:r>
          </a:p>
          <a:p>
            <a:pPr algn="just"/>
            <a:r>
              <a:rPr lang="en-GB" dirty="0" smtClean="0"/>
              <a:t>Mainly safety seeking behaviour, e.g., checking for AIDs, repetitive questioning.</a:t>
            </a:r>
            <a:endParaRPr lang="en-GB" dirty="0"/>
          </a:p>
        </p:txBody>
      </p:sp>
    </p:spTree>
    <p:extLst>
      <p:ext uri="{BB962C8B-B14F-4D97-AF65-F5344CB8AC3E}">
        <p14:creationId xmlns:p14="http://schemas.microsoft.com/office/powerpoint/2010/main" val="327945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34" y="462516"/>
            <a:ext cx="11233296" cy="5901070"/>
          </a:xfrm>
        </p:spPr>
      </p:pic>
    </p:spTree>
    <p:extLst>
      <p:ext uri="{BB962C8B-B14F-4D97-AF65-F5344CB8AC3E}">
        <p14:creationId xmlns:p14="http://schemas.microsoft.com/office/powerpoint/2010/main" val="1568889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1514</TotalTime>
  <Words>1490</Words>
  <Application>Microsoft Office PowerPoint</Application>
  <PresentationFormat>Widescreen</PresentationFormat>
  <Paragraphs>207</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Garamond</vt:lpstr>
      <vt:lpstr>Times New Roman</vt:lpstr>
      <vt:lpstr>Organic</vt:lpstr>
      <vt:lpstr>CBT for OCD Basic Principles</vt:lpstr>
      <vt:lpstr>What is an OBSESSION?</vt:lpstr>
      <vt:lpstr>Definition of an Obsession</vt:lpstr>
      <vt:lpstr>Obsessions are Universal</vt:lpstr>
      <vt:lpstr>Definition of an Obsession</vt:lpstr>
      <vt:lpstr>What is a COMPULSION?</vt:lpstr>
      <vt:lpstr>Definition of a Compulsion</vt:lpstr>
      <vt:lpstr>Compulsions</vt:lpstr>
      <vt:lpstr>PowerPoint Presentation</vt:lpstr>
      <vt:lpstr>The OCD Vicious Circle</vt:lpstr>
      <vt:lpstr>Most Common Obsessions</vt:lpstr>
      <vt:lpstr>Contamination</vt:lpstr>
      <vt:lpstr>Doubt</vt:lpstr>
      <vt:lpstr>Intrusive Religious or Blasphemous Thoughts</vt:lpstr>
      <vt:lpstr>Intrusive Sexual Thoughts</vt:lpstr>
      <vt:lpstr>Intrusive Thoughts of Violence or Aggression</vt:lpstr>
      <vt:lpstr>The Need for Order &amp; Symmetry</vt:lpstr>
      <vt:lpstr>Morbid Hesitancy</vt:lpstr>
      <vt:lpstr>Superstition</vt:lpstr>
      <vt:lpstr>Most common Compulsions</vt:lpstr>
      <vt:lpstr>Thought Action Fusion</vt:lpstr>
      <vt:lpstr>Thought Action Fusion</vt:lpstr>
      <vt:lpstr>Exaggeration of Danger (WCS)</vt:lpstr>
      <vt:lpstr>Responsibility</vt:lpstr>
      <vt:lpstr>Responsibility</vt:lpstr>
      <vt:lpstr>Non-specific Cognitive Biases</vt:lpstr>
      <vt:lpstr>Dominant Emotions in OCD</vt:lpstr>
      <vt:lpstr>Dominant Emotions in OCD</vt:lpstr>
      <vt:lpstr>Dominant Emotions in OCD</vt:lpstr>
      <vt:lpstr>Dominant Emotions in OCD</vt:lpstr>
      <vt:lpstr>Avoidance Behaviour</vt:lpstr>
      <vt:lpstr>Part II: CBT for OCD </vt:lpstr>
      <vt:lpstr>A List of Obsessions</vt:lpstr>
      <vt:lpstr>A List of Obsessions</vt:lpstr>
      <vt:lpstr>A List of Obsessions</vt:lpstr>
      <vt:lpstr>A List of Obsessions</vt:lpstr>
      <vt:lpstr>A List of Obsessions</vt:lpstr>
      <vt:lpstr>The Classical CBT Model</vt:lpstr>
      <vt:lpstr>Steps of Therapy</vt:lpstr>
      <vt:lpstr>Working on Obsessive Thoughts</vt:lpstr>
      <vt:lpstr>Working on Obsessive Thoughts</vt:lpstr>
      <vt:lpstr>Working on Obsessive Thoughts</vt:lpstr>
      <vt:lpstr>Working on Obsessive Thoughts</vt:lpstr>
      <vt:lpstr>Working on Obsessive Thoughts</vt:lpstr>
      <vt:lpstr>Working on Obsessive Thoughts</vt:lpstr>
      <vt:lpstr>Exposure &amp; Response Prevention (ERP)</vt:lpstr>
      <vt:lpstr>Exposure &amp; Response Prevention (ERP)</vt:lpstr>
      <vt:lpstr>PowerPoint Presentation</vt:lpstr>
      <vt:lpstr>Assessment of OCD for CBT</vt:lpstr>
      <vt:lpstr>Assessment</vt:lpstr>
      <vt:lpstr>Assessment</vt:lpstr>
      <vt:lpstr>Assessment</vt:lpstr>
      <vt:lpstr>Assessment</vt:lpstr>
      <vt:lpstr>Assessment</vt:lpstr>
      <vt:lpstr>Assessment</vt:lpstr>
      <vt:lpstr>Assessment</vt:lpstr>
      <vt:lpstr>Assessment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CBT for OCD Basic Principles</dc:title>
  <dc:creator>Tamer Goueli</dc:creator>
  <cp:lastModifiedBy>Tamer Goueli</cp:lastModifiedBy>
  <cp:revision>91</cp:revision>
  <dcterms:created xsi:type="dcterms:W3CDTF">2015-02-09T09:06:22Z</dcterms:created>
  <dcterms:modified xsi:type="dcterms:W3CDTF">2015-02-26T20:52:57Z</dcterms:modified>
</cp:coreProperties>
</file>