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0" r:id="rId4"/>
    <p:sldId id="265" r:id="rId5"/>
    <p:sldId id="266" r:id="rId6"/>
    <p:sldId id="267" r:id="rId7"/>
    <p:sldId id="258" r:id="rId8"/>
    <p:sldId id="259" r:id="rId9"/>
    <p:sldId id="260" r:id="rId10"/>
    <p:sldId id="261" r:id="rId11"/>
    <p:sldId id="269" r:id="rId12"/>
    <p:sldId id="262" r:id="rId13"/>
    <p:sldId id="268" r:id="rId14"/>
    <p:sldId id="263" r:id="rId15"/>
    <p:sldId id="264"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1" d="100"/>
          <a:sy n="71" d="100"/>
        </p:scale>
        <p:origin x="-1356" y="23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AFCCA01-B9BB-46D9-93EA-068CD467CA9B}" type="datetimeFigureOut">
              <a:rPr lang="en-IN" smtClean="0"/>
              <a:t>29-09-2020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E97600-2590-417A-9D4B-8B2708B6E728}" type="slidenum">
              <a:rPr lang="en-IN" smtClean="0"/>
              <a:t>‹#›</a:t>
            </a:fld>
            <a:endParaRPr lang="en-IN"/>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FCCA01-B9BB-46D9-93EA-068CD467CA9B}" type="datetimeFigureOut">
              <a:rPr lang="en-IN" smtClean="0"/>
              <a:t>29-09-2020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E97600-2590-417A-9D4B-8B2708B6E728}"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FCCA01-B9BB-46D9-93EA-068CD467CA9B}" type="datetimeFigureOut">
              <a:rPr lang="en-IN" smtClean="0"/>
              <a:t>29-09-2020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E97600-2590-417A-9D4B-8B2708B6E728}"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FCCA01-B9BB-46D9-93EA-068CD467CA9B}" type="datetimeFigureOut">
              <a:rPr lang="en-IN" smtClean="0"/>
              <a:t>29-09-2020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E97600-2590-417A-9D4B-8B2708B6E728}"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FCCA01-B9BB-46D9-93EA-068CD467CA9B}" type="datetimeFigureOut">
              <a:rPr lang="en-IN" smtClean="0"/>
              <a:t>29-09-2020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E97600-2590-417A-9D4B-8B2708B6E728}" type="slidenum">
              <a:rPr lang="en-IN" smtClean="0"/>
              <a:t>‹#›</a:t>
            </a:fld>
            <a:endParaRPr lang="en-IN"/>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AFCCA01-B9BB-46D9-93EA-068CD467CA9B}" type="datetimeFigureOut">
              <a:rPr lang="en-IN" smtClean="0"/>
              <a:t>29-09-2020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4E97600-2590-417A-9D4B-8B2708B6E728}"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AFCCA01-B9BB-46D9-93EA-068CD467CA9B}" type="datetimeFigureOut">
              <a:rPr lang="en-IN" smtClean="0"/>
              <a:t>29-09-2020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4E97600-2590-417A-9D4B-8B2708B6E728}" type="slidenum">
              <a:rPr lang="en-IN" smtClean="0"/>
              <a:t>‹#›</a:t>
            </a:fld>
            <a:endParaRPr lang="en-IN"/>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FCCA01-B9BB-46D9-93EA-068CD467CA9B}" type="datetimeFigureOut">
              <a:rPr lang="en-IN" smtClean="0"/>
              <a:t>29-09-2020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4E97600-2590-417A-9D4B-8B2708B6E728}"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FCCA01-B9BB-46D9-93EA-068CD467CA9B}" type="datetimeFigureOut">
              <a:rPr lang="en-IN" smtClean="0"/>
              <a:t>29-09-2020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4E97600-2590-417A-9D4B-8B2708B6E728}"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FCCA01-B9BB-46D9-93EA-068CD467CA9B}" type="datetimeFigureOut">
              <a:rPr lang="en-IN" smtClean="0"/>
              <a:t>29-09-2020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4E97600-2590-417A-9D4B-8B2708B6E728}" type="slidenum">
              <a:rPr lang="en-IN" smtClean="0"/>
              <a:t>‹#›</a:t>
            </a:fld>
            <a:endParaRPr lang="en-IN"/>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FCCA01-B9BB-46D9-93EA-068CD467CA9B}" type="datetimeFigureOut">
              <a:rPr lang="en-IN" smtClean="0"/>
              <a:t>29-09-2020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4E97600-2590-417A-9D4B-8B2708B6E728}"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6AFCCA01-B9BB-46D9-93EA-068CD467CA9B}" type="datetimeFigureOut">
              <a:rPr lang="en-IN" smtClean="0"/>
              <a:t>29-09-2020</a:t>
            </a:fld>
            <a:endParaRPr lang="en-IN"/>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IN"/>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4E97600-2590-417A-9D4B-8B2708B6E728}"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info@emotionoflife.in" TargetMode="External"/><Relationship Id="rId2" Type="http://schemas.openxmlformats.org/officeDocument/2006/relationships/hyperlink" Target="http://www.emotionoflife.in/"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44824"/>
            <a:ext cx="8229600" cy="2376264"/>
          </a:xfrm>
        </p:spPr>
        <p:txBody>
          <a:bodyPr>
            <a:noAutofit/>
          </a:bodyPr>
          <a:lstStyle/>
          <a:p>
            <a:r>
              <a:rPr lang="en-IN" sz="8800" dirty="0" smtClean="0">
                <a:latin typeface="Times New Roman" pitchFamily="18" charset="0"/>
                <a:cs typeface="Times New Roman" pitchFamily="18" charset="0"/>
              </a:rPr>
              <a:t>Cognitive Behaviour Therapy</a:t>
            </a:r>
            <a:endParaRPr lang="en-IN" sz="8800" dirty="0">
              <a:latin typeface="Times New Roman" pitchFamily="18" charset="0"/>
              <a:cs typeface="Times New Roman" pitchFamily="18" charset="0"/>
            </a:endParaRPr>
          </a:p>
        </p:txBody>
      </p:sp>
    </p:spTree>
    <p:extLst>
      <p:ext uri="{BB962C8B-B14F-4D97-AF65-F5344CB8AC3E}">
        <p14:creationId xmlns:p14="http://schemas.microsoft.com/office/powerpoint/2010/main" val="4257244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549275"/>
            <a:ext cx="8642350" cy="5903913"/>
          </a:xfrm>
        </p:spPr>
        <p:txBody>
          <a:bodyPr>
            <a:normAutofit/>
          </a:bodyPr>
          <a:lstStyle/>
          <a:p>
            <a:pPr marL="0" indent="0" fontAlgn="base">
              <a:buNone/>
            </a:pPr>
            <a:r>
              <a:rPr lang="en-US" b="1" i="1" dirty="0">
                <a:solidFill>
                  <a:schemeClr val="accent2">
                    <a:lumMod val="75000"/>
                  </a:schemeClr>
                </a:solidFill>
                <a:latin typeface="Times New Roman" pitchFamily="18" charset="0"/>
                <a:cs typeface="Times New Roman" pitchFamily="18" charset="0"/>
              </a:rPr>
              <a:t>Practice New Skills</a:t>
            </a:r>
          </a:p>
          <a:p>
            <a:pPr marL="0" indent="0" fontAlgn="base">
              <a:buNone/>
            </a:pPr>
            <a:r>
              <a:rPr lang="en-US" dirty="0">
                <a:latin typeface="Times New Roman" pitchFamily="18" charset="0"/>
                <a:cs typeface="Times New Roman" pitchFamily="18" charset="0"/>
              </a:rPr>
              <a:t>It is important to start practicing new skills that can then be put in to use in </a:t>
            </a:r>
            <a:r>
              <a:rPr lang="en-US" dirty="0" smtClean="0">
                <a:latin typeface="Times New Roman" pitchFamily="18" charset="0"/>
                <a:cs typeface="Times New Roman" pitchFamily="18" charset="0"/>
              </a:rPr>
              <a:t>real </a:t>
            </a:r>
            <a:r>
              <a:rPr lang="en-US" dirty="0">
                <a:latin typeface="Times New Roman" pitchFamily="18" charset="0"/>
                <a:cs typeface="Times New Roman" pitchFamily="18" charset="0"/>
              </a:rPr>
              <a:t>situations. For example, a person with </a:t>
            </a:r>
            <a:r>
              <a:rPr lang="en-US" dirty="0" smtClean="0">
                <a:latin typeface="Times New Roman" pitchFamily="18" charset="0"/>
                <a:cs typeface="Times New Roman" pitchFamily="18" charset="0"/>
              </a:rPr>
              <a:t>addiction </a:t>
            </a:r>
            <a:r>
              <a:rPr lang="en-US" dirty="0">
                <a:latin typeface="Times New Roman" pitchFamily="18" charset="0"/>
                <a:cs typeface="Times New Roman" pitchFamily="18" charset="0"/>
              </a:rPr>
              <a:t>might start practicing new coping skills and rehearsing ways to avoid or deal with social situations that could potentially trigger a relapse.</a:t>
            </a:r>
          </a:p>
          <a:p>
            <a:pPr marL="0" indent="0" fontAlgn="base">
              <a:buNone/>
            </a:pPr>
            <a:r>
              <a:rPr lang="en-US" b="1" i="1" dirty="0">
                <a:solidFill>
                  <a:schemeClr val="accent2">
                    <a:lumMod val="75000"/>
                  </a:schemeClr>
                </a:solidFill>
                <a:latin typeface="Times New Roman" pitchFamily="18" charset="0"/>
                <a:cs typeface="Times New Roman" pitchFamily="18" charset="0"/>
              </a:rPr>
              <a:t>Set Goals</a:t>
            </a:r>
          </a:p>
          <a:p>
            <a:pPr marL="0" indent="0" fontAlgn="base">
              <a:buNone/>
            </a:pPr>
            <a:r>
              <a:rPr lang="en-US" dirty="0">
                <a:latin typeface="Times New Roman" pitchFamily="18" charset="0"/>
                <a:cs typeface="Times New Roman" pitchFamily="18" charset="0"/>
              </a:rPr>
              <a:t>Goal setting </a:t>
            </a:r>
            <a:r>
              <a:rPr lang="en-US" dirty="0" smtClean="0">
                <a:latin typeface="Times New Roman" pitchFamily="18" charset="0"/>
                <a:cs typeface="Times New Roman" pitchFamily="18" charset="0"/>
              </a:rPr>
              <a:t>can be </a:t>
            </a:r>
            <a:r>
              <a:rPr lang="en-US" dirty="0">
                <a:latin typeface="Times New Roman" pitchFamily="18" charset="0"/>
                <a:cs typeface="Times New Roman" pitchFamily="18" charset="0"/>
              </a:rPr>
              <a:t>an important step in recovery from mental illness and helping you make changes to improve your health and life. During CBT, a therapist can help with goal-setting skills by teaching you how to identify your goal, distinguish between short- and long-term goals, set </a:t>
            </a:r>
            <a:r>
              <a:rPr lang="en-US" u="sng" dirty="0">
                <a:latin typeface="Times New Roman" pitchFamily="18" charset="0"/>
                <a:cs typeface="Times New Roman" pitchFamily="18" charset="0"/>
              </a:rPr>
              <a:t>SMART</a:t>
            </a:r>
            <a:r>
              <a:rPr lang="en-US" dirty="0">
                <a:latin typeface="Times New Roman" pitchFamily="18" charset="0"/>
                <a:cs typeface="Times New Roman" pitchFamily="18" charset="0"/>
              </a:rPr>
              <a:t> (specific, measurable, attainable, relevant, time-based) goals, and focus on the </a:t>
            </a:r>
            <a:r>
              <a:rPr lang="en-US" dirty="0" smtClean="0">
                <a:latin typeface="Times New Roman" pitchFamily="18" charset="0"/>
                <a:cs typeface="Times New Roman" pitchFamily="18" charset="0"/>
              </a:rPr>
              <a:t>process.</a:t>
            </a:r>
            <a:endParaRPr lang="en-US" dirty="0">
              <a:latin typeface="Times New Roman" pitchFamily="18" charset="0"/>
              <a:cs typeface="Times New Roman" pitchFamily="18" charset="0"/>
            </a:endParaRPr>
          </a:p>
          <a:p>
            <a:pPr marL="0" indent="0" algn="r">
              <a:buNone/>
            </a:pPr>
            <a:r>
              <a:rPr lang="en-IN" sz="2400" b="1" dirty="0" smtClean="0"/>
              <a:t>CONTD…</a:t>
            </a:r>
            <a:endParaRPr lang="en-IN" sz="2400" b="1" dirty="0"/>
          </a:p>
        </p:txBody>
      </p:sp>
    </p:spTree>
    <p:extLst>
      <p:ext uri="{BB962C8B-B14F-4D97-AF65-F5344CB8AC3E}">
        <p14:creationId xmlns:p14="http://schemas.microsoft.com/office/powerpoint/2010/main" val="2757612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latin typeface="Times New Roman" pitchFamily="18" charset="0"/>
                <a:cs typeface="Times New Roman" pitchFamily="18" charset="0"/>
              </a:rPr>
              <a:t>Examples of SMART goal</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a:xfrm>
            <a:off x="179512" y="1412776"/>
            <a:ext cx="8507288" cy="5256584"/>
          </a:xfrm>
        </p:spPr>
        <p:txBody>
          <a:bodyPr>
            <a:normAutofit/>
          </a:bodyPr>
          <a:lstStyle/>
          <a:p>
            <a:r>
              <a:rPr lang="en-US" dirty="0">
                <a:latin typeface="Times New Roman" pitchFamily="18" charset="0"/>
                <a:cs typeface="Times New Roman" pitchFamily="18" charset="0"/>
              </a:rPr>
              <a:t>I would like to meet a friend for a drink 3 times a week and spend 30 minutes talking to them. I would like to achieve this within the next 3 months</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Whilst I am looking for a job, I would like to call 3 prospective employers each week and ask them about any vacancies. I would like to be able to do this within the next 3 weeks</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 would like to learn how to challenge my negative thinking so that I do not always jump to conclusions. Instead of worrying about things all day, I would like to allocate 20 minutes a day writing down all my worries and try to manage them. I would like to achieve this by the end of the </a:t>
            </a:r>
            <a:r>
              <a:rPr lang="en-US" dirty="0" err="1">
                <a:latin typeface="Times New Roman" pitchFamily="18" charset="0"/>
                <a:cs typeface="Times New Roman" pitchFamily="18" charset="0"/>
              </a:rPr>
              <a:t>mo</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115061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251520" y="333374"/>
            <a:ext cx="8496944" cy="6047953"/>
          </a:xfrm>
        </p:spPr>
        <p:txBody>
          <a:bodyPr>
            <a:noAutofit/>
          </a:bodyPr>
          <a:lstStyle/>
          <a:p>
            <a:pPr marL="0" indent="0" fontAlgn="base">
              <a:buNone/>
            </a:pPr>
            <a:r>
              <a:rPr lang="en-US" sz="2400" b="1" i="1" dirty="0">
                <a:solidFill>
                  <a:schemeClr val="accent2">
                    <a:lumMod val="75000"/>
                  </a:schemeClr>
                </a:solidFill>
                <a:latin typeface="Times New Roman" pitchFamily="18" charset="0"/>
                <a:cs typeface="Times New Roman" pitchFamily="18" charset="0"/>
              </a:rPr>
              <a:t>Problem Solve</a:t>
            </a:r>
          </a:p>
          <a:p>
            <a:pPr marL="0" indent="0" fontAlgn="base">
              <a:buNone/>
            </a:pPr>
            <a:r>
              <a:rPr lang="en-US" sz="2400" dirty="0">
                <a:latin typeface="Times New Roman" pitchFamily="18" charset="0"/>
                <a:cs typeface="Times New Roman" pitchFamily="18" charset="0"/>
              </a:rPr>
              <a:t>Learning problem solving skills can </a:t>
            </a:r>
            <a:r>
              <a:rPr lang="en-US" sz="2400" dirty="0" smtClean="0">
                <a:latin typeface="Times New Roman" pitchFamily="18" charset="0"/>
                <a:cs typeface="Times New Roman" pitchFamily="18" charset="0"/>
              </a:rPr>
              <a:t>help </a:t>
            </a:r>
            <a:r>
              <a:rPr lang="en-US" sz="2400" dirty="0">
                <a:latin typeface="Times New Roman" pitchFamily="18" charset="0"/>
                <a:cs typeface="Times New Roman" pitchFamily="18" charset="0"/>
              </a:rPr>
              <a:t>identify and solve problems that arise from life stressors, both big and small, and reduce the negative impact of psychological and physical illness. </a:t>
            </a:r>
            <a:endParaRPr lang="en-US" sz="2400" dirty="0" smtClean="0">
              <a:latin typeface="Times New Roman" pitchFamily="18" charset="0"/>
              <a:cs typeface="Times New Roman" pitchFamily="18" charset="0"/>
            </a:endParaRPr>
          </a:p>
          <a:p>
            <a:pPr marL="0" indent="0" fontAlgn="base">
              <a:buNone/>
            </a:pPr>
            <a:endParaRPr lang="en-US" sz="2400" dirty="0" smtClean="0">
              <a:latin typeface="Times New Roman" pitchFamily="18" charset="0"/>
              <a:cs typeface="Times New Roman" pitchFamily="18" charset="0"/>
            </a:endParaRPr>
          </a:p>
          <a:p>
            <a:pPr fontAlgn="base">
              <a:buFont typeface="Wingdings" pitchFamily="2" charset="2"/>
              <a:buChar char="q"/>
            </a:pPr>
            <a:r>
              <a:rPr lang="en-US" dirty="0">
                <a:latin typeface="Times New Roman" pitchFamily="18" charset="0"/>
                <a:cs typeface="Times New Roman" pitchFamily="18" charset="0"/>
              </a:rPr>
              <a:t>Identify the </a:t>
            </a:r>
            <a:r>
              <a:rPr lang="en-US" dirty="0" smtClean="0">
                <a:latin typeface="Times New Roman" pitchFamily="18" charset="0"/>
                <a:cs typeface="Times New Roman" pitchFamily="18" charset="0"/>
              </a:rPr>
              <a:t>problem</a:t>
            </a:r>
          </a:p>
          <a:p>
            <a:pPr fontAlgn="base">
              <a:buFont typeface="Wingdings" pitchFamily="2" charset="2"/>
              <a:buChar char="q"/>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Identify all possible solutions </a:t>
            </a:r>
            <a:endParaRPr lang="en-US" dirty="0" smtClean="0">
              <a:latin typeface="Times New Roman" pitchFamily="18" charset="0"/>
              <a:cs typeface="Times New Roman" pitchFamily="18" charset="0"/>
            </a:endParaRPr>
          </a:p>
          <a:p>
            <a:pPr fontAlgn="base">
              <a:buFont typeface="Wingdings" pitchFamily="2" charset="2"/>
              <a:buChar char="q"/>
            </a:pPr>
            <a:r>
              <a:rPr lang="en-US" dirty="0" smtClean="0">
                <a:latin typeface="Times New Roman" pitchFamily="18" charset="0"/>
                <a:cs typeface="Times New Roman" pitchFamily="18" charset="0"/>
              </a:rPr>
              <a:t>Evaluate </a:t>
            </a:r>
            <a:r>
              <a:rPr lang="en-US" dirty="0">
                <a:latin typeface="Times New Roman" pitchFamily="18" charset="0"/>
                <a:cs typeface="Times New Roman" pitchFamily="18" charset="0"/>
              </a:rPr>
              <a:t>pros and cons </a:t>
            </a:r>
            <a:endParaRPr lang="en-US" dirty="0" smtClean="0">
              <a:latin typeface="Times New Roman" pitchFamily="18" charset="0"/>
              <a:cs typeface="Times New Roman" pitchFamily="18" charset="0"/>
            </a:endParaRPr>
          </a:p>
          <a:p>
            <a:pPr fontAlgn="base">
              <a:buFont typeface="Wingdings" pitchFamily="2" charset="2"/>
              <a:buChar char="q"/>
            </a:pPr>
            <a:r>
              <a:rPr lang="en-US" dirty="0" smtClean="0">
                <a:latin typeface="Times New Roman" pitchFamily="18" charset="0"/>
                <a:cs typeface="Times New Roman" pitchFamily="18" charset="0"/>
              </a:rPr>
              <a:t>Select </a:t>
            </a:r>
            <a:r>
              <a:rPr lang="en-US" dirty="0">
                <a:latin typeface="Times New Roman" pitchFamily="18" charset="0"/>
                <a:cs typeface="Times New Roman" pitchFamily="18" charset="0"/>
              </a:rPr>
              <a:t>a solution Plan </a:t>
            </a:r>
            <a:endParaRPr lang="en-US" dirty="0" smtClean="0">
              <a:latin typeface="Times New Roman" pitchFamily="18" charset="0"/>
              <a:cs typeface="Times New Roman" pitchFamily="18" charset="0"/>
            </a:endParaRPr>
          </a:p>
          <a:p>
            <a:pPr fontAlgn="base">
              <a:buFont typeface="Wingdings" pitchFamily="2" charset="2"/>
              <a:buChar char="q"/>
            </a:pPr>
            <a:r>
              <a:rPr lang="en-US" dirty="0" smtClean="0">
                <a:latin typeface="Times New Roman" pitchFamily="18" charset="0"/>
                <a:cs typeface="Times New Roman" pitchFamily="18" charset="0"/>
              </a:rPr>
              <a:t>Do </a:t>
            </a:r>
            <a:r>
              <a:rPr lang="en-US" dirty="0">
                <a:latin typeface="Times New Roman" pitchFamily="18" charset="0"/>
                <a:cs typeface="Times New Roman" pitchFamily="18" charset="0"/>
              </a:rPr>
              <a:t>(put the plan into action</a:t>
            </a:r>
            <a:r>
              <a:rPr lang="en-US" dirty="0" smtClean="0">
                <a:latin typeface="Times New Roman" pitchFamily="18" charset="0"/>
                <a:cs typeface="Times New Roman" pitchFamily="18" charset="0"/>
              </a:rPr>
              <a:t>)</a:t>
            </a:r>
          </a:p>
          <a:p>
            <a:pPr fontAlgn="base">
              <a:buFont typeface="Wingdings" pitchFamily="2" charset="2"/>
              <a:buChar char="q"/>
            </a:pPr>
            <a:r>
              <a:rPr lang="en-US" dirty="0" smtClean="0">
                <a:latin typeface="Times New Roman" pitchFamily="18" charset="0"/>
                <a:cs typeface="Times New Roman" pitchFamily="18" charset="0"/>
              </a:rPr>
              <a:t>Review</a:t>
            </a:r>
            <a:endParaRPr lang="en-US" sz="2400" dirty="0" smtClean="0">
              <a:latin typeface="Times New Roman" pitchFamily="18" charset="0"/>
              <a:cs typeface="Times New Roman" pitchFamily="18" charset="0"/>
            </a:endParaRPr>
          </a:p>
          <a:p>
            <a:pPr marL="0" indent="0" fontAlgn="base">
              <a:buNone/>
            </a:pPr>
            <a:endParaRPr lang="en-US" sz="2400" b="1" i="1" dirty="0">
              <a:solidFill>
                <a:schemeClr val="accent2">
                  <a:lumMod val="75000"/>
                </a:schemeClr>
              </a:solidFill>
              <a:latin typeface="Times New Roman" pitchFamily="18" charset="0"/>
              <a:cs typeface="Times New Roman" pitchFamily="18" charset="0"/>
            </a:endParaRPr>
          </a:p>
          <a:p>
            <a:pPr marL="0" indent="0" algn="r">
              <a:buNone/>
            </a:pPr>
            <a:r>
              <a:rPr lang="en-IN" sz="2000" b="1" dirty="0" smtClean="0">
                <a:latin typeface="Times New Roman" pitchFamily="18" charset="0"/>
                <a:cs typeface="Times New Roman" pitchFamily="18" charset="0"/>
              </a:rPr>
              <a:t>CONTD</a:t>
            </a:r>
            <a:r>
              <a:rPr lang="en-IN" sz="2000" b="1" dirty="0" smtClean="0">
                <a:latin typeface="Times New Roman" pitchFamily="18" charset="0"/>
                <a:cs typeface="Times New Roman" pitchFamily="18" charset="0"/>
              </a:rPr>
              <a:t>…</a:t>
            </a:r>
            <a:endParaRPr lang="en-IN"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3261763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95536" y="1124744"/>
            <a:ext cx="8352928" cy="5352256"/>
          </a:xfrm>
        </p:spPr>
        <p:txBody>
          <a:bodyPr/>
          <a:lstStyle/>
          <a:p>
            <a:pPr marL="0" indent="0" fontAlgn="base">
              <a:buNone/>
            </a:pPr>
            <a:r>
              <a:rPr lang="en-US" b="1" i="1" dirty="0">
                <a:solidFill>
                  <a:schemeClr val="accent2">
                    <a:lumMod val="75000"/>
                  </a:schemeClr>
                </a:solidFill>
                <a:latin typeface="Times New Roman" pitchFamily="18" charset="0"/>
                <a:cs typeface="Times New Roman" pitchFamily="18" charset="0"/>
              </a:rPr>
              <a:t>Self Monitor</a:t>
            </a:r>
          </a:p>
          <a:p>
            <a:pPr marL="0" indent="0" fontAlgn="base">
              <a:buNone/>
            </a:pPr>
            <a:r>
              <a:rPr lang="en-US" dirty="0">
                <a:latin typeface="Times New Roman" pitchFamily="18" charset="0"/>
                <a:cs typeface="Times New Roman" pitchFamily="18" charset="0"/>
              </a:rPr>
              <a:t>Also known as diary work, self-monitoring is an important part of CBT that involves tracking behaviors, symptoms, or experiences over time and sharing them with your therapist. Self-monitoring can help provide the therapist with the information needed to provide the best treatment. </a:t>
            </a:r>
            <a:endParaRPr lang="en-US" dirty="0" smtClean="0">
              <a:latin typeface="Times New Roman" pitchFamily="18" charset="0"/>
              <a:cs typeface="Times New Roman" pitchFamily="18" charset="0"/>
            </a:endParaRPr>
          </a:p>
          <a:p>
            <a:pPr marL="0" indent="0" fontAlgn="base">
              <a:buNone/>
            </a:pPr>
            <a:endParaRPr lang="en-US" dirty="0" smtClean="0">
              <a:latin typeface="Times New Roman" pitchFamily="18" charset="0"/>
              <a:cs typeface="Times New Roman" pitchFamily="18" charset="0"/>
            </a:endParaRPr>
          </a:p>
          <a:p>
            <a:pPr marL="0" indent="0" fontAlgn="base">
              <a:buNone/>
            </a:pPr>
            <a:r>
              <a:rPr lang="en-US" dirty="0" smtClean="0">
                <a:latin typeface="Times New Roman" pitchFamily="18" charset="0"/>
                <a:cs typeface="Times New Roman" pitchFamily="18" charset="0"/>
              </a:rPr>
              <a:t>For </a:t>
            </a:r>
            <a:r>
              <a:rPr lang="en-US" dirty="0">
                <a:latin typeface="Times New Roman" pitchFamily="18" charset="0"/>
                <a:cs typeface="Times New Roman" pitchFamily="18" charset="0"/>
              </a:rPr>
              <a:t>example, for eating disorders, self-monitoring may involve keeping track of eating habits as well as any thoughts or feelings that went along with consuming that meal or snack.</a:t>
            </a:r>
          </a:p>
          <a:p>
            <a:endParaRPr lang="en-IN" dirty="0"/>
          </a:p>
        </p:txBody>
      </p:sp>
    </p:spTree>
    <p:extLst>
      <p:ext uri="{BB962C8B-B14F-4D97-AF65-F5344CB8AC3E}">
        <p14:creationId xmlns:p14="http://schemas.microsoft.com/office/powerpoint/2010/main" val="1204008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51520" y="908720"/>
            <a:ext cx="8712968" cy="5040560"/>
          </a:xfrm>
        </p:spPr>
        <p:txBody>
          <a:bodyPr>
            <a:normAutofit/>
          </a:bodyPr>
          <a:lstStyle/>
          <a:p>
            <a:pPr marL="0" indent="0" fontAlgn="base">
              <a:buNone/>
            </a:pPr>
            <a:r>
              <a:rPr lang="en-US" b="1" i="1" dirty="0">
                <a:solidFill>
                  <a:schemeClr val="accent2">
                    <a:lumMod val="75000"/>
                  </a:schemeClr>
                </a:solidFill>
                <a:latin typeface="Times New Roman" pitchFamily="18" charset="0"/>
                <a:cs typeface="Times New Roman" pitchFamily="18" charset="0"/>
              </a:rPr>
              <a:t>Progress Gradually</a:t>
            </a:r>
          </a:p>
          <a:p>
            <a:pPr marL="0" indent="0" fontAlgn="base">
              <a:lnSpc>
                <a:spcPct val="110000"/>
              </a:lnSpc>
              <a:buNone/>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most cases, CBT is a gradual process that helps a person </a:t>
            </a:r>
            <a:r>
              <a:rPr lang="en-US" dirty="0" smtClean="0">
                <a:latin typeface="Times New Roman" pitchFamily="18" charset="0"/>
                <a:cs typeface="Times New Roman" pitchFamily="18" charset="0"/>
              </a:rPr>
              <a:t>take </a:t>
            </a:r>
            <a:r>
              <a:rPr lang="en-US" dirty="0">
                <a:latin typeface="Times New Roman" pitchFamily="18" charset="0"/>
                <a:cs typeface="Times New Roman" pitchFamily="18" charset="0"/>
              </a:rPr>
              <a:t>steps towards a behavior change. </a:t>
            </a:r>
            <a:endParaRPr lang="en-US" dirty="0" smtClean="0">
              <a:latin typeface="Times New Roman" pitchFamily="18" charset="0"/>
              <a:cs typeface="Times New Roman" pitchFamily="18" charset="0"/>
            </a:endParaRPr>
          </a:p>
          <a:p>
            <a:pPr marL="0" indent="0" fontAlgn="base">
              <a:lnSpc>
                <a:spcPct val="110000"/>
              </a:lnSpc>
              <a:buNone/>
            </a:pPr>
            <a:endParaRPr lang="en-US" dirty="0">
              <a:latin typeface="Times New Roman" pitchFamily="18" charset="0"/>
              <a:cs typeface="Times New Roman" pitchFamily="18" charset="0"/>
            </a:endParaRPr>
          </a:p>
          <a:p>
            <a:pPr marL="0" indent="0" fontAlgn="base">
              <a:lnSpc>
                <a:spcPct val="110000"/>
              </a:lnSpc>
              <a:buNone/>
            </a:pPr>
            <a:r>
              <a:rPr lang="en-US" dirty="0" smtClean="0">
                <a:latin typeface="Times New Roman" pitchFamily="18" charset="0"/>
                <a:cs typeface="Times New Roman" pitchFamily="18" charset="0"/>
              </a:rPr>
              <a:t>For </a:t>
            </a:r>
            <a:r>
              <a:rPr lang="en-US" dirty="0">
                <a:latin typeface="Times New Roman" pitchFamily="18" charset="0"/>
                <a:cs typeface="Times New Roman" pitchFamily="18" charset="0"/>
              </a:rPr>
              <a:t>example, someone with social anxiety might start by simply imagining anxiety-provoking social situations. Next, they might start practicing conversations with friends, family, and acquaintances.</a:t>
            </a:r>
          </a:p>
          <a:p>
            <a:pPr marL="0" indent="0" fontAlgn="base">
              <a:lnSpc>
                <a:spcPct val="110000"/>
              </a:lnSpc>
              <a:buNone/>
            </a:pPr>
            <a:r>
              <a:rPr lang="en-US" dirty="0">
                <a:latin typeface="Times New Roman" pitchFamily="18" charset="0"/>
                <a:cs typeface="Times New Roman" pitchFamily="18" charset="0"/>
              </a:rPr>
              <a:t>By progressively working toward a larger goal</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the goals easier to achieve.</a:t>
            </a:r>
          </a:p>
          <a:p>
            <a:pPr>
              <a:lnSpc>
                <a:spcPct val="110000"/>
              </a:lnSpc>
            </a:pPr>
            <a:endParaRPr lang="en-IN" dirty="0"/>
          </a:p>
        </p:txBody>
      </p:sp>
    </p:spTree>
    <p:extLst>
      <p:ext uri="{BB962C8B-B14F-4D97-AF65-F5344CB8AC3E}">
        <p14:creationId xmlns:p14="http://schemas.microsoft.com/office/powerpoint/2010/main" val="6525784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b="1" dirty="0" smtClean="0">
                <a:latin typeface="Times New Roman" pitchFamily="18" charset="0"/>
                <a:cs typeface="Times New Roman" pitchFamily="18" charset="0"/>
              </a:rPr>
              <a:t>Therapeutic session</a:t>
            </a:r>
            <a:endParaRPr lang="en-IN" b="1" dirty="0">
              <a:latin typeface="Times New Roman" pitchFamily="18" charset="0"/>
              <a:cs typeface="Times New Roman" pitchFamily="18" charset="0"/>
            </a:endParaRPr>
          </a:p>
        </p:txBody>
      </p:sp>
      <p:sp>
        <p:nvSpPr>
          <p:cNvPr id="5" name="Subtitle 4"/>
          <p:cNvSpPr>
            <a:spLocks noGrp="1"/>
          </p:cNvSpPr>
          <p:nvPr>
            <p:ph idx="1"/>
          </p:nvPr>
        </p:nvSpPr>
        <p:spPr/>
        <p:txBody>
          <a:bodyPr/>
          <a:lstStyle/>
          <a:p>
            <a:pPr lvl="0">
              <a:buFont typeface="Wingdings" pitchFamily="2" charset="2"/>
              <a:buChar char="q"/>
            </a:pPr>
            <a:r>
              <a:rPr lang="en-US" dirty="0">
                <a:latin typeface="Times New Roman" pitchFamily="18" charset="0"/>
                <a:cs typeface="Times New Roman" pitchFamily="18" charset="0"/>
              </a:rPr>
              <a:t>Rapport-formation &amp; Case-history</a:t>
            </a:r>
            <a:endParaRPr lang="en-IN" dirty="0">
              <a:latin typeface="Times New Roman" pitchFamily="18" charset="0"/>
              <a:cs typeface="Times New Roman" pitchFamily="18" charset="0"/>
            </a:endParaRPr>
          </a:p>
          <a:p>
            <a:pPr lvl="0">
              <a:buFont typeface="Wingdings" pitchFamily="2" charset="2"/>
              <a:buChar char="q"/>
            </a:pPr>
            <a:r>
              <a:rPr lang="en-US" dirty="0">
                <a:latin typeface="Times New Roman" pitchFamily="18" charset="0"/>
                <a:cs typeface="Times New Roman" pitchFamily="18" charset="0"/>
              </a:rPr>
              <a:t>Identifying  cognitive triad and ABC </a:t>
            </a:r>
            <a:endParaRPr lang="en-IN" dirty="0">
              <a:latin typeface="Times New Roman" pitchFamily="18" charset="0"/>
              <a:cs typeface="Times New Roman" pitchFamily="18" charset="0"/>
            </a:endParaRPr>
          </a:p>
          <a:p>
            <a:pPr lvl="0">
              <a:buFont typeface="Wingdings" pitchFamily="2" charset="2"/>
              <a:buChar char="q"/>
            </a:pPr>
            <a:r>
              <a:rPr lang="en-US" dirty="0">
                <a:latin typeface="Times New Roman" pitchFamily="18" charset="0"/>
                <a:cs typeface="Times New Roman" pitchFamily="18" charset="0"/>
              </a:rPr>
              <a:t>Assessment</a:t>
            </a:r>
            <a:endParaRPr lang="en-IN" dirty="0">
              <a:latin typeface="Times New Roman" pitchFamily="18" charset="0"/>
              <a:cs typeface="Times New Roman" pitchFamily="18" charset="0"/>
            </a:endParaRPr>
          </a:p>
          <a:p>
            <a:pPr lvl="0">
              <a:buFont typeface="Wingdings" pitchFamily="2" charset="2"/>
              <a:buChar char="q"/>
            </a:pPr>
            <a:r>
              <a:rPr lang="en-US" dirty="0">
                <a:latin typeface="Times New Roman" pitchFamily="18" charset="0"/>
                <a:cs typeface="Times New Roman" pitchFamily="18" charset="0"/>
              </a:rPr>
              <a:t>Downward Arrow Technique</a:t>
            </a:r>
            <a:endParaRPr lang="en-IN" dirty="0">
              <a:latin typeface="Times New Roman" pitchFamily="18" charset="0"/>
              <a:cs typeface="Times New Roman" pitchFamily="18" charset="0"/>
            </a:endParaRPr>
          </a:p>
          <a:p>
            <a:pPr lvl="0">
              <a:buFont typeface="Wingdings" pitchFamily="2" charset="2"/>
              <a:buChar char="q"/>
            </a:pPr>
            <a:r>
              <a:rPr lang="en-US" dirty="0">
                <a:latin typeface="Times New Roman" pitchFamily="18" charset="0"/>
                <a:cs typeface="Times New Roman" pitchFamily="18" charset="0"/>
              </a:rPr>
              <a:t>Guided discovery &amp; Socratic-questioning</a:t>
            </a:r>
            <a:endParaRPr lang="en-IN" dirty="0">
              <a:latin typeface="Times New Roman" pitchFamily="18" charset="0"/>
              <a:cs typeface="Times New Roman" pitchFamily="18" charset="0"/>
            </a:endParaRPr>
          </a:p>
          <a:p>
            <a:pPr lvl="0">
              <a:buFont typeface="Wingdings" pitchFamily="2" charset="2"/>
              <a:buChar char="q"/>
            </a:pPr>
            <a:r>
              <a:rPr lang="en-US" dirty="0">
                <a:latin typeface="Times New Roman" pitchFamily="18" charset="0"/>
                <a:cs typeface="Times New Roman" pitchFamily="18" charset="0"/>
              </a:rPr>
              <a:t>Thought –stopping</a:t>
            </a:r>
            <a:endParaRPr lang="en-IN" dirty="0">
              <a:latin typeface="Times New Roman" pitchFamily="18" charset="0"/>
              <a:cs typeface="Times New Roman" pitchFamily="18" charset="0"/>
            </a:endParaRPr>
          </a:p>
          <a:p>
            <a:pPr lvl="0">
              <a:buFont typeface="Wingdings" pitchFamily="2" charset="2"/>
              <a:buChar char="q"/>
            </a:pPr>
            <a:r>
              <a:rPr lang="en-US" dirty="0">
                <a:latin typeface="Times New Roman" pitchFamily="18" charset="0"/>
                <a:cs typeface="Times New Roman" pitchFamily="18" charset="0"/>
              </a:rPr>
              <a:t>Cognitive-errors</a:t>
            </a:r>
            <a:endParaRPr lang="en-IN" dirty="0">
              <a:latin typeface="Times New Roman" pitchFamily="18" charset="0"/>
              <a:cs typeface="Times New Roman" pitchFamily="18" charset="0"/>
            </a:endParaRPr>
          </a:p>
          <a:p>
            <a:pPr lvl="0">
              <a:buFont typeface="Wingdings" pitchFamily="2" charset="2"/>
              <a:buChar char="q"/>
            </a:pPr>
            <a:r>
              <a:rPr lang="en-US" dirty="0">
                <a:latin typeface="Times New Roman" pitchFamily="18" charset="0"/>
                <a:cs typeface="Times New Roman" pitchFamily="18" charset="0"/>
              </a:rPr>
              <a:t>Daily record of </a:t>
            </a:r>
            <a:r>
              <a:rPr lang="en-US" dirty="0" smtClean="0">
                <a:latin typeface="Times New Roman" pitchFamily="18" charset="0"/>
                <a:cs typeface="Times New Roman" pitchFamily="18" charset="0"/>
              </a:rPr>
              <a:t> Dysfunctional </a:t>
            </a:r>
            <a:r>
              <a:rPr lang="en-US" dirty="0">
                <a:latin typeface="Times New Roman" pitchFamily="18" charset="0"/>
                <a:cs typeface="Times New Roman" pitchFamily="18" charset="0"/>
              </a:rPr>
              <a:t>thoughts</a:t>
            </a:r>
            <a:endParaRPr lang="en-IN" dirty="0">
              <a:latin typeface="Times New Roman" pitchFamily="18" charset="0"/>
              <a:cs typeface="Times New Roman" pitchFamily="18" charset="0"/>
            </a:endParaRPr>
          </a:p>
          <a:p>
            <a:pPr lvl="0">
              <a:buFont typeface="Wingdings" pitchFamily="2" charset="2"/>
              <a:buChar char="q"/>
            </a:pPr>
            <a:r>
              <a:rPr lang="en-US" dirty="0" err="1">
                <a:latin typeface="Times New Roman" pitchFamily="18" charset="0"/>
                <a:cs typeface="Times New Roman" pitchFamily="18" charset="0"/>
              </a:rPr>
              <a:t>Behavioural</a:t>
            </a:r>
            <a:r>
              <a:rPr lang="en-US" dirty="0">
                <a:latin typeface="Times New Roman" pitchFamily="18" charset="0"/>
                <a:cs typeface="Times New Roman" pitchFamily="18" charset="0"/>
              </a:rPr>
              <a:t> techniques</a:t>
            </a:r>
            <a:endParaRPr lang="en-IN" dirty="0">
              <a:latin typeface="Times New Roman" pitchFamily="18" charset="0"/>
              <a:cs typeface="Times New Roman" pitchFamily="18" charset="0"/>
            </a:endParaRPr>
          </a:p>
          <a:p>
            <a:pPr lvl="0">
              <a:buFont typeface="Wingdings" pitchFamily="2" charset="2"/>
              <a:buChar char="q"/>
            </a:pPr>
            <a:r>
              <a:rPr lang="en-US" dirty="0">
                <a:latin typeface="Times New Roman" pitchFamily="18" charset="0"/>
                <a:cs typeface="Times New Roman" pitchFamily="18" charset="0"/>
              </a:rPr>
              <a:t>Termination of the therapy </a:t>
            </a:r>
            <a:endParaRPr lang="en-IN" dirty="0">
              <a:latin typeface="Times New Roman" pitchFamily="18" charset="0"/>
              <a:cs typeface="Times New Roman" pitchFamily="18" charset="0"/>
            </a:endParaRPr>
          </a:p>
          <a:p>
            <a:pPr>
              <a:buFont typeface="Wingdings" pitchFamily="2" charset="2"/>
              <a:buChar char="q"/>
            </a:pP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3051477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23528" y="1124744"/>
            <a:ext cx="8496944" cy="5352256"/>
          </a:xfrm>
        </p:spPr>
        <p:txBody>
          <a:bodyPr>
            <a:normAutofit/>
          </a:bodyPr>
          <a:lstStyle/>
          <a:p>
            <a:r>
              <a:rPr lang="en-IN" sz="2800" b="1" dirty="0" smtClean="0">
                <a:latin typeface="Times New Roman" pitchFamily="18" charset="0"/>
                <a:cs typeface="Times New Roman" pitchFamily="18" charset="0"/>
              </a:rPr>
              <a:t>Rapport Formation:</a:t>
            </a:r>
          </a:p>
          <a:p>
            <a:pPr marL="0" indent="0">
              <a:buNone/>
            </a:pPr>
            <a:r>
              <a:rPr lang="en-US" sz="2800" dirty="0" err="1">
                <a:latin typeface="Times New Roman" pitchFamily="18" charset="0"/>
                <a:cs typeface="Times New Roman" pitchFamily="18" charset="0"/>
              </a:rPr>
              <a:t>Counselling</a:t>
            </a:r>
            <a:r>
              <a:rPr lang="en-US" sz="2800" dirty="0">
                <a:latin typeface="Times New Roman" pitchFamily="18" charset="0"/>
                <a:cs typeface="Times New Roman" pitchFamily="18" charset="0"/>
              </a:rPr>
              <a:t> strategies to establish rapport would include: using self-disclosure to relate to the client's situation and create an emotional </a:t>
            </a:r>
            <a:r>
              <a:rPr lang="en-US" sz="2800" dirty="0" smtClean="0">
                <a:latin typeface="Times New Roman" pitchFamily="18" charset="0"/>
                <a:cs typeface="Times New Roman" pitchFamily="18" charset="0"/>
              </a:rPr>
              <a:t>link.</a:t>
            </a:r>
          </a:p>
          <a:p>
            <a:pPr marL="0" indent="0">
              <a:buNone/>
            </a:pPr>
            <a:endParaRPr lang="en-US" sz="2800"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Identifying Cognitive triad:</a:t>
            </a:r>
          </a:p>
          <a:p>
            <a:pPr marL="0" indent="0">
              <a:buNone/>
            </a:pPr>
            <a:r>
              <a:rPr lang="en-US" sz="2800" dirty="0" smtClean="0">
                <a:latin typeface="Times New Roman" pitchFamily="18" charset="0"/>
                <a:cs typeface="Times New Roman" pitchFamily="18" charset="0"/>
              </a:rPr>
              <a:t>A- </a:t>
            </a:r>
            <a:r>
              <a:rPr lang="en-US" sz="2800" dirty="0" err="1" smtClean="0">
                <a:latin typeface="Times New Roman" pitchFamily="18" charset="0"/>
                <a:cs typeface="Times New Roman" pitchFamily="18" charset="0"/>
              </a:rPr>
              <a:t>Activiting</a:t>
            </a:r>
            <a:r>
              <a:rPr lang="en-US" sz="2800" dirty="0" smtClean="0">
                <a:latin typeface="Times New Roman" pitchFamily="18" charset="0"/>
                <a:cs typeface="Times New Roman" pitchFamily="18" charset="0"/>
              </a:rPr>
              <a:t> agent </a:t>
            </a:r>
          </a:p>
          <a:p>
            <a:pPr marL="0" indent="0">
              <a:buNone/>
            </a:pPr>
            <a:r>
              <a:rPr lang="en-US" sz="2800" dirty="0" smtClean="0">
                <a:latin typeface="Times New Roman" pitchFamily="18" charset="0"/>
                <a:cs typeface="Times New Roman" pitchFamily="18" charset="0"/>
              </a:rPr>
              <a:t>B- Belief  </a:t>
            </a:r>
          </a:p>
          <a:p>
            <a:pPr marL="0" indent="0">
              <a:buNone/>
            </a:pPr>
            <a:r>
              <a:rPr lang="en-US" sz="2800" dirty="0" smtClean="0">
                <a:latin typeface="Times New Roman" pitchFamily="18" charset="0"/>
                <a:cs typeface="Times New Roman" pitchFamily="18" charset="0"/>
              </a:rPr>
              <a:t>C- Consequences.</a:t>
            </a: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2365096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23528" y="908720"/>
            <a:ext cx="8496944" cy="5568280"/>
          </a:xfrm>
        </p:spPr>
        <p:txBody>
          <a:bodyPr>
            <a:normAutofit/>
          </a:bodyPr>
          <a:lstStyle/>
          <a:p>
            <a:r>
              <a:rPr lang="en-IN" sz="3200" b="1" dirty="0" smtClean="0">
                <a:latin typeface="Times New Roman" pitchFamily="18" charset="0"/>
                <a:cs typeface="Times New Roman" pitchFamily="18" charset="0"/>
              </a:rPr>
              <a:t>Assessment</a:t>
            </a:r>
          </a:p>
          <a:p>
            <a:pPr marL="0" indent="0">
              <a:buNone/>
            </a:pPr>
            <a:r>
              <a:rPr lang="en-IN" sz="3200" dirty="0" smtClean="0">
                <a:latin typeface="Times New Roman" pitchFamily="18" charset="0"/>
                <a:cs typeface="Times New Roman" pitchFamily="18" charset="0"/>
              </a:rPr>
              <a:t>Any assessment to identify the problem by understanding the case history as narrated by the client.</a:t>
            </a:r>
          </a:p>
          <a:p>
            <a:pPr marL="0" indent="0">
              <a:buNone/>
            </a:pPr>
            <a:endParaRPr lang="en-IN" sz="3200" dirty="0" smtClean="0">
              <a:latin typeface="Times New Roman" pitchFamily="18" charset="0"/>
              <a:cs typeface="Times New Roman" pitchFamily="18" charset="0"/>
            </a:endParaRPr>
          </a:p>
          <a:p>
            <a:r>
              <a:rPr lang="en-IN" sz="3200" b="1" dirty="0" smtClean="0">
                <a:latin typeface="Times New Roman" pitchFamily="18" charset="0"/>
                <a:cs typeface="Times New Roman" pitchFamily="18" charset="0"/>
              </a:rPr>
              <a:t>Downward Arrow Technique </a:t>
            </a:r>
          </a:p>
          <a:p>
            <a:pPr marL="0" indent="0">
              <a:buNone/>
            </a:pPr>
            <a:r>
              <a:rPr lang="en-IN" sz="3200" dirty="0" smtClean="0">
                <a:latin typeface="Times New Roman" pitchFamily="18" charset="0"/>
                <a:cs typeface="Times New Roman" pitchFamily="18" charset="0"/>
              </a:rPr>
              <a:t>Through this technique, the therapist go in depth about the feelings and thoughts of the client.</a:t>
            </a:r>
          </a:p>
          <a:p>
            <a:pPr marL="0" indent="0">
              <a:buNone/>
            </a:pPr>
            <a:endParaRPr lang="en-IN" sz="3200" dirty="0">
              <a:latin typeface="Times New Roman" pitchFamily="18" charset="0"/>
              <a:cs typeface="Times New Roman" pitchFamily="18" charset="0"/>
            </a:endParaRPr>
          </a:p>
          <a:p>
            <a:pPr marL="0" indent="0">
              <a:buNone/>
            </a:pPr>
            <a:endParaRPr lang="en-IN" sz="3200" dirty="0">
              <a:latin typeface="Times New Roman" pitchFamily="18" charset="0"/>
              <a:cs typeface="Times New Roman" pitchFamily="18" charset="0"/>
            </a:endParaRPr>
          </a:p>
        </p:txBody>
      </p:sp>
    </p:spTree>
    <p:extLst>
      <p:ext uri="{BB962C8B-B14F-4D97-AF65-F5344CB8AC3E}">
        <p14:creationId xmlns:p14="http://schemas.microsoft.com/office/powerpoint/2010/main" val="23635847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643192" cy="1023392"/>
          </a:xfrm>
        </p:spPr>
        <p:txBody>
          <a:bodyPr>
            <a:normAutofit/>
          </a:bodyPr>
          <a:lstStyle/>
          <a:p>
            <a:r>
              <a:rPr lang="en-IN" sz="2800" dirty="0" smtClean="0">
                <a:latin typeface="Times New Roman" pitchFamily="18" charset="0"/>
                <a:cs typeface="Times New Roman" pitchFamily="18" charset="0"/>
              </a:rPr>
              <a:t>Example of downward arrow technique where the client has lost job three times in a year</a:t>
            </a:r>
            <a:endParaRPr lang="en-IN" sz="2800" dirty="0">
              <a:latin typeface="Times New Roman" pitchFamily="18" charset="0"/>
              <a:cs typeface="Times New Roman" pitchFamily="18" charset="0"/>
            </a:endParaRPr>
          </a:p>
        </p:txBody>
      </p:sp>
      <p:sp>
        <p:nvSpPr>
          <p:cNvPr id="3" name="Content Placeholder 2"/>
          <p:cNvSpPr>
            <a:spLocks noGrp="1"/>
          </p:cNvSpPr>
          <p:nvPr>
            <p:ph idx="1"/>
          </p:nvPr>
        </p:nvSpPr>
        <p:spPr>
          <a:xfrm>
            <a:off x="467544" y="1705700"/>
            <a:ext cx="8229600" cy="4876800"/>
          </a:xfrm>
        </p:spPr>
        <p:txBody>
          <a:bodyPr>
            <a:normAutofit fontScale="70000" lnSpcReduction="20000"/>
          </a:bodyPr>
          <a:lstStyle/>
          <a:p>
            <a:pPr marL="0" indent="0">
              <a:buNone/>
            </a:pPr>
            <a:r>
              <a:rPr lang="en-US" dirty="0" smtClean="0">
                <a:latin typeface="Times New Roman" pitchFamily="18" charset="0"/>
                <a:cs typeface="Times New Roman" pitchFamily="18" charset="0"/>
              </a:rPr>
              <a:t>T- So </a:t>
            </a:r>
            <a:r>
              <a:rPr lang="en-US" dirty="0">
                <a:latin typeface="Times New Roman" pitchFamily="18" charset="0"/>
                <a:cs typeface="Times New Roman" pitchFamily="18" charset="0"/>
              </a:rPr>
              <a:t>if I am getting you right, you are feeling terrible about it..</a:t>
            </a:r>
            <a:endParaRPr lang="en-IN" dirty="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P- yes…</a:t>
            </a:r>
            <a:endParaRPr lang="en-IN" dirty="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T-what exactly made you to feel terrible? (</a:t>
            </a:r>
            <a:r>
              <a:rPr lang="en-US" b="1" i="1" dirty="0">
                <a:latin typeface="Times New Roman" pitchFamily="18" charset="0"/>
                <a:cs typeface="Times New Roman" pitchFamily="18" charset="0"/>
              </a:rPr>
              <a:t>Downward Arrow technique</a:t>
            </a:r>
            <a:r>
              <a:rPr lang="en-US" dirty="0">
                <a:latin typeface="Times New Roman" pitchFamily="18" charset="0"/>
                <a:cs typeface="Times New Roman" pitchFamily="18" charset="0"/>
              </a:rPr>
              <a:t>)</a:t>
            </a:r>
            <a:endParaRPr lang="en-IN" dirty="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P-I lost my job again, for the third time.</a:t>
            </a:r>
            <a:endParaRPr lang="en-IN" dirty="0">
              <a:latin typeface="Times New Roman" pitchFamily="18" charset="0"/>
              <a:cs typeface="Times New Roman" pitchFamily="18" charset="0"/>
            </a:endParaRPr>
          </a:p>
          <a:p>
            <a:pPr marL="0" indent="0">
              <a:buNone/>
            </a:pPr>
            <a:endParaRPr lang="en-IN" dirty="0" smtClean="0">
              <a:latin typeface="Times New Roman" pitchFamily="18" charset="0"/>
              <a:cs typeface="Times New Roman" pitchFamily="18" charset="0"/>
            </a:endParaRPr>
          </a:p>
          <a:p>
            <a:pPr marL="0" indent="0">
              <a:buNone/>
            </a:pPr>
            <a:endParaRPr lang="en-IN" dirty="0">
              <a:latin typeface="Times New Roman" pitchFamily="18" charset="0"/>
              <a:cs typeface="Times New Roman" pitchFamily="18" charset="0"/>
            </a:endParaRPr>
          </a:p>
          <a:p>
            <a:pPr marL="0" indent="0">
              <a:buNone/>
            </a:pPr>
            <a:endParaRPr lang="en-IN"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T- What </a:t>
            </a:r>
            <a:r>
              <a:rPr lang="en-US" dirty="0">
                <a:latin typeface="Times New Roman" pitchFamily="18" charset="0"/>
                <a:cs typeface="Times New Roman" pitchFamily="18" charset="0"/>
              </a:rPr>
              <a:t>it means to you?</a:t>
            </a:r>
            <a:r>
              <a:rPr lang="en-IN" dirty="0">
                <a:latin typeface="Times New Roman" pitchFamily="18" charset="0"/>
                <a:cs typeface="Times New Roman" pitchFamily="18" charset="0"/>
              </a:rPr>
              <a:t> </a:t>
            </a:r>
            <a:endParaRPr lang="en-IN" dirty="0" smtClean="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	</a:t>
            </a:r>
            <a:endParaRPr lang="en-IN" dirty="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IN"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P- Financial </a:t>
            </a:r>
            <a:r>
              <a:rPr lang="en-US" dirty="0">
                <a:latin typeface="Times New Roman" pitchFamily="18" charset="0"/>
                <a:cs typeface="Times New Roman" pitchFamily="18" charset="0"/>
              </a:rPr>
              <a:t>insecurity. Future is bleak &amp; hopeless</a:t>
            </a:r>
            <a:r>
              <a:rPr lang="en-US" dirty="0" smtClean="0">
                <a:latin typeface="Times New Roman" pitchFamily="18" charset="0"/>
                <a:cs typeface="Times New Roman" pitchFamily="18" charset="0"/>
              </a:rPr>
              <a:t>.</a:t>
            </a:r>
          </a:p>
          <a:p>
            <a:pPr marL="0" indent="0">
              <a:buNone/>
            </a:pPr>
            <a:endParaRPr lang="en-IN" dirty="0">
              <a:latin typeface="Times New Roman" pitchFamily="18" charset="0"/>
              <a:cs typeface="Times New Roman" pitchFamily="18" charset="0"/>
            </a:endParaRPr>
          </a:p>
          <a:p>
            <a:endParaRPr lang="en-IN" dirty="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 </a:t>
            </a:r>
            <a:endParaRPr lang="en-IN" dirty="0">
              <a:latin typeface="Times New Roman" pitchFamily="18" charset="0"/>
              <a:cs typeface="Times New Roman" pitchFamily="18" charset="0"/>
            </a:endParaRPr>
          </a:p>
          <a:p>
            <a:pPr marL="0" indent="0">
              <a:buNone/>
            </a:pPr>
            <a:r>
              <a:rPr lang="en-US" i="1" dirty="0" smtClean="0">
                <a:latin typeface="Times New Roman" pitchFamily="18" charset="0"/>
                <a:cs typeface="Times New Roman" pitchFamily="18" charset="0"/>
              </a:rPr>
              <a:t>T-If </a:t>
            </a:r>
            <a:r>
              <a:rPr lang="en-US" i="1" dirty="0">
                <a:latin typeface="Times New Roman" pitchFamily="18" charset="0"/>
                <a:cs typeface="Times New Roman" pitchFamily="18" charset="0"/>
              </a:rPr>
              <a:t>this is the case, what it means to you?</a:t>
            </a:r>
            <a:endParaRPr lang="en-IN" dirty="0">
              <a:latin typeface="Times New Roman" pitchFamily="18" charset="0"/>
              <a:cs typeface="Times New Roman" pitchFamily="18" charset="0"/>
            </a:endParaRPr>
          </a:p>
          <a:p>
            <a:pPr marL="0" indent="0">
              <a:buNone/>
            </a:pPr>
            <a:r>
              <a:rPr lang="en-US" i="1" dirty="0">
                <a:latin typeface="Times New Roman" pitchFamily="18" charset="0"/>
                <a:cs typeface="Times New Roman" pitchFamily="18" charset="0"/>
              </a:rPr>
              <a:t> </a:t>
            </a:r>
            <a:endParaRPr lang="en-IN" dirty="0">
              <a:latin typeface="Times New Roman" pitchFamily="18" charset="0"/>
              <a:cs typeface="Times New Roman" pitchFamily="18" charset="0"/>
            </a:endParaRPr>
          </a:p>
          <a:p>
            <a:pPr marL="0" indent="0">
              <a:buNone/>
            </a:pPr>
            <a:r>
              <a:rPr lang="en-US" i="1" dirty="0">
                <a:latin typeface="Times New Roman" pitchFamily="18" charset="0"/>
                <a:cs typeface="Times New Roman" pitchFamily="18" charset="0"/>
              </a:rPr>
              <a:t> </a:t>
            </a:r>
            <a:endParaRPr lang="en-IN" dirty="0">
              <a:latin typeface="Times New Roman" pitchFamily="18" charset="0"/>
              <a:cs typeface="Times New Roman" pitchFamily="18" charset="0"/>
            </a:endParaRPr>
          </a:p>
        </p:txBody>
      </p:sp>
      <p:sp>
        <p:nvSpPr>
          <p:cNvPr id="4" name="Down Arrow 3"/>
          <p:cNvSpPr/>
          <p:nvPr/>
        </p:nvSpPr>
        <p:spPr>
          <a:xfrm>
            <a:off x="1403648" y="2780928"/>
            <a:ext cx="48463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Down Arrow 4"/>
          <p:cNvSpPr/>
          <p:nvPr/>
        </p:nvSpPr>
        <p:spPr>
          <a:xfrm>
            <a:off x="1403648" y="3845162"/>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Down Arrow 5"/>
          <p:cNvSpPr/>
          <p:nvPr/>
        </p:nvSpPr>
        <p:spPr>
          <a:xfrm>
            <a:off x="1403648" y="4941168"/>
            <a:ext cx="507173"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Down Arrow 6"/>
          <p:cNvSpPr/>
          <p:nvPr/>
        </p:nvSpPr>
        <p:spPr>
          <a:xfrm>
            <a:off x="1645964" y="5959311"/>
            <a:ext cx="460786" cy="7177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42570405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IN" dirty="0" smtClean="0"/>
              <a:t>Contd. </a:t>
            </a:r>
            <a:endParaRPr lang="en-IN" dirty="0"/>
          </a:p>
        </p:txBody>
      </p:sp>
      <p:sp>
        <p:nvSpPr>
          <p:cNvPr id="3" name="Content Placeholder 2"/>
          <p:cNvSpPr>
            <a:spLocks noGrp="1"/>
          </p:cNvSpPr>
          <p:nvPr>
            <p:ph idx="1"/>
          </p:nvPr>
        </p:nvSpPr>
        <p:spPr/>
        <p:txBody>
          <a:bodyPr>
            <a:normAutofit/>
          </a:bodyPr>
          <a:lstStyle/>
          <a:p>
            <a:pPr marL="0" indent="0">
              <a:buNone/>
            </a:pPr>
            <a:r>
              <a:rPr lang="en-US" dirty="0" smtClean="0">
                <a:latin typeface="Times New Roman" pitchFamily="18" charset="0"/>
                <a:cs typeface="Times New Roman" pitchFamily="18" charset="0"/>
              </a:rPr>
              <a:t>P- I </a:t>
            </a:r>
            <a:r>
              <a:rPr lang="en-US" dirty="0">
                <a:latin typeface="Times New Roman" pitchFamily="18" charset="0"/>
                <a:cs typeface="Times New Roman" pitchFamily="18" charset="0"/>
              </a:rPr>
              <a:t>cannot take care of my family</a:t>
            </a:r>
            <a:endParaRPr lang="en-IN" dirty="0">
              <a:latin typeface="Times New Roman" pitchFamily="18" charset="0"/>
              <a:cs typeface="Times New Roman" pitchFamily="18" charset="0"/>
            </a:endParaRPr>
          </a:p>
          <a:p>
            <a:pPr marL="0" indent="0">
              <a:buNone/>
            </a:pPr>
            <a:endParaRPr lang="en-IN" dirty="0">
              <a:latin typeface="Times New Roman" pitchFamily="18" charset="0"/>
              <a:cs typeface="Times New Roman" pitchFamily="18" charset="0"/>
            </a:endParaRPr>
          </a:p>
          <a:p>
            <a:pPr marL="0" indent="0">
              <a:buNone/>
            </a:pPr>
            <a:endParaRPr lang="en-IN" dirty="0">
              <a:latin typeface="Times New Roman" pitchFamily="18" charset="0"/>
              <a:cs typeface="Times New Roman" pitchFamily="18" charset="0"/>
            </a:endParaRPr>
          </a:p>
          <a:p>
            <a:pPr marL="0" indent="0">
              <a:buNone/>
            </a:pPr>
            <a:r>
              <a:rPr lang="en-US" i="1" dirty="0" smtClean="0">
                <a:latin typeface="Times New Roman" pitchFamily="18" charset="0"/>
                <a:cs typeface="Times New Roman" pitchFamily="18" charset="0"/>
              </a:rPr>
              <a:t>T- What </a:t>
            </a:r>
            <a:r>
              <a:rPr lang="en-US" i="1" dirty="0">
                <a:latin typeface="Times New Roman" pitchFamily="18" charset="0"/>
                <a:cs typeface="Times New Roman" pitchFamily="18" charset="0"/>
              </a:rPr>
              <a:t>it means to you</a:t>
            </a:r>
            <a:r>
              <a:rPr lang="en-US" i="1" dirty="0" smtClean="0">
                <a:latin typeface="Times New Roman" pitchFamily="18" charset="0"/>
                <a:cs typeface="Times New Roman" pitchFamily="18" charset="0"/>
              </a:rPr>
              <a:t>?</a:t>
            </a:r>
          </a:p>
          <a:p>
            <a:pPr marL="0" indent="0">
              <a:buNone/>
            </a:pPr>
            <a:endParaRPr lang="en-US" i="1" dirty="0" smtClean="0">
              <a:latin typeface="Times New Roman" pitchFamily="18" charset="0"/>
              <a:cs typeface="Times New Roman" pitchFamily="18" charset="0"/>
            </a:endParaRPr>
          </a:p>
          <a:p>
            <a:pPr marL="0" indent="0">
              <a:buNone/>
            </a:pPr>
            <a:r>
              <a:rPr lang="en-IN"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I </a:t>
            </a:r>
            <a:r>
              <a:rPr lang="en-US" dirty="0">
                <a:latin typeface="Times New Roman" pitchFamily="18" charset="0"/>
                <a:cs typeface="Times New Roman" pitchFamily="18" charset="0"/>
              </a:rPr>
              <a:t>am not a good husband and good father.</a:t>
            </a:r>
            <a:endParaRPr lang="en-IN" dirty="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 </a:t>
            </a:r>
            <a:endParaRPr lang="en-IN" dirty="0">
              <a:latin typeface="Times New Roman" pitchFamily="18" charset="0"/>
              <a:cs typeface="Times New Roman" pitchFamily="18" charset="0"/>
            </a:endParaRPr>
          </a:p>
          <a:p>
            <a:pPr marL="0" indent="0">
              <a:buNone/>
            </a:pPr>
            <a:r>
              <a:rPr lang="en-US" i="1" dirty="0" smtClean="0">
                <a:latin typeface="Times New Roman" pitchFamily="18" charset="0"/>
                <a:cs typeface="Times New Roman" pitchFamily="18" charset="0"/>
              </a:rPr>
              <a:t>T-If </a:t>
            </a:r>
            <a:r>
              <a:rPr lang="en-US" i="1" dirty="0">
                <a:latin typeface="Times New Roman" pitchFamily="18" charset="0"/>
                <a:cs typeface="Times New Roman" pitchFamily="18" charset="0"/>
              </a:rPr>
              <a:t>it is true, what it means to you?</a:t>
            </a:r>
            <a:endParaRPr lang="en-IN" dirty="0">
              <a:latin typeface="Times New Roman" pitchFamily="18" charset="0"/>
              <a:cs typeface="Times New Roman" pitchFamily="18" charset="0"/>
            </a:endParaRPr>
          </a:p>
          <a:p>
            <a:endParaRPr lang="en-IN"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P-I </a:t>
            </a:r>
            <a:r>
              <a:rPr lang="en-US" dirty="0">
                <a:latin typeface="Times New Roman" pitchFamily="18" charset="0"/>
                <a:cs typeface="Times New Roman" pitchFamily="18" charset="0"/>
              </a:rPr>
              <a:t>am good for nothing.</a:t>
            </a:r>
            <a:endParaRPr lang="en-IN" dirty="0">
              <a:latin typeface="Times New Roman" pitchFamily="18" charset="0"/>
              <a:cs typeface="Times New Roman" pitchFamily="18" charset="0"/>
            </a:endParaRPr>
          </a:p>
          <a:p>
            <a:endParaRPr lang="en-IN" dirty="0"/>
          </a:p>
        </p:txBody>
      </p:sp>
      <p:sp>
        <p:nvSpPr>
          <p:cNvPr id="4" name="Down Arrow 3"/>
          <p:cNvSpPr/>
          <p:nvPr/>
        </p:nvSpPr>
        <p:spPr>
          <a:xfrm>
            <a:off x="1776964" y="2132856"/>
            <a:ext cx="562788"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Down Arrow 4"/>
          <p:cNvSpPr/>
          <p:nvPr/>
        </p:nvSpPr>
        <p:spPr>
          <a:xfrm>
            <a:off x="1776964" y="3356992"/>
            <a:ext cx="562788"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Down Arrow 5"/>
          <p:cNvSpPr/>
          <p:nvPr/>
        </p:nvSpPr>
        <p:spPr>
          <a:xfrm>
            <a:off x="1906060" y="4192510"/>
            <a:ext cx="43369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Down Arrow 6"/>
          <p:cNvSpPr/>
          <p:nvPr/>
        </p:nvSpPr>
        <p:spPr>
          <a:xfrm>
            <a:off x="1776964" y="5085184"/>
            <a:ext cx="48463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630495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0" y="274638"/>
            <a:ext cx="7689850" cy="1143000"/>
          </a:xfrm>
        </p:spPr>
        <p:txBody>
          <a:bodyPr/>
          <a:lstStyle/>
          <a:p>
            <a:pPr algn="l"/>
            <a:r>
              <a:rPr lang="en-IN" b="1" u="sng" dirty="0" smtClean="0">
                <a:latin typeface="Times New Roman" pitchFamily="18" charset="0"/>
                <a:cs typeface="Times New Roman" pitchFamily="18" charset="0"/>
              </a:rPr>
              <a:t>Definition </a:t>
            </a:r>
            <a:endParaRPr lang="en-IN" b="1" u="sng" dirty="0">
              <a:latin typeface="Times New Roman" pitchFamily="18" charset="0"/>
              <a:cs typeface="Times New Roman" pitchFamily="18" charset="0"/>
            </a:endParaRPr>
          </a:p>
        </p:txBody>
      </p:sp>
      <p:sp>
        <p:nvSpPr>
          <p:cNvPr id="4" name="Content Placeholder 3"/>
          <p:cNvSpPr>
            <a:spLocks noGrp="1"/>
          </p:cNvSpPr>
          <p:nvPr>
            <p:ph idx="4294967295"/>
          </p:nvPr>
        </p:nvSpPr>
        <p:spPr>
          <a:xfrm>
            <a:off x="790575" y="1600200"/>
            <a:ext cx="8353425" cy="4525963"/>
          </a:xfrm>
        </p:spPr>
        <p:txBody>
          <a:bodyPr>
            <a:normAutofit/>
          </a:bodyPr>
          <a:lstStyle/>
          <a:p>
            <a:pPr marL="0" indent="0" fontAlgn="base">
              <a:buNone/>
            </a:pPr>
            <a:r>
              <a:rPr lang="en-US" sz="4000" dirty="0">
                <a:latin typeface="Times New Roman" pitchFamily="18" charset="0"/>
                <a:cs typeface="Times New Roman" pitchFamily="18" charset="0"/>
              </a:rPr>
              <a:t>Cognitive behavioral therapy (CBT) is a type of psychotherapeutic treatment that helps people learn how to identify and change destructive or disturbing thought patterns that have a negative influence on behavior and </a:t>
            </a:r>
            <a:r>
              <a:rPr lang="en-US" sz="4000" dirty="0" smtClean="0">
                <a:latin typeface="Times New Roman" pitchFamily="18" charset="0"/>
                <a:cs typeface="Times New Roman" pitchFamily="18" charset="0"/>
              </a:rPr>
              <a:t>emotions.</a:t>
            </a:r>
            <a:endParaRPr lang="en-US" sz="4000" dirty="0">
              <a:latin typeface="Times New Roman" pitchFamily="18" charset="0"/>
              <a:cs typeface="Times New Roman" pitchFamily="18" charset="0"/>
            </a:endParaRPr>
          </a:p>
          <a:p>
            <a:endParaRPr lang="en-IN" sz="4000" dirty="0">
              <a:latin typeface="Times New Roman" pitchFamily="18" charset="0"/>
              <a:cs typeface="Times New Roman" pitchFamily="18" charset="0"/>
            </a:endParaRPr>
          </a:p>
        </p:txBody>
      </p:sp>
    </p:spTree>
    <p:extLst>
      <p:ext uri="{BB962C8B-B14F-4D97-AF65-F5344CB8AC3E}">
        <p14:creationId xmlns:p14="http://schemas.microsoft.com/office/powerpoint/2010/main" val="3023474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79512" y="980728"/>
            <a:ext cx="8568952" cy="5308848"/>
          </a:xfrm>
        </p:spPr>
        <p:txBody>
          <a:bodyPr>
            <a:normAutofit/>
          </a:bodyPr>
          <a:lstStyle/>
          <a:p>
            <a:pPr marL="0" indent="0">
              <a:buNone/>
            </a:pPr>
            <a:r>
              <a:rPr lang="en-IN" b="1" dirty="0" smtClean="0">
                <a:latin typeface="Times New Roman" pitchFamily="18" charset="0"/>
                <a:cs typeface="Times New Roman" pitchFamily="18" charset="0"/>
              </a:rPr>
              <a:t>Guided Discovery and Socratic Questioning </a:t>
            </a:r>
          </a:p>
          <a:p>
            <a:pPr marL="0" indent="0">
              <a:buNone/>
            </a:pPr>
            <a:r>
              <a:rPr lang="en-US" dirty="0">
                <a:latin typeface="Times New Roman" pitchFamily="18" charset="0"/>
                <a:cs typeface="Times New Roman" pitchFamily="18" charset="0"/>
              </a:rPr>
              <a:t>In a nutshell, </a:t>
            </a:r>
            <a:r>
              <a:rPr lang="en-US" b="1" dirty="0">
                <a:latin typeface="Times New Roman" pitchFamily="18" charset="0"/>
                <a:cs typeface="Times New Roman" pitchFamily="18" charset="0"/>
              </a:rPr>
              <a:t>guided discovery</a:t>
            </a:r>
            <a:r>
              <a:rPr lang="en-US" dirty="0">
                <a:latin typeface="Times New Roman" pitchFamily="18" charset="0"/>
                <a:cs typeface="Times New Roman" pitchFamily="18" charset="0"/>
              </a:rPr>
              <a:t> is a process that a therapist uses to help his or her client reflect on the way that they process information. Through the processes of answering questions or reflecting on thinking processes, a range of alternative thinking is opened up for each client</a:t>
            </a:r>
            <a:r>
              <a:rPr lang="en-US" dirty="0" smtClean="0">
                <a:latin typeface="Times New Roman" pitchFamily="18" charset="0"/>
                <a:cs typeface="Times New Roman" pitchFamily="18" charset="0"/>
              </a:rPr>
              <a:t>.</a:t>
            </a:r>
          </a:p>
          <a:p>
            <a:pPr marL="0" indent="0">
              <a:buNone/>
            </a:pPr>
            <a:endParaRPr lang="en-IN"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Therapists </a:t>
            </a:r>
            <a:r>
              <a:rPr lang="en-US" dirty="0">
                <a:latin typeface="Times New Roman" pitchFamily="18" charset="0"/>
                <a:cs typeface="Times New Roman" pitchFamily="18" charset="0"/>
              </a:rPr>
              <a:t>use </a:t>
            </a:r>
            <a:r>
              <a:rPr lang="en-US" b="1" dirty="0">
                <a:latin typeface="Times New Roman" pitchFamily="18" charset="0"/>
                <a:cs typeface="Times New Roman" pitchFamily="18" charset="0"/>
              </a:rPr>
              <a:t>Socratic questioning</a:t>
            </a:r>
            <a:r>
              <a:rPr lang="en-US" dirty="0">
                <a:latin typeface="Times New Roman" pitchFamily="18" charset="0"/>
                <a:cs typeface="Times New Roman" pitchFamily="18" charset="0"/>
              </a:rPr>
              <a:t> verbally by asking probing </a:t>
            </a:r>
            <a:r>
              <a:rPr lang="en-US" b="1" dirty="0">
                <a:latin typeface="Times New Roman" pitchFamily="18" charset="0"/>
                <a:cs typeface="Times New Roman" pitchFamily="18" charset="0"/>
              </a:rPr>
              <a:t>questions</a:t>
            </a:r>
            <a:r>
              <a:rPr lang="en-US" dirty="0">
                <a:latin typeface="Times New Roman" pitchFamily="18" charset="0"/>
                <a:cs typeface="Times New Roman" pitchFamily="18" charset="0"/>
              </a:rPr>
              <a:t> about their clients' irrational thoughts. </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34857280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Contd.</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08655344"/>
              </p:ext>
            </p:extLst>
          </p:nvPr>
        </p:nvGraphicFramePr>
        <p:xfrm>
          <a:off x="467544" y="2276872"/>
          <a:ext cx="8229600" cy="292608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r>
                        <a:rPr lang="en-IN" dirty="0" smtClean="0"/>
                        <a:t>Date</a:t>
                      </a:r>
                      <a:r>
                        <a:rPr lang="en-IN" baseline="0" dirty="0" smtClean="0"/>
                        <a:t> </a:t>
                      </a:r>
                      <a:endParaRPr lang="en-IN" dirty="0"/>
                    </a:p>
                  </a:txBody>
                  <a:tcPr/>
                </a:tc>
                <a:tc>
                  <a:txBody>
                    <a:bodyPr/>
                    <a:lstStyle/>
                    <a:p>
                      <a:r>
                        <a:rPr lang="en-IN" dirty="0" smtClean="0"/>
                        <a:t>Situation</a:t>
                      </a:r>
                      <a:r>
                        <a:rPr lang="en-IN" baseline="0" dirty="0" smtClean="0"/>
                        <a:t> </a:t>
                      </a:r>
                      <a:endParaRPr lang="en-IN" dirty="0"/>
                    </a:p>
                  </a:txBody>
                  <a:tcPr/>
                </a:tc>
                <a:tc>
                  <a:txBody>
                    <a:bodyPr/>
                    <a:lstStyle/>
                    <a:p>
                      <a:r>
                        <a:rPr lang="en-IN" dirty="0" smtClean="0"/>
                        <a:t>Emotions</a:t>
                      </a:r>
                    </a:p>
                    <a:p>
                      <a:endParaRPr lang="en-IN" dirty="0"/>
                    </a:p>
                  </a:txBody>
                  <a:tcPr/>
                </a:tc>
                <a:tc>
                  <a:txBody>
                    <a:bodyPr/>
                    <a:lstStyle/>
                    <a:p>
                      <a:r>
                        <a:rPr lang="en-IN" dirty="0" smtClean="0"/>
                        <a:t>Automatic thoughts </a:t>
                      </a:r>
                      <a:endParaRPr lang="en-IN" dirty="0"/>
                    </a:p>
                  </a:txBody>
                  <a:tcPr/>
                </a:tc>
                <a:tc>
                  <a:txBody>
                    <a:bodyPr/>
                    <a:lstStyle/>
                    <a:p>
                      <a:r>
                        <a:rPr lang="en-IN" dirty="0" smtClean="0"/>
                        <a:t>Alternative Response</a:t>
                      </a:r>
                      <a:r>
                        <a:rPr lang="en-IN" baseline="0" dirty="0" smtClean="0"/>
                        <a:t> </a:t>
                      </a:r>
                      <a:endParaRPr lang="en-IN" dirty="0"/>
                    </a:p>
                  </a:txBody>
                  <a:tcPr/>
                </a:tc>
                <a:tc>
                  <a:txBody>
                    <a:bodyPr/>
                    <a:lstStyle/>
                    <a:p>
                      <a:r>
                        <a:rPr lang="en-IN" dirty="0" smtClean="0"/>
                        <a:t>Outcomes </a:t>
                      </a:r>
                      <a:endParaRPr lang="en-IN" dirty="0"/>
                    </a:p>
                  </a:txBody>
                  <a:tcPr/>
                </a:tc>
              </a:tr>
              <a:tr h="370840">
                <a:tc>
                  <a:txBody>
                    <a:bodyPr/>
                    <a:lstStyle/>
                    <a:p>
                      <a:endParaRPr lang="en-IN"/>
                    </a:p>
                  </a:txBody>
                  <a:tcPr/>
                </a:tc>
                <a:tc>
                  <a:txBody>
                    <a:bodyPr/>
                    <a:lstStyle/>
                    <a:p>
                      <a:r>
                        <a:rPr lang="en-IN" dirty="0" smtClean="0"/>
                        <a:t>Any situation you are in</a:t>
                      </a:r>
                      <a:endParaRPr lang="en-IN" dirty="0"/>
                    </a:p>
                  </a:txBody>
                  <a:tcPr/>
                </a:tc>
                <a:tc>
                  <a:txBody>
                    <a:bodyPr/>
                    <a:lstStyle/>
                    <a:p>
                      <a:r>
                        <a:rPr lang="en-IN" dirty="0" smtClean="0"/>
                        <a:t>What emotions running in your mind at</a:t>
                      </a:r>
                      <a:r>
                        <a:rPr lang="en-IN" baseline="0" dirty="0" smtClean="0"/>
                        <a:t> that time</a:t>
                      </a:r>
                    </a:p>
                    <a:p>
                      <a:r>
                        <a:rPr lang="en-IN" baseline="0" dirty="0" smtClean="0"/>
                        <a:t>And also rate it</a:t>
                      </a:r>
                      <a:endParaRPr lang="en-IN" dirty="0"/>
                    </a:p>
                  </a:txBody>
                  <a:tcPr/>
                </a:tc>
                <a:tc>
                  <a:txBody>
                    <a:bodyPr/>
                    <a:lstStyle/>
                    <a:p>
                      <a:r>
                        <a:rPr lang="en-IN" dirty="0" smtClean="0"/>
                        <a:t>Any thought</a:t>
                      </a:r>
                      <a:r>
                        <a:rPr lang="en-IN" baseline="0" dirty="0" smtClean="0"/>
                        <a:t> running to your mind</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Any alternative way to</a:t>
                      </a:r>
                      <a:r>
                        <a:rPr lang="en-IN" baseline="0" dirty="0" smtClean="0"/>
                        <a:t> reduce the negative </a:t>
                      </a:r>
                      <a:endParaRPr lang="en-IN" dirty="0" smtClean="0"/>
                    </a:p>
                    <a:p>
                      <a:endParaRPr lang="en-IN" dirty="0"/>
                    </a:p>
                  </a:txBody>
                  <a:tcPr/>
                </a:tc>
                <a:tc>
                  <a:txBody>
                    <a:bodyPr/>
                    <a:lstStyle/>
                    <a:p>
                      <a:r>
                        <a:rPr lang="en-IN" dirty="0" smtClean="0"/>
                        <a:t>How</a:t>
                      </a:r>
                      <a:r>
                        <a:rPr lang="en-IN" baseline="0" dirty="0" smtClean="0"/>
                        <a:t> much will you rate your emotions and belief after the alternative thoughts </a:t>
                      </a:r>
                      <a:endParaRPr lang="en-IN" dirty="0"/>
                    </a:p>
                  </a:txBody>
                  <a:tcPr/>
                </a:tc>
              </a:tr>
            </a:tbl>
          </a:graphicData>
        </a:graphic>
      </p:graphicFrame>
    </p:spTree>
    <p:extLst>
      <p:ext uri="{BB962C8B-B14F-4D97-AF65-F5344CB8AC3E}">
        <p14:creationId xmlns:p14="http://schemas.microsoft.com/office/powerpoint/2010/main" val="20925281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67544" y="1052736"/>
            <a:ext cx="8136904" cy="5424264"/>
          </a:xfrm>
        </p:spPr>
        <p:txBody>
          <a:bodyPr/>
          <a:lstStyle/>
          <a:p>
            <a:r>
              <a:rPr lang="en-IN" b="1" dirty="0" smtClean="0">
                <a:latin typeface="Times New Roman" pitchFamily="18" charset="0"/>
                <a:cs typeface="Times New Roman" pitchFamily="18" charset="0"/>
              </a:rPr>
              <a:t>Behaviour techniques </a:t>
            </a:r>
          </a:p>
          <a:p>
            <a:pPr marL="0" indent="0">
              <a:buNone/>
            </a:pPr>
            <a:r>
              <a:rPr lang="en-IN" dirty="0" smtClean="0">
                <a:latin typeface="Times New Roman" pitchFamily="18" charset="0"/>
                <a:cs typeface="Times New Roman" pitchFamily="18" charset="0"/>
              </a:rPr>
              <a:t>Any kind of </a:t>
            </a:r>
            <a:r>
              <a:rPr lang="en-IN" dirty="0" err="1" smtClean="0">
                <a:latin typeface="Times New Roman" pitchFamily="18" charset="0"/>
                <a:cs typeface="Times New Roman" pitchFamily="18" charset="0"/>
              </a:rPr>
              <a:t>hobbby</a:t>
            </a:r>
            <a:r>
              <a:rPr lang="en-IN" dirty="0" smtClean="0">
                <a:latin typeface="Times New Roman" pitchFamily="18" charset="0"/>
                <a:cs typeface="Times New Roman" pitchFamily="18" charset="0"/>
              </a:rPr>
              <a:t> that the client enjoys, the therapist can guide or motivate to do that hobby or practice it on a regular basis so that the client might feel good and other worry or anxieties might reduce.</a:t>
            </a:r>
          </a:p>
          <a:p>
            <a:pPr marL="0" indent="0">
              <a:buNone/>
            </a:pPr>
            <a:r>
              <a:rPr lang="en-IN" dirty="0" smtClean="0">
                <a:latin typeface="Times New Roman" pitchFamily="18" charset="0"/>
                <a:cs typeface="Times New Roman" pitchFamily="18" charset="0"/>
              </a:rPr>
              <a:t>Schedule a behaviour task for the client </a:t>
            </a:r>
          </a:p>
          <a:p>
            <a:pPr marL="0" indent="0">
              <a:buNone/>
            </a:pPr>
            <a:endParaRPr lang="en-IN" dirty="0"/>
          </a:p>
          <a:p>
            <a:pPr marL="0" indent="0">
              <a:buNone/>
            </a:pPr>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2468881121"/>
              </p:ext>
            </p:extLst>
          </p:nvPr>
        </p:nvGraphicFramePr>
        <p:xfrm>
          <a:off x="1524000" y="4005064"/>
          <a:ext cx="6096000" cy="265176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769741">
                <a:tc>
                  <a:txBody>
                    <a:bodyPr/>
                    <a:lstStyle/>
                    <a:p>
                      <a:r>
                        <a:rPr lang="en-IN" dirty="0" smtClean="0"/>
                        <a:t>Date</a:t>
                      </a:r>
                      <a:r>
                        <a:rPr lang="en-IN" baseline="0" dirty="0" smtClean="0"/>
                        <a:t> </a:t>
                      </a:r>
                      <a:endParaRPr lang="en-IN" dirty="0"/>
                    </a:p>
                  </a:txBody>
                  <a:tcPr/>
                </a:tc>
                <a:tc>
                  <a:txBody>
                    <a:bodyPr/>
                    <a:lstStyle/>
                    <a:p>
                      <a:r>
                        <a:rPr lang="en-IN" dirty="0" smtClean="0"/>
                        <a:t>Activity </a:t>
                      </a:r>
                      <a:endParaRPr lang="en-IN" dirty="0"/>
                    </a:p>
                  </a:txBody>
                  <a:tcPr/>
                </a:tc>
                <a:tc>
                  <a:txBody>
                    <a:bodyPr/>
                    <a:lstStyle/>
                    <a:p>
                      <a:r>
                        <a:rPr lang="en-IN" dirty="0" smtClean="0"/>
                        <a:t>Feeling </a:t>
                      </a:r>
                      <a:endParaRPr lang="en-IN" dirty="0"/>
                    </a:p>
                  </a:txBody>
                  <a:tcPr/>
                </a:tc>
                <a:tc>
                  <a:txBody>
                    <a:bodyPr/>
                    <a:lstStyle/>
                    <a:p>
                      <a:r>
                        <a:rPr lang="en-IN" dirty="0" smtClean="0"/>
                        <a:t>Automatic</a:t>
                      </a:r>
                      <a:r>
                        <a:rPr lang="en-IN" baseline="0" dirty="0" smtClean="0"/>
                        <a:t> thoughts </a:t>
                      </a:r>
                      <a:endParaRPr lang="en-IN" dirty="0"/>
                    </a:p>
                  </a:txBody>
                  <a:tcPr/>
                </a:tc>
                <a:tc>
                  <a:txBody>
                    <a:bodyPr/>
                    <a:lstStyle/>
                    <a:p>
                      <a:r>
                        <a:rPr lang="en-IN" dirty="0" smtClean="0"/>
                        <a:t>Outcome</a:t>
                      </a:r>
                    </a:p>
                    <a:p>
                      <a:endParaRPr lang="en-IN" dirty="0"/>
                    </a:p>
                  </a:txBody>
                  <a:tcPr/>
                </a:tc>
              </a:tr>
              <a:tr h="1462507">
                <a:tc>
                  <a:txBody>
                    <a:bodyPr/>
                    <a:lstStyle/>
                    <a:p>
                      <a:endParaRPr lang="en-IN" dirty="0"/>
                    </a:p>
                  </a:txBody>
                  <a:tcPr/>
                </a:tc>
                <a:tc>
                  <a:txBody>
                    <a:bodyPr/>
                    <a:lstStyle/>
                    <a:p>
                      <a:r>
                        <a:rPr lang="en-IN" dirty="0" smtClean="0"/>
                        <a:t>Any activity or activities that the client enjoys</a:t>
                      </a:r>
                      <a:endParaRPr lang="en-IN" dirty="0"/>
                    </a:p>
                  </a:txBody>
                  <a:tcPr/>
                </a:tc>
                <a:tc>
                  <a:txBody>
                    <a:bodyPr/>
                    <a:lstStyle/>
                    <a:p>
                      <a:r>
                        <a:rPr lang="en-IN" dirty="0" smtClean="0"/>
                        <a:t>How did he feel</a:t>
                      </a:r>
                      <a:endParaRPr lang="en-IN" dirty="0"/>
                    </a:p>
                  </a:txBody>
                  <a:tcPr/>
                </a:tc>
                <a:tc>
                  <a:txBody>
                    <a:bodyPr/>
                    <a:lstStyle/>
                    <a:p>
                      <a:r>
                        <a:rPr lang="en-IN" dirty="0" smtClean="0"/>
                        <a:t>Any thought</a:t>
                      </a:r>
                      <a:r>
                        <a:rPr lang="en-IN" baseline="0" dirty="0" smtClean="0"/>
                        <a:t> coming to the mind</a:t>
                      </a:r>
                      <a:endParaRPr lang="en-IN" dirty="0"/>
                    </a:p>
                  </a:txBody>
                  <a:tcPr/>
                </a:tc>
                <a:tc>
                  <a:txBody>
                    <a:bodyPr/>
                    <a:lstStyle/>
                    <a:p>
                      <a:r>
                        <a:rPr lang="en-IN" dirty="0" smtClean="0"/>
                        <a:t>How do you feel?</a:t>
                      </a:r>
                      <a:endParaRPr lang="en-IN" dirty="0"/>
                    </a:p>
                  </a:txBody>
                  <a:tcPr/>
                </a:tc>
              </a:tr>
            </a:tbl>
          </a:graphicData>
        </a:graphic>
      </p:graphicFrame>
    </p:spTree>
    <p:extLst>
      <p:ext uri="{BB962C8B-B14F-4D97-AF65-F5344CB8AC3E}">
        <p14:creationId xmlns:p14="http://schemas.microsoft.com/office/powerpoint/2010/main" val="20629688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Termination and Follow </a:t>
            </a:r>
            <a:r>
              <a:rPr lang="en-IN" dirty="0"/>
              <a:t>U</a:t>
            </a:r>
            <a:r>
              <a:rPr lang="en-IN" dirty="0" smtClean="0"/>
              <a:t>p</a:t>
            </a:r>
            <a:endParaRPr lang="en-IN" dirty="0"/>
          </a:p>
        </p:txBody>
      </p:sp>
      <p:sp>
        <p:nvSpPr>
          <p:cNvPr id="3" name="Content Placeholder 2"/>
          <p:cNvSpPr>
            <a:spLocks noGrp="1"/>
          </p:cNvSpPr>
          <p:nvPr>
            <p:ph idx="1"/>
          </p:nvPr>
        </p:nvSpPr>
        <p:spPr/>
        <p:txBody>
          <a:bodyPr/>
          <a:lstStyle/>
          <a:p>
            <a:r>
              <a:rPr lang="en-IN" dirty="0" smtClean="0">
                <a:latin typeface="Times New Roman" pitchFamily="18" charset="0"/>
                <a:cs typeface="Times New Roman" pitchFamily="18" charset="0"/>
              </a:rPr>
              <a:t>Once the client starts to show remarkable changes then the therapist needs to train the client for termination. </a:t>
            </a:r>
          </a:p>
          <a:p>
            <a:r>
              <a:rPr lang="en-IN" dirty="0" smtClean="0">
                <a:latin typeface="Times New Roman" pitchFamily="18" charset="0"/>
                <a:cs typeface="Times New Roman" pitchFamily="18" charset="0"/>
              </a:rPr>
              <a:t>Termination takes time and it should be terminated once the client gets adequate result from the therapy and follow up to be done as required by the therapist</a:t>
            </a:r>
            <a:r>
              <a:rPr lang="en-IN" dirty="0" smtClean="0"/>
              <a:t>.</a:t>
            </a:r>
            <a:endParaRPr lang="en-IN" dirty="0"/>
          </a:p>
        </p:txBody>
      </p:sp>
    </p:spTree>
    <p:extLst>
      <p:ext uri="{BB962C8B-B14F-4D97-AF65-F5344CB8AC3E}">
        <p14:creationId xmlns:p14="http://schemas.microsoft.com/office/powerpoint/2010/main" val="42225171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11560" y="1052736"/>
            <a:ext cx="7992888" cy="5424264"/>
          </a:xfrm>
        </p:spPr>
        <p:txBody>
          <a:bodyPr>
            <a:noAutofit/>
          </a:bodyPr>
          <a:lstStyle/>
          <a:p>
            <a:pPr marL="0" indent="0" algn="ctr">
              <a:buNone/>
            </a:pPr>
            <a:r>
              <a:rPr lang="en-IN" sz="3200" dirty="0" smtClean="0"/>
              <a:t>Thank You </a:t>
            </a:r>
          </a:p>
          <a:p>
            <a:pPr marL="0" indent="0">
              <a:buNone/>
            </a:pPr>
            <a:endParaRPr lang="en-IN" sz="3200" dirty="0"/>
          </a:p>
          <a:p>
            <a:pPr>
              <a:buFontTx/>
              <a:buChar char="-"/>
            </a:pPr>
            <a:r>
              <a:rPr lang="en-IN" sz="3200" dirty="0" smtClean="0"/>
              <a:t>SREETAMA BHADURI </a:t>
            </a:r>
          </a:p>
          <a:p>
            <a:pPr marL="0" indent="0">
              <a:buNone/>
            </a:pPr>
            <a:r>
              <a:rPr lang="en-IN" sz="3200" dirty="0" smtClean="0"/>
              <a:t>( Emotion Of Life) </a:t>
            </a:r>
          </a:p>
          <a:p>
            <a:pPr marL="0" indent="0">
              <a:buNone/>
            </a:pPr>
            <a:endParaRPr lang="en-IN" sz="3200" dirty="0"/>
          </a:p>
          <a:p>
            <a:pPr marL="0" indent="0">
              <a:buNone/>
            </a:pPr>
            <a:r>
              <a:rPr lang="en-IN" sz="3200" dirty="0" smtClean="0"/>
              <a:t>Visit us </a:t>
            </a:r>
            <a:r>
              <a:rPr lang="en-IN" sz="3200" dirty="0" smtClean="0">
                <a:hlinkClick r:id="rId2"/>
              </a:rPr>
              <a:t>www.emotionoflife.in</a:t>
            </a:r>
            <a:endParaRPr lang="en-IN" sz="3200" dirty="0" smtClean="0"/>
          </a:p>
          <a:p>
            <a:pPr marL="0" indent="0">
              <a:buNone/>
            </a:pPr>
            <a:r>
              <a:rPr lang="en-IN" sz="3200" dirty="0" smtClean="0"/>
              <a:t>Write to us </a:t>
            </a:r>
            <a:r>
              <a:rPr lang="en-IN" sz="3200" dirty="0" smtClean="0">
                <a:hlinkClick r:id="rId3"/>
              </a:rPr>
              <a:t>info@emotionoflife.in</a:t>
            </a:r>
            <a:endParaRPr lang="en-IN" sz="3200" dirty="0" smtClean="0"/>
          </a:p>
          <a:p>
            <a:pPr marL="0" indent="0">
              <a:buNone/>
            </a:pPr>
            <a:endParaRPr lang="en-IN" sz="3200" dirty="0"/>
          </a:p>
          <a:p>
            <a:pPr marL="0" indent="0">
              <a:buNone/>
            </a:pPr>
            <a:r>
              <a:rPr lang="en-IN" sz="3200" dirty="0" smtClean="0"/>
              <a:t>Contact - 7678694626</a:t>
            </a:r>
            <a:endParaRPr lang="en-IN" sz="3200" dirty="0"/>
          </a:p>
        </p:txBody>
      </p:sp>
    </p:spTree>
    <p:extLst>
      <p:ext uri="{BB962C8B-B14F-4D97-AF65-F5344CB8AC3E}">
        <p14:creationId xmlns:p14="http://schemas.microsoft.com/office/powerpoint/2010/main" val="159471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581025"/>
            <a:ext cx="7315200" cy="569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7814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latin typeface="Times New Roman" pitchFamily="18" charset="0"/>
                <a:cs typeface="Times New Roman" pitchFamily="18" charset="0"/>
              </a:rPr>
              <a:t>Cognitive Distortions:</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b="1" i="1" dirty="0">
                <a:latin typeface="Times New Roman" pitchFamily="18" charset="0"/>
                <a:cs typeface="Times New Roman" pitchFamily="18" charset="0"/>
              </a:rPr>
              <a:t>ALL OR NOTHING THINKING </a:t>
            </a:r>
            <a:endParaRPr lang="en-US" b="1" i="1"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You </a:t>
            </a:r>
            <a:r>
              <a:rPr lang="en-US" dirty="0">
                <a:latin typeface="Times New Roman" pitchFamily="18" charset="0"/>
                <a:cs typeface="Times New Roman" pitchFamily="18" charset="0"/>
              </a:rPr>
              <a:t>see things in extreme or in black and white. “It is either perfect, or it is a mess”, “My friend likes me or he doesn’t.” </a:t>
            </a:r>
            <a:endParaRPr lang="en-US" dirty="0" smtClean="0">
              <a:latin typeface="Times New Roman" pitchFamily="18" charset="0"/>
              <a:cs typeface="Times New Roman" pitchFamily="18" charset="0"/>
            </a:endParaRPr>
          </a:p>
          <a:p>
            <a:r>
              <a:rPr lang="en-US" b="1" i="1" dirty="0" smtClean="0">
                <a:latin typeface="Times New Roman" pitchFamily="18" charset="0"/>
                <a:cs typeface="Times New Roman" pitchFamily="18" charset="0"/>
              </a:rPr>
              <a:t>OVER-GENERALISATION </a:t>
            </a:r>
          </a:p>
          <a:p>
            <a:pPr marL="0" indent="0">
              <a:buNone/>
            </a:pPr>
            <a:r>
              <a:rPr lang="en-US" dirty="0" smtClean="0">
                <a:latin typeface="Times New Roman" pitchFamily="18" charset="0"/>
                <a:cs typeface="Times New Roman" pitchFamily="18" charset="0"/>
              </a:rPr>
              <a:t>You </a:t>
            </a:r>
            <a:r>
              <a:rPr lang="en-US" dirty="0">
                <a:latin typeface="Times New Roman" pitchFamily="18" charset="0"/>
                <a:cs typeface="Times New Roman" pitchFamily="18" charset="0"/>
              </a:rPr>
              <a:t>see a single negative event as proof that other similar events will turn out the same way. if one person behaved in a spiteful way to you, then all people behave in this way. </a:t>
            </a:r>
            <a:endParaRPr lang="en-US" dirty="0" smtClean="0">
              <a:latin typeface="Times New Roman" pitchFamily="18" charset="0"/>
              <a:cs typeface="Times New Roman" pitchFamily="18" charset="0"/>
            </a:endParaRPr>
          </a:p>
          <a:p>
            <a:r>
              <a:rPr lang="en-US" b="1" i="1" dirty="0" smtClean="0">
                <a:latin typeface="Times New Roman" pitchFamily="18" charset="0"/>
                <a:cs typeface="Times New Roman" pitchFamily="18" charset="0"/>
              </a:rPr>
              <a:t>MENTAL </a:t>
            </a:r>
            <a:r>
              <a:rPr lang="en-US" b="1" i="1" dirty="0">
                <a:latin typeface="Times New Roman" pitchFamily="18" charset="0"/>
                <a:cs typeface="Times New Roman" pitchFamily="18" charset="0"/>
              </a:rPr>
              <a:t>FILTER </a:t>
            </a:r>
            <a:endParaRPr lang="en-US" b="1" i="1"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You </a:t>
            </a:r>
            <a:r>
              <a:rPr lang="en-US" dirty="0">
                <a:latin typeface="Times New Roman" pitchFamily="18" charset="0"/>
                <a:cs typeface="Times New Roman" pitchFamily="18" charset="0"/>
              </a:rPr>
              <a:t>pick out a single negative detail and dwell on it, viewing the whole situation as negative. Refusing to notice any positives or anything that went well/you did </a:t>
            </a:r>
            <a:r>
              <a:rPr lang="en-US" dirty="0" smtClean="0">
                <a:latin typeface="Times New Roman" pitchFamily="18" charset="0"/>
                <a:cs typeface="Times New Roman" pitchFamily="18" charset="0"/>
              </a:rPr>
              <a:t>well.</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68020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67544" y="980728"/>
            <a:ext cx="8424936" cy="5688360"/>
          </a:xfrm>
        </p:spPr>
        <p:txBody>
          <a:bodyPr>
            <a:normAutofit lnSpcReduction="10000"/>
          </a:bodyPr>
          <a:lstStyle/>
          <a:p>
            <a:r>
              <a:rPr lang="en-US" b="1" i="1" dirty="0">
                <a:latin typeface="Times New Roman" pitchFamily="18" charset="0"/>
                <a:cs typeface="Times New Roman" pitchFamily="18" charset="0"/>
              </a:rPr>
              <a:t>DISQUALIFYING THE POSITIVE </a:t>
            </a:r>
            <a:endParaRPr lang="en-US" b="1" i="1"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You </a:t>
            </a:r>
            <a:r>
              <a:rPr lang="en-US" dirty="0">
                <a:latin typeface="Times New Roman" pitchFamily="18" charset="0"/>
                <a:cs typeface="Times New Roman" pitchFamily="18" charset="0"/>
              </a:rPr>
              <a:t>reject positive experiences by insisting they ‘don’t count’ for some reason or another. In this way you can maintain a negative belief that is contradicted by your everyday experiences. </a:t>
            </a:r>
            <a:endParaRPr lang="en-US" dirty="0" smtClean="0">
              <a:latin typeface="Times New Roman" pitchFamily="18" charset="0"/>
              <a:cs typeface="Times New Roman" pitchFamily="18" charset="0"/>
            </a:endParaRPr>
          </a:p>
          <a:p>
            <a:r>
              <a:rPr lang="en-US" b="1" i="1" dirty="0">
                <a:latin typeface="Times New Roman" pitchFamily="18" charset="0"/>
                <a:cs typeface="Times New Roman" pitchFamily="18" charset="0"/>
              </a:rPr>
              <a:t>JUMPING TO CONCLUSIONS </a:t>
            </a:r>
            <a:endParaRPr lang="en-US" b="1" i="1"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You </a:t>
            </a:r>
            <a:r>
              <a:rPr lang="en-US" dirty="0">
                <a:latin typeface="Times New Roman" pitchFamily="18" charset="0"/>
                <a:cs typeface="Times New Roman" pitchFamily="18" charset="0"/>
              </a:rPr>
              <a:t>make a negative interpretation even though there are no definite facts that support your conclusion. </a:t>
            </a:r>
            <a:endParaRPr lang="en-US" dirty="0" smtClean="0">
              <a:latin typeface="Times New Roman" pitchFamily="18" charset="0"/>
              <a:cs typeface="Times New Roman" pitchFamily="18" charset="0"/>
            </a:endParaRPr>
          </a:p>
          <a:p>
            <a:r>
              <a:rPr lang="en-US" b="1" i="1" dirty="0" smtClean="0">
                <a:latin typeface="Times New Roman" pitchFamily="18" charset="0"/>
                <a:cs typeface="Times New Roman" pitchFamily="18" charset="0"/>
              </a:rPr>
              <a:t>MAGNIFICATION </a:t>
            </a:r>
            <a:r>
              <a:rPr lang="en-US" b="1" i="1" dirty="0">
                <a:latin typeface="Times New Roman" pitchFamily="18" charset="0"/>
                <a:cs typeface="Times New Roman" pitchFamily="18" charset="0"/>
              </a:rPr>
              <a:t>(</a:t>
            </a:r>
            <a:r>
              <a:rPr lang="en-US" b="1" i="1" dirty="0" err="1">
                <a:latin typeface="Times New Roman" pitchFamily="18" charset="0"/>
                <a:cs typeface="Times New Roman" pitchFamily="18" charset="0"/>
              </a:rPr>
              <a:t>Catastrophising</a:t>
            </a:r>
            <a:r>
              <a:rPr lang="en-US" b="1" i="1" dirty="0">
                <a:latin typeface="Times New Roman" pitchFamily="18" charset="0"/>
                <a:cs typeface="Times New Roman" pitchFamily="18" charset="0"/>
              </a:rPr>
              <a:t>) </a:t>
            </a:r>
            <a:endParaRPr lang="en-US" b="1" i="1"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You </a:t>
            </a:r>
            <a:r>
              <a:rPr lang="en-US" dirty="0">
                <a:latin typeface="Times New Roman" pitchFamily="18" charset="0"/>
                <a:cs typeface="Times New Roman" pitchFamily="18" charset="0"/>
              </a:rPr>
              <a:t>exaggerate the importance of things, such as, something you may have thought was wrong. You inappropriately shrink your achievements or desirable qualities. </a:t>
            </a:r>
            <a:endParaRPr lang="en-US" dirty="0" smtClean="0">
              <a:latin typeface="Times New Roman" pitchFamily="18" charset="0"/>
              <a:cs typeface="Times New Roman" pitchFamily="18" charset="0"/>
            </a:endParaRPr>
          </a:p>
          <a:p>
            <a:r>
              <a:rPr lang="en-US" b="1" i="1" dirty="0" smtClean="0">
                <a:latin typeface="Times New Roman" pitchFamily="18" charset="0"/>
                <a:cs typeface="Times New Roman" pitchFamily="18" charset="0"/>
              </a:rPr>
              <a:t>EMOTIONAL </a:t>
            </a:r>
            <a:r>
              <a:rPr lang="en-US" b="1" i="1" dirty="0">
                <a:latin typeface="Times New Roman" pitchFamily="18" charset="0"/>
                <a:cs typeface="Times New Roman" pitchFamily="18" charset="0"/>
              </a:rPr>
              <a:t>REASONING </a:t>
            </a:r>
            <a:endParaRPr lang="en-US" b="1" i="1"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You </a:t>
            </a:r>
            <a:r>
              <a:rPr lang="en-US" dirty="0">
                <a:latin typeface="Times New Roman" pitchFamily="18" charset="0"/>
                <a:cs typeface="Times New Roman" pitchFamily="18" charset="0"/>
              </a:rPr>
              <a:t>assume that your negative emotions necessarily reflect the way things really are “I feel like a failure, therefore, I am one”. </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2322110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79512" y="764704"/>
            <a:ext cx="8784976" cy="5712296"/>
          </a:xfrm>
        </p:spPr>
        <p:txBody>
          <a:bodyPr>
            <a:normAutofit/>
          </a:bodyPr>
          <a:lstStyle/>
          <a:p>
            <a:r>
              <a:rPr lang="en-US" b="1" i="1" dirty="0">
                <a:latin typeface="Times New Roman" pitchFamily="18" charset="0"/>
                <a:cs typeface="Times New Roman" pitchFamily="18" charset="0"/>
              </a:rPr>
              <a:t>SHOULD/MUST </a:t>
            </a:r>
            <a:r>
              <a:rPr lang="en-US" b="1" i="1" dirty="0" smtClean="0">
                <a:latin typeface="Times New Roman" pitchFamily="18" charset="0"/>
                <a:cs typeface="Times New Roman" pitchFamily="18" charset="0"/>
              </a:rPr>
              <a:t>STATEMENTS</a:t>
            </a:r>
          </a:p>
          <a:p>
            <a:pPr marL="0" indent="0">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You set your self standards of what you perceive you ‘should’ or ‘must’ be doing. These standards are often too high and unrealistic. The emotional consequence is guilt. When you direct should statements towards others, you feel anger, frustration and resentment. </a:t>
            </a:r>
            <a:endParaRPr lang="en-US" dirty="0" smtClean="0">
              <a:latin typeface="Times New Roman" pitchFamily="18" charset="0"/>
              <a:cs typeface="Times New Roman" pitchFamily="18" charset="0"/>
            </a:endParaRPr>
          </a:p>
          <a:p>
            <a:r>
              <a:rPr lang="en-US" b="1" i="1" dirty="0" smtClean="0">
                <a:latin typeface="Times New Roman" pitchFamily="18" charset="0"/>
                <a:cs typeface="Times New Roman" pitchFamily="18" charset="0"/>
              </a:rPr>
              <a:t>LABELING </a:t>
            </a:r>
            <a:r>
              <a:rPr lang="en-US" b="1" i="1" dirty="0">
                <a:latin typeface="Times New Roman" pitchFamily="18" charset="0"/>
                <a:cs typeface="Times New Roman" pitchFamily="18" charset="0"/>
              </a:rPr>
              <a:t>AND MISLABELING </a:t>
            </a:r>
            <a:endParaRPr lang="en-US" b="1" i="1"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is an extreme form of over </a:t>
            </a:r>
            <a:r>
              <a:rPr lang="en-US" dirty="0" err="1">
                <a:latin typeface="Times New Roman" pitchFamily="18" charset="0"/>
                <a:cs typeface="Times New Roman" pitchFamily="18" charset="0"/>
              </a:rPr>
              <a:t>generalising</a:t>
            </a:r>
            <a:r>
              <a:rPr lang="en-US" dirty="0">
                <a:latin typeface="Times New Roman" pitchFamily="18" charset="0"/>
                <a:cs typeface="Times New Roman" pitchFamily="18" charset="0"/>
              </a:rPr>
              <a:t>. Instead of describing your error, you attach a negative label to yourself: ‘I’m a loser’. When someone else’s </a:t>
            </a:r>
            <a:r>
              <a:rPr lang="en-US" dirty="0" err="1">
                <a:latin typeface="Times New Roman" pitchFamily="18" charset="0"/>
                <a:cs typeface="Times New Roman" pitchFamily="18" charset="0"/>
              </a:rPr>
              <a:t>behaviour</a:t>
            </a:r>
            <a:r>
              <a:rPr lang="en-US" dirty="0">
                <a:latin typeface="Times New Roman" pitchFamily="18" charset="0"/>
                <a:cs typeface="Times New Roman" pitchFamily="18" charset="0"/>
              </a:rPr>
              <a:t> bothers you, you attach a general label to them ‘he’s an idiot’. </a:t>
            </a:r>
            <a:r>
              <a:rPr lang="en-US" dirty="0" err="1">
                <a:latin typeface="Times New Roman" pitchFamily="18" charset="0"/>
                <a:cs typeface="Times New Roman" pitchFamily="18" charset="0"/>
              </a:rPr>
              <a:t>Mislabelling</a:t>
            </a:r>
            <a:r>
              <a:rPr lang="en-US" dirty="0">
                <a:latin typeface="Times New Roman" pitchFamily="18" charset="0"/>
                <a:cs typeface="Times New Roman" pitchFamily="18" charset="0"/>
              </a:rPr>
              <a:t> involves describing an event with language that is highly </a:t>
            </a:r>
            <a:r>
              <a:rPr lang="en-US" dirty="0" err="1">
                <a:latin typeface="Times New Roman" pitchFamily="18" charset="0"/>
                <a:cs typeface="Times New Roman" pitchFamily="18" charset="0"/>
              </a:rPr>
              <a:t>coloured</a:t>
            </a:r>
            <a:r>
              <a:rPr lang="en-US" dirty="0">
                <a:latin typeface="Times New Roman" pitchFamily="18" charset="0"/>
                <a:cs typeface="Times New Roman" pitchFamily="18" charset="0"/>
              </a:rPr>
              <a:t> and emotionally loaded. </a:t>
            </a:r>
            <a:endParaRPr lang="en-US" dirty="0" smtClean="0">
              <a:latin typeface="Times New Roman" pitchFamily="18" charset="0"/>
              <a:cs typeface="Times New Roman" pitchFamily="18" charset="0"/>
            </a:endParaRPr>
          </a:p>
          <a:p>
            <a:r>
              <a:rPr lang="en-US" b="1" i="1" dirty="0" smtClean="0">
                <a:latin typeface="Times New Roman" pitchFamily="18" charset="0"/>
                <a:cs typeface="Times New Roman" pitchFamily="18" charset="0"/>
              </a:rPr>
              <a:t>PERSONALISING </a:t>
            </a:r>
          </a:p>
          <a:p>
            <a:pPr marL="0" indent="0">
              <a:buNone/>
            </a:pPr>
            <a:r>
              <a:rPr lang="en-US" dirty="0" smtClean="0">
                <a:latin typeface="Times New Roman" pitchFamily="18" charset="0"/>
                <a:cs typeface="Times New Roman" pitchFamily="18" charset="0"/>
              </a:rPr>
              <a:t>You </a:t>
            </a:r>
            <a:r>
              <a:rPr lang="en-US" dirty="0">
                <a:latin typeface="Times New Roman" pitchFamily="18" charset="0"/>
                <a:cs typeface="Times New Roman" pitchFamily="18" charset="0"/>
              </a:rPr>
              <a:t>see yourself as the cause of some negative external event , when in fact you did not have primary or any responsibility.</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1643031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792088"/>
          </a:xfrm>
        </p:spPr>
        <p:txBody>
          <a:bodyPr>
            <a:noAutofit/>
          </a:bodyPr>
          <a:lstStyle/>
          <a:p>
            <a:r>
              <a:rPr lang="en-US" sz="3600" b="1" u="sng" dirty="0">
                <a:latin typeface="Times New Roman" pitchFamily="18" charset="0"/>
                <a:cs typeface="Times New Roman" pitchFamily="18" charset="0"/>
              </a:rPr>
              <a:t>Types of Cognitive Behavioral Therapy</a:t>
            </a:r>
            <a:br>
              <a:rPr lang="en-US" sz="3600" b="1" u="sng" dirty="0">
                <a:latin typeface="Times New Roman" pitchFamily="18" charset="0"/>
                <a:cs typeface="Times New Roman" pitchFamily="18" charset="0"/>
              </a:rPr>
            </a:br>
            <a:endParaRPr lang="en-IN" sz="36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24744"/>
            <a:ext cx="8229600" cy="5256584"/>
          </a:xfrm>
        </p:spPr>
        <p:txBody>
          <a:bodyPr>
            <a:normAutofit/>
          </a:bodyPr>
          <a:lstStyle/>
          <a:p>
            <a:pPr fontAlgn="base"/>
            <a:r>
              <a:rPr lang="en-US" b="1" dirty="0">
                <a:latin typeface="Times New Roman" pitchFamily="18" charset="0"/>
                <a:cs typeface="Times New Roman" pitchFamily="18" charset="0"/>
              </a:rPr>
              <a:t>Cognitive therapy</a:t>
            </a:r>
            <a:r>
              <a:rPr lang="en-US" dirty="0">
                <a:latin typeface="Times New Roman" pitchFamily="18" charset="0"/>
                <a:cs typeface="Times New Roman" pitchFamily="18" charset="0"/>
              </a:rPr>
              <a:t> centers on identifying and changing inaccurate or distorted thinking patterns, emotional responses, and behaviors.</a:t>
            </a:r>
            <a:r>
              <a:rPr lang="en-US" baseline="30000" dirty="0">
                <a:latin typeface="Times New Roman" pitchFamily="18" charset="0"/>
                <a:cs typeface="Times New Roman" pitchFamily="18" charset="0"/>
              </a:rPr>
              <a:t>3</a:t>
            </a:r>
            <a:r>
              <a:rPr lang="en-US" dirty="0">
                <a:latin typeface="Times New Roman" pitchFamily="18" charset="0"/>
                <a:cs typeface="Times New Roman" pitchFamily="18" charset="0"/>
              </a:rPr>
              <a:t>﻿</a:t>
            </a:r>
          </a:p>
          <a:p>
            <a:pPr fontAlgn="base"/>
            <a:r>
              <a:rPr lang="en-US" b="1" dirty="0">
                <a:latin typeface="Times New Roman" pitchFamily="18" charset="0"/>
                <a:cs typeface="Times New Roman" pitchFamily="18" charset="0"/>
              </a:rPr>
              <a:t>Dialectical behavior </a:t>
            </a:r>
            <a:r>
              <a:rPr lang="en-US" b="1" dirty="0" smtClean="0">
                <a:latin typeface="Times New Roman" pitchFamily="18" charset="0"/>
                <a:cs typeface="Times New Roman" pitchFamily="18" charset="0"/>
              </a:rPr>
              <a:t>therapy(DBT</a:t>
            </a:r>
            <a:r>
              <a:rPr lang="en-US" b="1" dirty="0">
                <a:latin typeface="Times New Roman" pitchFamily="18" charset="0"/>
                <a:cs typeface="Times New Roman" pitchFamily="18" charset="0"/>
              </a:rPr>
              <a:t>)</a:t>
            </a:r>
            <a:r>
              <a:rPr lang="en-US" dirty="0">
                <a:latin typeface="Times New Roman" pitchFamily="18" charset="0"/>
                <a:cs typeface="Times New Roman" pitchFamily="18" charset="0"/>
              </a:rPr>
              <a:t> addresses thoughts and behaviors while incorporating strategies such as emotional regulation and mindfulness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fontAlgn="base"/>
            <a:r>
              <a:rPr lang="en-US" b="1" dirty="0" smtClean="0">
                <a:latin typeface="Times New Roman" pitchFamily="18" charset="0"/>
                <a:cs typeface="Times New Roman" pitchFamily="18" charset="0"/>
              </a:rPr>
              <a:t>Rational Emotive </a:t>
            </a:r>
            <a:r>
              <a:rPr lang="en-US" b="1" dirty="0" err="1" smtClean="0">
                <a:latin typeface="Times New Roman" pitchFamily="18" charset="0"/>
                <a:cs typeface="Times New Roman" pitchFamily="18" charset="0"/>
              </a:rPr>
              <a:t>Behaviour</a:t>
            </a:r>
            <a:r>
              <a:rPr lang="en-US" b="1" dirty="0" smtClean="0">
                <a:latin typeface="Times New Roman" pitchFamily="18" charset="0"/>
                <a:cs typeface="Times New Roman" pitchFamily="18" charset="0"/>
              </a:rPr>
              <a:t> Therapy(REBT</a:t>
            </a:r>
            <a:r>
              <a:rPr lang="en-US" b="1" dirty="0">
                <a:latin typeface="Times New Roman" pitchFamily="18" charset="0"/>
                <a:cs typeface="Times New Roman" pitchFamily="18" charset="0"/>
              </a:rPr>
              <a:t>)</a:t>
            </a:r>
            <a:r>
              <a:rPr lang="en-US" dirty="0">
                <a:latin typeface="Times New Roman" pitchFamily="18" charset="0"/>
                <a:cs typeface="Times New Roman" pitchFamily="18" charset="0"/>
              </a:rPr>
              <a:t> involves identifying irrational beliefs, actively challenging these beliefs, and finally learning to recognize and change these thought patterns.</a:t>
            </a:r>
          </a:p>
          <a:p>
            <a:endParaRPr lang="en-IN" dirty="0"/>
          </a:p>
        </p:txBody>
      </p:sp>
    </p:spTree>
    <p:extLst>
      <p:ext uri="{BB962C8B-B14F-4D97-AF65-F5344CB8AC3E}">
        <p14:creationId xmlns:p14="http://schemas.microsoft.com/office/powerpoint/2010/main" val="3946417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800" b="1" u="sng" dirty="0" smtClean="0">
                <a:latin typeface="Times New Roman" pitchFamily="18" charset="0"/>
                <a:cs typeface="Times New Roman" pitchFamily="18" charset="0"/>
              </a:rPr>
              <a:t>Uses of CBT</a:t>
            </a:r>
            <a:endParaRPr lang="en-IN" sz="48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179512" y="1556792"/>
            <a:ext cx="8784976" cy="5040560"/>
          </a:xfrm>
        </p:spPr>
        <p:txBody>
          <a:bodyPr>
            <a:normAutofit/>
          </a:bodyPr>
          <a:lstStyle/>
          <a:p>
            <a:pPr marL="0" indent="0" fontAlgn="base">
              <a:buNone/>
            </a:pPr>
            <a:r>
              <a:rPr lang="en-US" dirty="0"/>
              <a:t>CBT is used to treat a wide range of conditions including:</a:t>
            </a:r>
          </a:p>
          <a:p>
            <a:pPr fontAlgn="base"/>
            <a:r>
              <a:rPr lang="en-US" dirty="0">
                <a:latin typeface="Times New Roman" pitchFamily="18" charset="0"/>
                <a:cs typeface="Times New Roman" pitchFamily="18" charset="0"/>
              </a:rPr>
              <a:t>Addictions</a:t>
            </a:r>
          </a:p>
          <a:p>
            <a:pPr fontAlgn="base"/>
            <a:r>
              <a:rPr lang="en-US" dirty="0">
                <a:latin typeface="Times New Roman" pitchFamily="18" charset="0"/>
                <a:cs typeface="Times New Roman" pitchFamily="18" charset="0"/>
              </a:rPr>
              <a:t>Anger issues</a:t>
            </a:r>
          </a:p>
          <a:p>
            <a:pPr fontAlgn="base"/>
            <a:r>
              <a:rPr lang="en-US" dirty="0" smtClean="0">
                <a:latin typeface="Times New Roman" pitchFamily="18" charset="0"/>
                <a:cs typeface="Times New Roman" pitchFamily="18" charset="0"/>
              </a:rPr>
              <a:t>Anxiety</a:t>
            </a:r>
            <a:endParaRPr lang="en-US" dirty="0">
              <a:latin typeface="Times New Roman" pitchFamily="18" charset="0"/>
              <a:cs typeface="Times New Roman" pitchFamily="18" charset="0"/>
            </a:endParaRPr>
          </a:p>
          <a:p>
            <a:pPr fontAlgn="base"/>
            <a:r>
              <a:rPr lang="en-US" dirty="0">
                <a:latin typeface="Times New Roman" pitchFamily="18" charset="0"/>
                <a:cs typeface="Times New Roman" pitchFamily="18" charset="0"/>
              </a:rPr>
              <a:t>Bipolar disorder</a:t>
            </a:r>
          </a:p>
          <a:p>
            <a:pPr fontAlgn="base"/>
            <a:r>
              <a:rPr lang="en-US" dirty="0">
                <a:latin typeface="Times New Roman" pitchFamily="18" charset="0"/>
                <a:cs typeface="Times New Roman" pitchFamily="18" charset="0"/>
              </a:rPr>
              <a:t>Depression</a:t>
            </a:r>
          </a:p>
          <a:p>
            <a:pPr fontAlgn="base"/>
            <a:r>
              <a:rPr lang="en-US" dirty="0">
                <a:latin typeface="Times New Roman" pitchFamily="18" charset="0"/>
                <a:cs typeface="Times New Roman" pitchFamily="18" charset="0"/>
              </a:rPr>
              <a:t>Eating disorders</a:t>
            </a:r>
          </a:p>
          <a:p>
            <a:pPr fontAlgn="base"/>
            <a:r>
              <a:rPr lang="en-US" dirty="0">
                <a:latin typeface="Times New Roman" pitchFamily="18" charset="0"/>
                <a:cs typeface="Times New Roman" pitchFamily="18" charset="0"/>
              </a:rPr>
              <a:t>Panic attacks</a:t>
            </a:r>
          </a:p>
          <a:p>
            <a:pPr fontAlgn="base"/>
            <a:r>
              <a:rPr lang="en-US" dirty="0">
                <a:latin typeface="Times New Roman" pitchFamily="18" charset="0"/>
                <a:cs typeface="Times New Roman" pitchFamily="18" charset="0"/>
              </a:rPr>
              <a:t>Personality disorders</a:t>
            </a:r>
          </a:p>
          <a:p>
            <a:pPr fontAlgn="base"/>
            <a:r>
              <a:rPr lang="en-US" dirty="0" smtClean="0">
                <a:latin typeface="Times New Roman" pitchFamily="18" charset="0"/>
                <a:cs typeface="Times New Roman" pitchFamily="18" charset="0"/>
              </a:rPr>
              <a:t>Phobias</a:t>
            </a:r>
            <a:endParaRPr lang="en-US" dirty="0">
              <a:latin typeface="Times New Roman" pitchFamily="18" charset="0"/>
              <a:cs typeface="Times New Roman" pitchFamily="18" charset="0"/>
            </a:endParaRPr>
          </a:p>
          <a:p>
            <a:pPr fontAlgn="base"/>
            <a:r>
              <a:rPr lang="en-US" dirty="0">
                <a:latin typeface="Times New Roman" pitchFamily="18" charset="0"/>
                <a:cs typeface="Times New Roman" pitchFamily="18" charset="0"/>
              </a:rPr>
              <a:t>Problems with stress</a:t>
            </a:r>
          </a:p>
          <a:p>
            <a:endParaRPr lang="en-IN" dirty="0"/>
          </a:p>
        </p:txBody>
      </p:sp>
    </p:spTree>
    <p:extLst>
      <p:ext uri="{BB962C8B-B14F-4D97-AF65-F5344CB8AC3E}">
        <p14:creationId xmlns:p14="http://schemas.microsoft.com/office/powerpoint/2010/main" val="2099662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u="sng" dirty="0">
                <a:latin typeface="Times New Roman" pitchFamily="18" charset="0"/>
                <a:cs typeface="Times New Roman" pitchFamily="18" charset="0"/>
              </a:rPr>
              <a:t>CBT Strategies</a:t>
            </a:r>
            <a:r>
              <a:rPr lang="en-IN" u="sng" dirty="0"/>
              <a:t/>
            </a:r>
            <a:br>
              <a:rPr lang="en-IN" u="sng" dirty="0"/>
            </a:br>
            <a:endParaRPr lang="en-IN" u="sng" dirty="0"/>
          </a:p>
        </p:txBody>
      </p:sp>
      <p:sp>
        <p:nvSpPr>
          <p:cNvPr id="3" name="Content Placeholder 2"/>
          <p:cNvSpPr>
            <a:spLocks noGrp="1"/>
          </p:cNvSpPr>
          <p:nvPr>
            <p:ph idx="1"/>
          </p:nvPr>
        </p:nvSpPr>
        <p:spPr/>
        <p:txBody>
          <a:bodyPr>
            <a:normAutofit/>
          </a:bodyPr>
          <a:lstStyle/>
          <a:p>
            <a:pPr marL="0" indent="0" fontAlgn="base">
              <a:buNone/>
            </a:pPr>
            <a:endParaRPr lang="en-US" b="1" i="1" dirty="0" smtClean="0">
              <a:solidFill>
                <a:schemeClr val="accent2">
                  <a:lumMod val="75000"/>
                </a:schemeClr>
              </a:solidFill>
              <a:latin typeface="Times New Roman" pitchFamily="18" charset="0"/>
              <a:cs typeface="Times New Roman" pitchFamily="18" charset="0"/>
            </a:endParaRPr>
          </a:p>
          <a:p>
            <a:pPr marL="0" indent="0" fontAlgn="base">
              <a:buNone/>
            </a:pPr>
            <a:r>
              <a:rPr lang="en-US" b="1" i="1" dirty="0" smtClean="0">
                <a:solidFill>
                  <a:schemeClr val="accent2">
                    <a:lumMod val="75000"/>
                  </a:schemeClr>
                </a:solidFill>
                <a:latin typeface="Times New Roman" pitchFamily="18" charset="0"/>
                <a:cs typeface="Times New Roman" pitchFamily="18" charset="0"/>
              </a:rPr>
              <a:t>Identify </a:t>
            </a:r>
            <a:r>
              <a:rPr lang="en-US" b="1" i="1" dirty="0">
                <a:solidFill>
                  <a:schemeClr val="accent2">
                    <a:lumMod val="75000"/>
                  </a:schemeClr>
                </a:solidFill>
                <a:latin typeface="Times New Roman" pitchFamily="18" charset="0"/>
                <a:cs typeface="Times New Roman" pitchFamily="18" charset="0"/>
              </a:rPr>
              <a:t>Negative Thoughts</a:t>
            </a:r>
          </a:p>
          <a:p>
            <a:pPr marL="0" indent="0" fontAlgn="base">
              <a:buNone/>
            </a:pPr>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important to learn how thoughts, feelings, and situations can contribute to maladaptive behaviors</a:t>
            </a:r>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 The process can be difficult</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but it can ultimately lead to self-discovery and insights that are an essential part of the treatment process.</a:t>
            </a:r>
          </a:p>
          <a:p>
            <a:pPr marL="0" indent="0">
              <a:buNone/>
            </a:pPr>
            <a:endParaRPr lang="en-IN" dirty="0" smtClean="0">
              <a:latin typeface="Times New Roman" pitchFamily="18" charset="0"/>
              <a:cs typeface="Times New Roman" pitchFamily="18" charset="0"/>
            </a:endParaRPr>
          </a:p>
          <a:p>
            <a:pPr marL="0" indent="0">
              <a:buNone/>
            </a:pPr>
            <a:endParaRPr lang="en-IN" dirty="0">
              <a:latin typeface="Times New Roman" pitchFamily="18" charset="0"/>
              <a:cs typeface="Times New Roman" pitchFamily="18" charset="0"/>
            </a:endParaRPr>
          </a:p>
          <a:p>
            <a:pPr marL="0" indent="0" algn="r">
              <a:buNone/>
            </a:pPr>
            <a:r>
              <a:rPr lang="en-IN" sz="2000" b="1" dirty="0" smtClean="0">
                <a:latin typeface="Times New Roman" pitchFamily="18" charset="0"/>
                <a:cs typeface="Times New Roman" pitchFamily="18" charset="0"/>
              </a:rPr>
              <a:t>CONTD…</a:t>
            </a:r>
            <a:endParaRPr lang="en-IN"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32481422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186</TotalTime>
  <Words>1174</Words>
  <Application>Microsoft Office PowerPoint</Application>
  <PresentationFormat>On-screen Show (4:3)</PresentationFormat>
  <Paragraphs>170</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Clarity</vt:lpstr>
      <vt:lpstr>Cognitive Behaviour Therapy</vt:lpstr>
      <vt:lpstr>Definition </vt:lpstr>
      <vt:lpstr>PowerPoint Presentation</vt:lpstr>
      <vt:lpstr>Cognitive Distortions:</vt:lpstr>
      <vt:lpstr>PowerPoint Presentation</vt:lpstr>
      <vt:lpstr>PowerPoint Presentation</vt:lpstr>
      <vt:lpstr>Types of Cognitive Behavioral Therapy </vt:lpstr>
      <vt:lpstr>Uses of CBT</vt:lpstr>
      <vt:lpstr>CBT Strategies </vt:lpstr>
      <vt:lpstr>PowerPoint Presentation</vt:lpstr>
      <vt:lpstr>Examples of SMART goal</vt:lpstr>
      <vt:lpstr>PowerPoint Presentation</vt:lpstr>
      <vt:lpstr>PowerPoint Presentation</vt:lpstr>
      <vt:lpstr>PowerPoint Presentation</vt:lpstr>
      <vt:lpstr>Therapeutic session</vt:lpstr>
      <vt:lpstr>PowerPoint Presentation</vt:lpstr>
      <vt:lpstr>PowerPoint Presentation</vt:lpstr>
      <vt:lpstr>Example of downward arrow technique where the client has lost job three times in a year</vt:lpstr>
      <vt:lpstr>Contd. </vt:lpstr>
      <vt:lpstr>PowerPoint Presentation</vt:lpstr>
      <vt:lpstr>Contd.</vt:lpstr>
      <vt:lpstr>PowerPoint Presentation</vt:lpstr>
      <vt:lpstr>Termination and Follow Up</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Cognitive Behaviour Therapy</dc:title>
  <dc:creator>sreetama bhaduri</dc:creator>
  <cp:lastModifiedBy>sreetama bhaduri</cp:lastModifiedBy>
  <cp:revision>18</cp:revision>
  <dcterms:created xsi:type="dcterms:W3CDTF">2020-09-13T13:09:54Z</dcterms:created>
  <dcterms:modified xsi:type="dcterms:W3CDTF">2020-09-29T14:17:34Z</dcterms:modified>
</cp:coreProperties>
</file>