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59" r:id="rId6"/>
    <p:sldId id="258" r:id="rId7"/>
    <p:sldId id="262" r:id="rId8"/>
    <p:sldId id="263" r:id="rId9"/>
    <p:sldId id="266" r:id="rId10"/>
    <p:sldId id="267" r:id="rId11"/>
    <p:sldId id="265" r:id="rId12"/>
    <p:sldId id="264" r:id="rId13"/>
    <p:sldId id="272" r:id="rId14"/>
    <p:sldId id="269" r:id="rId15"/>
    <p:sldId id="273" r:id="rId16"/>
    <p:sldId id="274" r:id="rId17"/>
    <p:sldId id="271"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3/4/2021</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3/4/2021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3/4/2021</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3/4/2021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3/4/2021</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3/4/2021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3/4/2021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3/4/2021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3/4/2021</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3/4/2021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3/4/2021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3/4/2021</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1371600"/>
            <a:ext cx="5105400" cy="1219200"/>
          </a:xfrm>
        </p:spPr>
        <p:txBody>
          <a:bodyPr/>
          <a:lstStyle/>
          <a:p>
            <a:pPr algn="ctr"/>
            <a:r>
              <a:rPr lang="en-IN" sz="3200" dirty="0" smtClean="0">
                <a:solidFill>
                  <a:schemeClr val="accent4">
                    <a:lumMod val="75000"/>
                  </a:schemeClr>
                </a:solidFill>
              </a:rPr>
              <a:t>DEFENSE MECHANISMS</a:t>
            </a:r>
            <a:endParaRPr lang="en-US" sz="3200" dirty="0">
              <a:solidFill>
                <a:schemeClr val="accent4">
                  <a:lumMod val="75000"/>
                </a:schemeClr>
              </a:solidFill>
            </a:endParaRPr>
          </a:p>
        </p:txBody>
      </p:sp>
      <p:sp>
        <p:nvSpPr>
          <p:cNvPr id="3" name="Subtitle 2"/>
          <p:cNvSpPr>
            <a:spLocks noGrp="1"/>
          </p:cNvSpPr>
          <p:nvPr>
            <p:ph type="subTitle" idx="1"/>
          </p:nvPr>
        </p:nvSpPr>
        <p:spPr>
          <a:xfrm>
            <a:off x="2667000" y="3539864"/>
            <a:ext cx="6477000" cy="2556136"/>
          </a:xfrm>
        </p:spPr>
        <p:txBody>
          <a:bodyPr>
            <a:normAutofit/>
          </a:bodyPr>
          <a:lstStyle/>
          <a:p>
            <a:pPr marR="36576" lvl="0" algn="ctr">
              <a:spcBef>
                <a:spcPts val="0"/>
              </a:spcBef>
              <a:buClr>
                <a:schemeClr val="accent1"/>
              </a:buClr>
              <a:buSzPct val="80000"/>
              <a:defRPr/>
            </a:pPr>
            <a:endParaRPr lang="en-IN" sz="1600" dirty="0" smtClean="0">
              <a:ln>
                <a:solidFill>
                  <a:schemeClr val="bg2"/>
                </a:solidFill>
              </a:ln>
              <a:solidFill>
                <a:schemeClr val="tx1"/>
              </a:solidFill>
            </a:endParaRPr>
          </a:p>
          <a:p>
            <a:pPr marR="36576" lvl="0" algn="ctr">
              <a:spcBef>
                <a:spcPts val="0"/>
              </a:spcBef>
              <a:buClr>
                <a:schemeClr val="accent1"/>
              </a:buClr>
              <a:buSzPct val="80000"/>
              <a:defRPr/>
            </a:pPr>
            <a:r>
              <a:rPr lang="en-IN" sz="2000" dirty="0" smtClean="0">
                <a:ln>
                  <a:solidFill>
                    <a:schemeClr val="bg2"/>
                  </a:solidFill>
                </a:ln>
                <a:solidFill>
                  <a:schemeClr val="accent6">
                    <a:lumMod val="75000"/>
                  </a:schemeClr>
                </a:solidFill>
              </a:rPr>
              <a:t>Presented by : Ms. </a:t>
            </a:r>
            <a:r>
              <a:rPr lang="en-IN" sz="2000" dirty="0" err="1" smtClean="0">
                <a:ln>
                  <a:solidFill>
                    <a:schemeClr val="bg2"/>
                  </a:solidFill>
                </a:ln>
                <a:solidFill>
                  <a:schemeClr val="accent6">
                    <a:lumMod val="75000"/>
                  </a:schemeClr>
                </a:solidFill>
              </a:rPr>
              <a:t>Trannum</a:t>
            </a:r>
            <a:r>
              <a:rPr lang="en-IN" sz="2000" dirty="0" smtClean="0">
                <a:ln>
                  <a:solidFill>
                    <a:schemeClr val="bg2"/>
                  </a:solidFill>
                </a:ln>
                <a:solidFill>
                  <a:schemeClr val="accent6">
                    <a:lumMod val="75000"/>
                  </a:schemeClr>
                </a:solidFill>
              </a:rPr>
              <a:t> Gupta, Wellness Coach</a:t>
            </a:r>
          </a:p>
          <a:p>
            <a:pPr marR="36576" lvl="0" algn="ctr">
              <a:spcBef>
                <a:spcPts val="0"/>
              </a:spcBef>
              <a:buClr>
                <a:schemeClr val="accent1"/>
              </a:buClr>
              <a:buSzPct val="80000"/>
              <a:defRPr/>
            </a:pPr>
            <a:endParaRPr lang="en-IN" sz="2000" dirty="0" smtClean="0">
              <a:ln>
                <a:solidFill>
                  <a:schemeClr val="bg2"/>
                </a:solidFill>
              </a:ln>
              <a:solidFill>
                <a:schemeClr val="accent6">
                  <a:lumMod val="75000"/>
                </a:schemeClr>
              </a:solidFill>
            </a:endParaRPr>
          </a:p>
          <a:p>
            <a:pPr marR="36576" lvl="0" algn="ctr">
              <a:spcBef>
                <a:spcPts val="0"/>
              </a:spcBef>
              <a:buClr>
                <a:schemeClr val="accent1"/>
              </a:buClr>
              <a:buSzPct val="80000"/>
              <a:defRPr/>
            </a:pPr>
            <a:r>
              <a:rPr lang="en-IN" sz="2000" dirty="0" smtClean="0">
                <a:ln>
                  <a:solidFill>
                    <a:schemeClr val="bg2"/>
                  </a:solidFill>
                </a:ln>
                <a:solidFill>
                  <a:schemeClr val="accent6">
                    <a:lumMod val="75000"/>
                  </a:schemeClr>
                </a:solidFill>
              </a:rPr>
              <a:t>Guided Mr. Shyam Gupta, Clinical Psychologist </a:t>
            </a:r>
            <a:endParaRPr lang="en-US" sz="2000" dirty="0">
              <a:solidFill>
                <a:schemeClr val="accent6">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solidFill>
                  <a:srgbClr val="92D050"/>
                </a:solidFill>
              </a:rPr>
              <a:t>INTELLECTUALISATION</a:t>
            </a:r>
            <a:endParaRPr lang="en-US" dirty="0"/>
          </a:p>
        </p:txBody>
      </p:sp>
      <p:sp>
        <p:nvSpPr>
          <p:cNvPr id="3" name="Text Placeholder 2"/>
          <p:cNvSpPr>
            <a:spLocks noGrp="1"/>
          </p:cNvSpPr>
          <p:nvPr>
            <p:ph type="body" idx="1"/>
          </p:nvPr>
        </p:nvSpPr>
        <p:spPr/>
        <p:txBody>
          <a:bodyPr/>
          <a:lstStyle/>
          <a:p>
            <a:endParaRPr lang="en-US" dirty="0"/>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normAutofit fontScale="85000" lnSpcReduction="20000"/>
          </a:bodyPr>
          <a:lstStyle/>
          <a:p>
            <a:pPr>
              <a:buNone/>
            </a:pPr>
            <a:r>
              <a:rPr lang="en-IN" b="1" dirty="0" smtClean="0">
                <a:solidFill>
                  <a:schemeClr val="accent2"/>
                </a:solidFill>
                <a:latin typeface="Calibri" pitchFamily="34" charset="0"/>
                <a:cs typeface="Calibri" pitchFamily="34" charset="0"/>
              </a:rPr>
              <a:t>An attempt to avoid expressing actual emotions associated with stressful situations by using the intellectual processes of logic , reasoning and analysis .</a:t>
            </a:r>
          </a:p>
          <a:p>
            <a:pPr>
              <a:buNone/>
            </a:pPr>
            <a:r>
              <a:rPr lang="en-IN" b="1" dirty="0" smtClean="0">
                <a:solidFill>
                  <a:schemeClr val="accent2"/>
                </a:solidFill>
                <a:latin typeface="Calibri" pitchFamily="34" charset="0"/>
                <a:cs typeface="Calibri" pitchFamily="34" charset="0"/>
              </a:rPr>
              <a:t> </a:t>
            </a:r>
          </a:p>
          <a:p>
            <a:pPr>
              <a:buNone/>
            </a:pPr>
            <a:r>
              <a:rPr lang="en-US" b="1" dirty="0" smtClean="0">
                <a:solidFill>
                  <a:schemeClr val="accent2"/>
                </a:solidFill>
                <a:latin typeface="Calibri" pitchFamily="34" charset="0"/>
                <a:cs typeface="Calibri" pitchFamily="34" charset="0"/>
              </a:rPr>
              <a:t>if Ram </a:t>
            </a:r>
            <a:r>
              <a:rPr lang="en-US" b="1" dirty="0" smtClean="0">
                <a:solidFill>
                  <a:schemeClr val="accent2"/>
                </a:solidFill>
                <a:latin typeface="Calibri" pitchFamily="34" charset="0"/>
                <a:cs typeface="Calibri" pitchFamily="34" charset="0"/>
              </a:rPr>
              <a:t>is rude to </a:t>
            </a:r>
            <a:r>
              <a:rPr lang="en-US" b="1" dirty="0" smtClean="0">
                <a:solidFill>
                  <a:schemeClr val="accent2"/>
                </a:solidFill>
                <a:latin typeface="Calibri" pitchFamily="34" charset="0"/>
                <a:cs typeface="Calibri" pitchFamily="34" charset="0"/>
              </a:rPr>
              <a:t>Shyam, Shyam </a:t>
            </a:r>
            <a:r>
              <a:rPr lang="en-US" b="1" dirty="0" smtClean="0">
                <a:solidFill>
                  <a:schemeClr val="accent2"/>
                </a:solidFill>
                <a:latin typeface="Calibri" pitchFamily="34" charset="0"/>
                <a:cs typeface="Calibri" pitchFamily="34" charset="0"/>
              </a:rPr>
              <a:t>may think about the possible reasons for </a:t>
            </a:r>
            <a:r>
              <a:rPr lang="en-US" b="1" dirty="0" smtClean="0">
                <a:solidFill>
                  <a:schemeClr val="accent2"/>
                </a:solidFill>
                <a:latin typeface="Calibri" pitchFamily="34" charset="0"/>
                <a:cs typeface="Calibri" pitchFamily="34" charset="0"/>
              </a:rPr>
              <a:t>Ram. For Example Shyam may </a:t>
            </a:r>
            <a:r>
              <a:rPr lang="en-US" b="1" dirty="0" smtClean="0">
                <a:solidFill>
                  <a:schemeClr val="accent2"/>
                </a:solidFill>
                <a:latin typeface="Calibri" pitchFamily="34" charset="0"/>
                <a:cs typeface="Calibri" pitchFamily="34" charset="0"/>
              </a:rPr>
              <a:t>rationalize that </a:t>
            </a:r>
            <a:r>
              <a:rPr lang="en-US" b="1" dirty="0" smtClean="0">
                <a:solidFill>
                  <a:schemeClr val="accent2"/>
                </a:solidFill>
                <a:latin typeface="Calibri" pitchFamily="34" charset="0"/>
                <a:cs typeface="Calibri" pitchFamily="34" charset="0"/>
              </a:rPr>
              <a:t>Ram </a:t>
            </a:r>
            <a:r>
              <a:rPr lang="en-US" b="1" dirty="0" smtClean="0">
                <a:solidFill>
                  <a:schemeClr val="accent2"/>
                </a:solidFill>
                <a:latin typeface="Calibri" pitchFamily="34" charset="0"/>
                <a:cs typeface="Calibri" pitchFamily="34" charset="0"/>
              </a:rPr>
              <a:t>was having a stressful </a:t>
            </a:r>
            <a:r>
              <a:rPr lang="en-US" b="1" dirty="0" smtClean="0">
                <a:solidFill>
                  <a:schemeClr val="accent2"/>
                </a:solidFill>
                <a:latin typeface="Calibri" pitchFamily="34" charset="0"/>
                <a:cs typeface="Calibri" pitchFamily="34" charset="0"/>
              </a:rPr>
              <a:t>day that why Ram </a:t>
            </a:r>
            <a:r>
              <a:rPr lang="en-US" b="1" smtClean="0">
                <a:solidFill>
                  <a:schemeClr val="accent2"/>
                </a:solidFill>
                <a:latin typeface="Calibri" pitchFamily="34" charset="0"/>
                <a:cs typeface="Calibri" pitchFamily="34" charset="0"/>
              </a:rPr>
              <a:t>is behaving </a:t>
            </a:r>
            <a:r>
              <a:rPr lang="en-US" b="1" dirty="0" smtClean="0">
                <a:solidFill>
                  <a:schemeClr val="accent2"/>
                </a:solidFill>
                <a:latin typeface="Calibri" pitchFamily="34" charset="0"/>
                <a:cs typeface="Calibri" pitchFamily="34" charset="0"/>
              </a:rPr>
              <a:t>Rude and being harsh to me</a:t>
            </a:r>
            <a:endParaRPr lang="en-IN" b="1" dirty="0" smtClean="0">
              <a:solidFill>
                <a:schemeClr val="accent2"/>
              </a:solidFill>
              <a:latin typeface="Calibri" pitchFamily="34" charset="0"/>
              <a:cs typeface="Calibri" pitchFamily="34" charset="0"/>
            </a:endParaRPr>
          </a:p>
          <a:p>
            <a:endParaRPr lang="en-US" b="1" dirty="0">
              <a:solidFill>
                <a:schemeClr val="accent2"/>
              </a:solidFill>
              <a:latin typeface="Calibri" pitchFamily="34" charset="0"/>
              <a:cs typeface="Calibri" pitchFamily="34" charset="0"/>
            </a:endParaRPr>
          </a:p>
        </p:txBody>
      </p:sp>
      <p:pic>
        <p:nvPicPr>
          <p:cNvPr id="9" name="Picture 2" descr="The Amazing Concept of Intellectualization Explained With Examples ..."/>
          <p:cNvPicPr>
            <a:picLocks noGrp="1" noChangeAspect="1" noChangeArrowheads="1"/>
          </p:cNvPicPr>
          <p:nvPr>
            <p:ph sz="quarter" idx="4"/>
          </p:nvPr>
        </p:nvPicPr>
        <p:blipFill>
          <a:blip r:embed="rId2"/>
          <a:srcRect/>
          <a:stretch>
            <a:fillRect/>
          </a:stretch>
        </p:blipFill>
        <p:spPr bwMode="auto">
          <a:xfrm>
            <a:off x="4178300" y="1828800"/>
            <a:ext cx="3521075" cy="388619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t> </a:t>
            </a:r>
            <a:r>
              <a:rPr lang="en-IN" sz="4000" dirty="0" smtClean="0">
                <a:solidFill>
                  <a:srgbClr val="92D050"/>
                </a:solidFill>
              </a:rPr>
              <a:t>SUPRESSION</a:t>
            </a:r>
            <a:endParaRPr lang="en-US" dirty="0"/>
          </a:p>
        </p:txBody>
      </p:sp>
      <p:sp>
        <p:nvSpPr>
          <p:cNvPr id="3" name="Content Placeholder 2"/>
          <p:cNvSpPr>
            <a:spLocks noGrp="1"/>
          </p:cNvSpPr>
          <p:nvPr>
            <p:ph idx="1"/>
          </p:nvPr>
        </p:nvSpPr>
        <p:spPr/>
        <p:txBody>
          <a:bodyPr/>
          <a:lstStyle/>
          <a:p>
            <a:r>
              <a:rPr lang="en-US" sz="2400" dirty="0" smtClean="0">
                <a:solidFill>
                  <a:schemeClr val="accent2">
                    <a:lumMod val="75000"/>
                  </a:schemeClr>
                </a:solidFill>
                <a:latin typeface="Calibri" pitchFamily="34" charset="0"/>
                <a:cs typeface="Calibri" pitchFamily="34" charset="0"/>
              </a:rPr>
              <a:t>The conscious decision to delay paying attention to a thought, emotion, or need in order to cope with the present reality; making it possible later to access uncomfortable or distressing emotions whilst accepting them.</a:t>
            </a:r>
          </a:p>
          <a:p>
            <a:endParaRPr lang="en-US" sz="2400" dirty="0" smtClean="0">
              <a:solidFill>
                <a:schemeClr val="accent2">
                  <a:lumMod val="75000"/>
                </a:schemeClr>
              </a:solidFill>
              <a:latin typeface="Calibri" pitchFamily="34" charset="0"/>
              <a:cs typeface="Calibri" pitchFamily="34" charset="0"/>
            </a:endParaRPr>
          </a:p>
          <a:p>
            <a:pPr>
              <a:buNone/>
            </a:pPr>
            <a:r>
              <a:rPr lang="en-IN" sz="2400" dirty="0" smtClean="0">
                <a:solidFill>
                  <a:schemeClr val="accent2">
                    <a:lumMod val="75000"/>
                  </a:schemeClr>
                </a:solidFill>
                <a:latin typeface="Calibri" pitchFamily="34" charset="0"/>
                <a:cs typeface="Calibri" pitchFamily="34" charset="0"/>
              </a:rPr>
              <a:t>EXAMPLE: Thinking about sweets kept in kitchen and wanting to eat them all while on a diet.</a:t>
            </a:r>
          </a:p>
          <a:p>
            <a:pPr algn="ctr"/>
            <a:endParaRPr lang="en-US" sz="2400" dirty="0" smtClean="0">
              <a:solidFill>
                <a:schemeClr val="bg1">
                  <a:lumMod val="50000"/>
                </a:schemeClr>
              </a:solidFill>
              <a:latin typeface="Calibri" pitchFamily="34" charset="0"/>
              <a:cs typeface="Calibri" pitchFamily="34" charset="0"/>
            </a:endParaRPr>
          </a:p>
          <a:p>
            <a:pPr algn="ctr"/>
            <a:endParaRPr lang="en-US" sz="2400" dirty="0" smtClean="0">
              <a:solidFill>
                <a:schemeClr val="bg1">
                  <a:lumMod val="50000"/>
                </a:schemeClr>
              </a:solidFill>
              <a:latin typeface="Calibri" pitchFamily="34" charset="0"/>
              <a:cs typeface="Calibri" pitchFamily="34" charset="0"/>
            </a:endParaRPr>
          </a:p>
          <a:p>
            <a:endParaRPr lang="en-US" dirty="0">
              <a:latin typeface="Calibri" pitchFamily="34" charset="0"/>
              <a:cs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solidFill>
                  <a:srgbClr val="92D050"/>
                </a:solidFill>
              </a:rPr>
              <a:t>ISOLATION </a:t>
            </a:r>
            <a:endParaRPr lang="en-US" dirty="0"/>
          </a:p>
        </p:txBody>
      </p:sp>
      <p:sp>
        <p:nvSpPr>
          <p:cNvPr id="3" name="Content Placeholder 2"/>
          <p:cNvSpPr>
            <a:spLocks noGrp="1"/>
          </p:cNvSpPr>
          <p:nvPr>
            <p:ph idx="1"/>
          </p:nvPr>
        </p:nvSpPr>
        <p:spPr/>
        <p:txBody>
          <a:bodyPr/>
          <a:lstStyle/>
          <a:p>
            <a:pPr algn="ctr">
              <a:buNone/>
            </a:pPr>
            <a:r>
              <a:rPr lang="en-US" b="1" dirty="0" smtClean="0">
                <a:solidFill>
                  <a:schemeClr val="accent2">
                    <a:lumMod val="75000"/>
                  </a:schemeClr>
                </a:solidFill>
                <a:latin typeface="Calibri" pitchFamily="34" charset="0"/>
                <a:cs typeface="Calibri" pitchFamily="34" charset="0"/>
              </a:rPr>
              <a:t>Separation of feelings from ideas and events</a:t>
            </a:r>
            <a:r>
              <a:rPr lang="en-IN" b="1" dirty="0" smtClean="0">
                <a:solidFill>
                  <a:schemeClr val="accent2">
                    <a:lumMod val="75000"/>
                  </a:schemeClr>
                </a:solidFill>
                <a:latin typeface="Calibri" pitchFamily="34" charset="0"/>
                <a:cs typeface="Calibri" pitchFamily="34" charset="0"/>
              </a:rPr>
              <a:t>.</a:t>
            </a:r>
          </a:p>
          <a:p>
            <a:pPr algn="ctr">
              <a:buNone/>
            </a:pPr>
            <a:r>
              <a:rPr lang="en-IN" dirty="0" smtClean="0">
                <a:solidFill>
                  <a:schemeClr val="accent2">
                    <a:lumMod val="75000"/>
                  </a:schemeClr>
                </a:solidFill>
                <a:latin typeface="Calibri" pitchFamily="34" charset="0"/>
                <a:cs typeface="Calibri" pitchFamily="34" charset="0"/>
              </a:rPr>
              <a:t> </a:t>
            </a:r>
          </a:p>
          <a:p>
            <a:pPr>
              <a:buNone/>
            </a:pPr>
            <a:r>
              <a:rPr lang="en-IN" dirty="0" smtClean="0">
                <a:solidFill>
                  <a:schemeClr val="accent2">
                    <a:lumMod val="75000"/>
                  </a:schemeClr>
                </a:solidFill>
                <a:latin typeface="Calibri" pitchFamily="34" charset="0"/>
                <a:cs typeface="Calibri" pitchFamily="34" charset="0"/>
              </a:rPr>
              <a:t>Example : Without showing any emotion a young woman describes being attacked and raped.</a:t>
            </a:r>
          </a:p>
          <a:p>
            <a:pPr algn="ctr">
              <a:buNone/>
            </a:pPr>
            <a:endParaRPr lang="en-IN" sz="2400" dirty="0" smtClean="0">
              <a:solidFill>
                <a:schemeClr val="accent2">
                  <a:lumMod val="75000"/>
                </a:schemeClr>
              </a:solidFill>
              <a:latin typeface="Calibri" pitchFamily="34" charset="0"/>
              <a:cs typeface="Calibri" pitchFamily="34" charset="0"/>
            </a:endParaRPr>
          </a:p>
          <a:p>
            <a:pPr>
              <a:buNone/>
            </a:pPr>
            <a:r>
              <a:rPr lang="en-IN" sz="2400" dirty="0" smtClean="0">
                <a:solidFill>
                  <a:schemeClr val="accent2">
                    <a:lumMod val="75000"/>
                  </a:schemeClr>
                </a:solidFill>
                <a:latin typeface="Calibri" pitchFamily="34" charset="0"/>
                <a:cs typeface="Calibri" pitchFamily="34" charset="0"/>
              </a:rPr>
              <a:t>Associated disorders : </a:t>
            </a:r>
            <a:r>
              <a:rPr lang="en-US" sz="2400" dirty="0" smtClean="0">
                <a:solidFill>
                  <a:schemeClr val="accent2">
                    <a:lumMod val="75000"/>
                  </a:schemeClr>
                </a:solidFill>
                <a:latin typeface="Calibri" pitchFamily="34" charset="0"/>
                <a:cs typeface="Calibri" pitchFamily="34" charset="0"/>
              </a:rPr>
              <a:t>Obsessive-Compulsive Disorder, </a:t>
            </a:r>
            <a:r>
              <a:rPr lang="it-IT" sz="2400" dirty="0" smtClean="0">
                <a:solidFill>
                  <a:schemeClr val="accent2">
                    <a:lumMod val="75000"/>
                  </a:schemeClr>
                </a:solidFill>
                <a:latin typeface="Calibri" pitchFamily="34" charset="0"/>
                <a:cs typeface="Calibri" pitchFamily="34" charset="0"/>
              </a:rPr>
              <a:t>Dissociative Disorders , Amnesia, multiple personalities,</a:t>
            </a:r>
            <a:r>
              <a:rPr lang="en-US" sz="2400" dirty="0" smtClean="0">
                <a:solidFill>
                  <a:schemeClr val="accent2">
                    <a:lumMod val="75000"/>
                  </a:schemeClr>
                </a:solidFill>
                <a:latin typeface="Calibri" pitchFamily="34" charset="0"/>
                <a:cs typeface="Calibri" pitchFamily="34" charset="0"/>
              </a:rPr>
              <a:t> Somatoform Disorders, Personality Disorders</a:t>
            </a:r>
            <a:endParaRPr lang="en-IN" sz="2400" dirty="0" smtClean="0">
              <a:solidFill>
                <a:schemeClr val="accent2">
                  <a:lumMod val="75000"/>
                </a:schemeClr>
              </a:solidFill>
              <a:latin typeface="Calibri" pitchFamily="34" charset="0"/>
              <a:cs typeface="Calibri" pitchFamily="34" charset="0"/>
            </a:endParaRPr>
          </a:p>
          <a:p>
            <a:endParaRPr lang="en-US" dirty="0">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1.bp.blogspot.com/-9UVluIVoWi4/UtANjatBKMI/AAAAAAAABpw/dIftIuxYarE/s1600/b.JPG"/>
          <p:cNvPicPr>
            <a:picLocks noChangeAspect="1" noChangeArrowheads="1"/>
          </p:cNvPicPr>
          <p:nvPr/>
        </p:nvPicPr>
        <p:blipFill>
          <a:blip r:embed="rId2"/>
          <a:srcRect l="1" r="1"/>
          <a:stretch>
            <a:fillRect/>
          </a:stretch>
        </p:blipFill>
        <p:spPr bwMode="auto">
          <a:xfrm>
            <a:off x="381001" y="373966"/>
            <a:ext cx="7696200" cy="610303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solidFill>
                  <a:srgbClr val="92D050"/>
                </a:solidFill>
              </a:rPr>
              <a:t>REACTION FORMATION</a:t>
            </a:r>
            <a:endParaRPr lang="en-US" dirty="0"/>
          </a:p>
        </p:txBody>
      </p:sp>
      <p:sp>
        <p:nvSpPr>
          <p:cNvPr id="3" name="Content Placeholder 2"/>
          <p:cNvSpPr>
            <a:spLocks noGrp="1"/>
          </p:cNvSpPr>
          <p:nvPr>
            <p:ph idx="1"/>
          </p:nvPr>
        </p:nvSpPr>
        <p:spPr/>
        <p:txBody>
          <a:bodyPr>
            <a:normAutofit/>
          </a:bodyPr>
          <a:lstStyle/>
          <a:p>
            <a:pPr>
              <a:buNone/>
            </a:pPr>
            <a:r>
              <a:rPr lang="en-US" sz="2400" dirty="0" smtClean="0">
                <a:solidFill>
                  <a:schemeClr val="accent2">
                    <a:lumMod val="75000"/>
                  </a:schemeClr>
                </a:solidFill>
                <a:latin typeface="Calibri" pitchFamily="34" charset="0"/>
                <a:cs typeface="Calibri" pitchFamily="34" charset="0"/>
              </a:rPr>
              <a:t>Converting unconscious wishes or impulses that are perceived to be dangerous or unacceptable into their opposites; </a:t>
            </a:r>
            <a:r>
              <a:rPr lang="en-US" sz="2400" dirty="0" err="1" smtClean="0">
                <a:solidFill>
                  <a:schemeClr val="accent2">
                    <a:lumMod val="75000"/>
                  </a:schemeClr>
                </a:solidFill>
                <a:latin typeface="Calibri" pitchFamily="34" charset="0"/>
                <a:cs typeface="Calibri" pitchFamily="34" charset="0"/>
              </a:rPr>
              <a:t>behaviour</a:t>
            </a:r>
            <a:r>
              <a:rPr lang="en-US" sz="2400" dirty="0" smtClean="0">
                <a:solidFill>
                  <a:schemeClr val="accent2">
                    <a:lumMod val="75000"/>
                  </a:schemeClr>
                </a:solidFill>
                <a:latin typeface="Calibri" pitchFamily="34" charset="0"/>
                <a:cs typeface="Calibri" pitchFamily="34" charset="0"/>
              </a:rPr>
              <a:t> that is completely the opposite of what one really wants or feels; taking the opposite belief because the true belief causes anxiety</a:t>
            </a:r>
            <a:r>
              <a:rPr lang="en-IN" sz="2400" dirty="0" smtClean="0">
                <a:solidFill>
                  <a:schemeClr val="accent2">
                    <a:lumMod val="75000"/>
                  </a:schemeClr>
                </a:solidFill>
                <a:latin typeface="Calibri" pitchFamily="34" charset="0"/>
                <a:cs typeface="Calibri" pitchFamily="34" charset="0"/>
              </a:rPr>
              <a:t>.</a:t>
            </a:r>
          </a:p>
          <a:p>
            <a:pPr>
              <a:buNone/>
            </a:pPr>
            <a:endParaRPr lang="en-IN" sz="2400" dirty="0" smtClean="0">
              <a:solidFill>
                <a:schemeClr val="accent2">
                  <a:lumMod val="75000"/>
                </a:schemeClr>
              </a:solidFill>
              <a:latin typeface="Calibri" pitchFamily="34" charset="0"/>
              <a:cs typeface="Calibri" pitchFamily="34" charset="0"/>
            </a:endParaRPr>
          </a:p>
          <a:p>
            <a:pPr>
              <a:buNone/>
            </a:pPr>
            <a:r>
              <a:rPr lang="en-IN" sz="2400" dirty="0" smtClean="0">
                <a:solidFill>
                  <a:schemeClr val="accent2">
                    <a:lumMod val="75000"/>
                  </a:schemeClr>
                </a:solidFill>
                <a:latin typeface="Calibri" pitchFamily="34" charset="0"/>
                <a:cs typeface="Calibri" pitchFamily="34" charset="0"/>
              </a:rPr>
              <a:t>Example: A boy may really like a girl but act like hew does not and disinterested around her.</a:t>
            </a:r>
          </a:p>
          <a:p>
            <a:pPr>
              <a:buNone/>
            </a:pPr>
            <a:endParaRPr lang="en-IN" sz="2400" dirty="0" smtClean="0">
              <a:solidFill>
                <a:schemeClr val="accent2">
                  <a:lumMod val="75000"/>
                </a:schemeClr>
              </a:solidFill>
              <a:latin typeface="Calibri" pitchFamily="34" charset="0"/>
              <a:cs typeface="Calibri" pitchFamily="34" charset="0"/>
            </a:endParaRPr>
          </a:p>
          <a:p>
            <a:pPr>
              <a:buNone/>
            </a:pPr>
            <a:r>
              <a:rPr lang="en-IN" sz="2400" dirty="0" smtClean="0">
                <a:solidFill>
                  <a:schemeClr val="accent2">
                    <a:lumMod val="75000"/>
                  </a:schemeClr>
                </a:solidFill>
                <a:latin typeface="Calibri" pitchFamily="34" charset="0"/>
                <a:cs typeface="Calibri" pitchFamily="34" charset="0"/>
              </a:rPr>
              <a:t>Associated disorders: </a:t>
            </a:r>
            <a:r>
              <a:rPr lang="en-US" sz="2400" dirty="0" smtClean="0">
                <a:solidFill>
                  <a:schemeClr val="accent2">
                    <a:lumMod val="75000"/>
                  </a:schemeClr>
                </a:solidFill>
                <a:latin typeface="Calibri" pitchFamily="34" charset="0"/>
                <a:cs typeface="Calibri" pitchFamily="34" charset="0"/>
              </a:rPr>
              <a:t>Delusion, Mood Disorders,  Depression, Obsessive-Compulsive Disorder, Anxiety, </a:t>
            </a:r>
            <a:endParaRPr lang="en-IN" sz="2400" dirty="0" smtClean="0">
              <a:solidFill>
                <a:schemeClr val="accent2">
                  <a:lumMod val="75000"/>
                </a:schemeClr>
              </a:solidFill>
              <a:latin typeface="Calibri" pitchFamily="34" charset="0"/>
              <a:cs typeface="Calibri" pitchFamily="34" charset="0"/>
            </a:endParaRPr>
          </a:p>
          <a:p>
            <a:endParaRPr lang="en-US" sz="2400" dirty="0">
              <a:latin typeface="Calibri" pitchFamily="34" charset="0"/>
              <a:cs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594360"/>
          </a:xfrm>
        </p:spPr>
        <p:txBody>
          <a:bodyPr>
            <a:normAutofit fontScale="90000"/>
          </a:bodyPr>
          <a:lstStyle/>
          <a:p>
            <a:pPr algn="ctr"/>
            <a:r>
              <a:rPr lang="en-IN" sz="4000" dirty="0" smtClean="0">
                <a:solidFill>
                  <a:srgbClr val="92D050"/>
                </a:solidFill>
              </a:rPr>
              <a:t>DENIAL</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dirty="0"/>
          </a:p>
        </p:txBody>
      </p:sp>
      <p:sp>
        <p:nvSpPr>
          <p:cNvPr id="5" name="Content Placeholder 4"/>
          <p:cNvSpPr>
            <a:spLocks noGrp="1"/>
          </p:cNvSpPr>
          <p:nvPr>
            <p:ph sz="quarter" idx="2"/>
          </p:nvPr>
        </p:nvSpPr>
        <p:spPr>
          <a:xfrm>
            <a:off x="457200" y="990600"/>
            <a:ext cx="3520440" cy="4836040"/>
          </a:xfrm>
        </p:spPr>
        <p:txBody>
          <a:bodyPr>
            <a:noAutofit/>
          </a:bodyPr>
          <a:lstStyle/>
          <a:p>
            <a:pPr>
              <a:buNone/>
            </a:pPr>
            <a:r>
              <a:rPr lang="en-IN" b="1" dirty="0" smtClean="0">
                <a:solidFill>
                  <a:schemeClr val="accent2">
                    <a:lumMod val="75000"/>
                  </a:schemeClr>
                </a:solidFill>
                <a:latin typeface="Calibri" pitchFamily="34" charset="0"/>
                <a:cs typeface="Calibri" pitchFamily="34" charset="0"/>
              </a:rPr>
              <a:t>Refusal to Acknowledge the existence of a real situation or the feelings associated with it.</a:t>
            </a:r>
          </a:p>
          <a:p>
            <a:pPr>
              <a:buNone/>
            </a:pPr>
            <a:r>
              <a:rPr lang="en-IN" b="1" dirty="0" smtClean="0">
                <a:solidFill>
                  <a:schemeClr val="accent2">
                    <a:lumMod val="75000"/>
                  </a:schemeClr>
                </a:solidFill>
                <a:latin typeface="Calibri" pitchFamily="34" charset="0"/>
                <a:cs typeface="Calibri" pitchFamily="34" charset="0"/>
              </a:rPr>
              <a:t> </a:t>
            </a:r>
          </a:p>
          <a:p>
            <a:pPr>
              <a:buNone/>
            </a:pPr>
            <a:r>
              <a:rPr lang="en-IN" b="1" dirty="0" smtClean="0">
                <a:solidFill>
                  <a:schemeClr val="accent2">
                    <a:lumMod val="75000"/>
                  </a:schemeClr>
                </a:solidFill>
                <a:latin typeface="Calibri" pitchFamily="34" charset="0"/>
                <a:cs typeface="Calibri" pitchFamily="34" charset="0"/>
              </a:rPr>
              <a:t>Example : Smokers may refuse to admit to themselves that smoking is bad for their health .</a:t>
            </a:r>
          </a:p>
          <a:p>
            <a:pPr>
              <a:buNone/>
            </a:pPr>
            <a:r>
              <a:rPr lang="en-IN" b="1" dirty="0" smtClean="0">
                <a:solidFill>
                  <a:schemeClr val="accent2">
                    <a:lumMod val="75000"/>
                  </a:schemeClr>
                </a:solidFill>
                <a:latin typeface="Calibri" pitchFamily="34" charset="0"/>
                <a:cs typeface="Calibri" pitchFamily="34" charset="0"/>
              </a:rPr>
              <a:t>Associated disorders: Substance abuse</a:t>
            </a:r>
            <a:endParaRPr lang="en-US" b="1" dirty="0" smtClean="0">
              <a:solidFill>
                <a:schemeClr val="accent2">
                  <a:lumMod val="75000"/>
                </a:schemeClr>
              </a:solidFill>
              <a:latin typeface="Calibri" pitchFamily="34" charset="0"/>
              <a:cs typeface="Calibri" pitchFamily="34" charset="0"/>
            </a:endParaRPr>
          </a:p>
          <a:p>
            <a:endParaRPr lang="en-US" dirty="0">
              <a:latin typeface="Calibri" pitchFamily="34" charset="0"/>
              <a:cs typeface="Calibri" pitchFamily="34" charset="0"/>
            </a:endParaRPr>
          </a:p>
        </p:txBody>
      </p:sp>
      <p:pic>
        <p:nvPicPr>
          <p:cNvPr id="7" name="Picture 2" descr="https://3.bp.blogspot.com/-MRzgX3qT4lI/UtAOZHukHOI/AAAAAAAABp4/1PuRvQ-P1Z4/s1600/c.JPG"/>
          <p:cNvPicPr>
            <a:picLocks noGrp="1" noChangeAspect="1" noChangeArrowheads="1"/>
          </p:cNvPicPr>
          <p:nvPr>
            <p:ph sz="quarter" idx="4"/>
          </p:nvPr>
        </p:nvPicPr>
        <p:blipFill>
          <a:blip r:embed="rId2"/>
          <a:srcRect/>
          <a:stretch>
            <a:fillRect/>
          </a:stretch>
        </p:blipFill>
        <p:spPr bwMode="auto">
          <a:xfrm>
            <a:off x="4178300" y="1905000"/>
            <a:ext cx="3521075" cy="380999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solidFill>
                  <a:srgbClr val="92D050"/>
                </a:solidFill>
              </a:rPr>
              <a:t>REGRESSION</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dirty="0"/>
          </a:p>
        </p:txBody>
      </p:sp>
      <p:sp>
        <p:nvSpPr>
          <p:cNvPr id="5" name="Content Placeholder 4"/>
          <p:cNvSpPr>
            <a:spLocks noGrp="1"/>
          </p:cNvSpPr>
          <p:nvPr>
            <p:ph sz="quarter" idx="2"/>
          </p:nvPr>
        </p:nvSpPr>
        <p:spPr/>
        <p:txBody>
          <a:bodyPr>
            <a:noAutofit/>
          </a:bodyPr>
          <a:lstStyle/>
          <a:p>
            <a:pPr>
              <a:buNone/>
            </a:pPr>
            <a:r>
              <a:rPr lang="en-US" sz="1800" dirty="0" smtClean="0">
                <a:solidFill>
                  <a:schemeClr val="accent2">
                    <a:lumMod val="75000"/>
                  </a:schemeClr>
                </a:solidFill>
                <a:latin typeface="Calibri" pitchFamily="34" charset="0"/>
                <a:cs typeface="Calibri" pitchFamily="34" charset="0"/>
              </a:rPr>
              <a:t>Temporary reversion of the ego to an earlier stage of development rather than handling unacceptable impulses in a more adult way, for example, using whining as a method of communicating despite already having acquired the ability to speak with an appropriate level of maturity</a:t>
            </a:r>
            <a:r>
              <a:rPr lang="en-IN" sz="1800" dirty="0" smtClean="0">
                <a:solidFill>
                  <a:schemeClr val="accent2">
                    <a:lumMod val="75000"/>
                  </a:schemeClr>
                </a:solidFill>
                <a:latin typeface="Calibri" pitchFamily="34" charset="0"/>
                <a:cs typeface="Calibri" pitchFamily="34" charset="0"/>
              </a:rPr>
              <a:t>.</a:t>
            </a:r>
          </a:p>
          <a:p>
            <a:pPr>
              <a:buNone/>
            </a:pPr>
            <a:r>
              <a:rPr lang="en-IN" sz="1800" dirty="0" smtClean="0">
                <a:solidFill>
                  <a:schemeClr val="accent2">
                    <a:lumMod val="75000"/>
                  </a:schemeClr>
                </a:solidFill>
                <a:latin typeface="Calibri" pitchFamily="34" charset="0"/>
                <a:cs typeface="Calibri" pitchFamily="34" charset="0"/>
              </a:rPr>
              <a:t>Associated disorders: </a:t>
            </a:r>
            <a:r>
              <a:rPr lang="en-US" sz="1800" dirty="0" smtClean="0">
                <a:solidFill>
                  <a:schemeClr val="accent2">
                    <a:lumMod val="75000"/>
                  </a:schemeClr>
                </a:solidFill>
                <a:latin typeface="Calibri" pitchFamily="34" charset="0"/>
                <a:cs typeface="Calibri" pitchFamily="34" charset="0"/>
              </a:rPr>
              <a:t>Substance Abuse, Schizophrenia, Generalized Anxiety &amp; Panic Disorder, OCD,</a:t>
            </a:r>
            <a:endParaRPr lang="en-IN" sz="1800" dirty="0" smtClean="0">
              <a:solidFill>
                <a:schemeClr val="accent2">
                  <a:lumMod val="75000"/>
                </a:schemeClr>
              </a:solidFill>
              <a:latin typeface="Calibri" pitchFamily="34" charset="0"/>
              <a:cs typeface="Calibri" pitchFamily="34" charset="0"/>
            </a:endParaRPr>
          </a:p>
          <a:p>
            <a:endParaRPr lang="en-US" sz="1800" dirty="0">
              <a:latin typeface="Calibri" pitchFamily="34" charset="0"/>
              <a:cs typeface="Calibri" pitchFamily="34" charset="0"/>
            </a:endParaRPr>
          </a:p>
        </p:txBody>
      </p:sp>
      <p:pic>
        <p:nvPicPr>
          <p:cNvPr id="9" name="Picture 2" descr="https://4.bp.blogspot.com/-VPs70Mls4qQ/UtAUOVBd_II/AAAAAAAABqQ/o7RoJctfIkE/s1600/e.JPG"/>
          <p:cNvPicPr>
            <a:picLocks noGrp="1" noChangeAspect="1" noChangeArrowheads="1"/>
          </p:cNvPicPr>
          <p:nvPr>
            <p:ph sz="quarter" idx="4"/>
          </p:nvPr>
        </p:nvPicPr>
        <p:blipFill>
          <a:blip r:embed="rId2"/>
          <a:srcRect/>
          <a:stretch>
            <a:fillRect/>
          </a:stretch>
        </p:blipFill>
        <p:spPr bwMode="auto">
          <a:xfrm>
            <a:off x="4178300" y="1828800"/>
            <a:ext cx="3521075" cy="396239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t> </a:t>
            </a:r>
            <a:r>
              <a:rPr lang="en-IN" sz="4000" dirty="0" smtClean="0">
                <a:solidFill>
                  <a:srgbClr val="92D050"/>
                </a:solidFill>
              </a:rPr>
              <a:t>REPRESSION</a:t>
            </a:r>
            <a:endParaRPr lang="en-US" dirty="0"/>
          </a:p>
        </p:txBody>
      </p:sp>
      <p:sp>
        <p:nvSpPr>
          <p:cNvPr id="3" name="Content Placeholder 2"/>
          <p:cNvSpPr>
            <a:spLocks noGrp="1"/>
          </p:cNvSpPr>
          <p:nvPr>
            <p:ph idx="1"/>
          </p:nvPr>
        </p:nvSpPr>
        <p:spPr/>
        <p:txBody>
          <a:bodyPr>
            <a:normAutofit lnSpcReduction="10000"/>
          </a:bodyPr>
          <a:lstStyle/>
          <a:p>
            <a:r>
              <a:rPr lang="en-US" sz="2400" dirty="0" smtClean="0">
                <a:solidFill>
                  <a:schemeClr val="accent2">
                    <a:lumMod val="75000"/>
                  </a:schemeClr>
                </a:solidFill>
                <a:latin typeface="Calibri" pitchFamily="34" charset="0"/>
                <a:cs typeface="Calibri" pitchFamily="34" charset="0"/>
              </a:rPr>
              <a:t>The process of attempting to repel desires towards pleasurable instincts, caused by a threat of suffering if the desire is satisfied; the desire is moved to the unconscious in the attempt to prevent it from entering consciousness ; seemingly unexplainable naivety, memory lapse or lack of awareness of one's own situation and condition; the emotion is conscious, but the idea behind it is absent.</a:t>
            </a:r>
          </a:p>
          <a:p>
            <a:endParaRPr lang="en-IN" sz="2400" dirty="0" smtClean="0">
              <a:solidFill>
                <a:schemeClr val="accent2">
                  <a:lumMod val="75000"/>
                </a:schemeClr>
              </a:solidFill>
              <a:latin typeface="Calibri" pitchFamily="34" charset="0"/>
              <a:cs typeface="Calibri" pitchFamily="34" charset="0"/>
            </a:endParaRPr>
          </a:p>
          <a:p>
            <a:r>
              <a:rPr lang="en-IN" sz="2400" dirty="0" smtClean="0">
                <a:solidFill>
                  <a:schemeClr val="accent2">
                    <a:lumMod val="75000"/>
                  </a:schemeClr>
                </a:solidFill>
                <a:latin typeface="Calibri" pitchFamily="34" charset="0"/>
                <a:cs typeface="Calibri" pitchFamily="34" charset="0"/>
              </a:rPr>
              <a:t>EXAMPLE: An accident victim can remember nothing about the accident.</a:t>
            </a:r>
          </a:p>
          <a:p>
            <a:r>
              <a:rPr lang="en-IN" sz="2400" dirty="0" smtClean="0">
                <a:solidFill>
                  <a:schemeClr val="accent2">
                    <a:lumMod val="75000"/>
                  </a:schemeClr>
                </a:solidFill>
                <a:latin typeface="Calibri" pitchFamily="34" charset="0"/>
                <a:cs typeface="Calibri" pitchFamily="34" charset="0"/>
              </a:rPr>
              <a:t>Associated disorders: </a:t>
            </a:r>
            <a:r>
              <a:rPr lang="en-US" sz="2400" dirty="0" smtClean="0">
                <a:solidFill>
                  <a:schemeClr val="accent2">
                    <a:lumMod val="75000"/>
                  </a:schemeClr>
                </a:solidFill>
                <a:latin typeface="Calibri" pitchFamily="34" charset="0"/>
                <a:cs typeface="Calibri" pitchFamily="34" charset="0"/>
              </a:rPr>
              <a:t>Somatoform Disorders,  Body </a:t>
            </a:r>
            <a:r>
              <a:rPr lang="en-US" sz="2400" dirty="0" err="1" smtClean="0">
                <a:solidFill>
                  <a:schemeClr val="accent2">
                    <a:lumMod val="75000"/>
                  </a:schemeClr>
                </a:solidFill>
                <a:latin typeface="Calibri" pitchFamily="34" charset="0"/>
                <a:cs typeface="Calibri" pitchFamily="34" charset="0"/>
              </a:rPr>
              <a:t>Dysmorphic</a:t>
            </a:r>
            <a:r>
              <a:rPr lang="en-US" sz="2400" dirty="0" smtClean="0">
                <a:solidFill>
                  <a:schemeClr val="accent2">
                    <a:lumMod val="75000"/>
                  </a:schemeClr>
                </a:solidFill>
                <a:latin typeface="Calibri" pitchFamily="34" charset="0"/>
                <a:cs typeface="Calibri" pitchFamily="34" charset="0"/>
              </a:rPr>
              <a:t> Disorders, Guilt </a:t>
            </a:r>
            <a:endParaRPr lang="en-IN" sz="2400" dirty="0" smtClean="0">
              <a:solidFill>
                <a:schemeClr val="accent2">
                  <a:lumMod val="75000"/>
                </a:schemeClr>
              </a:solidFill>
              <a:latin typeface="Calibri" pitchFamily="34" charset="0"/>
              <a:cs typeface="Calibri" pitchFamily="34" charset="0"/>
            </a:endParaRPr>
          </a:p>
          <a:p>
            <a:endParaRPr lang="en-US" sz="2400" dirty="0" smtClean="0">
              <a:solidFill>
                <a:schemeClr val="accent2">
                  <a:lumMod val="75000"/>
                </a:schemeClr>
              </a:solidFill>
              <a:latin typeface="Calibri" pitchFamily="34" charset="0"/>
              <a:cs typeface="Calibri" pitchFamily="34" charset="0"/>
            </a:endParaRPr>
          </a:p>
          <a:p>
            <a:endParaRPr lang="en-US" sz="2400" dirty="0" smtClean="0">
              <a:solidFill>
                <a:schemeClr val="accent2">
                  <a:lumMod val="75000"/>
                </a:schemeClr>
              </a:solidFill>
              <a:latin typeface="Calibri" pitchFamily="34" charset="0"/>
              <a:cs typeface="Calibri" pitchFamily="34" charset="0"/>
            </a:endParaRPr>
          </a:p>
          <a:p>
            <a:endParaRPr lang="en-US" dirty="0">
              <a:solidFill>
                <a:schemeClr val="accent2">
                  <a:lumMod val="75000"/>
                </a:schemeClr>
              </a:solidFill>
              <a:latin typeface="Calibri" pitchFamily="34" charset="0"/>
              <a:cs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solidFill>
                  <a:srgbClr val="92D050"/>
                </a:solidFill>
              </a:rPr>
              <a:t>RATIONALIZATION</a:t>
            </a:r>
            <a:endParaRPr lang="en-US" dirty="0"/>
          </a:p>
        </p:txBody>
      </p:sp>
      <p:sp>
        <p:nvSpPr>
          <p:cNvPr id="3" name="Content Placeholder 2"/>
          <p:cNvSpPr>
            <a:spLocks noGrp="1"/>
          </p:cNvSpPr>
          <p:nvPr>
            <p:ph idx="1"/>
          </p:nvPr>
        </p:nvSpPr>
        <p:spPr/>
        <p:txBody>
          <a:bodyPr/>
          <a:lstStyle/>
          <a:p>
            <a:pPr>
              <a:buNone/>
            </a:pPr>
            <a:r>
              <a:rPr lang="en-US" dirty="0" smtClean="0">
                <a:solidFill>
                  <a:schemeClr val="accent2">
                    <a:lumMod val="75000"/>
                  </a:schemeClr>
                </a:solidFill>
                <a:latin typeface="Calibri" pitchFamily="34" charset="0"/>
                <a:cs typeface="Calibri" pitchFamily="34" charset="0"/>
              </a:rPr>
              <a:t>Convincing oneself and others that no wrong has been done by person and that all is or was all right through faulty and false reasoning. </a:t>
            </a:r>
          </a:p>
          <a:p>
            <a:pPr>
              <a:buNone/>
            </a:pPr>
            <a:endParaRPr lang="en-US" dirty="0" smtClean="0">
              <a:solidFill>
                <a:schemeClr val="accent2">
                  <a:lumMod val="75000"/>
                </a:schemeClr>
              </a:solidFill>
              <a:latin typeface="Calibri" pitchFamily="34" charset="0"/>
              <a:cs typeface="Calibri" pitchFamily="34" charset="0"/>
            </a:endParaRPr>
          </a:p>
          <a:p>
            <a:pPr>
              <a:buNone/>
            </a:pPr>
            <a:r>
              <a:rPr lang="en-US" dirty="0" smtClean="0">
                <a:solidFill>
                  <a:schemeClr val="accent2">
                    <a:lumMod val="75000"/>
                  </a:schemeClr>
                </a:solidFill>
                <a:latin typeface="Calibri" pitchFamily="34" charset="0"/>
                <a:cs typeface="Calibri" pitchFamily="34" charset="0"/>
              </a:rPr>
              <a:t>An indicator of this defense mechanism can be seen socially as the formulation of convenient excuses.</a:t>
            </a:r>
            <a:r>
              <a:rPr lang="en-IN" dirty="0" smtClean="0">
                <a:solidFill>
                  <a:schemeClr val="accent2">
                    <a:lumMod val="75000"/>
                  </a:schemeClr>
                </a:solidFill>
                <a:latin typeface="Calibri" pitchFamily="34" charset="0"/>
                <a:cs typeface="Calibri" pitchFamily="34" charset="0"/>
              </a:rPr>
              <a:t>.</a:t>
            </a:r>
          </a:p>
          <a:p>
            <a:pPr>
              <a:buNone/>
            </a:pPr>
            <a:r>
              <a:rPr lang="en-IN" dirty="0" smtClean="0">
                <a:solidFill>
                  <a:schemeClr val="accent2">
                    <a:lumMod val="75000"/>
                  </a:schemeClr>
                </a:solidFill>
                <a:latin typeface="Calibri" pitchFamily="34" charset="0"/>
                <a:cs typeface="Calibri" pitchFamily="34" charset="0"/>
              </a:rPr>
              <a:t> </a:t>
            </a:r>
          </a:p>
          <a:p>
            <a:pPr>
              <a:buNone/>
            </a:pPr>
            <a:r>
              <a:rPr lang="en-IN" dirty="0" smtClean="0">
                <a:solidFill>
                  <a:schemeClr val="accent2">
                    <a:lumMod val="75000"/>
                  </a:schemeClr>
                </a:solidFill>
                <a:latin typeface="Calibri" pitchFamily="34" charset="0"/>
                <a:cs typeface="Calibri" pitchFamily="34" charset="0"/>
              </a:rPr>
              <a:t>Example: I didn’t pass the exam because it was way more difficult than previous years.</a:t>
            </a:r>
          </a:p>
          <a:p>
            <a:endParaRPr lang="en-US" dirty="0">
              <a:latin typeface="Calibri" pitchFamily="34" charset="0"/>
              <a:cs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Undoing </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accent2">
                    <a:lumMod val="75000"/>
                  </a:schemeClr>
                </a:solidFill>
                <a:latin typeface="Calibri" pitchFamily="34" charset="0"/>
                <a:cs typeface="Calibri" pitchFamily="34" charset="0"/>
              </a:rPr>
              <a:t>A person tries to 'undo' an unhealthy, destructive or otherwise threatening thought by acting out the reverse of the unacceptable. Involves symbolically nullifying an unacceptable or guilt provoking thought, idea, or feeling by confession or atonement.</a:t>
            </a:r>
          </a:p>
          <a:p>
            <a:pPr>
              <a:buNone/>
            </a:pPr>
            <a:endParaRPr lang="en-IN" sz="2400" dirty="0" smtClean="0">
              <a:solidFill>
                <a:schemeClr val="accent2">
                  <a:lumMod val="75000"/>
                </a:schemeClr>
              </a:solidFill>
              <a:latin typeface="Calibri" pitchFamily="34" charset="0"/>
              <a:cs typeface="Calibri" pitchFamily="34" charset="0"/>
            </a:endParaRPr>
          </a:p>
          <a:p>
            <a:pPr>
              <a:buNone/>
            </a:pPr>
            <a:r>
              <a:rPr lang="en-IN" sz="2400" dirty="0" smtClean="0">
                <a:solidFill>
                  <a:schemeClr val="accent2">
                    <a:lumMod val="75000"/>
                  </a:schemeClr>
                </a:solidFill>
                <a:latin typeface="Calibri" pitchFamily="34" charset="0"/>
                <a:cs typeface="Calibri" pitchFamily="34" charset="0"/>
              </a:rPr>
              <a:t>EXAMPLE:</a:t>
            </a:r>
            <a:r>
              <a:rPr lang="en-US" sz="2400" dirty="0" smtClean="0">
                <a:solidFill>
                  <a:schemeClr val="accent2">
                    <a:lumMod val="75000"/>
                  </a:schemeClr>
                </a:solidFill>
                <a:latin typeface="Calibri" pitchFamily="34" charset="0"/>
                <a:cs typeface="Calibri" pitchFamily="34" charset="0"/>
              </a:rPr>
              <a:t> A daughter shout at her father as there is no petrol in the car and is getting late for office, brings a favorite film for her father to watch. This is an example of undoing her behavior of shouting and then bringing a film.</a:t>
            </a:r>
          </a:p>
          <a:p>
            <a:r>
              <a:rPr lang="en-IN" sz="2400" dirty="0" smtClean="0">
                <a:solidFill>
                  <a:schemeClr val="accent2">
                    <a:lumMod val="75000"/>
                  </a:schemeClr>
                </a:solidFill>
                <a:latin typeface="Calibri" pitchFamily="34" charset="0"/>
                <a:cs typeface="Calibri" pitchFamily="34" charset="0"/>
              </a:rPr>
              <a:t>Associated disorders:  OCD</a:t>
            </a:r>
            <a:endParaRPr lang="en-US" sz="2400" dirty="0" smtClean="0">
              <a:solidFill>
                <a:schemeClr val="accent2">
                  <a:lumMod val="75000"/>
                </a:schemeClr>
              </a:solidFill>
              <a:latin typeface="Calibri" pitchFamily="34" charset="0"/>
              <a:cs typeface="Calibri" pitchFamily="34" charset="0"/>
            </a:endParaRPr>
          </a:p>
          <a:p>
            <a:endParaRPr lang="en-US" dirty="0">
              <a:solidFill>
                <a:schemeClr val="accent2">
                  <a:lumMod val="75000"/>
                </a:schemeClr>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2800" dirty="0" smtClean="0">
                <a:solidFill>
                  <a:srgbClr val="92D050"/>
                </a:solidFill>
              </a:rPr>
              <a:t>NEED FOR DEFENSES </a:t>
            </a:r>
            <a:r>
              <a:rPr lang="en-IN" sz="2800" dirty="0" err="1" smtClean="0">
                <a:solidFill>
                  <a:srgbClr val="92D050"/>
                </a:solidFill>
              </a:rPr>
              <a:t>Machanism</a:t>
            </a:r>
            <a:r>
              <a:rPr lang="en-IN" sz="2800" dirty="0" smtClean="0">
                <a:solidFill>
                  <a:srgbClr val="92D050"/>
                </a:solidFill>
              </a:rPr>
              <a:t> </a:t>
            </a:r>
            <a:endParaRPr lang="en-US" sz="2800" dirty="0"/>
          </a:p>
        </p:txBody>
      </p:sp>
      <p:sp>
        <p:nvSpPr>
          <p:cNvPr id="3" name="Content Placeholder 2"/>
          <p:cNvSpPr>
            <a:spLocks noGrp="1"/>
          </p:cNvSpPr>
          <p:nvPr>
            <p:ph idx="1"/>
          </p:nvPr>
        </p:nvSpPr>
        <p:spPr/>
        <p:txBody>
          <a:bodyPr/>
          <a:lstStyle/>
          <a:p>
            <a:pPr>
              <a:buNone/>
            </a:pPr>
            <a:endParaRPr lang="en-US" sz="2800" b="1" i="1" dirty="0" smtClean="0">
              <a:solidFill>
                <a:schemeClr val="bg1">
                  <a:lumMod val="50000"/>
                </a:schemeClr>
              </a:solidFill>
              <a:latin typeface="Calibri" pitchFamily="34" charset="0"/>
              <a:cs typeface="Calibri" pitchFamily="34" charset="0"/>
            </a:endParaRPr>
          </a:p>
          <a:p>
            <a:pPr>
              <a:buNone/>
            </a:pPr>
            <a:r>
              <a:rPr lang="en-US" sz="2400" i="1" dirty="0" smtClean="0">
                <a:latin typeface="Calibri" pitchFamily="34" charset="0"/>
                <a:cs typeface="Calibri" pitchFamily="34" charset="0"/>
              </a:rPr>
              <a:t>	</a:t>
            </a:r>
            <a:r>
              <a:rPr lang="en-US" sz="2400" i="1" dirty="0" smtClean="0">
                <a:solidFill>
                  <a:schemeClr val="accent2">
                    <a:lumMod val="75000"/>
                  </a:schemeClr>
                </a:solidFill>
                <a:latin typeface="Calibri" pitchFamily="34" charset="0"/>
                <a:cs typeface="Calibri" pitchFamily="34" charset="0"/>
              </a:rPr>
              <a:t>Defense</a:t>
            </a:r>
            <a:r>
              <a:rPr lang="en-US" sz="2400" dirty="0" smtClean="0">
                <a:solidFill>
                  <a:schemeClr val="accent2">
                    <a:lumMod val="75000"/>
                  </a:schemeClr>
                </a:solidFill>
                <a:latin typeface="Calibri" pitchFamily="34" charset="0"/>
                <a:cs typeface="Calibri" pitchFamily="34" charset="0"/>
              </a:rPr>
              <a:t> </a:t>
            </a:r>
            <a:r>
              <a:rPr lang="en-US" sz="2400" i="1" dirty="0" smtClean="0">
                <a:solidFill>
                  <a:schemeClr val="accent2">
                    <a:lumMod val="75000"/>
                  </a:schemeClr>
                </a:solidFill>
                <a:latin typeface="Calibri" pitchFamily="34" charset="0"/>
                <a:cs typeface="Calibri" pitchFamily="34" charset="0"/>
              </a:rPr>
              <a:t>mechanisms</a:t>
            </a:r>
            <a:r>
              <a:rPr lang="en-US" sz="2400" dirty="0" smtClean="0">
                <a:solidFill>
                  <a:schemeClr val="accent2">
                    <a:lumMod val="75000"/>
                  </a:schemeClr>
                </a:solidFill>
                <a:latin typeface="Calibri" pitchFamily="34" charset="0"/>
                <a:cs typeface="Calibri" pitchFamily="34" charset="0"/>
              </a:rPr>
              <a:t> are used to protect ourselves from feelings of ANXIETY or GUILT, which arise because we feel threatened, or because our ID or UPEREGO becomes too </a:t>
            </a:r>
            <a:r>
              <a:rPr lang="en-US" sz="2400" i="1" dirty="0" smtClean="0">
                <a:solidFill>
                  <a:schemeClr val="accent2">
                    <a:lumMod val="75000"/>
                  </a:schemeClr>
                </a:solidFill>
                <a:latin typeface="Calibri" pitchFamily="34" charset="0"/>
                <a:cs typeface="Calibri" pitchFamily="34" charset="0"/>
              </a:rPr>
              <a:t>demanding</a:t>
            </a:r>
            <a:r>
              <a:rPr lang="en-US" sz="2400" dirty="0" smtClean="0">
                <a:solidFill>
                  <a:schemeClr val="accent2">
                    <a:lumMod val="75000"/>
                  </a:schemeClr>
                </a:solidFill>
                <a:latin typeface="Calibri" pitchFamily="34" charset="0"/>
                <a:cs typeface="Calibri" pitchFamily="34" charset="0"/>
              </a:rPr>
              <a:t>.</a:t>
            </a:r>
          </a:p>
          <a:p>
            <a:endParaRPr lang="en-US" dirty="0">
              <a:latin typeface="Calibri" pitchFamily="34" charset="0"/>
              <a:cs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Thank you so Much </a:t>
            </a:r>
            <a:endParaRPr lang="en-US" sz="2400" dirty="0"/>
          </a:p>
        </p:txBody>
      </p:sp>
      <p:sp>
        <p:nvSpPr>
          <p:cNvPr id="3" name="Text Placeholder 2"/>
          <p:cNvSpPr>
            <a:spLocks noGrp="1"/>
          </p:cNvSpPr>
          <p:nvPr>
            <p:ph type="body" sz="half" idx="2"/>
          </p:nvPr>
        </p:nvSpPr>
        <p:spPr>
          <a:xfrm>
            <a:off x="5257800" y="3276600"/>
            <a:ext cx="3429000" cy="1920240"/>
          </a:xfrm>
        </p:spPr>
        <p:txBody>
          <a:bodyPr/>
          <a:lstStyle/>
          <a:p>
            <a:endParaRPr lang="en-US" sz="2400" b="1" dirty="0" smtClean="0"/>
          </a:p>
          <a:p>
            <a:endParaRPr lang="en-US" sz="2400" b="1" dirty="0" smtClean="0"/>
          </a:p>
          <a:p>
            <a:r>
              <a:rPr lang="en-US" sz="2400" b="1" dirty="0" smtClean="0"/>
              <a:t>Question are welcome</a:t>
            </a:r>
            <a:endParaRPr lang="en-US" sz="2400" b="1" dirty="0"/>
          </a:p>
        </p:txBody>
      </p:sp>
      <p:pic>
        <p:nvPicPr>
          <p:cNvPr id="5" name="Picture Placeholder 4" descr="16.jpg"/>
          <p:cNvPicPr>
            <a:picLocks noGrp="1" noChangeAspect="1"/>
          </p:cNvPicPr>
          <p:nvPr>
            <p:ph type="pic" idx="1"/>
          </p:nvPr>
        </p:nvPicPr>
        <p:blipFill>
          <a:blip r:embed="rId2"/>
          <a:srcRect l="3248" r="3248"/>
          <a:stretch>
            <a:fillRect/>
          </a:stretch>
        </p:blip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Definition </a:t>
            </a:r>
            <a:endParaRPr lang="en-US" dirty="0"/>
          </a:p>
        </p:txBody>
      </p:sp>
      <p:sp>
        <p:nvSpPr>
          <p:cNvPr id="3" name="Content Placeholder 2"/>
          <p:cNvSpPr>
            <a:spLocks noGrp="1"/>
          </p:cNvSpPr>
          <p:nvPr>
            <p:ph idx="1"/>
          </p:nvPr>
        </p:nvSpPr>
        <p:spPr/>
        <p:txBody>
          <a:bodyPr/>
          <a:lstStyle/>
          <a:p>
            <a:pPr algn="ctr">
              <a:buNone/>
            </a:pPr>
            <a:r>
              <a:rPr lang="en-US" sz="2400" dirty="0" smtClean="0">
                <a:solidFill>
                  <a:schemeClr val="accent2">
                    <a:lumMod val="75000"/>
                  </a:schemeClr>
                </a:solidFill>
                <a:latin typeface="Calibri" pitchFamily="34" charset="0"/>
                <a:cs typeface="Calibri" pitchFamily="34" charset="0"/>
              </a:rPr>
              <a:t> Defense mechanisms are psychological strategies brought into play by the unconscious mind to </a:t>
            </a:r>
            <a:r>
              <a:rPr lang="en-US" sz="2400" i="1" dirty="0" smtClean="0">
                <a:solidFill>
                  <a:schemeClr val="accent2">
                    <a:lumMod val="75000"/>
                  </a:schemeClr>
                </a:solidFill>
                <a:latin typeface="Calibri" pitchFamily="34" charset="0"/>
                <a:cs typeface="Calibri" pitchFamily="34" charset="0"/>
              </a:rPr>
              <a:t>manipulate, deny, </a:t>
            </a:r>
            <a:r>
              <a:rPr lang="en-US" sz="2400" dirty="0" smtClean="0">
                <a:solidFill>
                  <a:schemeClr val="accent2">
                    <a:lumMod val="75000"/>
                  </a:schemeClr>
                </a:solidFill>
                <a:latin typeface="Calibri" pitchFamily="34" charset="0"/>
                <a:cs typeface="Calibri" pitchFamily="34" charset="0"/>
              </a:rPr>
              <a:t>or </a:t>
            </a:r>
            <a:r>
              <a:rPr lang="en-US" sz="2400" i="1" dirty="0" smtClean="0">
                <a:solidFill>
                  <a:schemeClr val="accent2">
                    <a:lumMod val="75000"/>
                  </a:schemeClr>
                </a:solidFill>
                <a:latin typeface="Calibri" pitchFamily="34" charset="0"/>
                <a:cs typeface="Calibri" pitchFamily="34" charset="0"/>
              </a:rPr>
              <a:t>distort</a:t>
            </a:r>
            <a:r>
              <a:rPr lang="en-US" sz="2400" dirty="0" smtClean="0">
                <a:solidFill>
                  <a:schemeClr val="accent2">
                    <a:lumMod val="75000"/>
                  </a:schemeClr>
                </a:solidFill>
                <a:latin typeface="Calibri" pitchFamily="34" charset="0"/>
                <a:cs typeface="Calibri" pitchFamily="34" charset="0"/>
              </a:rPr>
              <a:t> reality in order to defend against feelings of anxiety and unacceptable impulses and to maintain one's </a:t>
            </a:r>
            <a:r>
              <a:rPr lang="en-US" sz="2400" i="1" dirty="0" smtClean="0">
                <a:solidFill>
                  <a:schemeClr val="accent2">
                    <a:lumMod val="75000"/>
                  </a:schemeClr>
                </a:solidFill>
                <a:latin typeface="Calibri" pitchFamily="34" charset="0"/>
                <a:cs typeface="Calibri" pitchFamily="34" charset="0"/>
              </a:rPr>
              <a:t>self-schema</a:t>
            </a:r>
            <a:r>
              <a:rPr lang="en-US" sz="2400" dirty="0" smtClean="0">
                <a:solidFill>
                  <a:schemeClr val="accent2">
                    <a:lumMod val="75000"/>
                  </a:schemeClr>
                </a:solidFill>
                <a:latin typeface="Calibri" pitchFamily="34" charset="0"/>
                <a:cs typeface="Calibri" pitchFamily="34" charset="0"/>
              </a:rPr>
              <a:t> or other </a:t>
            </a:r>
            <a:r>
              <a:rPr lang="en-US" sz="2400" i="1" dirty="0" smtClean="0">
                <a:solidFill>
                  <a:schemeClr val="accent2">
                    <a:lumMod val="75000"/>
                  </a:schemeClr>
                </a:solidFill>
                <a:latin typeface="Calibri" pitchFamily="34" charset="0"/>
                <a:cs typeface="Calibri" pitchFamily="34" charset="0"/>
              </a:rPr>
              <a:t>schemas</a:t>
            </a:r>
            <a:r>
              <a:rPr lang="en-US" sz="2400" dirty="0" smtClean="0">
                <a:solidFill>
                  <a:schemeClr val="accent2">
                    <a:lumMod val="75000"/>
                  </a:schemeClr>
                </a:solidFill>
                <a:latin typeface="Calibri" pitchFamily="34" charset="0"/>
                <a:cs typeface="Calibri" pitchFamily="34" charset="0"/>
              </a:rPr>
              <a:t>.</a:t>
            </a:r>
          </a:p>
          <a:p>
            <a:pPr algn="ctr">
              <a:buNone/>
            </a:pPr>
            <a:endParaRPr lang="en-US" sz="2400" dirty="0" smtClean="0">
              <a:solidFill>
                <a:schemeClr val="accent2">
                  <a:lumMod val="75000"/>
                </a:schemeClr>
              </a:solidFill>
              <a:latin typeface="Calibri" pitchFamily="34" charset="0"/>
              <a:cs typeface="Calibri" pitchFamily="34" charset="0"/>
            </a:endParaRPr>
          </a:p>
          <a:p>
            <a:pPr algn="ctr">
              <a:buNone/>
            </a:pPr>
            <a:r>
              <a:rPr lang="en-US" sz="2400" dirty="0" smtClean="0">
                <a:solidFill>
                  <a:schemeClr val="accent2">
                    <a:lumMod val="75000"/>
                  </a:schemeClr>
                </a:solidFill>
                <a:latin typeface="Calibri" pitchFamily="34" charset="0"/>
                <a:cs typeface="Calibri" pitchFamily="34" charset="0"/>
              </a:rPr>
              <a:t>Defense mechanisms may result in healthy or unhealthy consequences depending on the circumstances and frequency with which the mechanism is used.</a:t>
            </a:r>
          </a:p>
          <a:p>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Definition </a:t>
            </a:r>
            <a:endParaRPr lang="en-US" dirty="0"/>
          </a:p>
        </p:txBody>
      </p:sp>
      <p:sp>
        <p:nvSpPr>
          <p:cNvPr id="3" name="Content Placeholder 2"/>
          <p:cNvSpPr>
            <a:spLocks noGrp="1"/>
          </p:cNvSpPr>
          <p:nvPr>
            <p:ph idx="1"/>
          </p:nvPr>
        </p:nvSpPr>
        <p:spPr/>
        <p:txBody>
          <a:bodyPr/>
          <a:lstStyle/>
          <a:p>
            <a:pPr>
              <a:buNone/>
            </a:pPr>
            <a:r>
              <a:rPr lang="en-US" sz="2400" dirty="0" smtClean="0">
                <a:solidFill>
                  <a:schemeClr val="tx2">
                    <a:lumMod val="75000"/>
                  </a:schemeClr>
                </a:solidFill>
                <a:latin typeface="Calibri" pitchFamily="34" charset="0"/>
                <a:cs typeface="Calibri" pitchFamily="34" charset="0"/>
              </a:rPr>
              <a:t/>
            </a:r>
            <a:br>
              <a:rPr lang="en-US" sz="2400" dirty="0" smtClean="0">
                <a:solidFill>
                  <a:schemeClr val="tx2">
                    <a:lumMod val="75000"/>
                  </a:schemeClr>
                </a:solidFill>
                <a:latin typeface="Calibri" pitchFamily="34" charset="0"/>
                <a:cs typeface="Calibri" pitchFamily="34" charset="0"/>
              </a:rPr>
            </a:br>
            <a:r>
              <a:rPr lang="en-US" sz="2400" dirty="0" smtClean="0">
                <a:solidFill>
                  <a:schemeClr val="accent2">
                    <a:lumMod val="75000"/>
                  </a:schemeClr>
                </a:solidFill>
                <a:latin typeface="Calibri" pitchFamily="34" charset="0"/>
                <a:cs typeface="Calibri" pitchFamily="34" charset="0"/>
              </a:rPr>
              <a:t>Defence mechanism is a pattern of adjustment through which an individual relieves anxiety caused by an uncomfortable situation that threaten self-esteem. </a:t>
            </a:r>
            <a:br>
              <a:rPr lang="en-US" sz="2400" dirty="0" smtClean="0">
                <a:solidFill>
                  <a:schemeClr val="accent2">
                    <a:lumMod val="75000"/>
                  </a:schemeClr>
                </a:solidFill>
                <a:latin typeface="Calibri" pitchFamily="34" charset="0"/>
                <a:cs typeface="Calibri" pitchFamily="34" charset="0"/>
              </a:rPr>
            </a:br>
            <a:r>
              <a:rPr lang="en-US" sz="2400" dirty="0" smtClean="0">
                <a:solidFill>
                  <a:schemeClr val="accent2">
                    <a:lumMod val="75000"/>
                  </a:schemeClr>
                </a:solidFill>
                <a:latin typeface="Calibri" pitchFamily="34" charset="0"/>
                <a:cs typeface="Calibri" pitchFamily="34" charset="0"/>
              </a:rPr>
              <a:t>When these </a:t>
            </a:r>
            <a:r>
              <a:rPr lang="en-US" sz="2400" dirty="0" err="1" smtClean="0">
                <a:solidFill>
                  <a:schemeClr val="accent2">
                    <a:lumMod val="75000"/>
                  </a:schemeClr>
                </a:solidFill>
                <a:latin typeface="Calibri" pitchFamily="34" charset="0"/>
                <a:cs typeface="Calibri" pitchFamily="34" charset="0"/>
              </a:rPr>
              <a:t>defence</a:t>
            </a:r>
            <a:r>
              <a:rPr lang="en-US" sz="2400" dirty="0" smtClean="0">
                <a:solidFill>
                  <a:schemeClr val="accent2">
                    <a:lumMod val="75000"/>
                  </a:schemeClr>
                </a:solidFill>
                <a:latin typeface="Calibri" pitchFamily="34" charset="0"/>
                <a:cs typeface="Calibri" pitchFamily="34" charset="0"/>
              </a:rPr>
              <a:t> mechanisms are used moderately are harmless but excessive and persistent </a:t>
            </a:r>
            <a:r>
              <a:rPr lang="en-US" sz="2400" dirty="0" err="1" smtClean="0">
                <a:solidFill>
                  <a:schemeClr val="accent2">
                    <a:lumMod val="75000"/>
                  </a:schemeClr>
                </a:solidFill>
                <a:latin typeface="Calibri" pitchFamily="34" charset="0"/>
                <a:cs typeface="Calibri" pitchFamily="34" charset="0"/>
              </a:rPr>
              <a:t>defence</a:t>
            </a:r>
            <a:r>
              <a:rPr lang="en-US" sz="2400" dirty="0" smtClean="0">
                <a:solidFill>
                  <a:schemeClr val="accent2">
                    <a:lumMod val="75000"/>
                  </a:schemeClr>
                </a:solidFill>
                <a:latin typeface="Calibri" pitchFamily="34" charset="0"/>
                <a:cs typeface="Calibri" pitchFamily="34" charset="0"/>
              </a:rPr>
              <a:t> use is harmful.</a:t>
            </a:r>
            <a:r>
              <a:rPr lang="en-US" sz="2400" b="1" dirty="0" smtClean="0">
                <a:solidFill>
                  <a:schemeClr val="accent2">
                    <a:lumMod val="75000"/>
                  </a:schemeClr>
                </a:solidFill>
                <a:latin typeface="Calibri" pitchFamily="34" charset="0"/>
                <a:cs typeface="Calibri" pitchFamily="34" charset="0"/>
              </a:rPr>
              <a:t> </a:t>
            </a:r>
            <a:endParaRPr lang="en-US" dirty="0">
              <a:solidFill>
                <a:schemeClr val="accent2">
                  <a:lumMod val="75000"/>
                </a:schemeClr>
              </a:solidFill>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https://4.bp.blogspot.com/-R9xp-Q2rcfk/UtANWee9ziI/AAAAAAAABpo/C-cbthNYI98/s1600/a.JPG"/>
          <p:cNvPicPr>
            <a:picLocks noGrp="1" noChangeAspect="1" noChangeArrowheads="1"/>
          </p:cNvPicPr>
          <p:nvPr>
            <p:ph idx="1"/>
          </p:nvPr>
        </p:nvPicPr>
        <p:blipFill>
          <a:blip r:embed="rId2"/>
          <a:srcRect/>
          <a:stretch>
            <a:fillRect/>
          </a:stretch>
        </p:blipFill>
        <p:spPr bwMode="auto">
          <a:xfrm>
            <a:off x="0" y="304800"/>
            <a:ext cx="8229599" cy="6553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solidFill>
                  <a:srgbClr val="92D050"/>
                </a:solidFill>
              </a:rPr>
              <a:t>COMPENSATION</a:t>
            </a:r>
            <a:endParaRPr lang="en-US" dirty="0"/>
          </a:p>
        </p:txBody>
      </p:sp>
      <p:sp>
        <p:nvSpPr>
          <p:cNvPr id="3" name="Content Placeholder 2"/>
          <p:cNvSpPr>
            <a:spLocks noGrp="1"/>
          </p:cNvSpPr>
          <p:nvPr>
            <p:ph idx="1"/>
          </p:nvPr>
        </p:nvSpPr>
        <p:spPr/>
        <p:txBody>
          <a:bodyPr>
            <a:normAutofit/>
          </a:bodyPr>
          <a:lstStyle/>
          <a:p>
            <a:pPr algn="ctr">
              <a:buNone/>
            </a:pPr>
            <a:r>
              <a:rPr lang="en-IN" sz="2400" dirty="0" smtClean="0">
                <a:solidFill>
                  <a:schemeClr val="accent2">
                    <a:lumMod val="75000"/>
                  </a:schemeClr>
                </a:solidFill>
                <a:latin typeface="Calibri" pitchFamily="34" charset="0"/>
                <a:cs typeface="Calibri" pitchFamily="34" charset="0"/>
              </a:rPr>
              <a:t>Covering up a real or perceived weaknesses by emphasizing a trait one considers more desirable. </a:t>
            </a:r>
          </a:p>
          <a:p>
            <a:pPr>
              <a:buNone/>
            </a:pPr>
            <a:endParaRPr lang="en-IN" sz="2400" dirty="0" smtClean="0">
              <a:solidFill>
                <a:schemeClr val="accent2">
                  <a:lumMod val="75000"/>
                </a:schemeClr>
              </a:solidFill>
              <a:latin typeface="Calibri" pitchFamily="34" charset="0"/>
              <a:cs typeface="Calibri" pitchFamily="34" charset="0"/>
            </a:endParaRPr>
          </a:p>
          <a:p>
            <a:pPr>
              <a:buNone/>
            </a:pPr>
            <a:r>
              <a:rPr lang="en-IN" sz="2400" dirty="0" smtClean="0">
                <a:solidFill>
                  <a:schemeClr val="accent2">
                    <a:lumMod val="75000"/>
                  </a:schemeClr>
                </a:solidFill>
                <a:latin typeface="Calibri" pitchFamily="34" charset="0"/>
                <a:cs typeface="Calibri" pitchFamily="34" charset="0"/>
              </a:rPr>
              <a:t>Example : A physically handicapped boy is unable to play football, so he compensates by becoming a great scholar.</a:t>
            </a:r>
          </a:p>
          <a:p>
            <a:pPr algn="ctr">
              <a:buNone/>
            </a:pPr>
            <a:r>
              <a:rPr lang="en-IN" sz="2400" b="1" dirty="0" smtClean="0">
                <a:solidFill>
                  <a:schemeClr val="accent1">
                    <a:lumMod val="75000"/>
                  </a:schemeClr>
                </a:solidFill>
                <a:latin typeface="Calibri" pitchFamily="34" charset="0"/>
                <a:cs typeface="Calibri" pitchFamily="34" charset="0"/>
              </a:rPr>
              <a:t> </a:t>
            </a:r>
            <a:endParaRPr lang="en-US" sz="2400" b="1" dirty="0" smtClean="0">
              <a:solidFill>
                <a:schemeClr val="accent1">
                  <a:lumMod val="75000"/>
                </a:schemeClr>
              </a:solidFill>
              <a:latin typeface="Calibri" pitchFamily="34" charset="0"/>
              <a:cs typeface="Calibri" pitchFamily="34" charset="0"/>
            </a:endParaRPr>
          </a:p>
          <a:p>
            <a:endParaRPr lang="en-US" sz="24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solidFill>
                  <a:srgbClr val="92D050"/>
                </a:solidFill>
              </a:rPr>
              <a:t>DISPLACEMENT</a:t>
            </a:r>
            <a:endParaRPr lang="en-US" dirty="0"/>
          </a:p>
        </p:txBody>
      </p:sp>
      <p:sp>
        <p:nvSpPr>
          <p:cNvPr id="3" name="Content Placeholder 2"/>
          <p:cNvSpPr>
            <a:spLocks noGrp="1"/>
          </p:cNvSpPr>
          <p:nvPr>
            <p:ph idx="1"/>
          </p:nvPr>
        </p:nvSpPr>
        <p:spPr/>
        <p:txBody>
          <a:bodyPr/>
          <a:lstStyle/>
          <a:p>
            <a:pPr algn="ctr">
              <a:buNone/>
            </a:pPr>
            <a:endParaRPr lang="en-IN" b="1" dirty="0" smtClean="0">
              <a:solidFill>
                <a:schemeClr val="accent2">
                  <a:lumMod val="75000"/>
                </a:schemeClr>
              </a:solidFill>
              <a:latin typeface="Calibri" pitchFamily="34" charset="0"/>
              <a:cs typeface="Calibri" pitchFamily="34" charset="0"/>
            </a:endParaRPr>
          </a:p>
          <a:p>
            <a:pPr algn="ctr">
              <a:buNone/>
            </a:pPr>
            <a:r>
              <a:rPr lang="en-IN" dirty="0" smtClean="0">
                <a:solidFill>
                  <a:schemeClr val="accent2">
                    <a:lumMod val="75000"/>
                  </a:schemeClr>
                </a:solidFill>
                <a:latin typeface="Calibri" pitchFamily="34" charset="0"/>
                <a:cs typeface="Calibri" pitchFamily="34" charset="0"/>
              </a:rPr>
              <a:t>Transfer of feelings from one target to another that is considered less threatening or less neutral.</a:t>
            </a:r>
          </a:p>
          <a:p>
            <a:pPr>
              <a:buNone/>
            </a:pPr>
            <a:endParaRPr lang="en-IN" dirty="0" smtClean="0">
              <a:solidFill>
                <a:schemeClr val="accent2">
                  <a:lumMod val="75000"/>
                </a:schemeClr>
              </a:solidFill>
              <a:latin typeface="Calibri" pitchFamily="34" charset="0"/>
              <a:cs typeface="Calibri" pitchFamily="34" charset="0"/>
            </a:endParaRPr>
          </a:p>
          <a:p>
            <a:pPr>
              <a:buNone/>
            </a:pPr>
            <a:r>
              <a:rPr lang="en-IN" dirty="0" smtClean="0">
                <a:solidFill>
                  <a:schemeClr val="accent2">
                    <a:lumMod val="75000"/>
                  </a:schemeClr>
                </a:solidFill>
                <a:latin typeface="Calibri" pitchFamily="34" charset="0"/>
                <a:cs typeface="Calibri" pitchFamily="34" charset="0"/>
              </a:rPr>
              <a:t>Example : A client is aggressive at his doctor, does not express it but , becomes verbally abusive to the nurse.</a:t>
            </a:r>
          </a:p>
          <a:p>
            <a:endParaRPr lang="en-US"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solidFill>
                  <a:srgbClr val="92D050"/>
                </a:solidFill>
              </a:rPr>
              <a:t>SUBLIMINATION</a:t>
            </a:r>
            <a:endParaRPr lang="en-US" dirty="0"/>
          </a:p>
        </p:txBody>
      </p:sp>
      <p:pic>
        <p:nvPicPr>
          <p:cNvPr id="5" name="Picture 2" descr="Sublimation - Psychological defense mechanism"/>
          <p:cNvPicPr>
            <a:picLocks noGrp="1" noChangeAspect="1" noChangeArrowheads="1"/>
          </p:cNvPicPr>
          <p:nvPr>
            <p:ph idx="1"/>
          </p:nvPr>
        </p:nvPicPr>
        <p:blipFill>
          <a:blip r:embed="rId2"/>
          <a:srcRect/>
          <a:stretch>
            <a:fillRect/>
          </a:stretch>
        </p:blipFill>
        <p:spPr bwMode="auto">
          <a:xfrm>
            <a:off x="457200" y="2223294"/>
            <a:ext cx="7239000" cy="36195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dirty="0" smtClean="0">
                <a:solidFill>
                  <a:srgbClr val="92D050"/>
                </a:solidFill>
              </a:rPr>
              <a:t>IDENTIFICATION</a:t>
            </a:r>
            <a:endParaRPr lang="en-US" dirty="0"/>
          </a:p>
        </p:txBody>
      </p:sp>
      <p:sp>
        <p:nvSpPr>
          <p:cNvPr id="3" name="Text Placeholder 2"/>
          <p:cNvSpPr>
            <a:spLocks noGrp="1"/>
          </p:cNvSpPr>
          <p:nvPr>
            <p:ph type="body" idx="1"/>
          </p:nvPr>
        </p:nvSpPr>
        <p:spPr/>
        <p:txBody>
          <a:bodyPr/>
          <a:lstStyle/>
          <a:p>
            <a:endParaRPr lang="en-US" dirty="0"/>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normAutofit fontScale="77500" lnSpcReduction="20000"/>
          </a:bodyPr>
          <a:lstStyle/>
          <a:p>
            <a:pPr>
              <a:buNone/>
            </a:pPr>
            <a:r>
              <a:rPr lang="en-IN" b="1" dirty="0" smtClean="0">
                <a:solidFill>
                  <a:schemeClr val="accent2">
                    <a:lumMod val="75000"/>
                  </a:schemeClr>
                </a:solidFill>
                <a:latin typeface="Calibri" pitchFamily="34" charset="0"/>
                <a:cs typeface="Calibri" pitchFamily="34" charset="0"/>
              </a:rPr>
              <a:t>An attempt to increase self worth by acquiring certain attributes and characteristics of an individual one admires .</a:t>
            </a:r>
          </a:p>
          <a:p>
            <a:pPr>
              <a:buNone/>
            </a:pPr>
            <a:r>
              <a:rPr lang="en-IN" b="1" dirty="0" smtClean="0">
                <a:solidFill>
                  <a:schemeClr val="accent2">
                    <a:lumMod val="75000"/>
                  </a:schemeClr>
                </a:solidFill>
                <a:latin typeface="Calibri" pitchFamily="34" charset="0"/>
                <a:cs typeface="Calibri" pitchFamily="34" charset="0"/>
              </a:rPr>
              <a:t> </a:t>
            </a:r>
          </a:p>
          <a:p>
            <a:pPr>
              <a:buNone/>
            </a:pPr>
            <a:r>
              <a:rPr lang="en-IN" b="1" dirty="0" smtClean="0">
                <a:solidFill>
                  <a:schemeClr val="accent2">
                    <a:lumMod val="75000"/>
                  </a:schemeClr>
                </a:solidFill>
                <a:latin typeface="Calibri" pitchFamily="34" charset="0"/>
                <a:cs typeface="Calibri" pitchFamily="34" charset="0"/>
              </a:rPr>
              <a:t>Example : A teenaged boy who required lengthy rehabilitation after an accident decides to become a physical therapist as a result of his experiences.</a:t>
            </a:r>
          </a:p>
          <a:p>
            <a:pPr>
              <a:buNone/>
            </a:pPr>
            <a:endParaRPr lang="en-IN" b="1" dirty="0" smtClean="0">
              <a:solidFill>
                <a:schemeClr val="accent2">
                  <a:lumMod val="75000"/>
                </a:schemeClr>
              </a:solidFill>
              <a:latin typeface="Calibri" pitchFamily="34" charset="0"/>
              <a:cs typeface="Calibri" pitchFamily="34" charset="0"/>
            </a:endParaRPr>
          </a:p>
          <a:p>
            <a:pPr>
              <a:buNone/>
            </a:pPr>
            <a:r>
              <a:rPr lang="en-IN" b="1" dirty="0" smtClean="0">
                <a:solidFill>
                  <a:schemeClr val="accent2">
                    <a:lumMod val="75000"/>
                  </a:schemeClr>
                </a:solidFill>
                <a:latin typeface="Calibri" pitchFamily="34" charset="0"/>
                <a:cs typeface="Calibri" pitchFamily="34" charset="0"/>
              </a:rPr>
              <a:t>Associated disorders:  </a:t>
            </a:r>
            <a:r>
              <a:rPr lang="en-US" b="1" dirty="0" smtClean="0">
                <a:solidFill>
                  <a:schemeClr val="accent2">
                    <a:lumMod val="75000"/>
                  </a:schemeClr>
                </a:solidFill>
                <a:latin typeface="Calibri" pitchFamily="34" charset="0"/>
                <a:cs typeface="Calibri" pitchFamily="34" charset="0"/>
              </a:rPr>
              <a:t>Schizophrenia, Mood Disorders (Depression) ,</a:t>
            </a:r>
          </a:p>
          <a:p>
            <a:endParaRPr lang="en-US" dirty="0">
              <a:latin typeface="Calibri" pitchFamily="34" charset="0"/>
              <a:cs typeface="Calibri" pitchFamily="34" charset="0"/>
            </a:endParaRPr>
          </a:p>
        </p:txBody>
      </p:sp>
      <p:pic>
        <p:nvPicPr>
          <p:cNvPr id="7" name="Picture 2" descr="https://3.bp.blogspot.com/-2V4ybv0SmS8/UtOckVcs7yI/AAAAAAAABs0/Gls6hZ_Su_c/s400/g.JPG"/>
          <p:cNvPicPr>
            <a:picLocks noGrp="1" noChangeAspect="1" noChangeArrowheads="1"/>
          </p:cNvPicPr>
          <p:nvPr>
            <p:ph sz="quarter" idx="4"/>
          </p:nvPr>
        </p:nvPicPr>
        <p:blipFill>
          <a:blip r:embed="rId2"/>
          <a:srcRect/>
          <a:stretch>
            <a:fillRect/>
          </a:stretch>
        </p:blipFill>
        <p:spPr bwMode="auto">
          <a:xfrm>
            <a:off x="4178300" y="1676400"/>
            <a:ext cx="3521075" cy="41148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41</TotalTime>
  <Words>719</Words>
  <Application>Microsoft Office PowerPoint</Application>
  <PresentationFormat>On-screen Show (4:3)</PresentationFormat>
  <Paragraphs>81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DEFENSE MECHANISMS</vt:lpstr>
      <vt:lpstr>NEED FOR DEFENSES Machanism </vt:lpstr>
      <vt:lpstr>Definition </vt:lpstr>
      <vt:lpstr>Definition </vt:lpstr>
      <vt:lpstr>Slide 5</vt:lpstr>
      <vt:lpstr>COMPENSATION</vt:lpstr>
      <vt:lpstr>DISPLACEMENT</vt:lpstr>
      <vt:lpstr>SUBLIMINATION</vt:lpstr>
      <vt:lpstr>IDENTIFICATION</vt:lpstr>
      <vt:lpstr>INTELLECTUALISATION</vt:lpstr>
      <vt:lpstr> SUPRESSION</vt:lpstr>
      <vt:lpstr>ISOLATION </vt:lpstr>
      <vt:lpstr>Slide 13</vt:lpstr>
      <vt:lpstr>REACTION FORMATION</vt:lpstr>
      <vt:lpstr>DENIAL</vt:lpstr>
      <vt:lpstr>REGRESSION</vt:lpstr>
      <vt:lpstr> REPRESSION</vt:lpstr>
      <vt:lpstr>RATIONALIZATION</vt:lpstr>
      <vt:lpstr>Undoing </vt:lpstr>
      <vt:lpstr>Thank you so Much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DEFENSE MECHANISMS</dc:title>
  <dc:creator>RCC</dc:creator>
  <cp:lastModifiedBy>RCC</cp:lastModifiedBy>
  <cp:revision>37</cp:revision>
  <dcterms:created xsi:type="dcterms:W3CDTF">2006-08-16T00:00:00Z</dcterms:created>
  <dcterms:modified xsi:type="dcterms:W3CDTF">2021-03-04T06:29:15Z</dcterms:modified>
</cp:coreProperties>
</file>