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47" r:id="rId3"/>
    <p:sldId id="340" r:id="rId4"/>
    <p:sldId id="341" r:id="rId5"/>
    <p:sldId id="346" r:id="rId6"/>
    <p:sldId id="361" r:id="rId7"/>
    <p:sldId id="257" r:id="rId8"/>
    <p:sldId id="260" r:id="rId9"/>
    <p:sldId id="259" r:id="rId10"/>
    <p:sldId id="261" r:id="rId11"/>
    <p:sldId id="284" r:id="rId12"/>
    <p:sldId id="282" r:id="rId13"/>
    <p:sldId id="283" r:id="rId14"/>
    <p:sldId id="263" r:id="rId15"/>
    <p:sldId id="264" r:id="rId16"/>
    <p:sldId id="362" r:id="rId17"/>
    <p:sldId id="265" r:id="rId18"/>
    <p:sldId id="285" r:id="rId19"/>
    <p:sldId id="286" r:id="rId20"/>
    <p:sldId id="287" r:id="rId21"/>
    <p:sldId id="270" r:id="rId22"/>
    <p:sldId id="271" r:id="rId23"/>
    <p:sldId id="290" r:id="rId24"/>
    <p:sldId id="291" r:id="rId25"/>
    <p:sldId id="292" r:id="rId26"/>
    <p:sldId id="293" r:id="rId27"/>
    <p:sldId id="289" r:id="rId28"/>
    <p:sldId id="272" r:id="rId29"/>
    <p:sldId id="348" r:id="rId30"/>
    <p:sldId id="294" r:id="rId31"/>
    <p:sldId id="273" r:id="rId32"/>
    <p:sldId id="288" r:id="rId33"/>
    <p:sldId id="295" r:id="rId34"/>
    <p:sldId id="296" r:id="rId35"/>
    <p:sldId id="297" r:id="rId36"/>
    <p:sldId id="300" r:id="rId37"/>
    <p:sldId id="301" r:id="rId38"/>
    <p:sldId id="302" r:id="rId39"/>
    <p:sldId id="299" r:id="rId40"/>
    <p:sldId id="303" r:id="rId41"/>
    <p:sldId id="304" r:id="rId42"/>
    <p:sldId id="342" r:id="rId43"/>
    <p:sldId id="305" r:id="rId44"/>
    <p:sldId id="306" r:id="rId45"/>
    <p:sldId id="307" r:id="rId46"/>
    <p:sldId id="308" r:id="rId47"/>
    <p:sldId id="309" r:id="rId48"/>
    <p:sldId id="310" r:id="rId49"/>
    <p:sldId id="311" r:id="rId50"/>
    <p:sldId id="312" r:id="rId51"/>
    <p:sldId id="313" r:id="rId52"/>
    <p:sldId id="314" r:id="rId53"/>
    <p:sldId id="315" r:id="rId54"/>
    <p:sldId id="277" r:id="rId55"/>
    <p:sldId id="278" r:id="rId56"/>
    <p:sldId id="279" r:id="rId57"/>
    <p:sldId id="280" r:id="rId58"/>
    <p:sldId id="354" r:id="rId59"/>
    <p:sldId id="353" r:id="rId60"/>
    <p:sldId id="349" r:id="rId61"/>
    <p:sldId id="350" r:id="rId62"/>
    <p:sldId id="351" r:id="rId63"/>
    <p:sldId id="352" r:id="rId64"/>
    <p:sldId id="363" r:id="rId65"/>
    <p:sldId id="320" r:id="rId66"/>
    <p:sldId id="321" r:id="rId67"/>
    <p:sldId id="343" r:id="rId68"/>
    <p:sldId id="344" r:id="rId69"/>
    <p:sldId id="322" r:id="rId70"/>
    <p:sldId id="323" r:id="rId71"/>
    <p:sldId id="324" r:id="rId72"/>
    <p:sldId id="325" r:id="rId73"/>
    <p:sldId id="326" r:id="rId74"/>
    <p:sldId id="327" r:id="rId75"/>
    <p:sldId id="329" r:id="rId76"/>
    <p:sldId id="355" r:id="rId77"/>
    <p:sldId id="345" r:id="rId78"/>
    <p:sldId id="328" r:id="rId79"/>
    <p:sldId id="331" r:id="rId80"/>
    <p:sldId id="332" r:id="rId81"/>
    <p:sldId id="333" r:id="rId82"/>
    <p:sldId id="334" r:id="rId83"/>
    <p:sldId id="335" r:id="rId84"/>
    <p:sldId id="336" r:id="rId85"/>
    <p:sldId id="337" r:id="rId86"/>
    <p:sldId id="338" r:id="rId87"/>
    <p:sldId id="339" r:id="rId88"/>
    <p:sldId id="357" r:id="rId89"/>
    <p:sldId id="358" r:id="rId90"/>
    <p:sldId id="356" r:id="rId91"/>
    <p:sldId id="359" r:id="rId92"/>
    <p:sldId id="360" r:id="rId9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87" d="100"/>
          <a:sy n="87" d="100"/>
        </p:scale>
        <p:origin x="-528" y="-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2D89F63-C4DB-480D-94D2-6A3B9A6880E8}" type="datetimeFigureOut">
              <a:rPr lang="en-IN" smtClean="0"/>
              <a:pPr/>
              <a:t>02-06-2022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76E79B-15B8-49B5-8461-0029FD361F7D}" type="slidenum">
              <a:rPr lang="en-IN" smtClean="0"/>
              <a:pPr/>
              <a:t>‹#›</a:t>
            </a:fld>
            <a:endParaRPr lang="en-IN"/>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01044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D89F63-C4DB-480D-94D2-6A3B9A6880E8}" type="datetimeFigureOut">
              <a:rPr lang="en-IN" smtClean="0"/>
              <a:pPr/>
              <a:t>02-06-2022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76E79B-15B8-49B5-8461-0029FD361F7D}" type="slidenum">
              <a:rPr lang="en-IN" smtClean="0"/>
              <a:pPr/>
              <a:t>‹#›</a:t>
            </a:fld>
            <a:endParaRPr lang="en-IN"/>
          </a:p>
        </p:txBody>
      </p:sp>
    </p:spTree>
    <p:extLst>
      <p:ext uri="{BB962C8B-B14F-4D97-AF65-F5344CB8AC3E}">
        <p14:creationId xmlns:p14="http://schemas.microsoft.com/office/powerpoint/2010/main" xmlns="" val="920482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D89F63-C4DB-480D-94D2-6A3B9A6880E8}" type="datetimeFigureOut">
              <a:rPr lang="en-IN" smtClean="0"/>
              <a:pPr/>
              <a:t>02-06-2022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76E79B-15B8-49B5-8461-0029FD361F7D}" type="slidenum">
              <a:rPr lang="en-IN" smtClean="0"/>
              <a:pPr/>
              <a:t>‹#›</a:t>
            </a:fld>
            <a:endParaRPr lang="en-IN"/>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6472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D89F63-C4DB-480D-94D2-6A3B9A6880E8}" type="datetimeFigureOut">
              <a:rPr lang="en-IN" smtClean="0"/>
              <a:pPr/>
              <a:t>02-06-2022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76E79B-15B8-49B5-8461-0029FD361F7D}" type="slidenum">
              <a:rPr lang="en-IN" smtClean="0"/>
              <a:pPr/>
              <a:t>‹#›</a:t>
            </a:fld>
            <a:endParaRPr lang="en-IN"/>
          </a:p>
        </p:txBody>
      </p:sp>
    </p:spTree>
    <p:extLst>
      <p:ext uri="{BB962C8B-B14F-4D97-AF65-F5344CB8AC3E}">
        <p14:creationId xmlns:p14="http://schemas.microsoft.com/office/powerpoint/2010/main" xmlns="" val="59846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D89F63-C4DB-480D-94D2-6A3B9A6880E8}" type="datetimeFigureOut">
              <a:rPr lang="en-IN" smtClean="0"/>
              <a:pPr/>
              <a:t>02-06-2022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76E79B-15B8-49B5-8461-0029FD361F7D}" type="slidenum">
              <a:rPr lang="en-IN" smtClean="0"/>
              <a:pPr/>
              <a:t>‹#›</a:t>
            </a:fld>
            <a:endParaRPr lang="en-IN"/>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7994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D89F63-C4DB-480D-94D2-6A3B9A6880E8}" type="datetimeFigureOut">
              <a:rPr lang="en-IN" smtClean="0"/>
              <a:pPr/>
              <a:t>02-06-2022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976E79B-15B8-49B5-8461-0029FD361F7D}" type="slidenum">
              <a:rPr lang="en-IN" smtClean="0"/>
              <a:pPr/>
              <a:t>‹#›</a:t>
            </a:fld>
            <a:endParaRPr lang="en-IN"/>
          </a:p>
        </p:txBody>
      </p:sp>
    </p:spTree>
    <p:extLst>
      <p:ext uri="{BB962C8B-B14F-4D97-AF65-F5344CB8AC3E}">
        <p14:creationId xmlns:p14="http://schemas.microsoft.com/office/powerpoint/2010/main" xmlns="" val="213570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D89F63-C4DB-480D-94D2-6A3B9A6880E8}" type="datetimeFigureOut">
              <a:rPr lang="en-IN" smtClean="0"/>
              <a:pPr/>
              <a:t>02-06-2022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976E79B-15B8-49B5-8461-0029FD361F7D}" type="slidenum">
              <a:rPr lang="en-IN" smtClean="0"/>
              <a:pPr/>
              <a:t>‹#›</a:t>
            </a:fld>
            <a:endParaRPr lang="en-IN"/>
          </a:p>
        </p:txBody>
      </p:sp>
    </p:spTree>
    <p:extLst>
      <p:ext uri="{BB962C8B-B14F-4D97-AF65-F5344CB8AC3E}">
        <p14:creationId xmlns:p14="http://schemas.microsoft.com/office/powerpoint/2010/main" xmlns="" val="290252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D89F63-C4DB-480D-94D2-6A3B9A6880E8}" type="datetimeFigureOut">
              <a:rPr lang="en-IN" smtClean="0"/>
              <a:pPr/>
              <a:t>02-06-2022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976E79B-15B8-49B5-8461-0029FD361F7D}" type="slidenum">
              <a:rPr lang="en-IN" smtClean="0"/>
              <a:pPr/>
              <a:t>‹#›</a:t>
            </a:fld>
            <a:endParaRPr lang="en-IN"/>
          </a:p>
        </p:txBody>
      </p:sp>
    </p:spTree>
    <p:extLst>
      <p:ext uri="{BB962C8B-B14F-4D97-AF65-F5344CB8AC3E}">
        <p14:creationId xmlns:p14="http://schemas.microsoft.com/office/powerpoint/2010/main" xmlns="" val="1493305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D89F63-C4DB-480D-94D2-6A3B9A6880E8}" type="datetimeFigureOut">
              <a:rPr lang="en-IN" smtClean="0"/>
              <a:pPr/>
              <a:t>02-06-2022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976E79B-15B8-49B5-8461-0029FD361F7D}" type="slidenum">
              <a:rPr lang="en-IN" smtClean="0"/>
              <a:pPr/>
              <a:t>‹#›</a:t>
            </a:fld>
            <a:endParaRPr lang="en-IN"/>
          </a:p>
        </p:txBody>
      </p:sp>
    </p:spTree>
    <p:extLst>
      <p:ext uri="{BB962C8B-B14F-4D97-AF65-F5344CB8AC3E}">
        <p14:creationId xmlns:p14="http://schemas.microsoft.com/office/powerpoint/2010/main" xmlns="" val="43982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D89F63-C4DB-480D-94D2-6A3B9A6880E8}" type="datetimeFigureOut">
              <a:rPr lang="en-IN" smtClean="0"/>
              <a:pPr/>
              <a:t>02-06-2022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976E79B-15B8-49B5-8461-0029FD361F7D}" type="slidenum">
              <a:rPr lang="en-IN" smtClean="0"/>
              <a:pPr/>
              <a:t>‹#›</a:t>
            </a:fld>
            <a:endParaRPr lang="en-IN"/>
          </a:p>
        </p:txBody>
      </p:sp>
    </p:spTree>
    <p:extLst>
      <p:ext uri="{BB962C8B-B14F-4D97-AF65-F5344CB8AC3E}">
        <p14:creationId xmlns:p14="http://schemas.microsoft.com/office/powerpoint/2010/main" xmlns="" val="2250270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D89F63-C4DB-480D-94D2-6A3B9A6880E8}" type="datetimeFigureOut">
              <a:rPr lang="en-IN" smtClean="0"/>
              <a:pPr/>
              <a:t>02-06-2022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976E79B-15B8-49B5-8461-0029FD361F7D}" type="slidenum">
              <a:rPr lang="en-IN" smtClean="0"/>
              <a:pPr/>
              <a:t>‹#›</a:t>
            </a:fld>
            <a:endParaRPr lang="en-IN"/>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07578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2D89F63-C4DB-480D-94D2-6A3B9A6880E8}" type="datetimeFigureOut">
              <a:rPr lang="en-IN" smtClean="0"/>
              <a:pPr/>
              <a:t>02-06-2022</a:t>
            </a:fld>
            <a:endParaRPr lang="en-IN"/>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IN"/>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976E79B-15B8-49B5-8461-0029FD361F7D}" type="slidenum">
              <a:rPr lang="en-IN" smtClean="0"/>
              <a:pPr/>
              <a:t>‹#›</a:t>
            </a:fld>
            <a:endParaRPr lang="en-IN"/>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42192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DCD76E-5DF8-4B68-B70B-DEA79283BA5F}"/>
              </a:ext>
            </a:extLst>
          </p:cNvPr>
          <p:cNvSpPr>
            <a:spLocks noGrp="1"/>
          </p:cNvSpPr>
          <p:nvPr>
            <p:ph type="ctrTitle"/>
          </p:nvPr>
        </p:nvSpPr>
        <p:spPr/>
        <p:txBody>
          <a:bodyPr/>
          <a:lstStyle/>
          <a:p>
            <a:r>
              <a:rPr lang="en-US" dirty="0"/>
              <a:t>PSYCHODYNAMIC APPROACH OF THERAPY</a:t>
            </a:r>
            <a:endParaRPr lang="en-IN" dirty="0"/>
          </a:p>
        </p:txBody>
      </p:sp>
      <p:sp>
        <p:nvSpPr>
          <p:cNvPr id="3" name="Subtitle 2">
            <a:extLst>
              <a:ext uri="{FF2B5EF4-FFF2-40B4-BE49-F238E27FC236}">
                <a16:creationId xmlns:a16="http://schemas.microsoft.com/office/drawing/2014/main" xmlns="" id="{904A3C0B-2D50-4829-8E50-2AA83A25DA5B}"/>
              </a:ext>
            </a:extLst>
          </p:cNvPr>
          <p:cNvSpPr>
            <a:spLocks noGrp="1"/>
          </p:cNvSpPr>
          <p:nvPr>
            <p:ph type="subTitle" idx="1"/>
          </p:nvPr>
        </p:nvSpPr>
        <p:spPr/>
        <p:txBody>
          <a:bodyPr/>
          <a:lstStyle/>
          <a:p>
            <a:r>
              <a:rPr lang="en-US" dirty="0"/>
              <a:t>Sayantani Mukherjee</a:t>
            </a:r>
          </a:p>
          <a:p>
            <a:r>
              <a:rPr lang="en-US" dirty="0"/>
              <a:t>Clinical Psychologist at Emotion of Life</a:t>
            </a:r>
            <a:endParaRPr lang="en-IN" dirty="0"/>
          </a:p>
        </p:txBody>
      </p:sp>
    </p:spTree>
    <p:extLst>
      <p:ext uri="{BB962C8B-B14F-4D97-AF65-F5344CB8AC3E}">
        <p14:creationId xmlns:p14="http://schemas.microsoft.com/office/powerpoint/2010/main" xmlns="" val="105219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5F009C-EB51-46A6-B68A-63FFA0007F79}"/>
              </a:ext>
            </a:extLst>
          </p:cNvPr>
          <p:cNvSpPr>
            <a:spLocks noGrp="1"/>
          </p:cNvSpPr>
          <p:nvPr>
            <p:ph type="title"/>
          </p:nvPr>
        </p:nvSpPr>
        <p:spPr/>
        <p:txBody>
          <a:bodyPr/>
          <a:lstStyle/>
          <a:p>
            <a:r>
              <a:rPr lang="en-US" dirty="0"/>
              <a:t>STRUCTURAL CONCEPT – </a:t>
            </a:r>
            <a:endParaRPr lang="en-IN" dirty="0"/>
          </a:p>
        </p:txBody>
      </p:sp>
      <p:sp>
        <p:nvSpPr>
          <p:cNvPr id="3" name="Content Placeholder 2">
            <a:extLst>
              <a:ext uri="{FF2B5EF4-FFF2-40B4-BE49-F238E27FC236}">
                <a16:creationId xmlns:a16="http://schemas.microsoft.com/office/drawing/2014/main" xmlns="" id="{657970E6-49DF-47B5-8728-1E305CCB1971}"/>
              </a:ext>
            </a:extLst>
          </p:cNvPr>
          <p:cNvSpPr>
            <a:spLocks noGrp="1"/>
          </p:cNvSpPr>
          <p:nvPr>
            <p:ph idx="1"/>
          </p:nvPr>
        </p:nvSpPr>
        <p:spPr/>
        <p:txBody>
          <a:bodyPr/>
          <a:lstStyle/>
          <a:p>
            <a:r>
              <a:rPr lang="en-US" dirty="0"/>
              <a:t>ID</a:t>
            </a:r>
          </a:p>
          <a:p>
            <a:r>
              <a:rPr lang="en-US" dirty="0"/>
              <a:t>Ego </a:t>
            </a:r>
          </a:p>
          <a:p>
            <a:r>
              <a:rPr lang="en-US" dirty="0"/>
              <a:t>Super Ego</a:t>
            </a:r>
          </a:p>
        </p:txBody>
      </p:sp>
      <p:pic>
        <p:nvPicPr>
          <p:cNvPr id="4098" name="Picture 2" descr="Id, ego, and super-ego - Simple English Wikipedia, the free encyclopedia">
            <a:extLst>
              <a:ext uri="{FF2B5EF4-FFF2-40B4-BE49-F238E27FC236}">
                <a16:creationId xmlns:a16="http://schemas.microsoft.com/office/drawing/2014/main" xmlns="" id="{F278BA6B-BCAD-4007-8A7C-55285F99673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79933" y="885524"/>
            <a:ext cx="3313697" cy="53872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4451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15483C8-C3C6-4B44-A57E-55BC7C0696FE}"/>
              </a:ext>
            </a:extLst>
          </p:cNvPr>
          <p:cNvSpPr>
            <a:spLocks noGrp="1"/>
          </p:cNvSpPr>
          <p:nvPr>
            <p:ph idx="1"/>
          </p:nvPr>
        </p:nvSpPr>
        <p:spPr>
          <a:xfrm>
            <a:off x="838200" y="546099"/>
            <a:ext cx="10515600" cy="5630864"/>
          </a:xfrm>
        </p:spPr>
        <p:txBody>
          <a:bodyPr/>
          <a:lstStyle/>
          <a:p>
            <a:r>
              <a:rPr lang="en-US" b="1" u="sng" dirty="0"/>
              <a:t>ID</a:t>
            </a:r>
            <a:r>
              <a:rPr lang="en-US" dirty="0"/>
              <a:t> – It is derived from the word – ‘It’ and is guided by pleasure principle. It consists of psychological and biological instincts, a part of which is partly inherited. It is also a reservoir of psychic energy, desires, instincts which are mostly unacceptable in objective reality. It only deals with pleasurable subjective experience.</a:t>
            </a:r>
          </a:p>
          <a:p>
            <a:endParaRPr lang="en-IN" dirty="0"/>
          </a:p>
        </p:txBody>
      </p:sp>
      <p:pic>
        <p:nvPicPr>
          <p:cNvPr id="1026" name="Picture 2" descr="Cartoon scary devil head mascot Royalty Free Vector Image">
            <a:extLst>
              <a:ext uri="{FF2B5EF4-FFF2-40B4-BE49-F238E27FC236}">
                <a16:creationId xmlns:a16="http://schemas.microsoft.com/office/drawing/2014/main" xmlns="" id="{79EC41A2-FD53-4F3A-AA69-8EBD97A1FFD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21000" y="3012707"/>
            <a:ext cx="4836962" cy="32991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9577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4774DAB-AE72-4DAD-9C66-31D028B17180}"/>
              </a:ext>
            </a:extLst>
          </p:cNvPr>
          <p:cNvSpPr>
            <a:spLocks noGrp="1"/>
          </p:cNvSpPr>
          <p:nvPr>
            <p:ph idx="1"/>
          </p:nvPr>
        </p:nvSpPr>
        <p:spPr>
          <a:xfrm>
            <a:off x="838200" y="521970"/>
            <a:ext cx="10515600" cy="5654993"/>
          </a:xfrm>
        </p:spPr>
        <p:txBody>
          <a:bodyPr/>
          <a:lstStyle/>
          <a:p>
            <a:r>
              <a:rPr lang="en-US" b="1" u="sng" dirty="0"/>
              <a:t>EGO</a:t>
            </a:r>
            <a:r>
              <a:rPr lang="en-US" dirty="0"/>
              <a:t>- It is guided by ‘reality principle’. It is guided by the objective reality and realistic thinking.</a:t>
            </a:r>
          </a:p>
          <a:p>
            <a:endParaRPr lang="en-IN" dirty="0"/>
          </a:p>
        </p:txBody>
      </p:sp>
      <p:pic>
        <p:nvPicPr>
          <p:cNvPr id="2050" name="Picture 2" descr="✓ mature adult free vector eps, cdr, ai, svg vector illustration graphic art">
            <a:extLst>
              <a:ext uri="{FF2B5EF4-FFF2-40B4-BE49-F238E27FC236}">
                <a16:creationId xmlns:a16="http://schemas.microsoft.com/office/drawing/2014/main" xmlns="" id="{9938A51A-257F-4E99-911E-004ACBD1C43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29112" y="1908008"/>
            <a:ext cx="3533775" cy="3619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2400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DCF45A9-B7E4-4FAE-BFE6-6956316E02AB}"/>
              </a:ext>
            </a:extLst>
          </p:cNvPr>
          <p:cNvSpPr>
            <a:spLocks noGrp="1"/>
          </p:cNvSpPr>
          <p:nvPr>
            <p:ph idx="1"/>
          </p:nvPr>
        </p:nvSpPr>
        <p:spPr>
          <a:xfrm>
            <a:off x="838200" y="385011"/>
            <a:ext cx="10515600" cy="5791952"/>
          </a:xfrm>
        </p:spPr>
        <p:txBody>
          <a:bodyPr/>
          <a:lstStyle/>
          <a:p>
            <a:r>
              <a:rPr lang="en-US" b="1" u="sng" dirty="0"/>
              <a:t>SUPER EGO- </a:t>
            </a:r>
            <a:r>
              <a:rPr lang="en-US" dirty="0"/>
              <a:t>It is guided by ‘Moral principle’. It comprises of values, ethics mostly derived from parenting and authority figures. </a:t>
            </a:r>
            <a:endParaRPr lang="en-IN" dirty="0"/>
          </a:p>
          <a:p>
            <a:endParaRPr lang="en-IN" dirty="0"/>
          </a:p>
        </p:txBody>
      </p:sp>
      <p:pic>
        <p:nvPicPr>
          <p:cNvPr id="3074" name="Picture 2" descr="Angel cartoon stock illustration. Illustration of celebration - 29826757">
            <a:extLst>
              <a:ext uri="{FF2B5EF4-FFF2-40B4-BE49-F238E27FC236}">
                <a16:creationId xmlns:a16="http://schemas.microsoft.com/office/drawing/2014/main" xmlns="" id="{7D1A647B-2A4A-491E-A636-FCBBFDBE71C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09950" y="1438977"/>
            <a:ext cx="5372100" cy="39800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94170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lect Language Afrikaans Albanian Amharic Arabic Armenian Azerbaijani  Basque Belarusian Bengali Bosnian Bulgarian Catalan Cebuano Chichewa  Chinese (Simplified) Chinese (Traditional) Corsican Croatian Czech Danish  Dutch Esperanto Estonian ...">
            <a:extLst>
              <a:ext uri="{FF2B5EF4-FFF2-40B4-BE49-F238E27FC236}">
                <a16:creationId xmlns:a16="http://schemas.microsoft.com/office/drawing/2014/main" xmlns="" id="{6DE95DA7-4AEB-45A4-9AC3-6141FEE584E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57525" y="542925"/>
            <a:ext cx="6286500" cy="4829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8845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Simple Id, Ego, Superego that slightly brightened my day : r/Mcat">
            <a:extLst>
              <a:ext uri="{FF2B5EF4-FFF2-40B4-BE49-F238E27FC236}">
                <a16:creationId xmlns:a16="http://schemas.microsoft.com/office/drawing/2014/main" xmlns="" id="{B8D14407-28C8-42E4-B5F8-C900684BEE3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90726" y="962025"/>
            <a:ext cx="8467724" cy="3571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9149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D9C82E-17C5-4716-9737-CA7DC0FC3B25}"/>
              </a:ext>
            </a:extLst>
          </p:cNvPr>
          <p:cNvSpPr>
            <a:spLocks noGrp="1"/>
          </p:cNvSpPr>
          <p:nvPr>
            <p:ph type="title"/>
          </p:nvPr>
        </p:nvSpPr>
        <p:spPr/>
        <p:txBody>
          <a:bodyPr/>
          <a:lstStyle/>
          <a:p>
            <a:r>
              <a:rPr lang="en-IN" dirty="0"/>
              <a:t>FRAME AN EXAMPLE </a:t>
            </a:r>
          </a:p>
        </p:txBody>
      </p:sp>
      <p:sp>
        <p:nvSpPr>
          <p:cNvPr id="3" name="Content Placeholder 2">
            <a:extLst>
              <a:ext uri="{FF2B5EF4-FFF2-40B4-BE49-F238E27FC236}">
                <a16:creationId xmlns:a16="http://schemas.microsoft.com/office/drawing/2014/main" xmlns="" id="{F009771A-69D0-4CFF-A167-32C421DFF17F}"/>
              </a:ext>
            </a:extLst>
          </p:cNvPr>
          <p:cNvSpPr>
            <a:spLocks noGrp="1"/>
          </p:cNvSpPr>
          <p:nvPr>
            <p:ph idx="1"/>
          </p:nvPr>
        </p:nvSpPr>
        <p:spPr/>
        <p:txBody>
          <a:bodyPr/>
          <a:lstStyle/>
          <a:p>
            <a:r>
              <a:rPr lang="en-IN" dirty="0"/>
              <a:t>EACH OF THE PARTICIPANT</a:t>
            </a:r>
          </a:p>
        </p:txBody>
      </p:sp>
    </p:spTree>
    <p:extLst>
      <p:ext uri="{BB962C8B-B14F-4D97-AF65-F5344CB8AC3E}">
        <p14:creationId xmlns:p14="http://schemas.microsoft.com/office/powerpoint/2010/main" xmlns="" val="904353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4C6BDF-18EE-41EA-91C3-8DCFB08CEAA7}"/>
              </a:ext>
            </a:extLst>
          </p:cNvPr>
          <p:cNvSpPr>
            <a:spLocks noGrp="1"/>
          </p:cNvSpPr>
          <p:nvPr>
            <p:ph type="title"/>
          </p:nvPr>
        </p:nvSpPr>
        <p:spPr/>
        <p:txBody>
          <a:bodyPr/>
          <a:lstStyle/>
          <a:p>
            <a:r>
              <a:rPr lang="en-US" dirty="0"/>
              <a:t>PSYCHOSEXUAL STAGES OF PERSONALITY DEVELOPMENT</a:t>
            </a:r>
            <a:endParaRPr lang="en-IN" dirty="0"/>
          </a:p>
        </p:txBody>
      </p:sp>
      <p:sp>
        <p:nvSpPr>
          <p:cNvPr id="3" name="Content Placeholder 2">
            <a:extLst>
              <a:ext uri="{FF2B5EF4-FFF2-40B4-BE49-F238E27FC236}">
                <a16:creationId xmlns:a16="http://schemas.microsoft.com/office/drawing/2014/main" xmlns="" id="{A4A956D5-F921-4476-A3D1-26564479D8A8}"/>
              </a:ext>
            </a:extLst>
          </p:cNvPr>
          <p:cNvSpPr>
            <a:spLocks noGrp="1"/>
          </p:cNvSpPr>
          <p:nvPr>
            <p:ph idx="1"/>
          </p:nvPr>
        </p:nvSpPr>
        <p:spPr/>
        <p:txBody>
          <a:bodyPr/>
          <a:lstStyle/>
          <a:p>
            <a:pPr>
              <a:buFont typeface="Wingdings" panose="05000000000000000000" pitchFamily="2" charset="2"/>
              <a:buChar char="§"/>
            </a:pPr>
            <a:r>
              <a:rPr lang="en-US" dirty="0"/>
              <a:t>Oral stage (age -0-2 years)</a:t>
            </a:r>
          </a:p>
          <a:p>
            <a:pPr>
              <a:buFont typeface="Wingdings" panose="05000000000000000000" pitchFamily="2" charset="2"/>
              <a:buChar char="§"/>
            </a:pPr>
            <a:r>
              <a:rPr lang="en-IN" dirty="0"/>
              <a:t>Anal stage (age 2-4 years)</a:t>
            </a:r>
          </a:p>
          <a:p>
            <a:pPr>
              <a:buFont typeface="Wingdings" panose="05000000000000000000" pitchFamily="2" charset="2"/>
              <a:buChar char="§"/>
            </a:pPr>
            <a:r>
              <a:rPr lang="en-US" dirty="0"/>
              <a:t>Phallic stage (age – 4-6 years)</a:t>
            </a:r>
          </a:p>
          <a:p>
            <a:pPr>
              <a:buFont typeface="Wingdings" panose="05000000000000000000" pitchFamily="2" charset="2"/>
              <a:buChar char="§"/>
            </a:pPr>
            <a:r>
              <a:rPr lang="en-US" dirty="0"/>
              <a:t>Latency stage (6- adolescence)</a:t>
            </a:r>
          </a:p>
          <a:p>
            <a:pPr>
              <a:buFont typeface="Wingdings" panose="05000000000000000000" pitchFamily="2" charset="2"/>
              <a:buChar char="§"/>
            </a:pPr>
            <a:r>
              <a:rPr lang="en-US" dirty="0"/>
              <a:t>Genital stage (Adolescence)</a:t>
            </a:r>
          </a:p>
        </p:txBody>
      </p:sp>
    </p:spTree>
    <p:extLst>
      <p:ext uri="{BB962C8B-B14F-4D97-AF65-F5344CB8AC3E}">
        <p14:creationId xmlns:p14="http://schemas.microsoft.com/office/powerpoint/2010/main" xmlns="" val="766901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59E879-0753-47CA-A42E-0CFD26508DAA}"/>
              </a:ext>
            </a:extLst>
          </p:cNvPr>
          <p:cNvSpPr>
            <a:spLocks noGrp="1"/>
          </p:cNvSpPr>
          <p:nvPr>
            <p:ph type="title"/>
          </p:nvPr>
        </p:nvSpPr>
        <p:spPr/>
        <p:txBody>
          <a:bodyPr/>
          <a:lstStyle/>
          <a:p>
            <a:r>
              <a:rPr lang="en-US" dirty="0"/>
              <a:t>ORAL STAGE </a:t>
            </a:r>
            <a:endParaRPr lang="en-IN" dirty="0"/>
          </a:p>
        </p:txBody>
      </p:sp>
      <p:sp>
        <p:nvSpPr>
          <p:cNvPr id="3" name="Content Placeholder 2">
            <a:extLst>
              <a:ext uri="{FF2B5EF4-FFF2-40B4-BE49-F238E27FC236}">
                <a16:creationId xmlns:a16="http://schemas.microsoft.com/office/drawing/2014/main" xmlns="" id="{F960E94D-2224-47E3-A513-1B5BD2F11030}"/>
              </a:ext>
            </a:extLst>
          </p:cNvPr>
          <p:cNvSpPr>
            <a:spLocks noGrp="1"/>
          </p:cNvSpPr>
          <p:nvPr>
            <p:ph idx="1"/>
          </p:nvPr>
        </p:nvSpPr>
        <p:spPr/>
        <p:txBody>
          <a:bodyPr>
            <a:normAutofit/>
          </a:bodyPr>
          <a:lstStyle/>
          <a:p>
            <a:pPr>
              <a:buFont typeface="Wingdings" panose="05000000000000000000" pitchFamily="2" charset="2"/>
              <a:buChar char="§"/>
            </a:pPr>
            <a:r>
              <a:rPr lang="en-US" dirty="0"/>
              <a:t>Sexual pleasure located in the oral areas</a:t>
            </a:r>
          </a:p>
          <a:p>
            <a:pPr>
              <a:buFont typeface="Wingdings" panose="05000000000000000000" pitchFamily="2" charset="2"/>
              <a:buChar char="§"/>
            </a:pPr>
            <a:r>
              <a:rPr lang="en-US" dirty="0"/>
              <a:t>Pleasure derived from eating, sucking, splitting out, swallowing, biting, chewing. </a:t>
            </a:r>
          </a:p>
          <a:p>
            <a:pPr>
              <a:buFont typeface="Wingdings" panose="05000000000000000000" pitchFamily="2" charset="2"/>
              <a:buChar char="§"/>
            </a:pPr>
            <a:r>
              <a:rPr lang="en-US" dirty="0"/>
              <a:t>Two phases – </a:t>
            </a:r>
            <a:r>
              <a:rPr lang="en-US" u="sng" dirty="0"/>
              <a:t>Oral Incorporative and Oral sadistic</a:t>
            </a:r>
          </a:p>
          <a:p>
            <a:pPr>
              <a:buFont typeface="Wingdings" panose="05000000000000000000" pitchFamily="2" charset="2"/>
              <a:buChar char="§"/>
            </a:pPr>
            <a:r>
              <a:rPr lang="en-US" dirty="0"/>
              <a:t>Oral receptive – sucking, eating</a:t>
            </a:r>
          </a:p>
          <a:p>
            <a:pPr>
              <a:buFont typeface="Wingdings" panose="05000000000000000000" pitchFamily="2" charset="2"/>
              <a:buChar char="§"/>
            </a:pPr>
            <a:r>
              <a:rPr lang="en-US" dirty="0"/>
              <a:t>Oral Sadistic – biting, chewing</a:t>
            </a:r>
          </a:p>
          <a:p>
            <a:pPr>
              <a:buFont typeface="Wingdings" panose="05000000000000000000" pitchFamily="2" charset="2"/>
              <a:buChar char="§"/>
            </a:pPr>
            <a:r>
              <a:rPr lang="en-US" dirty="0"/>
              <a:t>Some basic probable examples of oral personalities –</a:t>
            </a:r>
          </a:p>
          <a:p>
            <a:pPr marL="0" indent="0">
              <a:buNone/>
            </a:pPr>
            <a:r>
              <a:rPr lang="en-US" dirty="0"/>
              <a:t>A. Gullible person – oral incorporative- swallow anything he is told.</a:t>
            </a:r>
          </a:p>
          <a:p>
            <a:pPr marL="0" indent="0">
              <a:buNone/>
            </a:pPr>
            <a:r>
              <a:rPr lang="en-US" dirty="0"/>
              <a:t>B. Sarcastic and Argumentative person – Oral sadistic. </a:t>
            </a:r>
          </a:p>
          <a:p>
            <a:endParaRPr lang="en-IN" dirty="0"/>
          </a:p>
        </p:txBody>
      </p:sp>
      <p:pic>
        <p:nvPicPr>
          <p:cNvPr id="4" name="Picture 2" descr="Freud&amp;amp;#39;s Stages of Psychosexual Development - Psychologenie">
            <a:extLst>
              <a:ext uri="{FF2B5EF4-FFF2-40B4-BE49-F238E27FC236}">
                <a16:creationId xmlns:a16="http://schemas.microsoft.com/office/drawing/2014/main" xmlns="" id="{4376FFA6-EECA-4166-8A5C-5ED9117A6F3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91612" y="211756"/>
            <a:ext cx="2466240" cy="18576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9843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5820AE-4220-4C77-8411-00A60F9FCB87}"/>
              </a:ext>
            </a:extLst>
          </p:cNvPr>
          <p:cNvSpPr>
            <a:spLocks noGrp="1"/>
          </p:cNvSpPr>
          <p:nvPr>
            <p:ph type="title"/>
          </p:nvPr>
        </p:nvSpPr>
        <p:spPr/>
        <p:txBody>
          <a:bodyPr/>
          <a:lstStyle/>
          <a:p>
            <a:r>
              <a:rPr lang="en-US" dirty="0"/>
              <a:t>ANAL STAGE </a:t>
            </a:r>
            <a:endParaRPr lang="en-IN" dirty="0"/>
          </a:p>
        </p:txBody>
      </p:sp>
      <p:sp>
        <p:nvSpPr>
          <p:cNvPr id="3" name="Content Placeholder 2">
            <a:extLst>
              <a:ext uri="{FF2B5EF4-FFF2-40B4-BE49-F238E27FC236}">
                <a16:creationId xmlns:a16="http://schemas.microsoft.com/office/drawing/2014/main" xmlns="" id="{3FAA427F-E221-4A30-9794-0F85D34F7974}"/>
              </a:ext>
            </a:extLst>
          </p:cNvPr>
          <p:cNvSpPr>
            <a:spLocks noGrp="1"/>
          </p:cNvSpPr>
          <p:nvPr>
            <p:ph idx="1"/>
          </p:nvPr>
        </p:nvSpPr>
        <p:spPr/>
        <p:txBody>
          <a:bodyPr/>
          <a:lstStyle/>
          <a:p>
            <a:pPr>
              <a:buFont typeface="Wingdings" panose="05000000000000000000" pitchFamily="2" charset="2"/>
              <a:buChar char="§"/>
            </a:pPr>
            <a:r>
              <a:rPr lang="en-US" dirty="0"/>
              <a:t>Sexual pleasure on anal region</a:t>
            </a:r>
          </a:p>
          <a:p>
            <a:pPr>
              <a:buFont typeface="Wingdings" panose="05000000000000000000" pitchFamily="2" charset="2"/>
              <a:buChar char="§"/>
            </a:pPr>
            <a:r>
              <a:rPr lang="en-US" dirty="0"/>
              <a:t>Lower end of intestinal tract, anal sphincters, expulsion and retention of feces. </a:t>
            </a:r>
          </a:p>
          <a:p>
            <a:pPr>
              <a:buFont typeface="Wingdings" panose="05000000000000000000" pitchFamily="2" charset="2"/>
              <a:buChar char="§"/>
            </a:pPr>
            <a:r>
              <a:rPr lang="en-US" dirty="0"/>
              <a:t>Toilet training starts and with it starts the first external regulation of instinctual gratification. </a:t>
            </a:r>
          </a:p>
          <a:p>
            <a:pPr>
              <a:buFont typeface="Wingdings" panose="05000000000000000000" pitchFamily="2" charset="2"/>
              <a:buChar char="§"/>
            </a:pPr>
            <a:r>
              <a:rPr lang="en-US" dirty="0"/>
              <a:t>Probable personalities examples –</a:t>
            </a:r>
          </a:p>
          <a:p>
            <a:pPr marL="0" indent="0">
              <a:buNone/>
            </a:pPr>
            <a:r>
              <a:rPr lang="en-US" dirty="0"/>
              <a:t> A. Anal retentive personality- Obstinate, stingy, miser etc.</a:t>
            </a:r>
          </a:p>
          <a:p>
            <a:pPr marL="0" indent="0">
              <a:buNone/>
            </a:pPr>
            <a:r>
              <a:rPr lang="en-US" dirty="0"/>
              <a:t> B. Anal Expulsive Personality – messy, disorganized, destructive, temper tantrums, etc. </a:t>
            </a:r>
            <a:endParaRPr lang="en-IN" dirty="0"/>
          </a:p>
        </p:txBody>
      </p:sp>
      <p:pic>
        <p:nvPicPr>
          <p:cNvPr id="4" name="Picture 2" descr="Freud&amp;amp;#39;s Stages of Psychosexual Development - Psychologenie">
            <a:extLst>
              <a:ext uri="{FF2B5EF4-FFF2-40B4-BE49-F238E27FC236}">
                <a16:creationId xmlns:a16="http://schemas.microsoft.com/office/drawing/2014/main" xmlns="" id="{273F773E-48AA-4CB4-98FD-1B5BE0BC99E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10349" y="231006"/>
            <a:ext cx="3243714" cy="19823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3013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475922-F456-4A3A-AE9B-8FA417259218}"/>
              </a:ext>
            </a:extLst>
          </p:cNvPr>
          <p:cNvSpPr>
            <a:spLocks noGrp="1"/>
          </p:cNvSpPr>
          <p:nvPr>
            <p:ph type="title"/>
          </p:nvPr>
        </p:nvSpPr>
        <p:spPr/>
        <p:txBody>
          <a:bodyPr/>
          <a:lstStyle/>
          <a:p>
            <a:r>
              <a:rPr lang="en-US" dirty="0"/>
              <a:t>GOALS OF THIS TRIANING- What are your expectations?</a:t>
            </a:r>
            <a:endParaRPr lang="en-IN" dirty="0"/>
          </a:p>
        </p:txBody>
      </p:sp>
      <p:pic>
        <p:nvPicPr>
          <p:cNvPr id="1026" name="Picture 2" descr="Aligning Employee Training with Company Objectives - HR Daily Advisor">
            <a:extLst>
              <a:ext uri="{FF2B5EF4-FFF2-40B4-BE49-F238E27FC236}">
                <a16:creationId xmlns:a16="http://schemas.microsoft.com/office/drawing/2014/main" xmlns="" id="{94C9B244-3CFB-4068-BC76-F870969547C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47461" y="2562225"/>
            <a:ext cx="5842535" cy="32033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04782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7DAB66-3370-4414-9249-1AF6BDD58F5D}"/>
              </a:ext>
            </a:extLst>
          </p:cNvPr>
          <p:cNvSpPr>
            <a:spLocks noGrp="1"/>
          </p:cNvSpPr>
          <p:nvPr>
            <p:ph type="title"/>
          </p:nvPr>
        </p:nvSpPr>
        <p:spPr/>
        <p:txBody>
          <a:bodyPr/>
          <a:lstStyle/>
          <a:p>
            <a:r>
              <a:rPr lang="en-IN" dirty="0"/>
              <a:t>PHALLIC STAGE</a:t>
            </a:r>
          </a:p>
        </p:txBody>
      </p:sp>
      <p:sp>
        <p:nvSpPr>
          <p:cNvPr id="3" name="Content Placeholder 2">
            <a:extLst>
              <a:ext uri="{FF2B5EF4-FFF2-40B4-BE49-F238E27FC236}">
                <a16:creationId xmlns:a16="http://schemas.microsoft.com/office/drawing/2014/main" xmlns="" id="{6FA9E46E-1C4F-4ABE-91B3-360F5C79D8ED}"/>
              </a:ext>
            </a:extLst>
          </p:cNvPr>
          <p:cNvSpPr>
            <a:spLocks noGrp="1"/>
          </p:cNvSpPr>
          <p:nvPr>
            <p:ph idx="1"/>
          </p:nvPr>
        </p:nvSpPr>
        <p:spPr/>
        <p:txBody>
          <a:bodyPr/>
          <a:lstStyle/>
          <a:p>
            <a:pPr>
              <a:buFont typeface="Wingdings" panose="05000000000000000000" pitchFamily="2" charset="2"/>
              <a:buChar char="§"/>
            </a:pPr>
            <a:r>
              <a:rPr lang="en-IN" dirty="0"/>
              <a:t>Sexual and aggressive feelings along with the functioning of the genital organs comes into focus</a:t>
            </a:r>
          </a:p>
          <a:p>
            <a:pPr>
              <a:buFont typeface="Wingdings" panose="05000000000000000000" pitchFamily="2" charset="2"/>
              <a:buChar char="§"/>
            </a:pPr>
            <a:r>
              <a:rPr lang="en-IN" dirty="0"/>
              <a:t>Oedipus Complex – Unconscious sexual attraction of the boy towards mother figure and ambivalence towards father figure.</a:t>
            </a:r>
          </a:p>
          <a:p>
            <a:pPr>
              <a:buFont typeface="Wingdings" panose="05000000000000000000" pitchFamily="2" charset="2"/>
              <a:buChar char="§"/>
            </a:pPr>
            <a:r>
              <a:rPr lang="en-IN" dirty="0"/>
              <a:t>Electra Complex (Carl Jung) - Unconscious sexual attraction of the girl towards father figure and ambivalence towards mother figure.</a:t>
            </a:r>
          </a:p>
          <a:p>
            <a:pPr>
              <a:buFont typeface="Wingdings" panose="05000000000000000000" pitchFamily="2" charset="2"/>
              <a:buChar char="§"/>
            </a:pPr>
            <a:r>
              <a:rPr lang="en-IN" dirty="0"/>
              <a:t>Penis Envy</a:t>
            </a:r>
          </a:p>
          <a:p>
            <a:pPr>
              <a:buFont typeface="Wingdings" panose="05000000000000000000" pitchFamily="2" charset="2"/>
              <a:buChar char="§"/>
            </a:pPr>
            <a:r>
              <a:rPr lang="en-IN" dirty="0"/>
              <a:t>Castration anxiety</a:t>
            </a:r>
          </a:p>
          <a:p>
            <a:pPr>
              <a:buFont typeface="Wingdings" panose="05000000000000000000" pitchFamily="2" charset="2"/>
              <a:buChar char="§"/>
            </a:pPr>
            <a:r>
              <a:rPr lang="en-IN" dirty="0"/>
              <a:t>Bisexuality</a:t>
            </a:r>
          </a:p>
        </p:txBody>
      </p:sp>
      <p:pic>
        <p:nvPicPr>
          <p:cNvPr id="4" name="Picture 2" descr="The Phallic Stage by p cowley">
            <a:extLst>
              <a:ext uri="{FF2B5EF4-FFF2-40B4-BE49-F238E27FC236}">
                <a16:creationId xmlns:a16="http://schemas.microsoft.com/office/drawing/2014/main" xmlns="" id="{004C09CA-11B1-4743-A4DE-461B4DCCF49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697227" y="365125"/>
            <a:ext cx="2656573" cy="12096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35218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F706DE-05B0-4DF5-A824-F859C8B4E9BA}"/>
              </a:ext>
            </a:extLst>
          </p:cNvPr>
          <p:cNvSpPr>
            <a:spLocks noGrp="1"/>
          </p:cNvSpPr>
          <p:nvPr>
            <p:ph type="title"/>
          </p:nvPr>
        </p:nvSpPr>
        <p:spPr/>
        <p:txBody>
          <a:bodyPr/>
          <a:lstStyle/>
          <a:p>
            <a:r>
              <a:rPr lang="en-US" dirty="0"/>
              <a:t>LATENCY STAGE</a:t>
            </a:r>
            <a:endParaRPr lang="en-IN" dirty="0"/>
          </a:p>
        </p:txBody>
      </p:sp>
      <p:pic>
        <p:nvPicPr>
          <p:cNvPr id="9218" name="Picture 2" descr="4.4 Freud&amp;amp;#39;s Psycho-sexual development- Latency Stage">
            <a:extLst>
              <a:ext uri="{FF2B5EF4-FFF2-40B4-BE49-F238E27FC236}">
                <a16:creationId xmlns:a16="http://schemas.microsoft.com/office/drawing/2014/main" xmlns="" id="{1AD97492-9686-4154-96CA-0B66DB95EF8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57424" y="1571625"/>
            <a:ext cx="7000875" cy="4921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44612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0D5158-FA26-4268-9C2D-2DA4C1C98A03}"/>
              </a:ext>
            </a:extLst>
          </p:cNvPr>
          <p:cNvSpPr>
            <a:spLocks noGrp="1"/>
          </p:cNvSpPr>
          <p:nvPr>
            <p:ph type="title"/>
          </p:nvPr>
        </p:nvSpPr>
        <p:spPr/>
        <p:txBody>
          <a:bodyPr/>
          <a:lstStyle/>
          <a:p>
            <a:r>
              <a:rPr lang="en-US" dirty="0"/>
              <a:t>GENITAL STAGE</a:t>
            </a:r>
            <a:endParaRPr lang="en-IN" dirty="0"/>
          </a:p>
        </p:txBody>
      </p:sp>
      <p:pic>
        <p:nvPicPr>
          <p:cNvPr id="10242" name="Picture 2" descr="4.5 Freud&amp;amp;#39;s Psycho-sexual development- Genital Stage">
            <a:extLst>
              <a:ext uri="{FF2B5EF4-FFF2-40B4-BE49-F238E27FC236}">
                <a16:creationId xmlns:a16="http://schemas.microsoft.com/office/drawing/2014/main" xmlns="" id="{6B0E715A-E092-4C1E-AF9A-55076B1D486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05074" y="1590675"/>
            <a:ext cx="6981825" cy="4448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6813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D95827-12F5-407D-B0F4-61E771625BFC}"/>
              </a:ext>
            </a:extLst>
          </p:cNvPr>
          <p:cNvSpPr>
            <a:spLocks noGrp="1"/>
          </p:cNvSpPr>
          <p:nvPr>
            <p:ph type="title"/>
          </p:nvPr>
        </p:nvSpPr>
        <p:spPr/>
        <p:txBody>
          <a:bodyPr/>
          <a:lstStyle/>
          <a:p>
            <a:r>
              <a:rPr lang="en-US" dirty="0"/>
              <a:t>WHAT IS A FIXATION AT ANY PARTICULAR STAGE?</a:t>
            </a:r>
            <a:endParaRPr lang="en-IN" dirty="0"/>
          </a:p>
        </p:txBody>
      </p:sp>
      <p:pic>
        <p:nvPicPr>
          <p:cNvPr id="5122" name="Picture 2" descr="Content - Geometric transformations of graphs of functions">
            <a:extLst>
              <a:ext uri="{FF2B5EF4-FFF2-40B4-BE49-F238E27FC236}">
                <a16:creationId xmlns:a16="http://schemas.microsoft.com/office/drawing/2014/main" xmlns="" id="{C649E7A8-978C-4195-ACA3-239410A9EDD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49593" y="1938338"/>
            <a:ext cx="4947384" cy="37790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9272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E40978D-AB5B-486D-8B6B-8EA6AE8FCAF8}"/>
              </a:ext>
            </a:extLst>
          </p:cNvPr>
          <p:cNvSpPr>
            <a:spLocks noGrp="1"/>
          </p:cNvSpPr>
          <p:nvPr>
            <p:ph idx="1"/>
          </p:nvPr>
        </p:nvSpPr>
        <p:spPr>
          <a:xfrm>
            <a:off x="1024128" y="847023"/>
            <a:ext cx="9720073" cy="5462337"/>
          </a:xfrm>
        </p:spPr>
        <p:txBody>
          <a:bodyPr/>
          <a:lstStyle/>
          <a:p>
            <a:pPr>
              <a:buFont typeface="Wingdings" panose="05000000000000000000" pitchFamily="2" charset="2"/>
              <a:buChar char="§"/>
            </a:pPr>
            <a:r>
              <a:rPr lang="en-US" dirty="0"/>
              <a:t>Fixation means the person in spite of passing that stage still have some unresolved issues and conflicts in that stage. </a:t>
            </a:r>
          </a:p>
          <a:p>
            <a:pPr>
              <a:buFont typeface="Wingdings" panose="05000000000000000000" pitchFamily="2" charset="2"/>
              <a:buChar char="§"/>
            </a:pPr>
            <a:r>
              <a:rPr lang="en-IN" dirty="0"/>
              <a:t>Fixation also means – Over satisfaction or under satisfaction of that particular stage. </a:t>
            </a:r>
          </a:p>
          <a:p>
            <a:pPr>
              <a:buFont typeface="Wingdings" panose="05000000000000000000" pitchFamily="2" charset="2"/>
              <a:buChar char="§"/>
            </a:pPr>
            <a:r>
              <a:rPr lang="en-IN" dirty="0"/>
              <a:t>One can have fixations in multiple stages. </a:t>
            </a:r>
          </a:p>
        </p:txBody>
      </p:sp>
    </p:spTree>
    <p:extLst>
      <p:ext uri="{BB962C8B-B14F-4D97-AF65-F5344CB8AC3E}">
        <p14:creationId xmlns:p14="http://schemas.microsoft.com/office/powerpoint/2010/main" xmlns="" val="1149912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FE6E2E-3756-42D9-90B7-4248531D7D6A}"/>
              </a:ext>
            </a:extLst>
          </p:cNvPr>
          <p:cNvSpPr>
            <a:spLocks noGrp="1"/>
          </p:cNvSpPr>
          <p:nvPr>
            <p:ph type="title"/>
          </p:nvPr>
        </p:nvSpPr>
        <p:spPr/>
        <p:txBody>
          <a:bodyPr/>
          <a:lstStyle/>
          <a:p>
            <a:r>
              <a:rPr lang="en-US" dirty="0"/>
              <a:t>LETS DO AN EXERCISE</a:t>
            </a:r>
            <a:endParaRPr lang="en-IN" dirty="0"/>
          </a:p>
        </p:txBody>
      </p:sp>
      <p:sp>
        <p:nvSpPr>
          <p:cNvPr id="3" name="Content Placeholder 2">
            <a:extLst>
              <a:ext uri="{FF2B5EF4-FFF2-40B4-BE49-F238E27FC236}">
                <a16:creationId xmlns:a16="http://schemas.microsoft.com/office/drawing/2014/main" xmlns="" id="{145815DF-16B9-4B07-AD9B-A8E043E6EAF1}"/>
              </a:ext>
            </a:extLst>
          </p:cNvPr>
          <p:cNvSpPr>
            <a:spLocks noGrp="1"/>
          </p:cNvSpPr>
          <p:nvPr>
            <p:ph idx="1"/>
          </p:nvPr>
        </p:nvSpPr>
        <p:spPr/>
        <p:txBody>
          <a:bodyPr/>
          <a:lstStyle/>
          <a:p>
            <a:r>
              <a:rPr lang="en-IN" dirty="0"/>
              <a:t>A girl, 28 years old, came up with the symptoms of panic attacks, sleeplessness and anxiety symptoms. She reported she has some heart problems and is getting a nightmare of her father raping her. </a:t>
            </a:r>
          </a:p>
          <a:p>
            <a:endParaRPr lang="en-IN" dirty="0"/>
          </a:p>
          <a:p>
            <a:r>
              <a:rPr lang="en-IN" dirty="0"/>
              <a:t>In which stage do you think she might have fixation?</a:t>
            </a:r>
          </a:p>
        </p:txBody>
      </p:sp>
    </p:spTree>
    <p:extLst>
      <p:ext uri="{BB962C8B-B14F-4D97-AF65-F5344CB8AC3E}">
        <p14:creationId xmlns:p14="http://schemas.microsoft.com/office/powerpoint/2010/main" xmlns="" val="2613205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92705D-6744-4D90-AC3D-25B855136BBC}"/>
              </a:ext>
            </a:extLst>
          </p:cNvPr>
          <p:cNvSpPr>
            <a:spLocks noGrp="1"/>
          </p:cNvSpPr>
          <p:nvPr>
            <p:ph type="title"/>
          </p:nvPr>
        </p:nvSpPr>
        <p:spPr/>
        <p:txBody>
          <a:bodyPr/>
          <a:lstStyle/>
          <a:p>
            <a:r>
              <a:rPr lang="en-US" dirty="0"/>
              <a:t>HOME WORK</a:t>
            </a:r>
            <a:endParaRPr lang="en-IN" dirty="0"/>
          </a:p>
        </p:txBody>
      </p:sp>
      <p:sp>
        <p:nvSpPr>
          <p:cNvPr id="3" name="Content Placeholder 2">
            <a:extLst>
              <a:ext uri="{FF2B5EF4-FFF2-40B4-BE49-F238E27FC236}">
                <a16:creationId xmlns:a16="http://schemas.microsoft.com/office/drawing/2014/main" xmlns="" id="{8FD22B31-C2BC-45C5-ACB4-C56F986E3988}"/>
              </a:ext>
            </a:extLst>
          </p:cNvPr>
          <p:cNvSpPr>
            <a:spLocks noGrp="1"/>
          </p:cNvSpPr>
          <p:nvPr>
            <p:ph idx="1"/>
          </p:nvPr>
        </p:nvSpPr>
        <p:spPr/>
        <p:txBody>
          <a:bodyPr/>
          <a:lstStyle/>
          <a:p>
            <a:r>
              <a:rPr lang="en-IN" dirty="0"/>
              <a:t>Do it and we will discuss</a:t>
            </a:r>
          </a:p>
        </p:txBody>
      </p:sp>
    </p:spTree>
    <p:extLst>
      <p:ext uri="{BB962C8B-B14F-4D97-AF65-F5344CB8AC3E}">
        <p14:creationId xmlns:p14="http://schemas.microsoft.com/office/powerpoint/2010/main" xmlns="" val="1888996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383CF4-CB48-4143-9CFB-A8E70CAD8A75}"/>
              </a:ext>
            </a:extLst>
          </p:cNvPr>
          <p:cNvSpPr>
            <a:spLocks noGrp="1"/>
          </p:cNvSpPr>
          <p:nvPr>
            <p:ph type="title"/>
          </p:nvPr>
        </p:nvSpPr>
        <p:spPr/>
        <p:txBody>
          <a:bodyPr/>
          <a:lstStyle/>
          <a:p>
            <a:r>
              <a:rPr lang="en-IN" dirty="0"/>
              <a:t>DEFENSE MECHANISMS</a:t>
            </a:r>
          </a:p>
        </p:txBody>
      </p:sp>
      <p:pic>
        <p:nvPicPr>
          <p:cNvPr id="6146" name="Picture 2" descr="Top 10 Defense Mechanisms and Why We Use Them | MFine">
            <a:extLst>
              <a:ext uri="{FF2B5EF4-FFF2-40B4-BE49-F238E27FC236}">
                <a16:creationId xmlns:a16="http://schemas.microsoft.com/office/drawing/2014/main" xmlns="" id="{FD4AA0E6-1807-4E72-BCA1-88124C84239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48050" y="2213811"/>
            <a:ext cx="9391449" cy="44298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84240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77FFD9-CBC5-4EA4-A384-35EA4080F15E}"/>
              </a:ext>
            </a:extLst>
          </p:cNvPr>
          <p:cNvSpPr>
            <a:spLocks noGrp="1"/>
          </p:cNvSpPr>
          <p:nvPr>
            <p:ph type="title"/>
          </p:nvPr>
        </p:nvSpPr>
        <p:spPr/>
        <p:txBody>
          <a:bodyPr/>
          <a:lstStyle/>
          <a:p>
            <a:r>
              <a:rPr lang="en-US" dirty="0"/>
              <a:t>DEFENSE MECHANISMS</a:t>
            </a:r>
            <a:endParaRPr lang="en-IN" dirty="0"/>
          </a:p>
        </p:txBody>
      </p:sp>
      <p:sp>
        <p:nvSpPr>
          <p:cNvPr id="3" name="Content Placeholder 2">
            <a:extLst>
              <a:ext uri="{FF2B5EF4-FFF2-40B4-BE49-F238E27FC236}">
                <a16:creationId xmlns:a16="http://schemas.microsoft.com/office/drawing/2014/main" xmlns="" id="{9716A9E9-C7AE-4BEC-8A84-3535604F0CFD}"/>
              </a:ext>
            </a:extLst>
          </p:cNvPr>
          <p:cNvSpPr>
            <a:spLocks noGrp="1"/>
          </p:cNvSpPr>
          <p:nvPr>
            <p:ph idx="1"/>
          </p:nvPr>
        </p:nvSpPr>
        <p:spPr/>
        <p:txBody>
          <a:bodyPr/>
          <a:lstStyle/>
          <a:p>
            <a:pPr>
              <a:buFont typeface="Wingdings" panose="05000000000000000000" pitchFamily="2" charset="2"/>
              <a:buChar char="§"/>
            </a:pPr>
            <a:r>
              <a:rPr lang="en-US" dirty="0"/>
              <a:t>AS WE ARE HUMAN BEINGS WHO LIVE IN A SOCIETY</a:t>
            </a:r>
          </a:p>
          <a:p>
            <a:pPr>
              <a:buFont typeface="Wingdings" panose="05000000000000000000" pitchFamily="2" charset="2"/>
              <a:buChar char="§"/>
            </a:pPr>
            <a:r>
              <a:rPr lang="en-US" dirty="0"/>
              <a:t>FOR MAINTAINING OUR PERSONALITY INTEGRITY</a:t>
            </a:r>
          </a:p>
          <a:p>
            <a:pPr>
              <a:buFont typeface="Wingdings" panose="05000000000000000000" pitchFamily="2" charset="2"/>
              <a:buChar char="§"/>
            </a:pPr>
            <a:r>
              <a:rPr lang="en-US" dirty="0"/>
              <a:t> SAFEGUARD FROM INTERNAL AND EXTERNAL CONFLICTS </a:t>
            </a:r>
            <a:endParaRPr lang="en-IN" dirty="0"/>
          </a:p>
        </p:txBody>
      </p:sp>
    </p:spTree>
    <p:extLst>
      <p:ext uri="{BB962C8B-B14F-4D97-AF65-F5344CB8AC3E}">
        <p14:creationId xmlns:p14="http://schemas.microsoft.com/office/powerpoint/2010/main" xmlns="" val="1423884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8B74C3-A8F7-4243-BDA9-8766280BE5D4}"/>
              </a:ext>
            </a:extLst>
          </p:cNvPr>
          <p:cNvSpPr>
            <a:spLocks noGrp="1"/>
          </p:cNvSpPr>
          <p:nvPr>
            <p:ph type="title"/>
          </p:nvPr>
        </p:nvSpPr>
        <p:spPr/>
        <p:txBody>
          <a:bodyPr/>
          <a:lstStyle/>
          <a:p>
            <a:r>
              <a:rPr lang="en-IN" dirty="0"/>
              <a:t>HOW IT IS DIFFERENT FROM COPING SKILLS?</a:t>
            </a:r>
          </a:p>
        </p:txBody>
      </p:sp>
      <p:sp>
        <p:nvSpPr>
          <p:cNvPr id="3" name="Content Placeholder 2">
            <a:extLst>
              <a:ext uri="{FF2B5EF4-FFF2-40B4-BE49-F238E27FC236}">
                <a16:creationId xmlns:a16="http://schemas.microsoft.com/office/drawing/2014/main" xmlns="" id="{F3C9B5DE-18A5-4829-A9A2-804678A1D35D}"/>
              </a:ext>
            </a:extLst>
          </p:cNvPr>
          <p:cNvSpPr>
            <a:spLocks noGrp="1"/>
          </p:cNvSpPr>
          <p:nvPr>
            <p:ph idx="1"/>
          </p:nvPr>
        </p:nvSpPr>
        <p:spPr/>
        <p:txBody>
          <a:bodyPr/>
          <a:lstStyle/>
          <a:p>
            <a:r>
              <a:rPr lang="en-IN" dirty="0"/>
              <a:t>Coping Skills are conscious methods dealing with challenges.</a:t>
            </a:r>
          </a:p>
          <a:p>
            <a:r>
              <a:rPr lang="en-IN" dirty="0" err="1"/>
              <a:t>Defense</a:t>
            </a:r>
            <a:r>
              <a:rPr lang="en-IN" dirty="0"/>
              <a:t> Mechanisms are unconscious.</a:t>
            </a:r>
          </a:p>
        </p:txBody>
      </p:sp>
    </p:spTree>
    <p:extLst>
      <p:ext uri="{BB962C8B-B14F-4D97-AF65-F5344CB8AC3E}">
        <p14:creationId xmlns:p14="http://schemas.microsoft.com/office/powerpoint/2010/main" xmlns="" val="3758257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81EBA0-9E6D-4EBB-88CB-97C36F3CEF2B}"/>
              </a:ext>
            </a:extLst>
          </p:cNvPr>
          <p:cNvSpPr>
            <a:spLocks noGrp="1"/>
          </p:cNvSpPr>
          <p:nvPr>
            <p:ph type="title"/>
          </p:nvPr>
        </p:nvSpPr>
        <p:spPr/>
        <p:txBody>
          <a:bodyPr/>
          <a:lstStyle/>
          <a:p>
            <a:r>
              <a:rPr lang="en-IN" dirty="0"/>
              <a:t>After this workshop</a:t>
            </a:r>
          </a:p>
        </p:txBody>
      </p:sp>
      <p:sp>
        <p:nvSpPr>
          <p:cNvPr id="3" name="Content Placeholder 2">
            <a:extLst>
              <a:ext uri="{FF2B5EF4-FFF2-40B4-BE49-F238E27FC236}">
                <a16:creationId xmlns:a16="http://schemas.microsoft.com/office/drawing/2014/main" xmlns="" id="{38E082E6-A59A-4C3C-807D-941A70F0FBBE}"/>
              </a:ext>
            </a:extLst>
          </p:cNvPr>
          <p:cNvSpPr>
            <a:spLocks noGrp="1"/>
          </p:cNvSpPr>
          <p:nvPr>
            <p:ph idx="1"/>
          </p:nvPr>
        </p:nvSpPr>
        <p:spPr/>
        <p:txBody>
          <a:bodyPr/>
          <a:lstStyle/>
          <a:p>
            <a:r>
              <a:rPr lang="en-IN" dirty="0"/>
              <a:t>You will not be able to practice Psychoanalysis.</a:t>
            </a:r>
          </a:p>
          <a:p>
            <a:r>
              <a:rPr lang="en-IN" dirty="0"/>
              <a:t>This is an overview how Psychoanalysis and Psychodynamic therapy works. </a:t>
            </a:r>
          </a:p>
          <a:p>
            <a:endParaRPr lang="en-IN" dirty="0"/>
          </a:p>
        </p:txBody>
      </p:sp>
      <p:pic>
        <p:nvPicPr>
          <p:cNvPr id="1026" name="Picture 2" descr="Confused kid cartoon Images, Stock Photos &amp; Vectors | Shutterstock">
            <a:extLst>
              <a:ext uri="{FF2B5EF4-FFF2-40B4-BE49-F238E27FC236}">
                <a16:creationId xmlns:a16="http://schemas.microsoft.com/office/drawing/2014/main" xmlns="" id="{C538221E-AF80-4A96-B183-8D126B2ECB0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63840" y="3551722"/>
            <a:ext cx="4235116" cy="27576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2013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A3BECDA-2E95-4EA7-B152-DF4F1D4F58A3}"/>
              </a:ext>
            </a:extLst>
          </p:cNvPr>
          <p:cNvSpPr>
            <a:spLocks noGrp="1"/>
          </p:cNvSpPr>
          <p:nvPr>
            <p:ph idx="1"/>
          </p:nvPr>
        </p:nvSpPr>
        <p:spPr>
          <a:xfrm>
            <a:off x="1024128" y="721895"/>
            <a:ext cx="9720073" cy="5587465"/>
          </a:xfrm>
        </p:spPr>
        <p:txBody>
          <a:bodyPr/>
          <a:lstStyle/>
          <a:p>
            <a:pPr>
              <a:buFont typeface="Wingdings" panose="05000000000000000000" pitchFamily="2" charset="2"/>
              <a:buChar char="§"/>
            </a:pPr>
            <a:r>
              <a:rPr lang="en-US" b="1" u="sng" dirty="0"/>
              <a:t>Defense mechanism is an complex interaction between these four factors </a:t>
            </a:r>
            <a:r>
              <a:rPr lang="en-US" dirty="0"/>
              <a:t>–</a:t>
            </a:r>
          </a:p>
          <a:p>
            <a:pPr>
              <a:buFont typeface="Wingdings" panose="05000000000000000000" pitchFamily="2" charset="2"/>
              <a:buChar char="§"/>
            </a:pPr>
            <a:r>
              <a:rPr lang="en-US" dirty="0"/>
              <a:t>A. One’s constitutional temperament</a:t>
            </a:r>
          </a:p>
          <a:p>
            <a:pPr>
              <a:buFont typeface="Wingdings" panose="05000000000000000000" pitchFamily="2" charset="2"/>
              <a:buChar char="§"/>
            </a:pPr>
            <a:r>
              <a:rPr lang="en-US" dirty="0"/>
              <a:t>B. The nature of the stresses that one suffered in early childhood</a:t>
            </a:r>
          </a:p>
          <a:p>
            <a:pPr>
              <a:buFont typeface="Wingdings" panose="05000000000000000000" pitchFamily="2" charset="2"/>
              <a:buChar char="§"/>
            </a:pPr>
            <a:r>
              <a:rPr lang="en-US" dirty="0"/>
              <a:t>C. The modelled defenses</a:t>
            </a:r>
          </a:p>
          <a:p>
            <a:pPr>
              <a:buFont typeface="Wingdings" panose="05000000000000000000" pitchFamily="2" charset="2"/>
              <a:buChar char="§"/>
            </a:pPr>
            <a:r>
              <a:rPr lang="en-US" dirty="0"/>
              <a:t>D. The experienced consequences of using particular defenses</a:t>
            </a:r>
            <a:endParaRPr lang="en-IN" dirty="0"/>
          </a:p>
        </p:txBody>
      </p:sp>
    </p:spTree>
    <p:extLst>
      <p:ext uri="{BB962C8B-B14F-4D97-AF65-F5344CB8AC3E}">
        <p14:creationId xmlns:p14="http://schemas.microsoft.com/office/powerpoint/2010/main" xmlns="" val="2913084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reud&amp;amp;#39;s Psychoanalytic Theories Explained – StudiousGuy">
            <a:extLst>
              <a:ext uri="{FF2B5EF4-FFF2-40B4-BE49-F238E27FC236}">
                <a16:creationId xmlns:a16="http://schemas.microsoft.com/office/drawing/2014/main" xmlns="" id="{AF62FE36-A4F8-41E8-BE90-C8E404E329D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57438" y="571500"/>
            <a:ext cx="7477125" cy="571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0737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31ED0F-6AE1-40CB-8539-4977F1CEC61A}"/>
              </a:ext>
            </a:extLst>
          </p:cNvPr>
          <p:cNvSpPr>
            <a:spLocks noGrp="1"/>
          </p:cNvSpPr>
          <p:nvPr>
            <p:ph type="title"/>
          </p:nvPr>
        </p:nvSpPr>
        <p:spPr/>
        <p:txBody>
          <a:bodyPr/>
          <a:lstStyle/>
          <a:p>
            <a:r>
              <a:rPr lang="en-IN" dirty="0"/>
              <a:t>PRIMITIVE DEFENSE MECHANISMS</a:t>
            </a:r>
          </a:p>
        </p:txBody>
      </p:sp>
      <p:sp>
        <p:nvSpPr>
          <p:cNvPr id="3" name="Content Placeholder 2">
            <a:extLst>
              <a:ext uri="{FF2B5EF4-FFF2-40B4-BE49-F238E27FC236}">
                <a16:creationId xmlns:a16="http://schemas.microsoft.com/office/drawing/2014/main" xmlns="" id="{91A2CA90-B3A0-43D0-8548-D55D8BA4FFCF}"/>
              </a:ext>
            </a:extLst>
          </p:cNvPr>
          <p:cNvSpPr>
            <a:spLocks noGrp="1"/>
          </p:cNvSpPr>
          <p:nvPr>
            <p:ph idx="1"/>
          </p:nvPr>
        </p:nvSpPr>
        <p:spPr/>
        <p:txBody>
          <a:bodyPr/>
          <a:lstStyle/>
          <a:p>
            <a:pPr>
              <a:buFont typeface="Wingdings" panose="05000000000000000000" pitchFamily="2" charset="2"/>
              <a:buChar char="§"/>
            </a:pPr>
            <a:r>
              <a:rPr lang="en-US" dirty="0"/>
              <a:t>Happens at that phase where there is less involvement between the boundary of self and the outer world. </a:t>
            </a:r>
          </a:p>
          <a:p>
            <a:pPr>
              <a:buFont typeface="Wingdings" panose="05000000000000000000" pitchFamily="2" charset="2"/>
              <a:buChar char="§"/>
            </a:pPr>
            <a:r>
              <a:rPr lang="en-US" dirty="0"/>
              <a:t>These are lower order or immature or primary or primitive defenses. </a:t>
            </a:r>
          </a:p>
          <a:p>
            <a:pPr>
              <a:buFont typeface="Wingdings" panose="05000000000000000000" pitchFamily="2" charset="2"/>
              <a:buChar char="§"/>
            </a:pPr>
            <a:r>
              <a:rPr lang="en-US" dirty="0"/>
              <a:t>Global undifferentiated in a person’s total sensorium, fusing cognitive, affective and behavioral dimensions. </a:t>
            </a:r>
          </a:p>
          <a:p>
            <a:pPr>
              <a:buFont typeface="Wingdings" panose="05000000000000000000" pitchFamily="2" charset="2"/>
              <a:buChar char="§"/>
            </a:pPr>
            <a:r>
              <a:rPr lang="en-US" dirty="0"/>
              <a:t>A lack of attainment of the reality principle and lack of appreciation of the separateness and constancy of those outside the self. (more magical types)</a:t>
            </a:r>
            <a:endParaRPr lang="en-IN" dirty="0"/>
          </a:p>
        </p:txBody>
      </p:sp>
    </p:spTree>
    <p:extLst>
      <p:ext uri="{BB962C8B-B14F-4D97-AF65-F5344CB8AC3E}">
        <p14:creationId xmlns:p14="http://schemas.microsoft.com/office/powerpoint/2010/main" xmlns="" val="839542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6B2ED2D-2D7D-4F5C-8C95-5E5BCCD694D7}"/>
              </a:ext>
            </a:extLst>
          </p:cNvPr>
          <p:cNvSpPr>
            <a:spLocks noGrp="1"/>
          </p:cNvSpPr>
          <p:nvPr>
            <p:ph idx="1"/>
          </p:nvPr>
        </p:nvSpPr>
        <p:spPr>
          <a:xfrm>
            <a:off x="1024128" y="596766"/>
            <a:ext cx="9720073" cy="5712594"/>
          </a:xfrm>
        </p:spPr>
        <p:txBody>
          <a:bodyPr/>
          <a:lstStyle/>
          <a:p>
            <a:pPr algn="just"/>
            <a:r>
              <a:rPr lang="en-US" b="1" u="sng" dirty="0"/>
              <a:t>WITHDRAWAL </a:t>
            </a:r>
            <a:r>
              <a:rPr lang="en-US" dirty="0"/>
              <a:t>– </a:t>
            </a:r>
            <a:r>
              <a:rPr lang="en-US" b="1" dirty="0"/>
              <a:t>The tendency to escape from or avoid situations that may be experienced as emotionally or psychologically challenging.</a:t>
            </a:r>
          </a:p>
          <a:p>
            <a:pPr algn="just"/>
            <a:endParaRPr lang="en-US" b="1" dirty="0"/>
          </a:p>
          <a:p>
            <a:pPr algn="just"/>
            <a:endParaRPr lang="en-US" b="1" dirty="0"/>
          </a:p>
          <a:p>
            <a:pPr algn="just"/>
            <a:endParaRPr lang="en-US" b="1" dirty="0"/>
          </a:p>
          <a:p>
            <a:endParaRPr lang="en-IN" dirty="0"/>
          </a:p>
        </p:txBody>
      </p:sp>
      <p:pic>
        <p:nvPicPr>
          <p:cNvPr id="4" name="Picture 3">
            <a:extLst>
              <a:ext uri="{FF2B5EF4-FFF2-40B4-BE49-F238E27FC236}">
                <a16:creationId xmlns:a16="http://schemas.microsoft.com/office/drawing/2014/main" xmlns="" id="{46DD1546-2EF5-4F41-A705-EAC8782323A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17482" y="1848051"/>
            <a:ext cx="4032985" cy="34243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4592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BB3BA61-F637-4557-94FB-263CE9030242}"/>
              </a:ext>
            </a:extLst>
          </p:cNvPr>
          <p:cNvSpPr>
            <a:spLocks noGrp="1"/>
          </p:cNvSpPr>
          <p:nvPr>
            <p:ph idx="1"/>
          </p:nvPr>
        </p:nvSpPr>
        <p:spPr>
          <a:xfrm>
            <a:off x="1024128" y="1116531"/>
            <a:ext cx="9720073" cy="5192829"/>
          </a:xfrm>
        </p:spPr>
        <p:txBody>
          <a:bodyPr/>
          <a:lstStyle/>
          <a:p>
            <a:r>
              <a:rPr lang="en-US" b="1" u="sng" dirty="0"/>
              <a:t>DENIAL</a:t>
            </a:r>
            <a:r>
              <a:rPr lang="en-US" dirty="0"/>
              <a:t> – ‘If I don’t acknowledge, it is not happening’. </a:t>
            </a:r>
            <a:r>
              <a:rPr lang="en-US" b="1" dirty="0"/>
              <a:t>This was proposed by Anna Freud which involves a refusal to accept reality, thus blocking external events from awareness. </a:t>
            </a:r>
          </a:p>
          <a:p>
            <a:endParaRPr lang="en-US" b="1" dirty="0"/>
          </a:p>
          <a:p>
            <a:r>
              <a:rPr lang="en-US" dirty="0"/>
              <a:t> </a:t>
            </a:r>
            <a:endParaRPr lang="en-IN" dirty="0"/>
          </a:p>
        </p:txBody>
      </p:sp>
      <p:pic>
        <p:nvPicPr>
          <p:cNvPr id="4" name="Picture 7">
            <a:extLst>
              <a:ext uri="{FF2B5EF4-FFF2-40B4-BE49-F238E27FC236}">
                <a16:creationId xmlns:a16="http://schemas.microsoft.com/office/drawing/2014/main" xmlns="" id="{DE1E51BF-54A3-455A-8618-29173736128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25566" y="4020154"/>
            <a:ext cx="6297466" cy="1937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35591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C7C166-0E56-4A4E-87AE-ADBD1F8B8C00}"/>
              </a:ext>
            </a:extLst>
          </p:cNvPr>
          <p:cNvSpPr>
            <a:spLocks noGrp="1"/>
          </p:cNvSpPr>
          <p:nvPr>
            <p:ph idx="1"/>
          </p:nvPr>
        </p:nvSpPr>
        <p:spPr>
          <a:xfrm>
            <a:off x="1024128" y="529389"/>
            <a:ext cx="9720073" cy="5779971"/>
          </a:xfrm>
        </p:spPr>
        <p:txBody>
          <a:bodyPr/>
          <a:lstStyle/>
          <a:p>
            <a:r>
              <a:rPr lang="en-IN" b="1" u="sng" dirty="0"/>
              <a:t>OMNIPOTENT CONTROL- </a:t>
            </a:r>
            <a:r>
              <a:rPr lang="en-US" b="1" dirty="0"/>
              <a:t>An infantile state of grandiosity, where the fantasy is that one is in control of all they come in contact with – happens during Primary Narcissism stage.</a:t>
            </a:r>
          </a:p>
          <a:p>
            <a:pPr algn="just"/>
            <a:r>
              <a:rPr lang="en-US" b="1" dirty="0"/>
              <a:t>A healthy amount of this omnipotence should remain in us all and contributes to feelings of efficacy and competence in life. </a:t>
            </a:r>
          </a:p>
          <a:p>
            <a:pPr algn="just"/>
            <a:endParaRPr lang="en-US" b="1" dirty="0"/>
          </a:p>
          <a:p>
            <a:pPr algn="just"/>
            <a:r>
              <a:rPr lang="en-US" b="1" dirty="0"/>
              <a:t>If the individual makes too frequent a use of this defense it will stop her from being able to establish realistic causal relationships that would orient her to reach her goals. </a:t>
            </a:r>
          </a:p>
          <a:p>
            <a:endParaRPr lang="en-IN" dirty="0"/>
          </a:p>
        </p:txBody>
      </p:sp>
      <p:pic>
        <p:nvPicPr>
          <p:cNvPr id="4" name="Picture 2">
            <a:extLst>
              <a:ext uri="{FF2B5EF4-FFF2-40B4-BE49-F238E27FC236}">
                <a16:creationId xmlns:a16="http://schemas.microsoft.com/office/drawing/2014/main" xmlns="" id="{853B7539-A2D0-4F70-94A4-2266E202494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983" y="3671236"/>
            <a:ext cx="3339966" cy="24633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81494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3AEB693-AC6C-454E-BB9D-6C26EDFBE03B}"/>
              </a:ext>
            </a:extLst>
          </p:cNvPr>
          <p:cNvSpPr>
            <a:spLocks noGrp="1"/>
          </p:cNvSpPr>
          <p:nvPr>
            <p:ph idx="1"/>
          </p:nvPr>
        </p:nvSpPr>
        <p:spPr>
          <a:xfrm>
            <a:off x="1024128" y="654518"/>
            <a:ext cx="9720073" cy="5654842"/>
          </a:xfrm>
        </p:spPr>
        <p:txBody>
          <a:bodyPr/>
          <a:lstStyle/>
          <a:p>
            <a:r>
              <a:rPr lang="en-US" b="1" u="sng" dirty="0"/>
              <a:t>SPLITTING OF EGO </a:t>
            </a:r>
            <a:r>
              <a:rPr lang="en-US" b="1" dirty="0"/>
              <a:t>- The person relegates experiences and/or people into all-good and all-bad categories with no room for ambiguity. </a:t>
            </a:r>
          </a:p>
          <a:p>
            <a:r>
              <a:rPr lang="en-US" b="1" dirty="0"/>
              <a:t>Infants are thought to perceive mother as all good when they are gratified and perceive her as a bad mother when they are frustrated. </a:t>
            </a:r>
          </a:p>
          <a:p>
            <a:r>
              <a:rPr lang="en-US" b="1" dirty="0"/>
              <a:t>For people with borderline personality disorder (BPD), 'splitting' is a commonly used.</a:t>
            </a:r>
          </a:p>
          <a:p>
            <a:endParaRPr lang="en-US" b="1" dirty="0"/>
          </a:p>
          <a:p>
            <a:endParaRPr lang="en-IN" dirty="0"/>
          </a:p>
        </p:txBody>
      </p:sp>
      <p:pic>
        <p:nvPicPr>
          <p:cNvPr id="4" name="Picture 4">
            <a:extLst>
              <a:ext uri="{FF2B5EF4-FFF2-40B4-BE49-F238E27FC236}">
                <a16:creationId xmlns:a16="http://schemas.microsoft.com/office/drawing/2014/main" xmlns="" id="{D44279CD-234C-49A5-9C51-D13B6CEC10A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96101" y="3429000"/>
            <a:ext cx="4677877" cy="27744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40712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4435413-6AC7-4FC3-8283-CCBEB770174E}"/>
              </a:ext>
            </a:extLst>
          </p:cNvPr>
          <p:cNvSpPr>
            <a:spLocks noGrp="1"/>
          </p:cNvSpPr>
          <p:nvPr>
            <p:ph idx="1"/>
          </p:nvPr>
        </p:nvSpPr>
        <p:spPr>
          <a:xfrm>
            <a:off x="1024128" y="519764"/>
            <a:ext cx="9720073" cy="5789596"/>
          </a:xfrm>
        </p:spPr>
        <p:txBody>
          <a:bodyPr/>
          <a:lstStyle/>
          <a:p>
            <a:pPr algn="just"/>
            <a:r>
              <a:rPr lang="en-US" b="1" u="sng" dirty="0"/>
              <a:t>IDEALIZATION- </a:t>
            </a:r>
            <a:r>
              <a:rPr lang="en-US" b="1" dirty="0"/>
              <a:t>It is a psychological or mental process of attributing overly positive qualities to another person or thing.</a:t>
            </a:r>
          </a:p>
          <a:p>
            <a:pPr algn="just"/>
            <a:r>
              <a:rPr lang="en-US" b="1" dirty="0"/>
              <a:t>Devaluation on the other hand is just the opposite of Idealization. </a:t>
            </a:r>
          </a:p>
          <a:p>
            <a:endParaRPr lang="en-IN" dirty="0"/>
          </a:p>
        </p:txBody>
      </p:sp>
      <p:pic>
        <p:nvPicPr>
          <p:cNvPr id="4" name="Picture 2">
            <a:extLst>
              <a:ext uri="{FF2B5EF4-FFF2-40B4-BE49-F238E27FC236}">
                <a16:creationId xmlns:a16="http://schemas.microsoft.com/office/drawing/2014/main" xmlns="" id="{9DA04268-0BB3-43D4-95C1-79147E4436C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08512" y="2348564"/>
            <a:ext cx="2974975" cy="3400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20472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C7096AA-D72A-477F-A9A5-F5D466A673FE}"/>
              </a:ext>
            </a:extLst>
          </p:cNvPr>
          <p:cNvSpPr>
            <a:spLocks noGrp="1"/>
          </p:cNvSpPr>
          <p:nvPr>
            <p:ph idx="1"/>
          </p:nvPr>
        </p:nvSpPr>
        <p:spPr>
          <a:xfrm>
            <a:off x="1024128" y="789272"/>
            <a:ext cx="9720073" cy="5520088"/>
          </a:xfrm>
        </p:spPr>
        <p:txBody>
          <a:bodyPr/>
          <a:lstStyle/>
          <a:p>
            <a:pPr algn="just"/>
            <a:r>
              <a:rPr lang="en-US" b="1" u="sng" dirty="0"/>
              <a:t>DISSOCIATION-</a:t>
            </a:r>
            <a:r>
              <a:rPr lang="en-US" b="1" dirty="0"/>
              <a:t> It is a way of disconnecting oneself from present experience, sometimes by creating another representation of oneself, in order to continue existing in moments that are too painful or stimulating. </a:t>
            </a:r>
          </a:p>
          <a:p>
            <a:pPr algn="just"/>
            <a:endParaRPr lang="en-US" b="1" dirty="0"/>
          </a:p>
          <a:p>
            <a:pPr algn="just"/>
            <a:r>
              <a:rPr lang="en-US" b="1" dirty="0"/>
              <a:t>For example, a woman finds herself engaging in bulimic eating behaviors in a subconscious attempt to escape feelings of shame and self-loathing.</a:t>
            </a:r>
          </a:p>
          <a:p>
            <a:endParaRPr lang="en-IN" dirty="0"/>
          </a:p>
        </p:txBody>
      </p:sp>
      <p:pic>
        <p:nvPicPr>
          <p:cNvPr id="4" name="Picture 3">
            <a:extLst>
              <a:ext uri="{FF2B5EF4-FFF2-40B4-BE49-F238E27FC236}">
                <a16:creationId xmlns:a16="http://schemas.microsoft.com/office/drawing/2014/main" xmlns="" id="{49148CFC-BE9B-4EB7-8B96-62C6A501AB9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67225" y="3140242"/>
            <a:ext cx="3907857" cy="28177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8362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4051B15-ED85-4930-A4EC-93C08865E1D6}"/>
              </a:ext>
            </a:extLst>
          </p:cNvPr>
          <p:cNvSpPr>
            <a:spLocks noGrp="1"/>
          </p:cNvSpPr>
          <p:nvPr>
            <p:ph idx="1"/>
          </p:nvPr>
        </p:nvSpPr>
        <p:spPr>
          <a:xfrm>
            <a:off x="1024128" y="490888"/>
            <a:ext cx="9720073" cy="5818472"/>
          </a:xfrm>
        </p:spPr>
        <p:txBody>
          <a:bodyPr>
            <a:normAutofit/>
          </a:bodyPr>
          <a:lstStyle/>
          <a:p>
            <a:r>
              <a:rPr lang="en-IN" b="1" u="sng" dirty="0"/>
              <a:t>PROJECTION </a:t>
            </a:r>
            <a:r>
              <a:rPr lang="en-IN" dirty="0"/>
              <a:t>– </a:t>
            </a:r>
            <a:r>
              <a:rPr lang="en-US" b="1" dirty="0"/>
              <a:t>Projection is a psychological defense mechanism proposed by Anna Freud in which an individual attributes unwanted thoughts, feelings and motives onto another person.</a:t>
            </a:r>
          </a:p>
          <a:p>
            <a:pPr algn="just"/>
            <a:r>
              <a:rPr lang="en-US" b="1" dirty="0"/>
              <a:t>For example, you might hate someone, but your superego tells you that such hatred is unacceptable.  You can 'solve' the problem by believing that they hate you.</a:t>
            </a:r>
          </a:p>
          <a:p>
            <a:pPr algn="just"/>
            <a:endParaRPr lang="en-US" b="1" dirty="0"/>
          </a:p>
          <a:p>
            <a:pPr algn="just"/>
            <a:endParaRPr lang="en-US" dirty="0"/>
          </a:p>
          <a:p>
            <a:pPr algn="just"/>
            <a:r>
              <a:rPr lang="en-US" b="1" dirty="0"/>
              <a:t>Common in Paranoid Schizophrenia patients. </a:t>
            </a:r>
          </a:p>
          <a:p>
            <a:r>
              <a:rPr lang="en-IN" dirty="0"/>
              <a:t> </a:t>
            </a:r>
          </a:p>
        </p:txBody>
      </p:sp>
      <p:pic>
        <p:nvPicPr>
          <p:cNvPr id="4" name="Picture 2">
            <a:extLst>
              <a:ext uri="{FF2B5EF4-FFF2-40B4-BE49-F238E27FC236}">
                <a16:creationId xmlns:a16="http://schemas.microsoft.com/office/drawing/2014/main" xmlns="" id="{5B32946E-6D54-46B3-BCCB-AA195BC359A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47269" y="2482441"/>
            <a:ext cx="3117272" cy="3117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228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066471-542D-491E-A8C5-A0A6802E5744}"/>
              </a:ext>
            </a:extLst>
          </p:cNvPr>
          <p:cNvSpPr>
            <a:spLocks noGrp="1"/>
          </p:cNvSpPr>
          <p:nvPr>
            <p:ph type="title"/>
          </p:nvPr>
        </p:nvSpPr>
        <p:spPr/>
        <p:txBody>
          <a:bodyPr/>
          <a:lstStyle/>
          <a:p>
            <a:r>
              <a:rPr lang="en-IN" dirty="0"/>
              <a:t>BUT WHAT WILL BE HELPFUL?</a:t>
            </a:r>
          </a:p>
        </p:txBody>
      </p:sp>
      <p:sp>
        <p:nvSpPr>
          <p:cNvPr id="3" name="Content Placeholder 2">
            <a:extLst>
              <a:ext uri="{FF2B5EF4-FFF2-40B4-BE49-F238E27FC236}">
                <a16:creationId xmlns:a16="http://schemas.microsoft.com/office/drawing/2014/main" xmlns="" id="{BA5D3B17-FEF5-428F-BA9F-B4DBD7C60AEC}"/>
              </a:ext>
            </a:extLst>
          </p:cNvPr>
          <p:cNvSpPr>
            <a:spLocks noGrp="1"/>
          </p:cNvSpPr>
          <p:nvPr>
            <p:ph idx="1"/>
          </p:nvPr>
        </p:nvSpPr>
        <p:spPr/>
        <p:txBody>
          <a:bodyPr/>
          <a:lstStyle/>
          <a:p>
            <a:pPr>
              <a:buFont typeface="Wingdings" panose="05000000000000000000" pitchFamily="2" charset="2"/>
              <a:buChar char="§"/>
            </a:pPr>
            <a:r>
              <a:rPr lang="en-IN" dirty="0"/>
              <a:t>Most of the Psychoanalytic and Psychodynamic Therapy approaches lies in the theoretical construct. </a:t>
            </a:r>
          </a:p>
          <a:p>
            <a:pPr>
              <a:buFont typeface="Wingdings" panose="05000000000000000000" pitchFamily="2" charset="2"/>
              <a:buChar char="§"/>
            </a:pPr>
            <a:r>
              <a:rPr lang="en-IN" dirty="0"/>
              <a:t>You can try to make your Therapeutic approach in a bit Psychodynamic way</a:t>
            </a:r>
          </a:p>
          <a:p>
            <a:pPr>
              <a:buFont typeface="Wingdings" panose="05000000000000000000" pitchFamily="2" charset="2"/>
              <a:buChar char="§"/>
            </a:pPr>
            <a:r>
              <a:rPr lang="en-IN" dirty="0"/>
              <a:t>You will get to know about the techniques and how it works</a:t>
            </a:r>
          </a:p>
          <a:p>
            <a:pPr>
              <a:buFont typeface="Wingdings" panose="05000000000000000000" pitchFamily="2" charset="2"/>
              <a:buChar char="§"/>
            </a:pPr>
            <a:r>
              <a:rPr lang="en-IN" dirty="0"/>
              <a:t>You will get an insight in a psychodynamic approach how to approach a client. </a:t>
            </a:r>
          </a:p>
        </p:txBody>
      </p:sp>
      <p:pic>
        <p:nvPicPr>
          <p:cNvPr id="2050" name="Picture 2" descr="Bulb Head Businessman. Cartoon Character Have an Idea - Stock Vector -  Illustration of human, equipment: 107205655">
            <a:extLst>
              <a:ext uri="{FF2B5EF4-FFF2-40B4-BE49-F238E27FC236}">
                <a16:creationId xmlns:a16="http://schemas.microsoft.com/office/drawing/2014/main" xmlns="" id="{20E06837-7746-461B-99A4-8BB1F42753F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391876" y="239880"/>
            <a:ext cx="2531394" cy="20461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47003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2019163-4149-404A-BC3A-C94BCB5193C8}"/>
              </a:ext>
            </a:extLst>
          </p:cNvPr>
          <p:cNvSpPr>
            <a:spLocks noGrp="1"/>
          </p:cNvSpPr>
          <p:nvPr>
            <p:ph idx="1"/>
          </p:nvPr>
        </p:nvSpPr>
        <p:spPr>
          <a:xfrm>
            <a:off x="1024128" y="587141"/>
            <a:ext cx="9720073" cy="5722219"/>
          </a:xfrm>
        </p:spPr>
        <p:txBody>
          <a:bodyPr>
            <a:normAutofit/>
          </a:bodyPr>
          <a:lstStyle/>
          <a:p>
            <a:pPr algn="just"/>
            <a:r>
              <a:rPr lang="en-US" b="1" u="sng" dirty="0"/>
              <a:t>INTROJECTION AND IDENTIFICATION </a:t>
            </a:r>
            <a:r>
              <a:rPr lang="en-US" b="1" dirty="0"/>
              <a:t>as being very similar and on a continuum; introjection usually leads to identification.</a:t>
            </a:r>
          </a:p>
          <a:p>
            <a:pPr algn="just"/>
            <a:endParaRPr lang="en-US" b="1" dirty="0"/>
          </a:p>
          <a:p>
            <a:r>
              <a:rPr lang="en-US" b="1" dirty="0"/>
              <a:t>Introjection occurs when a person internalizes the ideas or voices of other people-often external authorities.</a:t>
            </a:r>
          </a:p>
          <a:p>
            <a:endParaRPr lang="en-US" b="1" dirty="0"/>
          </a:p>
          <a:p>
            <a:r>
              <a:rPr lang="en-US" b="1" dirty="0"/>
              <a:t>On the other hand, Identiﬁcation is an ego defense or mental mechanism through which an individual, in varying degree, makes himself or herself like someone else; he identiﬁes with another person. This result sin the unconscious taking over of various elements of another. </a:t>
            </a:r>
          </a:p>
          <a:p>
            <a:r>
              <a:rPr lang="en-US" b="1" dirty="0"/>
              <a:t>For example is a child is being bullied at school. The bullied child may unconsciously begin acting like the bully to avoid being further picked on. At this point, it’s just introjection. If the child then began to identify with the bully, acting like them in all respects, thinking “I’m just like him-we rule the school!”, dressing like the bully, etc. then identification has occurred.</a:t>
            </a:r>
          </a:p>
          <a:p>
            <a:endParaRPr lang="en-IN" dirty="0"/>
          </a:p>
        </p:txBody>
      </p:sp>
      <p:pic>
        <p:nvPicPr>
          <p:cNvPr id="4" name="Picture 2">
            <a:extLst>
              <a:ext uri="{FF2B5EF4-FFF2-40B4-BE49-F238E27FC236}">
                <a16:creationId xmlns:a16="http://schemas.microsoft.com/office/drawing/2014/main" xmlns="" id="{77366B82-6E45-47D4-98E1-E6E8678591B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96900" y="2151380"/>
            <a:ext cx="1864093" cy="9575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33451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4AC3E6-6688-4A3E-9F64-CB7D3B07940C}"/>
              </a:ext>
            </a:extLst>
          </p:cNvPr>
          <p:cNvSpPr>
            <a:spLocks noGrp="1"/>
          </p:cNvSpPr>
          <p:nvPr>
            <p:ph type="title"/>
          </p:nvPr>
        </p:nvSpPr>
        <p:spPr/>
        <p:txBody>
          <a:bodyPr/>
          <a:lstStyle/>
          <a:p>
            <a:r>
              <a:rPr lang="en-IN" dirty="0"/>
              <a:t>SECONDARY DEFENSES</a:t>
            </a:r>
          </a:p>
        </p:txBody>
      </p:sp>
      <p:sp>
        <p:nvSpPr>
          <p:cNvPr id="3" name="Content Placeholder 2">
            <a:extLst>
              <a:ext uri="{FF2B5EF4-FFF2-40B4-BE49-F238E27FC236}">
                <a16:creationId xmlns:a16="http://schemas.microsoft.com/office/drawing/2014/main" xmlns="" id="{9273E53B-F883-4868-81BD-DCF4CE6429E5}"/>
              </a:ext>
            </a:extLst>
          </p:cNvPr>
          <p:cNvSpPr>
            <a:spLocks noGrp="1"/>
          </p:cNvSpPr>
          <p:nvPr>
            <p:ph idx="1"/>
          </p:nvPr>
        </p:nvSpPr>
        <p:spPr>
          <a:xfrm>
            <a:off x="1024128" y="1607419"/>
            <a:ext cx="9720073" cy="4701941"/>
          </a:xfrm>
        </p:spPr>
        <p:txBody>
          <a:bodyPr>
            <a:normAutofit fontScale="25000" lnSpcReduction="20000"/>
          </a:bodyPr>
          <a:lstStyle/>
          <a:p>
            <a:pPr algn="just"/>
            <a:r>
              <a:rPr lang="en-US" sz="8000" b="1" dirty="0"/>
              <a:t>The more secondary a defense is, the more it will belong to later periods of development and the more it will preserve reality checking. </a:t>
            </a:r>
          </a:p>
          <a:p>
            <a:pPr algn="just"/>
            <a:endParaRPr lang="en-US" sz="8000" b="1" dirty="0"/>
          </a:p>
          <a:p>
            <a:pPr algn="just"/>
            <a:r>
              <a:rPr lang="en-US" sz="8000" b="1" dirty="0"/>
              <a:t>The following are the types of Secondary Defenses:- </a:t>
            </a:r>
          </a:p>
          <a:p>
            <a:pPr algn="just"/>
            <a:endParaRPr lang="en-US" sz="8000" b="1" dirty="0"/>
          </a:p>
          <a:p>
            <a:pPr marL="285750" indent="-285750" algn="just">
              <a:buFont typeface="Wingdings" pitchFamily="2" charset="2"/>
              <a:buChar char="Ø"/>
            </a:pPr>
            <a:r>
              <a:rPr lang="en-US" sz="8000" b="1" dirty="0"/>
              <a:t>Repression                                                        </a:t>
            </a:r>
          </a:p>
          <a:p>
            <a:pPr marL="285750" indent="-285750" algn="just">
              <a:buFont typeface="Wingdings" pitchFamily="2" charset="2"/>
              <a:buChar char="Ø"/>
            </a:pPr>
            <a:r>
              <a:rPr lang="en-US" sz="8000" b="1" dirty="0"/>
              <a:t>Regression</a:t>
            </a:r>
          </a:p>
          <a:p>
            <a:pPr marL="285750" indent="-285750" algn="just">
              <a:buFont typeface="Wingdings" pitchFamily="2" charset="2"/>
              <a:buChar char="Ø"/>
            </a:pPr>
            <a:r>
              <a:rPr lang="en-US" sz="8000" b="1" dirty="0"/>
              <a:t>Isolation</a:t>
            </a:r>
          </a:p>
          <a:p>
            <a:pPr marL="285750" indent="-285750" algn="just">
              <a:buFont typeface="Wingdings" pitchFamily="2" charset="2"/>
              <a:buChar char="Ø"/>
            </a:pPr>
            <a:r>
              <a:rPr lang="en-US" sz="8000" b="1" dirty="0"/>
              <a:t>Undoing</a:t>
            </a:r>
          </a:p>
          <a:p>
            <a:pPr marL="285750" indent="-285750" algn="just">
              <a:buFont typeface="Wingdings" pitchFamily="2" charset="2"/>
              <a:buChar char="Ø"/>
            </a:pPr>
            <a:r>
              <a:rPr lang="en-US" sz="8000" b="1" dirty="0"/>
              <a:t>Intellectualization</a:t>
            </a:r>
          </a:p>
          <a:p>
            <a:pPr marL="285750" indent="-285750" algn="just">
              <a:buFont typeface="Wingdings" pitchFamily="2" charset="2"/>
              <a:buChar char="Ø"/>
            </a:pPr>
            <a:r>
              <a:rPr lang="en-US" sz="8000" b="1" dirty="0"/>
              <a:t>Rationalization</a:t>
            </a:r>
          </a:p>
          <a:p>
            <a:endParaRPr lang="en-IN" dirty="0"/>
          </a:p>
        </p:txBody>
      </p:sp>
    </p:spTree>
    <p:extLst>
      <p:ext uri="{BB962C8B-B14F-4D97-AF65-F5344CB8AC3E}">
        <p14:creationId xmlns:p14="http://schemas.microsoft.com/office/powerpoint/2010/main" xmlns="" val="3863035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5B2ED41-9389-49D6-977D-D580EEB3F0DE}"/>
              </a:ext>
            </a:extLst>
          </p:cNvPr>
          <p:cNvSpPr>
            <a:spLocks noGrp="1"/>
          </p:cNvSpPr>
          <p:nvPr>
            <p:ph idx="1"/>
          </p:nvPr>
        </p:nvSpPr>
        <p:spPr/>
        <p:txBody>
          <a:bodyPr/>
          <a:lstStyle/>
          <a:p>
            <a:pPr marL="285750" indent="-285750" algn="just">
              <a:buFont typeface="Wingdings" pitchFamily="2" charset="2"/>
              <a:buChar char="Ø"/>
            </a:pPr>
            <a:r>
              <a:rPr lang="en-US" sz="2400" b="1" dirty="0"/>
              <a:t>Displacement</a:t>
            </a:r>
          </a:p>
          <a:p>
            <a:pPr marL="285750" indent="-285750" algn="just">
              <a:buFont typeface="Wingdings" pitchFamily="2" charset="2"/>
              <a:buChar char="Ø"/>
            </a:pPr>
            <a:r>
              <a:rPr lang="en-US" sz="2400" b="1" dirty="0"/>
              <a:t>Reaction Formation</a:t>
            </a:r>
          </a:p>
          <a:p>
            <a:pPr marL="285750" indent="-285750" algn="just">
              <a:buFont typeface="Wingdings" pitchFamily="2" charset="2"/>
              <a:buChar char="Ø"/>
            </a:pPr>
            <a:r>
              <a:rPr lang="en-US" sz="2400" b="1" dirty="0"/>
              <a:t>Sublimation</a:t>
            </a:r>
          </a:p>
          <a:p>
            <a:pPr marL="285750" indent="-285750" algn="just">
              <a:buFont typeface="Wingdings" pitchFamily="2" charset="2"/>
              <a:buChar char="Ø"/>
            </a:pPr>
            <a:r>
              <a:rPr lang="en-US" sz="2400" b="1" dirty="0"/>
              <a:t>Humor Defense </a:t>
            </a:r>
          </a:p>
          <a:p>
            <a:pPr marL="285750" indent="-285750" algn="just">
              <a:buFont typeface="Wingdings" pitchFamily="2" charset="2"/>
              <a:buChar char="Ø"/>
            </a:pPr>
            <a:r>
              <a:rPr lang="en-US" sz="2400" b="1" dirty="0"/>
              <a:t>Internalization</a:t>
            </a:r>
          </a:p>
          <a:p>
            <a:pPr marL="0" indent="0" algn="just">
              <a:buNone/>
            </a:pPr>
            <a:endParaRPr lang="en-US" sz="2400" b="1" dirty="0"/>
          </a:p>
          <a:p>
            <a:endParaRPr lang="en-IN" dirty="0"/>
          </a:p>
        </p:txBody>
      </p:sp>
    </p:spTree>
    <p:extLst>
      <p:ext uri="{BB962C8B-B14F-4D97-AF65-F5344CB8AC3E}">
        <p14:creationId xmlns:p14="http://schemas.microsoft.com/office/powerpoint/2010/main" xmlns="" val="2331003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17FCAEC-190C-4407-819C-90A9BDFD89DF}"/>
              </a:ext>
            </a:extLst>
          </p:cNvPr>
          <p:cNvSpPr>
            <a:spLocks noGrp="1"/>
          </p:cNvSpPr>
          <p:nvPr>
            <p:ph idx="1"/>
          </p:nvPr>
        </p:nvSpPr>
        <p:spPr>
          <a:xfrm>
            <a:off x="1024128" y="856648"/>
            <a:ext cx="9720073" cy="5452712"/>
          </a:xfrm>
        </p:spPr>
        <p:txBody>
          <a:bodyPr>
            <a:normAutofit/>
          </a:bodyPr>
          <a:lstStyle/>
          <a:p>
            <a:r>
              <a:rPr lang="en-US" b="1" u="sng" dirty="0"/>
              <a:t>REPRESSION</a:t>
            </a:r>
            <a:r>
              <a:rPr lang="en-US" b="1" dirty="0"/>
              <a:t> - An unconscious defense mechanism employed by the ego to keep disturbing or threatening thoughts from becoming conscious. </a:t>
            </a:r>
          </a:p>
          <a:p>
            <a:r>
              <a:rPr lang="en-US" b="1" dirty="0"/>
              <a:t>For example, in the </a:t>
            </a:r>
            <a:r>
              <a:rPr lang="en-US" b="1" dirty="0" err="1"/>
              <a:t>oedipus</a:t>
            </a:r>
            <a:r>
              <a:rPr lang="en-US" b="1" dirty="0"/>
              <a:t> complex, aggressive thoughts about the same sex parents are repressed and pushed down into the unconscious.</a:t>
            </a:r>
          </a:p>
          <a:p>
            <a:endParaRPr lang="en-IN" dirty="0"/>
          </a:p>
        </p:txBody>
      </p:sp>
      <p:pic>
        <p:nvPicPr>
          <p:cNvPr id="4" name="Picture 2">
            <a:extLst>
              <a:ext uri="{FF2B5EF4-FFF2-40B4-BE49-F238E27FC236}">
                <a16:creationId xmlns:a16="http://schemas.microsoft.com/office/drawing/2014/main" xmlns="" id="{AD4852C0-94D4-4BAE-B263-69821E637FA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94926" y="2814344"/>
            <a:ext cx="2369127" cy="17768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279592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1121D8B-68A0-4918-90D2-838E096E754D}"/>
              </a:ext>
            </a:extLst>
          </p:cNvPr>
          <p:cNvSpPr>
            <a:spLocks noGrp="1"/>
          </p:cNvSpPr>
          <p:nvPr>
            <p:ph idx="1"/>
          </p:nvPr>
        </p:nvSpPr>
        <p:spPr>
          <a:xfrm>
            <a:off x="1024128" y="1078029"/>
            <a:ext cx="9720073" cy="5231331"/>
          </a:xfrm>
        </p:spPr>
        <p:txBody>
          <a:bodyPr/>
          <a:lstStyle/>
          <a:p>
            <a:r>
              <a:rPr lang="en-US" b="1" u="sng" dirty="0"/>
              <a:t>REGRESSION </a:t>
            </a:r>
            <a:r>
              <a:rPr lang="en-US" b="1" dirty="0"/>
              <a:t>- As proposed by Anna Freud where the ego reverts to an earlier stage of development usually in response to stressful situations.</a:t>
            </a:r>
          </a:p>
          <a:p>
            <a:r>
              <a:rPr lang="en-US" b="1" dirty="0"/>
              <a:t>Thoughts that are often repressed are those that would result in feelings of guilt from the superego.</a:t>
            </a:r>
          </a:p>
          <a:p>
            <a:r>
              <a:rPr lang="en-US" b="1" dirty="0"/>
              <a:t>For example, a child may begin to suck their thumb again or wet the bed when they need to spend some time in the hospital. </a:t>
            </a:r>
          </a:p>
          <a:p>
            <a:endParaRPr lang="en-IN" dirty="0"/>
          </a:p>
        </p:txBody>
      </p:sp>
      <p:pic>
        <p:nvPicPr>
          <p:cNvPr id="4" name="Picture 4">
            <a:extLst>
              <a:ext uri="{FF2B5EF4-FFF2-40B4-BE49-F238E27FC236}">
                <a16:creationId xmlns:a16="http://schemas.microsoft.com/office/drawing/2014/main" xmlns="" id="{C359001C-3090-4937-B9DF-455C8D61C0E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61789" y="3429000"/>
            <a:ext cx="1276349" cy="24108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7026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1202373-7258-42E2-B727-3147BE065E09}"/>
              </a:ext>
            </a:extLst>
          </p:cNvPr>
          <p:cNvSpPr>
            <a:spLocks noGrp="1"/>
          </p:cNvSpPr>
          <p:nvPr>
            <p:ph idx="1"/>
          </p:nvPr>
        </p:nvSpPr>
        <p:spPr>
          <a:xfrm>
            <a:off x="1024128" y="885524"/>
            <a:ext cx="9720073" cy="5423836"/>
          </a:xfrm>
        </p:spPr>
        <p:txBody>
          <a:bodyPr/>
          <a:lstStyle/>
          <a:p>
            <a:r>
              <a:rPr lang="en-US" b="1" u="sng" dirty="0"/>
              <a:t>ISOLATION </a:t>
            </a:r>
            <a:r>
              <a:rPr lang="en-US" b="1" dirty="0"/>
              <a:t>- The defense mechanism of isolation can lead a person to separate ideas or feelings from the rest of their thoughts. In distinguishing an emotion or impulse from others in this way, a person attempts to protect the ego from anxieties caused by a specific situation.</a:t>
            </a:r>
          </a:p>
          <a:p>
            <a:r>
              <a:rPr lang="en-US" b="1" dirty="0"/>
              <a:t>For example, a person might have the thought that his father will die, yet he experiences no emotions along with the thought.</a:t>
            </a:r>
          </a:p>
          <a:p>
            <a:r>
              <a:rPr lang="en-US" b="1" dirty="0"/>
              <a:t>It is mainly seen using by </a:t>
            </a:r>
            <a:r>
              <a:rPr lang="en-US" b="1" i="1" dirty="0"/>
              <a:t>OCD</a:t>
            </a:r>
            <a:r>
              <a:rPr lang="en-US" b="1" dirty="0"/>
              <a:t> as well as in </a:t>
            </a:r>
            <a:r>
              <a:rPr lang="en-US" b="1" i="1" dirty="0"/>
              <a:t>Somatoform disorder </a:t>
            </a:r>
            <a:r>
              <a:rPr lang="en-US" b="1" dirty="0"/>
              <a:t>patients. </a:t>
            </a:r>
          </a:p>
          <a:p>
            <a:endParaRPr lang="en-IN" dirty="0"/>
          </a:p>
        </p:txBody>
      </p:sp>
      <p:pic>
        <p:nvPicPr>
          <p:cNvPr id="4" name="Picture 2">
            <a:extLst>
              <a:ext uri="{FF2B5EF4-FFF2-40B4-BE49-F238E27FC236}">
                <a16:creationId xmlns:a16="http://schemas.microsoft.com/office/drawing/2014/main" xmlns="" id="{7A701D7E-6876-4067-A953-02C820A7F04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0" y="4017051"/>
            <a:ext cx="4027257" cy="1844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78738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5D195FC-642C-4722-9E4F-955373D42499}"/>
              </a:ext>
            </a:extLst>
          </p:cNvPr>
          <p:cNvSpPr>
            <a:spLocks noGrp="1"/>
          </p:cNvSpPr>
          <p:nvPr>
            <p:ph idx="1"/>
          </p:nvPr>
        </p:nvSpPr>
        <p:spPr>
          <a:xfrm>
            <a:off x="1024128" y="741145"/>
            <a:ext cx="9720073" cy="5568215"/>
          </a:xfrm>
        </p:spPr>
        <p:txBody>
          <a:bodyPr/>
          <a:lstStyle/>
          <a:p>
            <a:r>
              <a:rPr lang="en-US" b="1" u="sng" dirty="0"/>
              <a:t>UNDOING</a:t>
            </a:r>
            <a:r>
              <a:rPr lang="en-US" b="1" dirty="0"/>
              <a:t> - The defense mechanism by which individuals avoid conscious awareness of disturbing impulses by thinking or acting in a way intended to revert (“make un-happen”) those impulses, even if only at a symbolic level.</a:t>
            </a:r>
          </a:p>
          <a:p>
            <a:pPr algn="just"/>
            <a:r>
              <a:rPr lang="en-US" b="1" dirty="0"/>
              <a:t>For example, Lady Macbeth compulsively washes her hands after committing murder.</a:t>
            </a:r>
          </a:p>
          <a:p>
            <a:pPr algn="just"/>
            <a:endParaRPr lang="en-US" b="1" dirty="0"/>
          </a:p>
          <a:p>
            <a:pPr algn="just"/>
            <a:r>
              <a:rPr lang="en-US" b="1" dirty="0"/>
              <a:t>This defense is mainly used by OCD patients.  </a:t>
            </a:r>
          </a:p>
          <a:p>
            <a:endParaRPr lang="en-IN" dirty="0"/>
          </a:p>
        </p:txBody>
      </p:sp>
      <p:pic>
        <p:nvPicPr>
          <p:cNvPr id="4" name="Picture 3">
            <a:extLst>
              <a:ext uri="{FF2B5EF4-FFF2-40B4-BE49-F238E27FC236}">
                <a16:creationId xmlns:a16="http://schemas.microsoft.com/office/drawing/2014/main" xmlns="" id="{079FD017-EEC5-42DE-91A3-4FCBC3181B4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80446" y="3617618"/>
            <a:ext cx="3280633" cy="26917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37789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ABB8406-67E9-4F96-95BF-C29021DEFD40}"/>
              </a:ext>
            </a:extLst>
          </p:cNvPr>
          <p:cNvSpPr>
            <a:spLocks noGrp="1"/>
          </p:cNvSpPr>
          <p:nvPr>
            <p:ph idx="1"/>
          </p:nvPr>
        </p:nvSpPr>
        <p:spPr>
          <a:xfrm>
            <a:off x="1024128" y="375385"/>
            <a:ext cx="9720073" cy="5933975"/>
          </a:xfrm>
        </p:spPr>
        <p:txBody>
          <a:bodyPr/>
          <a:lstStyle/>
          <a:p>
            <a:r>
              <a:rPr lang="en-US" b="1" u="sng" dirty="0"/>
              <a:t>INTELLECTUALIZATION</a:t>
            </a:r>
            <a:r>
              <a:rPr lang="en-US" b="1" dirty="0"/>
              <a:t> - A defense mechanism, which according to Freud involves engrossing oneself so deeply in the reasoning aspect of a situation that you completely disregard the emotional aspect that is involved.</a:t>
            </a:r>
          </a:p>
          <a:p>
            <a:r>
              <a:rPr lang="en-US" b="1" dirty="0"/>
              <a:t>The person is consciously aware of the situation but simply become “emotionally away”(unconsciously keeping their feelings at bay). </a:t>
            </a:r>
          </a:p>
          <a:p>
            <a:r>
              <a:rPr lang="en-US" b="1" dirty="0"/>
              <a:t>For example, a patient learns he has cancer. He begins to learn everything he can about the illness to avoid distress and remain distant from the reality of the situation. </a:t>
            </a:r>
          </a:p>
          <a:p>
            <a:endParaRPr lang="en-US" b="1" dirty="0"/>
          </a:p>
          <a:p>
            <a:endParaRPr lang="en-IN" dirty="0"/>
          </a:p>
        </p:txBody>
      </p:sp>
      <p:pic>
        <p:nvPicPr>
          <p:cNvPr id="4" name="Picture 3">
            <a:extLst>
              <a:ext uri="{FF2B5EF4-FFF2-40B4-BE49-F238E27FC236}">
                <a16:creationId xmlns:a16="http://schemas.microsoft.com/office/drawing/2014/main" xmlns="" id="{5B3AB792-1AC6-4602-A49B-B1659D084F1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12556" y="3169117"/>
            <a:ext cx="3893175" cy="30488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21077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EA126B2-6CFC-44A7-8782-BC571CD38A21}"/>
              </a:ext>
            </a:extLst>
          </p:cNvPr>
          <p:cNvSpPr>
            <a:spLocks noGrp="1"/>
          </p:cNvSpPr>
          <p:nvPr>
            <p:ph idx="1"/>
          </p:nvPr>
        </p:nvSpPr>
        <p:spPr>
          <a:xfrm>
            <a:off x="1024128" y="866274"/>
            <a:ext cx="9720073" cy="5443086"/>
          </a:xfrm>
        </p:spPr>
        <p:txBody>
          <a:bodyPr/>
          <a:lstStyle/>
          <a:p>
            <a:r>
              <a:rPr lang="en-US" b="1" u="sng" dirty="0"/>
              <a:t>RATIONALIZATION- I</a:t>
            </a:r>
            <a:r>
              <a:rPr lang="en-US" b="1" dirty="0"/>
              <a:t>t is unconscious justification of unrealistic thoughts and consequent actions.</a:t>
            </a:r>
          </a:p>
          <a:p>
            <a:r>
              <a:rPr lang="en-US" b="1" dirty="0"/>
              <a:t>For the story, ‘sour grapes' derives from one of the fables attributed to Aesop, The Fox and the Grapes.</a:t>
            </a:r>
          </a:p>
          <a:p>
            <a:r>
              <a:rPr lang="en-US" b="1" dirty="0"/>
              <a:t>Mainly seen in patients of Anxiety, OCD, Somatoform disorder and Schizophrenia (to establish magical thinking).</a:t>
            </a:r>
          </a:p>
          <a:p>
            <a:endParaRPr lang="en-US" b="1" dirty="0"/>
          </a:p>
          <a:p>
            <a:endParaRPr lang="en-IN" dirty="0"/>
          </a:p>
        </p:txBody>
      </p:sp>
      <p:pic>
        <p:nvPicPr>
          <p:cNvPr id="4" name="Picture 2">
            <a:extLst>
              <a:ext uri="{FF2B5EF4-FFF2-40B4-BE49-F238E27FC236}">
                <a16:creationId xmlns:a16="http://schemas.microsoft.com/office/drawing/2014/main" xmlns="" id="{E5CCB307-93AD-4822-B957-1700A5D1CFB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04548" y="3429000"/>
            <a:ext cx="3813868" cy="26637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45420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5022DD9-DB85-48F7-AF35-11CEE2790453}"/>
              </a:ext>
            </a:extLst>
          </p:cNvPr>
          <p:cNvSpPr>
            <a:spLocks noGrp="1"/>
          </p:cNvSpPr>
          <p:nvPr>
            <p:ph idx="1"/>
          </p:nvPr>
        </p:nvSpPr>
        <p:spPr>
          <a:xfrm>
            <a:off x="1024128" y="442762"/>
            <a:ext cx="9720073" cy="5866598"/>
          </a:xfrm>
        </p:spPr>
        <p:txBody>
          <a:bodyPr/>
          <a:lstStyle/>
          <a:p>
            <a:r>
              <a:rPr lang="en-US" b="1" u="sng" dirty="0"/>
              <a:t>DISPLACEMENT</a:t>
            </a:r>
            <a:r>
              <a:rPr lang="en-US" b="1" dirty="0"/>
              <a:t> – It involves taking out our frustrations, feelings, and impulses from a threatening people or objects that are less threatening one.</a:t>
            </a:r>
          </a:p>
          <a:p>
            <a:r>
              <a:rPr lang="en-US" b="1" dirty="0"/>
              <a:t>Mainly used by Phobic patients and in Somatoform Disorder. </a:t>
            </a:r>
          </a:p>
          <a:p>
            <a:r>
              <a:rPr lang="en-US" b="1" dirty="0"/>
              <a:t>For example, one expresses the anger which was for his boss on his child (less threatening) after coming back home. </a:t>
            </a:r>
          </a:p>
          <a:p>
            <a:endParaRPr lang="en-IN" dirty="0"/>
          </a:p>
        </p:txBody>
      </p:sp>
      <p:pic>
        <p:nvPicPr>
          <p:cNvPr id="4" name="Picture 2">
            <a:extLst>
              <a:ext uri="{FF2B5EF4-FFF2-40B4-BE49-F238E27FC236}">
                <a16:creationId xmlns:a16="http://schemas.microsoft.com/office/drawing/2014/main" xmlns="" id="{0BE6FD29-0DFB-4283-967B-094ABF5C28F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53263" y="3229276"/>
            <a:ext cx="5184231" cy="2488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32179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5290E-CA21-4C53-9950-BD1557871B27}"/>
              </a:ext>
            </a:extLst>
          </p:cNvPr>
          <p:cNvSpPr>
            <a:spLocks noGrp="1"/>
          </p:cNvSpPr>
          <p:nvPr>
            <p:ph type="title"/>
          </p:nvPr>
        </p:nvSpPr>
        <p:spPr/>
        <p:txBody>
          <a:bodyPr/>
          <a:lstStyle/>
          <a:p>
            <a:r>
              <a:rPr lang="en-US" dirty="0"/>
              <a:t>LETS GO BACK TO HISTORY OF PSYCHOLOGY A LITTLE…</a:t>
            </a:r>
            <a:endParaRPr lang="en-IN" dirty="0"/>
          </a:p>
        </p:txBody>
      </p:sp>
    </p:spTree>
    <p:extLst>
      <p:ext uri="{BB962C8B-B14F-4D97-AF65-F5344CB8AC3E}">
        <p14:creationId xmlns:p14="http://schemas.microsoft.com/office/powerpoint/2010/main" xmlns="" val="24785722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0A49564-21B2-41B1-B438-3861D09E7A02}"/>
              </a:ext>
            </a:extLst>
          </p:cNvPr>
          <p:cNvSpPr>
            <a:spLocks noGrp="1"/>
          </p:cNvSpPr>
          <p:nvPr>
            <p:ph idx="1"/>
          </p:nvPr>
        </p:nvSpPr>
        <p:spPr>
          <a:xfrm>
            <a:off x="1024128" y="731520"/>
            <a:ext cx="9720073" cy="5577840"/>
          </a:xfrm>
        </p:spPr>
        <p:txBody>
          <a:bodyPr/>
          <a:lstStyle/>
          <a:p>
            <a:r>
              <a:rPr lang="en-IN" b="1" u="sng" dirty="0"/>
              <a:t>REACTION FORMATION </a:t>
            </a:r>
            <a:r>
              <a:rPr lang="en-IN" dirty="0"/>
              <a:t>- </a:t>
            </a:r>
            <a:r>
              <a:rPr lang="en-US" b="1" dirty="0"/>
              <a:t>This</a:t>
            </a:r>
            <a:r>
              <a:rPr lang="en-US" dirty="0"/>
              <a:t> </a:t>
            </a:r>
            <a:r>
              <a:rPr lang="en-US" b="1" dirty="0"/>
              <a:t>one is based heavily on conflicting elements. Basically, people tend to act the opposite way that the unconscious instructs them to behave.</a:t>
            </a:r>
          </a:p>
          <a:p>
            <a:r>
              <a:rPr lang="en-US" b="1" dirty="0"/>
              <a:t>An example of reaction formation would be treating someone you strongly dislike in an excessively friendly manner in order to hide your true feelings.</a:t>
            </a:r>
          </a:p>
          <a:p>
            <a:endParaRPr lang="en-IN" dirty="0"/>
          </a:p>
        </p:txBody>
      </p:sp>
      <p:pic>
        <p:nvPicPr>
          <p:cNvPr id="4" name="Picture 3">
            <a:extLst>
              <a:ext uri="{FF2B5EF4-FFF2-40B4-BE49-F238E27FC236}">
                <a16:creationId xmlns:a16="http://schemas.microsoft.com/office/drawing/2014/main" xmlns="" id="{195443FA-7AA1-428D-8946-4198C7F9B6C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17406" y="3241013"/>
            <a:ext cx="3608238" cy="2726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356246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A3EEDDB-F005-4A2A-B759-8DE35A854FC3}"/>
              </a:ext>
            </a:extLst>
          </p:cNvPr>
          <p:cNvSpPr>
            <a:spLocks noGrp="1"/>
          </p:cNvSpPr>
          <p:nvPr>
            <p:ph idx="1"/>
          </p:nvPr>
        </p:nvSpPr>
        <p:spPr>
          <a:xfrm>
            <a:off x="1024128" y="481263"/>
            <a:ext cx="9720073" cy="5828097"/>
          </a:xfrm>
        </p:spPr>
        <p:txBody>
          <a:bodyPr/>
          <a:lstStyle/>
          <a:p>
            <a:r>
              <a:rPr lang="en-US" b="1" u="sng" dirty="0"/>
              <a:t>SUBLIMATION</a:t>
            </a:r>
            <a:r>
              <a:rPr lang="en-US" b="1" dirty="0"/>
              <a:t> - A type of higher order and mature defense mechanism where socially unacceptable impulses or idealizations are unconsciously transformed into socially acceptable actions or behavior, possibly resulting in a long-term conversion of the initial impulse.</a:t>
            </a:r>
          </a:p>
          <a:p>
            <a:r>
              <a:rPr lang="en-US" b="1" dirty="0"/>
              <a:t>For example, an individual who has a lot of suppressed anger grows up to be a professional wrestler where it’s socially acceptable to fight.</a:t>
            </a:r>
          </a:p>
          <a:p>
            <a:endParaRPr lang="en-IN" dirty="0"/>
          </a:p>
        </p:txBody>
      </p:sp>
      <p:pic>
        <p:nvPicPr>
          <p:cNvPr id="4" name="Picture 2">
            <a:extLst>
              <a:ext uri="{FF2B5EF4-FFF2-40B4-BE49-F238E27FC236}">
                <a16:creationId xmlns:a16="http://schemas.microsoft.com/office/drawing/2014/main" xmlns="" id="{8B47BB4D-7584-4BD3-8870-960F68975B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31958" y="3070707"/>
            <a:ext cx="5409398" cy="2877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3838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4952687-3C97-4FE6-A40E-1A59457E6A18}"/>
              </a:ext>
            </a:extLst>
          </p:cNvPr>
          <p:cNvSpPr>
            <a:spLocks noGrp="1"/>
          </p:cNvSpPr>
          <p:nvPr>
            <p:ph idx="1"/>
          </p:nvPr>
        </p:nvSpPr>
        <p:spPr>
          <a:xfrm>
            <a:off x="1024128" y="675781"/>
            <a:ext cx="9720073" cy="5633579"/>
          </a:xfrm>
        </p:spPr>
        <p:txBody>
          <a:bodyPr/>
          <a:lstStyle/>
          <a:p>
            <a:r>
              <a:rPr lang="en-US" b="1" u="sng" dirty="0"/>
              <a:t>HUMOR</a:t>
            </a:r>
            <a:r>
              <a:rPr lang="en-US" b="1" dirty="0"/>
              <a:t> - A “mature” defense mechanism - a primarily adaptive technique to help us to cope with tense or stressful situations. Looking for a funny aspect in an environment in which we lack control can help us to endure it, and can even be an altruistic act in helping others to better cope as well.</a:t>
            </a:r>
          </a:p>
          <a:p>
            <a:r>
              <a:rPr lang="en-US" b="1" dirty="0"/>
              <a:t>For example, a person's treatment for cancer makes him lose his hair so he makes jokes about being bald.</a:t>
            </a:r>
          </a:p>
          <a:p>
            <a:endParaRPr lang="en-IN" dirty="0"/>
          </a:p>
        </p:txBody>
      </p:sp>
      <p:pic>
        <p:nvPicPr>
          <p:cNvPr id="4" name="Picture 5">
            <a:extLst>
              <a:ext uri="{FF2B5EF4-FFF2-40B4-BE49-F238E27FC236}">
                <a16:creationId xmlns:a16="http://schemas.microsoft.com/office/drawing/2014/main" xmlns="" id="{715F8CB5-1750-4BCE-8F41-6F524A030CB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63479" y="3272427"/>
            <a:ext cx="4167738" cy="2483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409470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B664407-8632-4293-93F3-EBC32B353D02}"/>
              </a:ext>
            </a:extLst>
          </p:cNvPr>
          <p:cNvSpPr>
            <a:spLocks noGrp="1"/>
          </p:cNvSpPr>
          <p:nvPr>
            <p:ph idx="1"/>
          </p:nvPr>
        </p:nvSpPr>
        <p:spPr>
          <a:xfrm>
            <a:off x="1024128" y="924025"/>
            <a:ext cx="9720073" cy="5385335"/>
          </a:xfrm>
        </p:spPr>
        <p:txBody>
          <a:bodyPr/>
          <a:lstStyle/>
          <a:p>
            <a:r>
              <a:rPr lang="en-US" b="1" u="sng" dirty="0"/>
              <a:t>INTERNALIZATION</a:t>
            </a:r>
            <a:r>
              <a:rPr lang="en-US" b="1" dirty="0"/>
              <a:t> – It occurs when objects are 'installed' into the ego, such that they are both integral to sense of self and also experienced as separate and concrete internal objects.</a:t>
            </a:r>
          </a:p>
          <a:p>
            <a:r>
              <a:rPr lang="en-US" b="1" dirty="0"/>
              <a:t>For example, the right or wrong concepts of parents are internalized by children. </a:t>
            </a:r>
          </a:p>
          <a:p>
            <a:endParaRPr lang="en-IN" dirty="0"/>
          </a:p>
        </p:txBody>
      </p:sp>
      <p:pic>
        <p:nvPicPr>
          <p:cNvPr id="4" name="Picture 2">
            <a:extLst>
              <a:ext uri="{FF2B5EF4-FFF2-40B4-BE49-F238E27FC236}">
                <a16:creationId xmlns:a16="http://schemas.microsoft.com/office/drawing/2014/main" xmlns="" id="{7E6BC9FC-1D31-4DBE-8465-EFE2A1D3B9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7600" y="3008927"/>
            <a:ext cx="4437246" cy="26988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939333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53BCE3-B848-40F2-BBB6-60303FBB7439}"/>
              </a:ext>
            </a:extLst>
          </p:cNvPr>
          <p:cNvSpPr>
            <a:spLocks noGrp="1"/>
          </p:cNvSpPr>
          <p:nvPr>
            <p:ph type="title"/>
          </p:nvPr>
        </p:nvSpPr>
        <p:spPr/>
        <p:txBody>
          <a:bodyPr/>
          <a:lstStyle/>
          <a:p>
            <a:r>
              <a:rPr lang="en-US" dirty="0"/>
              <a:t>NEO FREUDIANS</a:t>
            </a:r>
            <a:endParaRPr lang="en-IN" dirty="0"/>
          </a:p>
        </p:txBody>
      </p:sp>
      <p:pic>
        <p:nvPicPr>
          <p:cNvPr id="13314" name="Picture 2" descr="History of Psychology - Ep 14 - Neo-Freudians - Anna Freud, Karen Horney,  Carl Jung &amp;amp;amp; Alfred Adler - YouTube">
            <a:extLst>
              <a:ext uri="{FF2B5EF4-FFF2-40B4-BE49-F238E27FC236}">
                <a16:creationId xmlns:a16="http://schemas.microsoft.com/office/drawing/2014/main" xmlns="" id="{8A20CAE5-DF4D-458E-B491-4CB159BE980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23950" y="1857374"/>
            <a:ext cx="9115425" cy="4552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509079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0460BB-0A42-4DEC-B3C6-6BD75344EDD9}"/>
              </a:ext>
            </a:extLst>
          </p:cNvPr>
          <p:cNvSpPr>
            <a:spLocks noGrp="1"/>
          </p:cNvSpPr>
          <p:nvPr>
            <p:ph type="title"/>
          </p:nvPr>
        </p:nvSpPr>
        <p:spPr/>
        <p:txBody>
          <a:bodyPr/>
          <a:lstStyle/>
          <a:p>
            <a:r>
              <a:rPr lang="en-US" dirty="0"/>
              <a:t>CARL JUNG</a:t>
            </a:r>
            <a:endParaRPr lang="en-IN" dirty="0"/>
          </a:p>
        </p:txBody>
      </p:sp>
      <p:sp>
        <p:nvSpPr>
          <p:cNvPr id="3" name="Content Placeholder 2">
            <a:extLst>
              <a:ext uri="{FF2B5EF4-FFF2-40B4-BE49-F238E27FC236}">
                <a16:creationId xmlns:a16="http://schemas.microsoft.com/office/drawing/2014/main" xmlns="" id="{BD54ED26-24DF-4CA5-98E4-9DB433072052}"/>
              </a:ext>
            </a:extLst>
          </p:cNvPr>
          <p:cNvSpPr>
            <a:spLocks noGrp="1"/>
          </p:cNvSpPr>
          <p:nvPr>
            <p:ph idx="1"/>
          </p:nvPr>
        </p:nvSpPr>
        <p:spPr/>
        <p:txBody>
          <a:bodyPr/>
          <a:lstStyle/>
          <a:p>
            <a:r>
              <a:rPr lang="en-US" b="0" i="0" dirty="0">
                <a:solidFill>
                  <a:srgbClr val="000000"/>
                </a:solidFill>
                <a:effectLst/>
                <a:latin typeface="Georgia" panose="02040502050405020303" pitchFamily="18" charset="0"/>
              </a:rPr>
              <a:t>Carl Jung was an early supporter of Freud because of their shared interest in the unconscious. </a:t>
            </a:r>
          </a:p>
          <a:p>
            <a:endParaRPr lang="en-US" dirty="0">
              <a:solidFill>
                <a:srgbClr val="000000"/>
              </a:solidFill>
              <a:latin typeface="Georgia" panose="02040502050405020303" pitchFamily="18" charset="0"/>
            </a:endParaRPr>
          </a:p>
          <a:p>
            <a:r>
              <a:rPr lang="en-US" dirty="0">
                <a:solidFill>
                  <a:srgbClr val="000000"/>
                </a:solidFill>
                <a:latin typeface="Georgia" panose="02040502050405020303" pitchFamily="18" charset="0"/>
              </a:rPr>
              <a:t>Collective Unconscious</a:t>
            </a:r>
          </a:p>
          <a:p>
            <a:r>
              <a:rPr lang="en-US" dirty="0">
                <a:solidFill>
                  <a:srgbClr val="000000"/>
                </a:solidFill>
                <a:latin typeface="Georgia" panose="02040502050405020303" pitchFamily="18" charset="0"/>
              </a:rPr>
              <a:t>Archetypes</a:t>
            </a:r>
          </a:p>
          <a:p>
            <a:r>
              <a:rPr lang="en-US" dirty="0">
                <a:solidFill>
                  <a:srgbClr val="000000"/>
                </a:solidFill>
                <a:latin typeface="Georgia" panose="02040502050405020303" pitchFamily="18" charset="0"/>
              </a:rPr>
              <a:t>Anima and Animus</a:t>
            </a:r>
            <a:endParaRPr lang="en-IN" dirty="0"/>
          </a:p>
        </p:txBody>
      </p:sp>
    </p:spTree>
    <p:extLst>
      <p:ext uri="{BB962C8B-B14F-4D97-AF65-F5344CB8AC3E}">
        <p14:creationId xmlns:p14="http://schemas.microsoft.com/office/powerpoint/2010/main" xmlns="" val="28540581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5727C0-C8E0-448B-A1DA-4F61DD5B76E2}"/>
              </a:ext>
            </a:extLst>
          </p:cNvPr>
          <p:cNvSpPr>
            <a:spLocks noGrp="1"/>
          </p:cNvSpPr>
          <p:nvPr>
            <p:ph type="title"/>
          </p:nvPr>
        </p:nvSpPr>
        <p:spPr/>
        <p:txBody>
          <a:bodyPr/>
          <a:lstStyle/>
          <a:p>
            <a:r>
              <a:rPr lang="en-US" dirty="0"/>
              <a:t>KAREN HORNEY</a:t>
            </a:r>
            <a:endParaRPr lang="en-IN" dirty="0"/>
          </a:p>
        </p:txBody>
      </p:sp>
      <p:sp>
        <p:nvSpPr>
          <p:cNvPr id="3" name="Content Placeholder 2">
            <a:extLst>
              <a:ext uri="{FF2B5EF4-FFF2-40B4-BE49-F238E27FC236}">
                <a16:creationId xmlns:a16="http://schemas.microsoft.com/office/drawing/2014/main" xmlns="" id="{555E042D-0C39-4911-850F-ECF4511B4AF9}"/>
              </a:ext>
            </a:extLst>
          </p:cNvPr>
          <p:cNvSpPr>
            <a:spLocks noGrp="1"/>
          </p:cNvSpPr>
          <p:nvPr>
            <p:ph idx="1"/>
          </p:nvPr>
        </p:nvSpPr>
        <p:spPr/>
        <p:txBody>
          <a:bodyPr/>
          <a:lstStyle/>
          <a:p>
            <a:r>
              <a:rPr lang="en-US" dirty="0"/>
              <a:t>Feminist Psychology</a:t>
            </a:r>
          </a:p>
          <a:p>
            <a:endParaRPr lang="en-US" dirty="0"/>
          </a:p>
          <a:p>
            <a:r>
              <a:rPr lang="en-US" b="0" i="0" dirty="0">
                <a:solidFill>
                  <a:srgbClr val="202124"/>
                </a:solidFill>
                <a:effectLst/>
                <a:latin typeface="arial" panose="020B0604020202020204" pitchFamily="34" charset="0"/>
              </a:rPr>
              <a:t>Psychoanalytic theorist Karen Horney developed one of the best-known theories of neurosis. She believed that neurosis resulted from basic anxiety caused by interpersonal relationships. Horney's theory proposed that </a:t>
            </a:r>
            <a:r>
              <a:rPr lang="en-US" b="1" i="0" dirty="0">
                <a:solidFill>
                  <a:srgbClr val="202124"/>
                </a:solidFill>
                <a:effectLst/>
                <a:latin typeface="arial" panose="020B0604020202020204" pitchFamily="34" charset="0"/>
              </a:rPr>
              <a:t>strategies used to cope with anxiety can be overused, causing them to take on the appearance of needs</a:t>
            </a:r>
            <a:r>
              <a:rPr lang="en-US" b="0" i="0" dirty="0">
                <a:solidFill>
                  <a:srgbClr val="202124"/>
                </a:solidFill>
                <a:effectLst/>
                <a:latin typeface="arial" panose="020B0604020202020204" pitchFamily="34" charset="0"/>
              </a:rPr>
              <a:t>.</a:t>
            </a:r>
            <a:endParaRPr lang="en-US" dirty="0"/>
          </a:p>
          <a:p>
            <a:endParaRPr lang="en-IN" dirty="0"/>
          </a:p>
        </p:txBody>
      </p:sp>
    </p:spTree>
    <p:extLst>
      <p:ext uri="{BB962C8B-B14F-4D97-AF65-F5344CB8AC3E}">
        <p14:creationId xmlns:p14="http://schemas.microsoft.com/office/powerpoint/2010/main" xmlns="" val="2968091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EF1D4A-DD46-4780-8590-D3C93BEB58F9}"/>
              </a:ext>
            </a:extLst>
          </p:cNvPr>
          <p:cNvSpPr>
            <a:spLocks noGrp="1"/>
          </p:cNvSpPr>
          <p:nvPr>
            <p:ph type="title"/>
          </p:nvPr>
        </p:nvSpPr>
        <p:spPr/>
        <p:txBody>
          <a:bodyPr/>
          <a:lstStyle/>
          <a:p>
            <a:r>
              <a:rPr lang="en-US" dirty="0"/>
              <a:t>ADLER</a:t>
            </a:r>
            <a:endParaRPr lang="en-IN" dirty="0"/>
          </a:p>
        </p:txBody>
      </p:sp>
      <p:sp>
        <p:nvSpPr>
          <p:cNvPr id="3" name="Content Placeholder 2">
            <a:extLst>
              <a:ext uri="{FF2B5EF4-FFF2-40B4-BE49-F238E27FC236}">
                <a16:creationId xmlns:a16="http://schemas.microsoft.com/office/drawing/2014/main" xmlns="" id="{308A4099-8D3A-4292-9E7C-0EF0637EE140}"/>
              </a:ext>
            </a:extLst>
          </p:cNvPr>
          <p:cNvSpPr>
            <a:spLocks noGrp="1"/>
          </p:cNvSpPr>
          <p:nvPr>
            <p:ph idx="1"/>
          </p:nvPr>
        </p:nvSpPr>
        <p:spPr/>
        <p:txBody>
          <a:bodyPr/>
          <a:lstStyle/>
          <a:p>
            <a:r>
              <a:rPr lang="en-US" b="0" i="0" dirty="0">
                <a:solidFill>
                  <a:srgbClr val="202124"/>
                </a:solidFill>
                <a:effectLst/>
                <a:latin typeface="arial" panose="020B0604020202020204" pitchFamily="34" charset="0"/>
              </a:rPr>
              <a:t>Adlerian theory is </a:t>
            </a:r>
            <a:r>
              <a:rPr lang="en-US" b="1" i="0" dirty="0">
                <a:solidFill>
                  <a:srgbClr val="202124"/>
                </a:solidFill>
                <a:effectLst/>
                <a:latin typeface="arial" panose="020B0604020202020204" pitchFamily="34" charset="0"/>
              </a:rPr>
              <a:t>a holistic approach to psychology that emphasizes the importance of overcoming feelings of inferiority and gaining a sense of belonging in order to achieve success and happiness</a:t>
            </a:r>
            <a:r>
              <a:rPr lang="en-US" b="0" i="0" dirty="0">
                <a:solidFill>
                  <a:srgbClr val="202124"/>
                </a:solidFill>
                <a:effectLst/>
                <a:latin typeface="arial" panose="020B0604020202020204" pitchFamily="34" charset="0"/>
              </a:rPr>
              <a:t>.</a:t>
            </a:r>
            <a:endParaRPr lang="en-IN" dirty="0"/>
          </a:p>
        </p:txBody>
      </p:sp>
    </p:spTree>
    <p:extLst>
      <p:ext uri="{BB962C8B-B14F-4D97-AF65-F5344CB8AC3E}">
        <p14:creationId xmlns:p14="http://schemas.microsoft.com/office/powerpoint/2010/main" xmlns="" val="5678828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1DF48F-9B03-4524-9063-E6EACE18A5D3}"/>
              </a:ext>
            </a:extLst>
          </p:cNvPr>
          <p:cNvSpPr>
            <a:spLocks noGrp="1"/>
          </p:cNvSpPr>
          <p:nvPr>
            <p:ph type="title"/>
          </p:nvPr>
        </p:nvSpPr>
        <p:spPr/>
        <p:txBody>
          <a:bodyPr/>
          <a:lstStyle/>
          <a:p>
            <a:r>
              <a:rPr lang="en-IN" dirty="0"/>
              <a:t>ACTIVITY </a:t>
            </a:r>
          </a:p>
        </p:txBody>
      </p:sp>
      <p:sp>
        <p:nvSpPr>
          <p:cNvPr id="3" name="Content Placeholder 2">
            <a:extLst>
              <a:ext uri="{FF2B5EF4-FFF2-40B4-BE49-F238E27FC236}">
                <a16:creationId xmlns:a16="http://schemas.microsoft.com/office/drawing/2014/main" xmlns="" id="{4E280C7F-04F9-4869-837C-79022212E150}"/>
              </a:ext>
            </a:extLst>
          </p:cNvPr>
          <p:cNvSpPr>
            <a:spLocks noGrp="1"/>
          </p:cNvSpPr>
          <p:nvPr>
            <p:ph idx="1"/>
          </p:nvPr>
        </p:nvSpPr>
        <p:spPr/>
        <p:txBody>
          <a:bodyPr/>
          <a:lstStyle/>
          <a:p>
            <a:r>
              <a:rPr lang="en-IN" dirty="0"/>
              <a:t>Identify the probable </a:t>
            </a:r>
            <a:r>
              <a:rPr lang="en-IN" dirty="0" err="1"/>
              <a:t>Defense</a:t>
            </a:r>
            <a:r>
              <a:rPr lang="en-IN" dirty="0"/>
              <a:t> Mechanism that may be present here-</a:t>
            </a:r>
          </a:p>
          <a:p>
            <a:endParaRPr lang="en-IN" dirty="0"/>
          </a:p>
          <a:p>
            <a:pPr marL="0" indent="0">
              <a:buNone/>
            </a:pPr>
            <a:r>
              <a:rPr lang="en-IN" dirty="0"/>
              <a:t>I am a 32 year old women. I am married for the past 2 years. My husband stays outside and I stay here separately for my work. For the past few months I am suffering from depression. I don’t feel like doing anything. I want to stay in a dark room and do not want to talk to anyone. My mother-in-law once asked me what is wrong with me. I did not report her anything. But I sometimes think my husband stays so far. He is having an affair as he is not getting sex. I have a male friend who give me a shoulder to cry here and hear all my rants. But I am a bit suspicious about my husband. </a:t>
            </a:r>
          </a:p>
        </p:txBody>
      </p:sp>
    </p:spTree>
    <p:extLst>
      <p:ext uri="{BB962C8B-B14F-4D97-AF65-F5344CB8AC3E}">
        <p14:creationId xmlns:p14="http://schemas.microsoft.com/office/powerpoint/2010/main" xmlns="" val="35785558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287435-EDCB-4571-A4BA-793A1055C2D8}"/>
              </a:ext>
            </a:extLst>
          </p:cNvPr>
          <p:cNvSpPr>
            <a:spLocks noGrp="1"/>
          </p:cNvSpPr>
          <p:nvPr>
            <p:ph type="title"/>
          </p:nvPr>
        </p:nvSpPr>
        <p:spPr/>
        <p:txBody>
          <a:bodyPr/>
          <a:lstStyle/>
          <a:p>
            <a:r>
              <a:rPr lang="en-IN" dirty="0"/>
              <a:t>HOME WORK</a:t>
            </a:r>
          </a:p>
        </p:txBody>
      </p:sp>
      <p:sp>
        <p:nvSpPr>
          <p:cNvPr id="3" name="Content Placeholder 2">
            <a:extLst>
              <a:ext uri="{FF2B5EF4-FFF2-40B4-BE49-F238E27FC236}">
                <a16:creationId xmlns:a16="http://schemas.microsoft.com/office/drawing/2014/main" xmlns="" id="{46AA849A-7164-444E-B805-FFA3854D4890}"/>
              </a:ext>
            </a:extLst>
          </p:cNvPr>
          <p:cNvSpPr>
            <a:spLocks noGrp="1"/>
          </p:cNvSpPr>
          <p:nvPr>
            <p:ph idx="1"/>
          </p:nvPr>
        </p:nvSpPr>
        <p:spPr/>
        <p:txBody>
          <a:bodyPr/>
          <a:lstStyle/>
          <a:p>
            <a:r>
              <a:rPr lang="en-IN" dirty="0"/>
              <a:t>Identify the </a:t>
            </a:r>
            <a:r>
              <a:rPr lang="en-IN" dirty="0" err="1"/>
              <a:t>Defense</a:t>
            </a:r>
            <a:r>
              <a:rPr lang="en-IN" dirty="0"/>
              <a:t> Mechanisms</a:t>
            </a:r>
          </a:p>
        </p:txBody>
      </p:sp>
    </p:spTree>
    <p:extLst>
      <p:ext uri="{BB962C8B-B14F-4D97-AF65-F5344CB8AC3E}">
        <p14:creationId xmlns:p14="http://schemas.microsoft.com/office/powerpoint/2010/main" xmlns="" val="3911262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E97E35-A601-4D88-90A5-18E7B02A0CC4}"/>
              </a:ext>
            </a:extLst>
          </p:cNvPr>
          <p:cNvSpPr>
            <a:spLocks noGrp="1"/>
          </p:cNvSpPr>
          <p:nvPr>
            <p:ph type="title"/>
          </p:nvPr>
        </p:nvSpPr>
        <p:spPr/>
        <p:txBody>
          <a:bodyPr/>
          <a:lstStyle/>
          <a:p>
            <a:r>
              <a:rPr lang="en-IN" dirty="0"/>
              <a:t>CAN I APPLY PSYCHOANALYSIS AND PSYCHODYNAMIC THERAPY TO EVERY CLIENT?</a:t>
            </a:r>
          </a:p>
        </p:txBody>
      </p:sp>
      <p:sp>
        <p:nvSpPr>
          <p:cNvPr id="3" name="Content Placeholder 2">
            <a:extLst>
              <a:ext uri="{FF2B5EF4-FFF2-40B4-BE49-F238E27FC236}">
                <a16:creationId xmlns:a16="http://schemas.microsoft.com/office/drawing/2014/main" xmlns="" id="{957DA514-25E3-4B26-83A4-88F9779FEEF7}"/>
              </a:ext>
            </a:extLst>
          </p:cNvPr>
          <p:cNvSpPr>
            <a:spLocks noGrp="1"/>
          </p:cNvSpPr>
          <p:nvPr>
            <p:ph idx="1"/>
          </p:nvPr>
        </p:nvSpPr>
        <p:spPr/>
        <p:txBody>
          <a:bodyPr/>
          <a:lstStyle/>
          <a:p>
            <a:r>
              <a:rPr lang="en-IN" dirty="0"/>
              <a:t>No. </a:t>
            </a:r>
          </a:p>
          <a:p>
            <a:r>
              <a:rPr lang="en-IN" dirty="0"/>
              <a:t>It is not very applicable to Psychotic disorders</a:t>
            </a:r>
          </a:p>
          <a:p>
            <a:r>
              <a:rPr lang="en-IN" dirty="0"/>
              <a:t>Mostly applicable to Personality disorders, Anxiety and Depression spectrum and sometimes in Addiction disorders too. </a:t>
            </a:r>
          </a:p>
          <a:p>
            <a:r>
              <a:rPr lang="en-IN" dirty="0"/>
              <a:t>Not applicable to Developmental disorders and persons with intellectual disabilities. </a:t>
            </a:r>
          </a:p>
        </p:txBody>
      </p:sp>
    </p:spTree>
    <p:extLst>
      <p:ext uri="{BB962C8B-B14F-4D97-AF65-F5344CB8AC3E}">
        <p14:creationId xmlns:p14="http://schemas.microsoft.com/office/powerpoint/2010/main" xmlns="" val="19770912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510581-71EE-4282-8DA0-550B4794968E}"/>
              </a:ext>
            </a:extLst>
          </p:cNvPr>
          <p:cNvSpPr>
            <a:spLocks noGrp="1"/>
          </p:cNvSpPr>
          <p:nvPr>
            <p:ph type="title"/>
          </p:nvPr>
        </p:nvSpPr>
        <p:spPr/>
        <p:txBody>
          <a:bodyPr/>
          <a:lstStyle/>
          <a:p>
            <a:r>
              <a:rPr lang="en-US" dirty="0"/>
              <a:t>DREAMS – A ROYAL ROAD TO UNCONSCIOUS</a:t>
            </a:r>
            <a:endParaRPr lang="en-IN" dirty="0"/>
          </a:p>
        </p:txBody>
      </p:sp>
      <p:pic>
        <p:nvPicPr>
          <p:cNvPr id="12290" name="Picture 2" descr="Was Sigmund Freud Right About Dreams After All?">
            <a:extLst>
              <a:ext uri="{FF2B5EF4-FFF2-40B4-BE49-F238E27FC236}">
                <a16:creationId xmlns:a16="http://schemas.microsoft.com/office/drawing/2014/main" xmlns="" id="{C48F1878-AE3E-4AB3-A755-91788B736E6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76500" y="1590676"/>
            <a:ext cx="6362700" cy="36480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95380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D7B66D-9F14-4396-B53C-A90D779D5745}"/>
              </a:ext>
            </a:extLst>
          </p:cNvPr>
          <p:cNvSpPr>
            <a:spLocks noGrp="1"/>
          </p:cNvSpPr>
          <p:nvPr>
            <p:ph type="title"/>
          </p:nvPr>
        </p:nvSpPr>
        <p:spPr/>
        <p:txBody>
          <a:bodyPr/>
          <a:lstStyle/>
          <a:p>
            <a:r>
              <a:rPr lang="en-IN" dirty="0"/>
              <a:t>Dream analysis </a:t>
            </a:r>
          </a:p>
        </p:txBody>
      </p:sp>
      <p:sp>
        <p:nvSpPr>
          <p:cNvPr id="3" name="Content Placeholder 2">
            <a:extLst>
              <a:ext uri="{FF2B5EF4-FFF2-40B4-BE49-F238E27FC236}">
                <a16:creationId xmlns:a16="http://schemas.microsoft.com/office/drawing/2014/main" xmlns="" id="{83DA1AF6-5775-47A4-90CB-099F3395F1A0}"/>
              </a:ext>
            </a:extLst>
          </p:cNvPr>
          <p:cNvSpPr>
            <a:spLocks noGrp="1"/>
          </p:cNvSpPr>
          <p:nvPr>
            <p:ph idx="1"/>
          </p:nvPr>
        </p:nvSpPr>
        <p:spPr/>
        <p:txBody>
          <a:bodyPr/>
          <a:lstStyle/>
          <a:p>
            <a:r>
              <a:rPr lang="en-IN" dirty="0"/>
              <a:t>There are two types on content- </a:t>
            </a:r>
          </a:p>
          <a:p>
            <a:r>
              <a:rPr lang="en-IN" u="sng" dirty="0"/>
              <a:t>A. Manifest content</a:t>
            </a:r>
          </a:p>
          <a:p>
            <a:r>
              <a:rPr lang="en-IN" u="sng" dirty="0"/>
              <a:t>B. Latent Content</a:t>
            </a:r>
          </a:p>
          <a:p>
            <a:endParaRPr lang="en-IN" u="sng" dirty="0"/>
          </a:p>
          <a:p>
            <a:endParaRPr lang="en-IN" u="sng" dirty="0"/>
          </a:p>
          <a:p>
            <a:r>
              <a:rPr lang="en-IN" u="sng" dirty="0" err="1"/>
              <a:t>P.s.</a:t>
            </a:r>
            <a:r>
              <a:rPr lang="en-IN" u="sng" dirty="0"/>
              <a:t> – Remember one things dreams are not </a:t>
            </a:r>
            <a:r>
              <a:rPr lang="en-IN" u="sng" dirty="0" err="1"/>
              <a:t>interpreated</a:t>
            </a:r>
            <a:r>
              <a:rPr lang="en-IN" u="sng" dirty="0"/>
              <a:t> unless we get proper free associations with the dreams.  </a:t>
            </a:r>
          </a:p>
        </p:txBody>
      </p:sp>
      <p:pic>
        <p:nvPicPr>
          <p:cNvPr id="1026" name="Picture 2" descr="Latent Content as the Hidden Meaning of Your Dreams">
            <a:extLst>
              <a:ext uri="{FF2B5EF4-FFF2-40B4-BE49-F238E27FC236}">
                <a16:creationId xmlns:a16="http://schemas.microsoft.com/office/drawing/2014/main" xmlns="" id="{A0221D9F-2443-4057-9347-02B6E62EF18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06677" y="2286000"/>
            <a:ext cx="4081111" cy="22186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250396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371485-0B05-40C7-A6EE-F4DA11307C57}"/>
              </a:ext>
            </a:extLst>
          </p:cNvPr>
          <p:cNvSpPr>
            <a:spLocks noGrp="1"/>
          </p:cNvSpPr>
          <p:nvPr>
            <p:ph type="title"/>
          </p:nvPr>
        </p:nvSpPr>
        <p:spPr/>
        <p:txBody>
          <a:bodyPr/>
          <a:lstStyle/>
          <a:p>
            <a:r>
              <a:rPr lang="en-IN" dirty="0"/>
              <a:t>THE STIMULI AND SOURCES OF DREAMS </a:t>
            </a:r>
          </a:p>
        </p:txBody>
      </p:sp>
      <p:sp>
        <p:nvSpPr>
          <p:cNvPr id="3" name="Content Placeholder 2">
            <a:extLst>
              <a:ext uri="{FF2B5EF4-FFF2-40B4-BE49-F238E27FC236}">
                <a16:creationId xmlns:a16="http://schemas.microsoft.com/office/drawing/2014/main" xmlns="" id="{1C0B6D7B-24F6-417F-8F6D-7BA04DE30580}"/>
              </a:ext>
            </a:extLst>
          </p:cNvPr>
          <p:cNvSpPr>
            <a:spLocks noGrp="1"/>
          </p:cNvSpPr>
          <p:nvPr>
            <p:ph idx="1"/>
          </p:nvPr>
        </p:nvSpPr>
        <p:spPr/>
        <p:txBody>
          <a:bodyPr/>
          <a:lstStyle/>
          <a:p>
            <a:pPr>
              <a:buFont typeface="Wingdings" panose="05000000000000000000" pitchFamily="2" charset="2"/>
              <a:buChar char="§"/>
            </a:pPr>
            <a:r>
              <a:rPr lang="en-IN" dirty="0"/>
              <a:t>EXTERNAL SENSORY STIMULI</a:t>
            </a:r>
          </a:p>
          <a:p>
            <a:pPr>
              <a:buFont typeface="Wingdings" panose="05000000000000000000" pitchFamily="2" charset="2"/>
              <a:buChar char="§"/>
            </a:pPr>
            <a:r>
              <a:rPr lang="en-IN" dirty="0"/>
              <a:t>INTERNAL SESNORY EXCITATIONS</a:t>
            </a:r>
          </a:p>
          <a:p>
            <a:pPr>
              <a:buFont typeface="Wingdings" panose="05000000000000000000" pitchFamily="2" charset="2"/>
              <a:buChar char="§"/>
            </a:pPr>
            <a:r>
              <a:rPr lang="en-IN" dirty="0"/>
              <a:t>INTERNAL ORGANIC SOMATIC STIMULI</a:t>
            </a:r>
          </a:p>
          <a:p>
            <a:pPr>
              <a:buFont typeface="Wingdings" panose="05000000000000000000" pitchFamily="2" charset="2"/>
              <a:buChar char="§"/>
            </a:pPr>
            <a:r>
              <a:rPr lang="en-IN" dirty="0"/>
              <a:t>PSYCHICAL SOURCES OF STIMULATION</a:t>
            </a:r>
          </a:p>
          <a:p>
            <a:pPr>
              <a:buFont typeface="Wingdings" panose="05000000000000000000" pitchFamily="2" charset="2"/>
              <a:buChar char="§"/>
            </a:pPr>
            <a:r>
              <a:rPr lang="en-IN" dirty="0"/>
              <a:t>SYMBOLS</a:t>
            </a:r>
          </a:p>
        </p:txBody>
      </p:sp>
      <p:pic>
        <p:nvPicPr>
          <p:cNvPr id="2050" name="Picture 2" descr="Dreams: Causes, types, meaning, what they are, and more">
            <a:extLst>
              <a:ext uri="{FF2B5EF4-FFF2-40B4-BE49-F238E27FC236}">
                <a16:creationId xmlns:a16="http://schemas.microsoft.com/office/drawing/2014/main" xmlns="" id="{71CB67CC-0064-4566-B9D0-B2E48ECA6BA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21078" y="2449830"/>
            <a:ext cx="3522845" cy="25456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187101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FB81EE-8EE0-4ABC-BF3A-EC12D440D08F}"/>
              </a:ext>
            </a:extLst>
          </p:cNvPr>
          <p:cNvSpPr>
            <a:spLocks noGrp="1"/>
          </p:cNvSpPr>
          <p:nvPr>
            <p:ph type="title"/>
          </p:nvPr>
        </p:nvSpPr>
        <p:spPr/>
        <p:txBody>
          <a:bodyPr/>
          <a:lstStyle/>
          <a:p>
            <a:r>
              <a:rPr lang="en-IN" dirty="0"/>
              <a:t>THE DREAM WORK</a:t>
            </a:r>
          </a:p>
        </p:txBody>
      </p:sp>
      <p:sp>
        <p:nvSpPr>
          <p:cNvPr id="3" name="Content Placeholder 2">
            <a:extLst>
              <a:ext uri="{FF2B5EF4-FFF2-40B4-BE49-F238E27FC236}">
                <a16:creationId xmlns:a16="http://schemas.microsoft.com/office/drawing/2014/main" xmlns="" id="{FD6CB985-1316-4810-B725-FA6FC3B8CE9A}"/>
              </a:ext>
            </a:extLst>
          </p:cNvPr>
          <p:cNvSpPr>
            <a:spLocks noGrp="1"/>
          </p:cNvSpPr>
          <p:nvPr>
            <p:ph idx="1"/>
          </p:nvPr>
        </p:nvSpPr>
        <p:spPr>
          <a:xfrm>
            <a:off x="735370" y="1808607"/>
            <a:ext cx="9720073" cy="4023360"/>
          </a:xfrm>
        </p:spPr>
        <p:txBody>
          <a:bodyPr/>
          <a:lstStyle/>
          <a:p>
            <a:pPr>
              <a:buFont typeface="Wingdings" panose="05000000000000000000" pitchFamily="2" charset="2"/>
              <a:buChar char="§"/>
            </a:pPr>
            <a:r>
              <a:rPr lang="en-IN" dirty="0"/>
              <a:t>WORK OF CONDENSATION</a:t>
            </a:r>
          </a:p>
          <a:p>
            <a:pPr>
              <a:buFont typeface="Wingdings" panose="05000000000000000000" pitchFamily="2" charset="2"/>
              <a:buChar char="§"/>
            </a:pPr>
            <a:r>
              <a:rPr lang="en-IN" dirty="0"/>
              <a:t>WORK OF DISPLACEMENT</a:t>
            </a:r>
          </a:p>
        </p:txBody>
      </p:sp>
      <p:pic>
        <p:nvPicPr>
          <p:cNvPr id="3074" name="Picture 2" descr="The Dream-work - The Interpretation of Dreams - Freud Museum London">
            <a:extLst>
              <a:ext uri="{FF2B5EF4-FFF2-40B4-BE49-F238E27FC236}">
                <a16:creationId xmlns:a16="http://schemas.microsoft.com/office/drawing/2014/main" xmlns="" id="{726DF089-A3DB-4C27-8B6D-D5B2E9BD1FF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39828" y="1808607"/>
            <a:ext cx="3962951" cy="3032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682363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524DD9-7E43-46FC-8564-04230A9D3800}"/>
              </a:ext>
            </a:extLst>
          </p:cNvPr>
          <p:cNvSpPr>
            <a:spLocks noGrp="1"/>
          </p:cNvSpPr>
          <p:nvPr>
            <p:ph type="title"/>
          </p:nvPr>
        </p:nvSpPr>
        <p:spPr/>
        <p:txBody>
          <a:bodyPr/>
          <a:lstStyle/>
          <a:p>
            <a:r>
              <a:rPr lang="en-IN" dirty="0"/>
              <a:t>SOME COMMON DREAMS</a:t>
            </a:r>
          </a:p>
        </p:txBody>
      </p:sp>
      <p:sp>
        <p:nvSpPr>
          <p:cNvPr id="3" name="Content Placeholder 2">
            <a:extLst>
              <a:ext uri="{FF2B5EF4-FFF2-40B4-BE49-F238E27FC236}">
                <a16:creationId xmlns:a16="http://schemas.microsoft.com/office/drawing/2014/main" xmlns="" id="{6DDE86CA-6F53-4DCD-BF5E-B33469B6B14C}"/>
              </a:ext>
            </a:extLst>
          </p:cNvPr>
          <p:cNvSpPr>
            <a:spLocks noGrp="1"/>
          </p:cNvSpPr>
          <p:nvPr>
            <p:ph idx="1"/>
          </p:nvPr>
        </p:nvSpPr>
        <p:spPr/>
        <p:txBody>
          <a:bodyPr/>
          <a:lstStyle/>
          <a:p>
            <a:r>
              <a:rPr lang="en-IN" dirty="0"/>
              <a:t>1. Loosing things</a:t>
            </a:r>
          </a:p>
          <a:p>
            <a:r>
              <a:rPr lang="en-IN" dirty="0"/>
              <a:t>2. Dreams attacked by animals</a:t>
            </a:r>
          </a:p>
          <a:p>
            <a:r>
              <a:rPr lang="en-IN" dirty="0"/>
              <a:t>3. Unable to find way back home</a:t>
            </a:r>
          </a:p>
          <a:p>
            <a:endParaRPr lang="en-IN" dirty="0"/>
          </a:p>
          <a:p>
            <a:r>
              <a:rPr lang="en-IN" dirty="0"/>
              <a:t>If you are comfortable you can share some of your dreams. Obviously it cannot be interpreted without free associations and for maintaining your confidentiality one may not wish to share also.  </a:t>
            </a:r>
          </a:p>
        </p:txBody>
      </p:sp>
    </p:spTree>
    <p:extLst>
      <p:ext uri="{BB962C8B-B14F-4D97-AF65-F5344CB8AC3E}">
        <p14:creationId xmlns:p14="http://schemas.microsoft.com/office/powerpoint/2010/main" xmlns="" val="6289966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84BE65-E425-4005-B0DB-87B9A754E3B7}"/>
              </a:ext>
            </a:extLst>
          </p:cNvPr>
          <p:cNvSpPr>
            <a:spLocks noGrp="1"/>
          </p:cNvSpPr>
          <p:nvPr>
            <p:ph type="title"/>
          </p:nvPr>
        </p:nvSpPr>
        <p:spPr/>
        <p:txBody>
          <a:bodyPr/>
          <a:lstStyle/>
          <a:p>
            <a:r>
              <a:rPr lang="en-IN" dirty="0"/>
              <a:t>METHODS OF PSYCHOANALYSIS AND PSYCHODYNAMIC THERAPY</a:t>
            </a:r>
          </a:p>
        </p:txBody>
      </p:sp>
      <p:pic>
        <p:nvPicPr>
          <p:cNvPr id="4098" name="Picture 2" descr="What Is Psychodynamic Therapy? Types, Techniques, Benefits - Dr. Axe">
            <a:extLst>
              <a:ext uri="{FF2B5EF4-FFF2-40B4-BE49-F238E27FC236}">
                <a16:creationId xmlns:a16="http://schemas.microsoft.com/office/drawing/2014/main" xmlns="" id="{016E1763-F0E4-4032-AC30-39B33680871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08446" y="2662238"/>
            <a:ext cx="6381549" cy="30647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74071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C98FC-4532-42E9-8B06-1DFEAC3AD4B9}"/>
              </a:ext>
            </a:extLst>
          </p:cNvPr>
          <p:cNvSpPr>
            <a:spLocks noGrp="1"/>
          </p:cNvSpPr>
          <p:nvPr>
            <p:ph type="title"/>
          </p:nvPr>
        </p:nvSpPr>
        <p:spPr/>
        <p:txBody>
          <a:bodyPr/>
          <a:lstStyle/>
          <a:p>
            <a:r>
              <a:rPr lang="en-IN" dirty="0"/>
              <a:t>LISTENING- LISTEN/REFLECT/INTERVENE</a:t>
            </a:r>
          </a:p>
        </p:txBody>
      </p:sp>
      <p:sp>
        <p:nvSpPr>
          <p:cNvPr id="3" name="Content Placeholder 2">
            <a:extLst>
              <a:ext uri="{FF2B5EF4-FFF2-40B4-BE49-F238E27FC236}">
                <a16:creationId xmlns:a16="http://schemas.microsoft.com/office/drawing/2014/main" xmlns="" id="{3DF7AB0C-59BA-48E4-8EB6-DB1D8C1FA4CF}"/>
              </a:ext>
            </a:extLst>
          </p:cNvPr>
          <p:cNvSpPr>
            <a:spLocks noGrp="1"/>
          </p:cNvSpPr>
          <p:nvPr>
            <p:ph idx="1"/>
          </p:nvPr>
        </p:nvSpPr>
        <p:spPr/>
        <p:txBody>
          <a:bodyPr/>
          <a:lstStyle/>
          <a:p>
            <a:pPr>
              <a:buFont typeface="Wingdings" panose="05000000000000000000" pitchFamily="2" charset="2"/>
              <a:buChar char="§"/>
            </a:pPr>
            <a:r>
              <a:rPr lang="en-IN" dirty="0"/>
              <a:t>LISTEN- 1. ACTIVE </a:t>
            </a:r>
          </a:p>
          <a:p>
            <a:pPr>
              <a:buFont typeface="Wingdings" panose="05000000000000000000" pitchFamily="2" charset="2"/>
              <a:buChar char="§"/>
            </a:pPr>
            <a:r>
              <a:rPr lang="en-IN" dirty="0"/>
              <a:t>               2. PASSIVE</a:t>
            </a:r>
          </a:p>
          <a:p>
            <a:pPr>
              <a:buFont typeface="Wingdings" panose="05000000000000000000" pitchFamily="2" charset="2"/>
              <a:buChar char="§"/>
            </a:pPr>
            <a:r>
              <a:rPr lang="en-IN" dirty="0"/>
              <a:t>               3. EMPATHETIC</a:t>
            </a:r>
          </a:p>
          <a:p>
            <a:pPr>
              <a:buFont typeface="Wingdings" panose="05000000000000000000" pitchFamily="2" charset="2"/>
              <a:buChar char="§"/>
            </a:pPr>
            <a:endParaRPr lang="en-IN" dirty="0"/>
          </a:p>
          <a:p>
            <a:pPr>
              <a:buFont typeface="Wingdings" panose="05000000000000000000" pitchFamily="2" charset="2"/>
              <a:buChar char="§"/>
            </a:pPr>
            <a:r>
              <a:rPr lang="en-IN" dirty="0"/>
              <a:t>REFLECTIVE LISTENING</a:t>
            </a:r>
          </a:p>
        </p:txBody>
      </p:sp>
      <p:pic>
        <p:nvPicPr>
          <p:cNvPr id="5122" name="Picture 2" descr="What is the Difference Between Active and Passive Listening - Pediaa.Com">
            <a:extLst>
              <a:ext uri="{FF2B5EF4-FFF2-40B4-BE49-F238E27FC236}">
                <a16:creationId xmlns:a16="http://schemas.microsoft.com/office/drawing/2014/main" xmlns="" id="{A2ECA07E-0D75-4BAD-93C8-C27A5927197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00800" y="2474394"/>
            <a:ext cx="3976889" cy="28002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82965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609AA9-07CA-4584-9D07-C1E75BA307A8}"/>
              </a:ext>
            </a:extLst>
          </p:cNvPr>
          <p:cNvSpPr>
            <a:spLocks noGrp="1"/>
          </p:cNvSpPr>
          <p:nvPr>
            <p:ph type="title"/>
          </p:nvPr>
        </p:nvSpPr>
        <p:spPr>
          <a:xfrm>
            <a:off x="1024128" y="556340"/>
            <a:ext cx="9720072" cy="1499616"/>
          </a:xfrm>
        </p:spPr>
        <p:txBody>
          <a:bodyPr/>
          <a:lstStyle/>
          <a:p>
            <a:r>
              <a:rPr lang="en-US" dirty="0"/>
              <a:t>What is Reflective listening?</a:t>
            </a:r>
            <a:endParaRPr lang="en-IN" dirty="0"/>
          </a:p>
        </p:txBody>
      </p:sp>
      <p:sp>
        <p:nvSpPr>
          <p:cNvPr id="3" name="Content Placeholder 2">
            <a:extLst>
              <a:ext uri="{FF2B5EF4-FFF2-40B4-BE49-F238E27FC236}">
                <a16:creationId xmlns:a16="http://schemas.microsoft.com/office/drawing/2014/main" xmlns="" id="{8A4B5B26-55AA-4E34-99D8-48DFBAC01C6F}"/>
              </a:ext>
            </a:extLst>
          </p:cNvPr>
          <p:cNvSpPr>
            <a:spLocks noGrp="1"/>
          </p:cNvSpPr>
          <p:nvPr>
            <p:ph idx="1"/>
          </p:nvPr>
        </p:nvSpPr>
        <p:spPr/>
        <p:txBody>
          <a:bodyPr/>
          <a:lstStyle/>
          <a:p>
            <a:r>
              <a:rPr lang="en-US" dirty="0"/>
              <a:t>Checking out process</a:t>
            </a:r>
          </a:p>
          <a:p>
            <a:r>
              <a:rPr lang="en-US" dirty="0"/>
              <a:t>Speaker feels heard</a:t>
            </a:r>
          </a:p>
          <a:p>
            <a:r>
              <a:rPr lang="en-IN" dirty="0"/>
              <a:t>Some insight and in depth exploration of thought can be done too. </a:t>
            </a:r>
            <a:endParaRPr lang="en-US" dirty="0"/>
          </a:p>
        </p:txBody>
      </p:sp>
      <p:pic>
        <p:nvPicPr>
          <p:cNvPr id="6146" name="Picture 2" descr="Reflective Listening: Relationship and Communication Skills #9 - YouTube">
            <a:extLst>
              <a:ext uri="{FF2B5EF4-FFF2-40B4-BE49-F238E27FC236}">
                <a16:creationId xmlns:a16="http://schemas.microsoft.com/office/drawing/2014/main" xmlns="" id="{07FF2DD4-5E98-4E1B-A00D-FACD4365BAF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97591" y="3973069"/>
            <a:ext cx="2857500" cy="16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23007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47D5C5-B383-4077-BE05-69B2DEE1B125}"/>
              </a:ext>
            </a:extLst>
          </p:cNvPr>
          <p:cNvSpPr>
            <a:spLocks noGrp="1"/>
          </p:cNvSpPr>
          <p:nvPr>
            <p:ph type="title"/>
          </p:nvPr>
        </p:nvSpPr>
        <p:spPr/>
        <p:txBody>
          <a:bodyPr/>
          <a:lstStyle/>
          <a:p>
            <a:r>
              <a:rPr lang="en-US" dirty="0"/>
              <a:t>LETS DO A ROLE PLAY</a:t>
            </a:r>
            <a:endParaRPr lang="en-IN" dirty="0"/>
          </a:p>
        </p:txBody>
      </p:sp>
      <p:sp>
        <p:nvSpPr>
          <p:cNvPr id="3" name="Content Placeholder 2">
            <a:extLst>
              <a:ext uri="{FF2B5EF4-FFF2-40B4-BE49-F238E27FC236}">
                <a16:creationId xmlns:a16="http://schemas.microsoft.com/office/drawing/2014/main" xmlns="" id="{3B3E654D-98E7-49E0-85B1-FA7E05E77754}"/>
              </a:ext>
            </a:extLst>
          </p:cNvPr>
          <p:cNvSpPr>
            <a:spLocks noGrp="1"/>
          </p:cNvSpPr>
          <p:nvPr>
            <p:ph idx="1"/>
          </p:nvPr>
        </p:nvSpPr>
        <p:spPr/>
        <p:txBody>
          <a:bodyPr/>
          <a:lstStyle/>
          <a:p>
            <a:r>
              <a:rPr lang="en-US" dirty="0"/>
              <a:t>A client with Anxiety features have arrived at a clinic. </a:t>
            </a:r>
            <a:endParaRPr lang="en-IN" dirty="0"/>
          </a:p>
        </p:txBody>
      </p:sp>
    </p:spTree>
    <p:extLst>
      <p:ext uri="{BB962C8B-B14F-4D97-AF65-F5344CB8AC3E}">
        <p14:creationId xmlns:p14="http://schemas.microsoft.com/office/powerpoint/2010/main" xmlns="" val="33773259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B121D3-13F4-493B-93D6-EAF3E0F2233E}"/>
              </a:ext>
            </a:extLst>
          </p:cNvPr>
          <p:cNvSpPr>
            <a:spLocks noGrp="1"/>
          </p:cNvSpPr>
          <p:nvPr>
            <p:ph type="title"/>
          </p:nvPr>
        </p:nvSpPr>
        <p:spPr/>
        <p:txBody>
          <a:bodyPr/>
          <a:lstStyle/>
          <a:p>
            <a:r>
              <a:rPr lang="en-IN" dirty="0"/>
              <a:t>FREE ASSOCIATION </a:t>
            </a:r>
          </a:p>
        </p:txBody>
      </p:sp>
      <p:sp>
        <p:nvSpPr>
          <p:cNvPr id="3" name="Content Placeholder 2">
            <a:extLst>
              <a:ext uri="{FF2B5EF4-FFF2-40B4-BE49-F238E27FC236}">
                <a16:creationId xmlns:a16="http://schemas.microsoft.com/office/drawing/2014/main" xmlns="" id="{445B4157-6BFB-4B2C-9F8C-DB185920866A}"/>
              </a:ext>
            </a:extLst>
          </p:cNvPr>
          <p:cNvSpPr>
            <a:spLocks noGrp="1"/>
          </p:cNvSpPr>
          <p:nvPr>
            <p:ph idx="1"/>
          </p:nvPr>
        </p:nvSpPr>
        <p:spPr/>
        <p:txBody>
          <a:bodyPr>
            <a:normAutofit/>
          </a:bodyPr>
          <a:lstStyle/>
          <a:p>
            <a:r>
              <a:rPr lang="en-US" dirty="0"/>
              <a:t>This kind of verbal wandering is what we call free association. Free association is the patient’s effort to say whatever comes to mind without editing. It’s a very different way of communicating than most people use in social situations. For example, in a non-therapy setting you might choose not to tell your friend that you hate her dress, or you might hide the details of your wedding plans from a colleague who is in the middle of a divorce. We all edit all the time – consciously and unconsciously – in order to protect ourselves and the people with whom we communicate. If you try to talk or think without editing, you’ll find that it’s nearly impossible. So when we ask our patients to free associate we are asking them to do something that’s quite difficult. Nevertheless, we instruct them to do just that because it’s the best way we have to move toward the unconscious and to understand how their thoughts and feelings are linked.</a:t>
            </a:r>
            <a:endParaRPr lang="en-IN" dirty="0"/>
          </a:p>
        </p:txBody>
      </p:sp>
      <p:pic>
        <p:nvPicPr>
          <p:cNvPr id="7170" name="Picture 2" descr="What Exactly is Free Association? - Exploring your mind">
            <a:extLst>
              <a:ext uri="{FF2B5EF4-FFF2-40B4-BE49-F238E27FC236}">
                <a16:creationId xmlns:a16="http://schemas.microsoft.com/office/drawing/2014/main" xmlns="" id="{FF9726E7-CF41-4EEA-8C4C-7037AC3B4EF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12907" y="442341"/>
            <a:ext cx="2619375" cy="1743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39335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5EDCA7-09CA-4541-89B4-EA0E19CEF777}"/>
              </a:ext>
            </a:extLst>
          </p:cNvPr>
          <p:cNvSpPr>
            <a:spLocks noGrp="1"/>
          </p:cNvSpPr>
          <p:nvPr>
            <p:ph type="title"/>
          </p:nvPr>
        </p:nvSpPr>
        <p:spPr/>
        <p:txBody>
          <a:bodyPr/>
          <a:lstStyle/>
          <a:p>
            <a:r>
              <a:rPr lang="en-US" dirty="0"/>
              <a:t>SIGMUND FREUD : FOUNDER OF PSYCHOANALYSIS </a:t>
            </a:r>
            <a:endParaRPr lang="en-IN" dirty="0"/>
          </a:p>
        </p:txBody>
      </p:sp>
      <p:sp>
        <p:nvSpPr>
          <p:cNvPr id="3" name="Content Placeholder 2">
            <a:extLst>
              <a:ext uri="{FF2B5EF4-FFF2-40B4-BE49-F238E27FC236}">
                <a16:creationId xmlns:a16="http://schemas.microsoft.com/office/drawing/2014/main" xmlns="" id="{1707D342-1D8E-440A-BE7A-EFEDAE0E8856}"/>
              </a:ext>
            </a:extLst>
          </p:cNvPr>
          <p:cNvSpPr>
            <a:spLocks noGrp="1"/>
          </p:cNvSpPr>
          <p:nvPr>
            <p:ph idx="1"/>
          </p:nvPr>
        </p:nvSpPr>
        <p:spPr/>
        <p:txBody>
          <a:bodyPr/>
          <a:lstStyle/>
          <a:p>
            <a:r>
              <a:rPr lang="en-US" dirty="0"/>
              <a:t>PSYCHOANALYTIC SCHOOL</a:t>
            </a:r>
            <a:endParaRPr lang="en-IN" dirty="0"/>
          </a:p>
        </p:txBody>
      </p:sp>
      <p:pic>
        <p:nvPicPr>
          <p:cNvPr id="3074" name="Picture 2" descr="Sigmund Freud - Wikipedia">
            <a:extLst>
              <a:ext uri="{FF2B5EF4-FFF2-40B4-BE49-F238E27FC236}">
                <a16:creationId xmlns:a16="http://schemas.microsoft.com/office/drawing/2014/main" xmlns="" id="{52A08A31-2511-4551-9ED6-1AD71F0E1C7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03958" y="2277618"/>
            <a:ext cx="2890787" cy="35745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5360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65E1E9-58E9-4719-8D7C-7F2A79992854}"/>
              </a:ext>
            </a:extLst>
          </p:cNvPr>
          <p:cNvSpPr>
            <a:spLocks noGrp="1"/>
          </p:cNvSpPr>
          <p:nvPr>
            <p:ph type="title"/>
          </p:nvPr>
        </p:nvSpPr>
        <p:spPr/>
        <p:txBody>
          <a:bodyPr/>
          <a:lstStyle/>
          <a:p>
            <a:r>
              <a:rPr lang="en-IN" dirty="0"/>
              <a:t>RESISTANCE</a:t>
            </a:r>
          </a:p>
        </p:txBody>
      </p:sp>
      <p:sp>
        <p:nvSpPr>
          <p:cNvPr id="3" name="Content Placeholder 2">
            <a:extLst>
              <a:ext uri="{FF2B5EF4-FFF2-40B4-BE49-F238E27FC236}">
                <a16:creationId xmlns:a16="http://schemas.microsoft.com/office/drawing/2014/main" xmlns="" id="{83704A4E-1B9A-469F-A3D3-300059CC92AD}"/>
              </a:ext>
            </a:extLst>
          </p:cNvPr>
          <p:cNvSpPr>
            <a:spLocks noGrp="1"/>
          </p:cNvSpPr>
          <p:nvPr>
            <p:ph idx="1"/>
          </p:nvPr>
        </p:nvSpPr>
        <p:spPr/>
        <p:txBody>
          <a:bodyPr/>
          <a:lstStyle/>
          <a:p>
            <a:r>
              <a:rPr lang="en-US" dirty="0"/>
              <a:t>Opposition- Conscious, preconscious and unconscious</a:t>
            </a:r>
          </a:p>
          <a:p>
            <a:r>
              <a:rPr lang="en-US" dirty="0"/>
              <a:t>Any kind of forces which oppose the patient’s free association, patient’s attempts to remember and to gain and assimilate insight, which operate against the patient’s reasonable ego and his wish to change (Freud, 1900)</a:t>
            </a:r>
          </a:p>
          <a:p>
            <a:endParaRPr lang="en-IN" dirty="0"/>
          </a:p>
        </p:txBody>
      </p:sp>
      <p:pic>
        <p:nvPicPr>
          <p:cNvPr id="8194" name="Picture 2" descr="21 | January | 2016 | Psychology in our World">
            <a:extLst>
              <a:ext uri="{FF2B5EF4-FFF2-40B4-BE49-F238E27FC236}">
                <a16:creationId xmlns:a16="http://schemas.microsoft.com/office/drawing/2014/main" xmlns="" id="{F0856F90-681E-41CB-AC4F-DE16B0A3C24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11287" y="585216"/>
            <a:ext cx="3156585" cy="1809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646846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2DD24E-AC7B-4B72-A247-F46B74B65F26}"/>
              </a:ext>
            </a:extLst>
          </p:cNvPr>
          <p:cNvSpPr>
            <a:spLocks noGrp="1"/>
          </p:cNvSpPr>
          <p:nvPr>
            <p:ph type="title"/>
          </p:nvPr>
        </p:nvSpPr>
        <p:spPr/>
        <p:txBody>
          <a:bodyPr/>
          <a:lstStyle/>
          <a:p>
            <a:r>
              <a:rPr lang="en-IN" dirty="0"/>
              <a:t>HOW IT APPEARS CLINICALLY?</a:t>
            </a:r>
          </a:p>
        </p:txBody>
      </p:sp>
      <p:sp>
        <p:nvSpPr>
          <p:cNvPr id="3" name="Content Placeholder 2">
            <a:extLst>
              <a:ext uri="{FF2B5EF4-FFF2-40B4-BE49-F238E27FC236}">
                <a16:creationId xmlns:a16="http://schemas.microsoft.com/office/drawing/2014/main" xmlns="" id="{1BD4C025-9152-49B2-A3CA-6862A01D6C46}"/>
              </a:ext>
            </a:extLst>
          </p:cNvPr>
          <p:cNvSpPr>
            <a:spLocks noGrp="1"/>
          </p:cNvSpPr>
          <p:nvPr>
            <p:ph idx="1"/>
          </p:nvPr>
        </p:nvSpPr>
        <p:spPr/>
        <p:txBody>
          <a:bodyPr>
            <a:normAutofit lnSpcReduction="10000"/>
          </a:bodyPr>
          <a:lstStyle/>
          <a:p>
            <a:r>
              <a:rPr lang="en-US" dirty="0"/>
              <a:t>Patient is silent</a:t>
            </a:r>
          </a:p>
          <a:p>
            <a:endParaRPr lang="en-US" dirty="0"/>
          </a:p>
          <a:p>
            <a:r>
              <a:rPr lang="en-US" dirty="0"/>
              <a:t>Patient does not ‘feel like talking’</a:t>
            </a:r>
          </a:p>
          <a:p>
            <a:endParaRPr lang="en-US" dirty="0"/>
          </a:p>
          <a:p>
            <a:r>
              <a:rPr lang="en-US" dirty="0"/>
              <a:t>Affects indicating resistance</a:t>
            </a:r>
          </a:p>
          <a:p>
            <a:endParaRPr lang="en-US" dirty="0"/>
          </a:p>
          <a:p>
            <a:r>
              <a:rPr lang="en-US" dirty="0"/>
              <a:t>The posture of the patient</a:t>
            </a:r>
          </a:p>
          <a:p>
            <a:endParaRPr lang="en-IN" dirty="0"/>
          </a:p>
          <a:p>
            <a:r>
              <a:rPr lang="en-IN" dirty="0"/>
              <a:t>Fixation in time</a:t>
            </a:r>
          </a:p>
          <a:p>
            <a:endParaRPr lang="en-IN" dirty="0"/>
          </a:p>
        </p:txBody>
      </p:sp>
    </p:spTree>
    <p:extLst>
      <p:ext uri="{BB962C8B-B14F-4D97-AF65-F5344CB8AC3E}">
        <p14:creationId xmlns:p14="http://schemas.microsoft.com/office/powerpoint/2010/main" xmlns="" val="953849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81F9402-C8A7-4DC0-9B1E-5FF75CFAE791}"/>
              </a:ext>
            </a:extLst>
          </p:cNvPr>
          <p:cNvSpPr>
            <a:spLocks noGrp="1"/>
          </p:cNvSpPr>
          <p:nvPr>
            <p:ph idx="1"/>
          </p:nvPr>
        </p:nvSpPr>
        <p:spPr>
          <a:xfrm>
            <a:off x="1024128" y="962526"/>
            <a:ext cx="9720073" cy="5346834"/>
          </a:xfrm>
        </p:spPr>
        <p:txBody>
          <a:bodyPr>
            <a:normAutofit/>
          </a:bodyPr>
          <a:lstStyle/>
          <a:p>
            <a:pPr>
              <a:buFont typeface="Wingdings" panose="05000000000000000000" pitchFamily="2" charset="2"/>
              <a:buChar char="§"/>
            </a:pPr>
            <a:r>
              <a:rPr lang="en-US" dirty="0"/>
              <a:t>Trivia or external events</a:t>
            </a:r>
          </a:p>
          <a:p>
            <a:pPr>
              <a:buFont typeface="Wingdings" panose="05000000000000000000" pitchFamily="2" charset="2"/>
              <a:buChar char="§"/>
            </a:pPr>
            <a:endParaRPr lang="en-US" dirty="0"/>
          </a:p>
          <a:p>
            <a:pPr>
              <a:buFont typeface="Wingdings" panose="05000000000000000000" pitchFamily="2" charset="2"/>
              <a:buChar char="§"/>
            </a:pPr>
            <a:r>
              <a:rPr lang="en-US" dirty="0"/>
              <a:t>Avoidance of topics</a:t>
            </a:r>
          </a:p>
          <a:p>
            <a:pPr>
              <a:buFont typeface="Wingdings" panose="05000000000000000000" pitchFamily="2" charset="2"/>
              <a:buChar char="§"/>
            </a:pPr>
            <a:endParaRPr lang="en-US" dirty="0"/>
          </a:p>
          <a:p>
            <a:pPr>
              <a:buFont typeface="Wingdings" panose="05000000000000000000" pitchFamily="2" charset="2"/>
              <a:buChar char="§"/>
            </a:pPr>
            <a:r>
              <a:rPr lang="en-US" dirty="0"/>
              <a:t>Rigidities</a:t>
            </a:r>
          </a:p>
          <a:p>
            <a:pPr>
              <a:buFont typeface="Wingdings" panose="05000000000000000000" pitchFamily="2" charset="2"/>
              <a:buChar char="§"/>
            </a:pPr>
            <a:endParaRPr lang="en-US" dirty="0"/>
          </a:p>
          <a:p>
            <a:pPr>
              <a:buFont typeface="Wingdings" panose="05000000000000000000" pitchFamily="2" charset="2"/>
              <a:buChar char="§"/>
            </a:pPr>
            <a:r>
              <a:rPr lang="en-US" dirty="0"/>
              <a:t>Language of avoidance</a:t>
            </a:r>
          </a:p>
          <a:p>
            <a:pPr>
              <a:buFont typeface="Wingdings" panose="05000000000000000000" pitchFamily="2" charset="2"/>
              <a:buChar char="§"/>
            </a:pPr>
            <a:endParaRPr lang="en-US" dirty="0"/>
          </a:p>
          <a:p>
            <a:pPr>
              <a:buFont typeface="Wingdings" panose="05000000000000000000" pitchFamily="2" charset="2"/>
              <a:buChar char="§"/>
            </a:pPr>
            <a:r>
              <a:rPr lang="en-US" dirty="0"/>
              <a:t>Lateness, missing hours, forgetting to pay</a:t>
            </a:r>
          </a:p>
          <a:p>
            <a:endParaRPr lang="en-IN" dirty="0"/>
          </a:p>
        </p:txBody>
      </p:sp>
    </p:spTree>
    <p:extLst>
      <p:ext uri="{BB962C8B-B14F-4D97-AF65-F5344CB8AC3E}">
        <p14:creationId xmlns:p14="http://schemas.microsoft.com/office/powerpoint/2010/main" xmlns="" val="40105204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2B0CBA8-405D-4575-8393-87FBB9C7190A}"/>
              </a:ext>
            </a:extLst>
          </p:cNvPr>
          <p:cNvSpPr>
            <a:spLocks noGrp="1"/>
          </p:cNvSpPr>
          <p:nvPr>
            <p:ph idx="1"/>
          </p:nvPr>
        </p:nvSpPr>
        <p:spPr>
          <a:xfrm>
            <a:off x="1024128" y="875899"/>
            <a:ext cx="9720073" cy="5433461"/>
          </a:xfrm>
        </p:spPr>
        <p:txBody>
          <a:bodyPr>
            <a:normAutofit/>
          </a:bodyPr>
          <a:lstStyle/>
          <a:p>
            <a:pPr>
              <a:buFont typeface="Wingdings" panose="05000000000000000000" pitchFamily="2" charset="2"/>
              <a:buChar char="§"/>
            </a:pPr>
            <a:r>
              <a:rPr lang="en-US" dirty="0"/>
              <a:t>Absence of dreams</a:t>
            </a:r>
          </a:p>
          <a:p>
            <a:pPr>
              <a:buFont typeface="Wingdings" panose="05000000000000000000" pitchFamily="2" charset="2"/>
              <a:buChar char="§"/>
            </a:pPr>
            <a:endParaRPr lang="en-US" dirty="0"/>
          </a:p>
          <a:p>
            <a:pPr>
              <a:buFont typeface="Wingdings" panose="05000000000000000000" pitchFamily="2" charset="2"/>
              <a:buChar char="§"/>
            </a:pPr>
            <a:r>
              <a:rPr lang="en-US" dirty="0"/>
              <a:t>Patient is bored</a:t>
            </a:r>
          </a:p>
          <a:p>
            <a:pPr>
              <a:buFont typeface="Wingdings" panose="05000000000000000000" pitchFamily="2" charset="2"/>
              <a:buChar char="§"/>
            </a:pPr>
            <a:endParaRPr lang="en-US" dirty="0"/>
          </a:p>
          <a:p>
            <a:pPr>
              <a:buFont typeface="Wingdings" panose="05000000000000000000" pitchFamily="2" charset="2"/>
              <a:buChar char="§"/>
            </a:pPr>
            <a:r>
              <a:rPr lang="en-US" dirty="0"/>
              <a:t>The patient has a secret</a:t>
            </a:r>
          </a:p>
          <a:p>
            <a:pPr>
              <a:buFont typeface="Wingdings" panose="05000000000000000000" pitchFamily="2" charset="2"/>
              <a:buChar char="§"/>
            </a:pPr>
            <a:endParaRPr lang="en-US" dirty="0"/>
          </a:p>
          <a:p>
            <a:pPr>
              <a:buFont typeface="Wingdings" panose="05000000000000000000" pitchFamily="2" charset="2"/>
              <a:buChar char="§"/>
            </a:pPr>
            <a:r>
              <a:rPr lang="en-US" dirty="0"/>
              <a:t>Acting out</a:t>
            </a:r>
          </a:p>
          <a:p>
            <a:pPr>
              <a:buFont typeface="Wingdings" panose="05000000000000000000" pitchFamily="2" charset="2"/>
              <a:buChar char="§"/>
            </a:pPr>
            <a:endParaRPr lang="en-US" dirty="0"/>
          </a:p>
          <a:p>
            <a:pPr>
              <a:buFont typeface="Wingdings" panose="05000000000000000000" pitchFamily="2" charset="2"/>
              <a:buChar char="§"/>
            </a:pPr>
            <a:r>
              <a:rPr lang="en-US" dirty="0"/>
              <a:t>Frequent cheerful hours</a:t>
            </a:r>
            <a:endParaRPr lang="en-IN" dirty="0"/>
          </a:p>
          <a:p>
            <a:endParaRPr lang="en-IN" dirty="0"/>
          </a:p>
        </p:txBody>
      </p:sp>
    </p:spTree>
    <p:extLst>
      <p:ext uri="{BB962C8B-B14F-4D97-AF65-F5344CB8AC3E}">
        <p14:creationId xmlns:p14="http://schemas.microsoft.com/office/powerpoint/2010/main" xmlns="" val="40589898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287A919-CDBD-4C7D-9530-D39CC82B880C}"/>
              </a:ext>
            </a:extLst>
          </p:cNvPr>
          <p:cNvSpPr>
            <a:spLocks noGrp="1"/>
          </p:cNvSpPr>
          <p:nvPr>
            <p:ph idx="1"/>
          </p:nvPr>
        </p:nvSpPr>
        <p:spPr>
          <a:xfrm>
            <a:off x="1024128" y="789272"/>
            <a:ext cx="9720073" cy="5520088"/>
          </a:xfrm>
        </p:spPr>
        <p:txBody>
          <a:bodyPr/>
          <a:lstStyle/>
          <a:p>
            <a:pPr>
              <a:buFont typeface="Wingdings" panose="05000000000000000000" pitchFamily="2" charset="2"/>
              <a:buChar char="§"/>
            </a:pPr>
            <a:r>
              <a:rPr lang="en-US" dirty="0"/>
              <a:t>The patient does not change</a:t>
            </a:r>
          </a:p>
          <a:p>
            <a:pPr>
              <a:buFont typeface="Wingdings" panose="05000000000000000000" pitchFamily="2" charset="2"/>
              <a:buChar char="§"/>
            </a:pPr>
            <a:endParaRPr lang="en-US" dirty="0"/>
          </a:p>
          <a:p>
            <a:pPr>
              <a:buFont typeface="Wingdings" panose="05000000000000000000" pitchFamily="2" charset="2"/>
              <a:buChar char="§"/>
            </a:pPr>
            <a:r>
              <a:rPr lang="en-US" dirty="0"/>
              <a:t>Silent resistances</a:t>
            </a:r>
            <a:endParaRPr lang="en-IN" dirty="0"/>
          </a:p>
          <a:p>
            <a:endParaRPr lang="en-IN" dirty="0"/>
          </a:p>
        </p:txBody>
      </p:sp>
    </p:spTree>
    <p:extLst>
      <p:ext uri="{BB962C8B-B14F-4D97-AF65-F5344CB8AC3E}">
        <p14:creationId xmlns:p14="http://schemas.microsoft.com/office/powerpoint/2010/main" xmlns="" val="16630743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F65E6E-D506-4CE3-ABDF-8E8305241A46}"/>
              </a:ext>
            </a:extLst>
          </p:cNvPr>
          <p:cNvSpPr>
            <a:spLocks noGrp="1"/>
          </p:cNvSpPr>
          <p:nvPr>
            <p:ph type="title"/>
          </p:nvPr>
        </p:nvSpPr>
        <p:spPr/>
        <p:txBody>
          <a:bodyPr/>
          <a:lstStyle/>
          <a:p>
            <a:r>
              <a:rPr lang="en-IN" dirty="0"/>
              <a:t>HOW TO INTERVENE?</a:t>
            </a:r>
          </a:p>
        </p:txBody>
      </p:sp>
      <p:sp>
        <p:nvSpPr>
          <p:cNvPr id="3" name="Content Placeholder 2">
            <a:extLst>
              <a:ext uri="{FF2B5EF4-FFF2-40B4-BE49-F238E27FC236}">
                <a16:creationId xmlns:a16="http://schemas.microsoft.com/office/drawing/2014/main" xmlns="" id="{C004FD89-9AB7-4571-B54A-040FCF251278}"/>
              </a:ext>
            </a:extLst>
          </p:cNvPr>
          <p:cNvSpPr>
            <a:spLocks noGrp="1"/>
          </p:cNvSpPr>
          <p:nvPr>
            <p:ph idx="1"/>
          </p:nvPr>
        </p:nvSpPr>
        <p:spPr/>
        <p:txBody>
          <a:bodyPr/>
          <a:lstStyle/>
          <a:p>
            <a:pPr>
              <a:buFont typeface="Wingdings" panose="05000000000000000000" pitchFamily="2" charset="2"/>
              <a:buChar char="§"/>
            </a:pPr>
            <a:r>
              <a:rPr lang="en-IN" dirty="0"/>
              <a:t>Confrontation</a:t>
            </a:r>
          </a:p>
          <a:p>
            <a:pPr>
              <a:buFont typeface="Wingdings" panose="05000000000000000000" pitchFamily="2" charset="2"/>
              <a:buChar char="§"/>
            </a:pPr>
            <a:r>
              <a:rPr lang="en-IN" dirty="0"/>
              <a:t>Clarification</a:t>
            </a:r>
          </a:p>
          <a:p>
            <a:pPr>
              <a:buFont typeface="Wingdings" panose="05000000000000000000" pitchFamily="2" charset="2"/>
              <a:buChar char="§"/>
            </a:pPr>
            <a:r>
              <a:rPr lang="en-IN" dirty="0"/>
              <a:t>Interpretation</a:t>
            </a:r>
          </a:p>
        </p:txBody>
      </p:sp>
    </p:spTree>
    <p:extLst>
      <p:ext uri="{BB962C8B-B14F-4D97-AF65-F5344CB8AC3E}">
        <p14:creationId xmlns:p14="http://schemas.microsoft.com/office/powerpoint/2010/main" xmlns="" val="28908978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7893C5-1789-42DD-A706-623B1A6B7466}"/>
              </a:ext>
            </a:extLst>
          </p:cNvPr>
          <p:cNvSpPr>
            <a:spLocks noGrp="1"/>
          </p:cNvSpPr>
          <p:nvPr>
            <p:ph type="title"/>
          </p:nvPr>
        </p:nvSpPr>
        <p:spPr/>
        <p:txBody>
          <a:bodyPr/>
          <a:lstStyle/>
          <a:p>
            <a:r>
              <a:rPr lang="en-IN" dirty="0"/>
              <a:t>LETS DO AN ACTIVITY</a:t>
            </a:r>
          </a:p>
        </p:txBody>
      </p:sp>
      <p:sp>
        <p:nvSpPr>
          <p:cNvPr id="3" name="Content Placeholder 2">
            <a:extLst>
              <a:ext uri="{FF2B5EF4-FFF2-40B4-BE49-F238E27FC236}">
                <a16:creationId xmlns:a16="http://schemas.microsoft.com/office/drawing/2014/main" xmlns="" id="{912EB1E7-E46B-4019-AB0B-C9870B83F442}"/>
              </a:ext>
            </a:extLst>
          </p:cNvPr>
          <p:cNvSpPr>
            <a:spLocks noGrp="1"/>
          </p:cNvSpPr>
          <p:nvPr>
            <p:ph idx="1"/>
          </p:nvPr>
        </p:nvSpPr>
        <p:spPr/>
        <p:txBody>
          <a:bodyPr/>
          <a:lstStyle/>
          <a:p>
            <a:r>
              <a:rPr lang="en-IN" dirty="0"/>
              <a:t>Point out the probable resistances –</a:t>
            </a:r>
          </a:p>
          <a:p>
            <a:endParaRPr lang="en-IN" dirty="0"/>
          </a:p>
          <a:p>
            <a:r>
              <a:rPr lang="en-IN" dirty="0"/>
              <a:t>“Lalita after many conflicts and mental turmoil, finally convinced herself to go for psychotherapy. She arrived a little late for her first session but was very vocal about her problems. She talked about her marital disputes, her own emotional conflicts with her husband etc. On the second session she forgot to pay her session fee. She became very embarrassed after this incident and apologized to her therapist countless number of times. After that </a:t>
            </a:r>
            <a:r>
              <a:rPr lang="en-IN" dirty="0" err="1"/>
              <a:t>inicident</a:t>
            </a:r>
            <a:r>
              <a:rPr lang="en-IN" dirty="0"/>
              <a:t> her body language became very stiff while doing sessions and most of the times she got bored while speaking about her problems. </a:t>
            </a:r>
          </a:p>
        </p:txBody>
      </p:sp>
    </p:spTree>
    <p:extLst>
      <p:ext uri="{BB962C8B-B14F-4D97-AF65-F5344CB8AC3E}">
        <p14:creationId xmlns:p14="http://schemas.microsoft.com/office/powerpoint/2010/main" xmlns="" val="11430195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455195-2C86-4882-BD43-97CDE0CC3FEB}"/>
              </a:ext>
            </a:extLst>
          </p:cNvPr>
          <p:cNvSpPr>
            <a:spLocks noGrp="1"/>
          </p:cNvSpPr>
          <p:nvPr>
            <p:ph type="title"/>
          </p:nvPr>
        </p:nvSpPr>
        <p:spPr/>
        <p:txBody>
          <a:bodyPr/>
          <a:lstStyle/>
          <a:p>
            <a:r>
              <a:rPr lang="en-US" dirty="0"/>
              <a:t>HOME WORK</a:t>
            </a:r>
            <a:endParaRPr lang="en-IN" dirty="0"/>
          </a:p>
        </p:txBody>
      </p:sp>
      <p:sp>
        <p:nvSpPr>
          <p:cNvPr id="3" name="Content Placeholder 2">
            <a:extLst>
              <a:ext uri="{FF2B5EF4-FFF2-40B4-BE49-F238E27FC236}">
                <a16:creationId xmlns:a16="http://schemas.microsoft.com/office/drawing/2014/main" xmlns="" id="{F3BD78A9-DB09-4C03-A4B2-2B06A0B0A8C7}"/>
              </a:ext>
            </a:extLst>
          </p:cNvPr>
          <p:cNvSpPr>
            <a:spLocks noGrp="1"/>
          </p:cNvSpPr>
          <p:nvPr>
            <p:ph idx="1"/>
          </p:nvPr>
        </p:nvSpPr>
        <p:spPr/>
        <p:txBody>
          <a:bodyPr/>
          <a:lstStyle/>
          <a:p>
            <a:r>
              <a:rPr lang="en-US" dirty="0"/>
              <a:t>A case on resistance</a:t>
            </a:r>
            <a:endParaRPr lang="en-IN" dirty="0"/>
          </a:p>
        </p:txBody>
      </p:sp>
    </p:spTree>
    <p:extLst>
      <p:ext uri="{BB962C8B-B14F-4D97-AF65-F5344CB8AC3E}">
        <p14:creationId xmlns:p14="http://schemas.microsoft.com/office/powerpoint/2010/main" xmlns="" val="31886048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D16E2E-2026-43DC-85C2-EAD9E8A0CC1B}"/>
              </a:ext>
            </a:extLst>
          </p:cNvPr>
          <p:cNvSpPr>
            <a:spLocks noGrp="1"/>
          </p:cNvSpPr>
          <p:nvPr>
            <p:ph type="title"/>
          </p:nvPr>
        </p:nvSpPr>
        <p:spPr/>
        <p:txBody>
          <a:bodyPr/>
          <a:lstStyle/>
          <a:p>
            <a:r>
              <a:rPr lang="en-IN" dirty="0"/>
              <a:t>TRANSFERENCE</a:t>
            </a:r>
          </a:p>
        </p:txBody>
      </p:sp>
      <p:sp>
        <p:nvSpPr>
          <p:cNvPr id="3" name="Content Placeholder 2">
            <a:extLst>
              <a:ext uri="{FF2B5EF4-FFF2-40B4-BE49-F238E27FC236}">
                <a16:creationId xmlns:a16="http://schemas.microsoft.com/office/drawing/2014/main" xmlns="" id="{7424BEAB-7AD6-4AD0-925F-54CDAE39E9E1}"/>
              </a:ext>
            </a:extLst>
          </p:cNvPr>
          <p:cNvSpPr>
            <a:spLocks noGrp="1"/>
          </p:cNvSpPr>
          <p:nvPr>
            <p:ph idx="1"/>
          </p:nvPr>
        </p:nvSpPr>
        <p:spPr/>
        <p:txBody>
          <a:bodyPr/>
          <a:lstStyle/>
          <a:p>
            <a:r>
              <a:rPr lang="en-US" dirty="0"/>
              <a:t>Transference is the sum of the feelings that a patient has about the therapist. Some of those feelings are about the patient’s here-and-now experience of the therapist, while others relate to feelings the person had for people in the past that are now displaced onto the therapist. </a:t>
            </a:r>
            <a:endParaRPr lang="en-IN" dirty="0"/>
          </a:p>
        </p:txBody>
      </p:sp>
      <p:pic>
        <p:nvPicPr>
          <p:cNvPr id="9218" name="Picture 2" descr="The Impossible Profession—I | The New Yorker">
            <a:extLst>
              <a:ext uri="{FF2B5EF4-FFF2-40B4-BE49-F238E27FC236}">
                <a16:creationId xmlns:a16="http://schemas.microsoft.com/office/drawing/2014/main" xmlns="" id="{ED7D90C8-02D2-4C0F-B114-2B4D2624F80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601" y="384048"/>
            <a:ext cx="2857500" cy="16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122061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30EB70-88C9-4FCE-93C8-DFE22CF2AA84}"/>
              </a:ext>
            </a:extLst>
          </p:cNvPr>
          <p:cNvSpPr>
            <a:spLocks noGrp="1"/>
          </p:cNvSpPr>
          <p:nvPr>
            <p:ph type="title"/>
          </p:nvPr>
        </p:nvSpPr>
        <p:spPr/>
        <p:txBody>
          <a:bodyPr/>
          <a:lstStyle/>
          <a:p>
            <a:r>
              <a:rPr lang="en-IN" dirty="0"/>
              <a:t>WHY DO WE CARE ABOUT TRANSFERENCE?</a:t>
            </a:r>
          </a:p>
        </p:txBody>
      </p:sp>
      <p:sp>
        <p:nvSpPr>
          <p:cNvPr id="3" name="Content Placeholder 2">
            <a:extLst>
              <a:ext uri="{FF2B5EF4-FFF2-40B4-BE49-F238E27FC236}">
                <a16:creationId xmlns:a16="http://schemas.microsoft.com/office/drawing/2014/main" xmlns="" id="{5EE73A2C-F2A6-4739-8E75-195945003141}"/>
              </a:ext>
            </a:extLst>
          </p:cNvPr>
          <p:cNvSpPr>
            <a:spLocks noGrp="1"/>
          </p:cNvSpPr>
          <p:nvPr>
            <p:ph idx="1"/>
          </p:nvPr>
        </p:nvSpPr>
        <p:spPr/>
        <p:txBody>
          <a:bodyPr/>
          <a:lstStyle/>
          <a:p>
            <a:r>
              <a:rPr lang="en-US" dirty="0"/>
              <a:t>In psychodynamic psychotherapy, transference feelings are a way to learn about the important relationships in a patient’s life. If patients react to us in certain ways, we can bet that they react that way in other relationships as well. Making these reactions conscious and linking them to early relationships frees people up to make new choices about how to relate to others. In addition, transference reactions serve as gateways to exploring memories: </a:t>
            </a:r>
          </a:p>
          <a:p>
            <a:endParaRPr lang="en-IN" dirty="0"/>
          </a:p>
        </p:txBody>
      </p:sp>
    </p:spTree>
    <p:extLst>
      <p:ext uri="{BB962C8B-B14F-4D97-AF65-F5344CB8AC3E}">
        <p14:creationId xmlns:p14="http://schemas.microsoft.com/office/powerpoint/2010/main" xmlns="" val="2155820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E9D6D8-7A94-48FE-8736-9FB833A31F6F}"/>
              </a:ext>
            </a:extLst>
          </p:cNvPr>
          <p:cNvSpPr>
            <a:spLocks noGrp="1"/>
          </p:cNvSpPr>
          <p:nvPr>
            <p:ph type="title"/>
          </p:nvPr>
        </p:nvSpPr>
        <p:spPr/>
        <p:txBody>
          <a:bodyPr/>
          <a:lstStyle/>
          <a:p>
            <a:r>
              <a:rPr lang="en-US" dirty="0"/>
              <a:t>Topographical Concept</a:t>
            </a:r>
            <a:endParaRPr lang="en-IN" dirty="0"/>
          </a:p>
        </p:txBody>
      </p:sp>
      <p:sp>
        <p:nvSpPr>
          <p:cNvPr id="3" name="Content Placeholder 2">
            <a:extLst>
              <a:ext uri="{FF2B5EF4-FFF2-40B4-BE49-F238E27FC236}">
                <a16:creationId xmlns:a16="http://schemas.microsoft.com/office/drawing/2014/main" xmlns="" id="{F1EB0EC6-967D-468D-8670-1FC87E2A2FD6}"/>
              </a:ext>
            </a:extLst>
          </p:cNvPr>
          <p:cNvSpPr>
            <a:spLocks noGrp="1"/>
          </p:cNvSpPr>
          <p:nvPr>
            <p:ph idx="1"/>
          </p:nvPr>
        </p:nvSpPr>
        <p:spPr/>
        <p:txBody>
          <a:bodyPr>
            <a:normAutofit/>
          </a:bodyPr>
          <a:lstStyle/>
          <a:p>
            <a:r>
              <a:rPr lang="en-US" b="1" u="sng" dirty="0"/>
              <a:t>Conscious Mind</a:t>
            </a:r>
            <a:r>
              <a:rPr lang="en-US" dirty="0"/>
              <a:t>- The mind which we are aware of. </a:t>
            </a:r>
            <a:r>
              <a:rPr lang="en-US" b="0" i="0" dirty="0">
                <a:solidFill>
                  <a:srgbClr val="212121"/>
                </a:solidFill>
                <a:effectLst/>
                <a:latin typeface="Merriweather" panose="00000500000000000000" pitchFamily="2" charset="0"/>
              </a:rPr>
              <a:t> </a:t>
            </a:r>
            <a:r>
              <a:rPr lang="en-US" dirty="0">
                <a:solidFill>
                  <a:srgbClr val="212121"/>
                </a:solidFill>
              </a:rPr>
              <a:t>It</a:t>
            </a:r>
            <a:r>
              <a:rPr lang="en-US" dirty="0">
                <a:solidFill>
                  <a:srgbClr val="212121"/>
                </a:solidFill>
                <a:latin typeface="Merriweather" panose="00000500000000000000" pitchFamily="2" charset="0"/>
              </a:rPr>
              <a:t> </a:t>
            </a:r>
            <a:r>
              <a:rPr lang="en-US" b="0" i="0" dirty="0">
                <a:solidFill>
                  <a:srgbClr val="212121"/>
                </a:solidFill>
                <a:effectLst/>
              </a:rPr>
              <a:t>contains all of the thoughts, memories, feelings, and wishes of which we are aware at any given moment. </a:t>
            </a:r>
          </a:p>
          <a:p>
            <a:pPr marL="0" indent="0">
              <a:buNone/>
            </a:pPr>
            <a:endParaRPr lang="en-US" dirty="0"/>
          </a:p>
          <a:p>
            <a:r>
              <a:rPr lang="en-US" b="1" u="sng" dirty="0"/>
              <a:t>Preconscious/Subconscious Mind- </a:t>
            </a:r>
            <a:r>
              <a:rPr lang="en-US" dirty="0"/>
              <a:t>The mind which remains submerged but we can easily bring the materials into consciousness.</a:t>
            </a:r>
          </a:p>
          <a:p>
            <a:endParaRPr lang="en-US" dirty="0"/>
          </a:p>
          <a:p>
            <a:r>
              <a:rPr lang="en-US" b="1" u="sng" dirty="0"/>
              <a:t>Unconscious Mind</a:t>
            </a:r>
            <a:r>
              <a:rPr lang="en-US" dirty="0"/>
              <a:t> – It </a:t>
            </a:r>
            <a:r>
              <a:rPr lang="en-US" b="0" i="0" dirty="0">
                <a:solidFill>
                  <a:srgbClr val="212121"/>
                </a:solidFill>
                <a:effectLst/>
              </a:rPr>
              <a:t>is a reservoir of feelings, thoughts, instincts, urges, and memories that are outside of our conscious awareness and which we are unaware of. The unconscious contains contents that are unacceptable or unpleasant</a:t>
            </a:r>
            <a:r>
              <a:rPr lang="en-US" dirty="0">
                <a:solidFill>
                  <a:srgbClr val="212121"/>
                </a:solidFill>
              </a:rPr>
              <a:t> materials. </a:t>
            </a:r>
            <a:endParaRPr lang="en-IN" dirty="0"/>
          </a:p>
        </p:txBody>
      </p:sp>
    </p:spTree>
    <p:extLst>
      <p:ext uri="{BB962C8B-B14F-4D97-AF65-F5344CB8AC3E}">
        <p14:creationId xmlns:p14="http://schemas.microsoft.com/office/powerpoint/2010/main" xmlns="" val="4601039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635BD25-FA5D-48F3-A805-D9F2EAF83F50}"/>
              </a:ext>
            </a:extLst>
          </p:cNvPr>
          <p:cNvSpPr>
            <a:spLocks noGrp="1"/>
          </p:cNvSpPr>
          <p:nvPr>
            <p:ph idx="1"/>
          </p:nvPr>
        </p:nvSpPr>
        <p:spPr>
          <a:xfrm>
            <a:off x="1024128" y="510139"/>
            <a:ext cx="9720073" cy="5799221"/>
          </a:xfrm>
        </p:spPr>
        <p:txBody>
          <a:bodyPr>
            <a:normAutofit/>
          </a:bodyPr>
          <a:lstStyle/>
          <a:p>
            <a:r>
              <a:rPr lang="en-US" dirty="0"/>
              <a:t>Example - After a session in which Mr. A began to talk about quitting his high-paying job to try his hand at writing fiction, he missed two sessions. When the therapist asked about this, Mr. A said he assumed that the therapist would try to talk him out of this idea. As they discussed this, it became clear that Mr. A made this assumption because his parents were very dismissive of artistic pursuits, and had convinced him to take a business job rather than trying to make a life as a writer. </a:t>
            </a:r>
          </a:p>
          <a:p>
            <a:r>
              <a:rPr lang="en-US" dirty="0"/>
              <a:t>Here, Mr. A makes an assumption about the therapist that stems from his feelings about his parents. Helping Mr. A to see that this assumption is displaced onto the therapist enables Mr. A to understand more about his expectations of people in his current life</a:t>
            </a:r>
            <a:endParaRPr lang="en-IN" dirty="0"/>
          </a:p>
        </p:txBody>
      </p:sp>
    </p:spTree>
    <p:extLst>
      <p:ext uri="{BB962C8B-B14F-4D97-AF65-F5344CB8AC3E}">
        <p14:creationId xmlns:p14="http://schemas.microsoft.com/office/powerpoint/2010/main" xmlns="" val="7762143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45A9F-896F-465B-9EB4-F42E59F2CD70}"/>
              </a:ext>
            </a:extLst>
          </p:cNvPr>
          <p:cNvSpPr>
            <a:spLocks noGrp="1"/>
          </p:cNvSpPr>
          <p:nvPr>
            <p:ph type="title"/>
          </p:nvPr>
        </p:nvSpPr>
        <p:spPr/>
        <p:txBody>
          <a:bodyPr/>
          <a:lstStyle/>
          <a:p>
            <a:r>
              <a:rPr lang="en-IN" dirty="0"/>
              <a:t>TYPES OF TRANSFERENCE </a:t>
            </a:r>
          </a:p>
        </p:txBody>
      </p:sp>
      <p:sp>
        <p:nvSpPr>
          <p:cNvPr id="3" name="Content Placeholder 2">
            <a:extLst>
              <a:ext uri="{FF2B5EF4-FFF2-40B4-BE49-F238E27FC236}">
                <a16:creationId xmlns:a16="http://schemas.microsoft.com/office/drawing/2014/main" xmlns="" id="{127FFBD9-3BCF-4F6C-B02B-3B0F543158FD}"/>
              </a:ext>
            </a:extLst>
          </p:cNvPr>
          <p:cNvSpPr>
            <a:spLocks noGrp="1"/>
          </p:cNvSpPr>
          <p:nvPr>
            <p:ph idx="1"/>
          </p:nvPr>
        </p:nvSpPr>
        <p:spPr/>
        <p:txBody>
          <a:bodyPr/>
          <a:lstStyle/>
          <a:p>
            <a:pPr>
              <a:buFont typeface="Wingdings" panose="05000000000000000000" pitchFamily="2" charset="2"/>
              <a:buChar char="§"/>
            </a:pPr>
            <a:r>
              <a:rPr lang="en-IN" dirty="0"/>
              <a:t>Related to affect</a:t>
            </a:r>
          </a:p>
          <a:p>
            <a:pPr>
              <a:buFont typeface="Wingdings" panose="05000000000000000000" pitchFamily="2" charset="2"/>
              <a:buChar char="§"/>
            </a:pPr>
            <a:r>
              <a:rPr lang="en-IN" dirty="0"/>
              <a:t>Related to past relationship </a:t>
            </a:r>
          </a:p>
          <a:p>
            <a:pPr>
              <a:buFont typeface="Wingdings" panose="05000000000000000000" pitchFamily="2" charset="2"/>
              <a:buChar char="§"/>
            </a:pPr>
            <a:r>
              <a:rPr lang="en-IN" dirty="0"/>
              <a:t>Displaced transference</a:t>
            </a:r>
          </a:p>
          <a:p>
            <a:pPr>
              <a:buFont typeface="Wingdings" panose="05000000000000000000" pitchFamily="2" charset="2"/>
              <a:buChar char="§"/>
            </a:pPr>
            <a:r>
              <a:rPr lang="en-IN" dirty="0"/>
              <a:t>Restitution transference</a:t>
            </a:r>
          </a:p>
          <a:p>
            <a:endParaRPr lang="en-IN" dirty="0"/>
          </a:p>
          <a:p>
            <a:endParaRPr lang="en-IN" dirty="0"/>
          </a:p>
          <a:p>
            <a:pPr marL="0" indent="0">
              <a:buNone/>
            </a:pPr>
            <a:endParaRPr lang="en-IN" dirty="0"/>
          </a:p>
        </p:txBody>
      </p:sp>
      <p:pic>
        <p:nvPicPr>
          <p:cNvPr id="10242" name="Picture 2" descr="The Chronicle of Evidence-Based Mentoring | Transference: A rarely  acknowledged dimension of youth mentoring relationships">
            <a:extLst>
              <a:ext uri="{FF2B5EF4-FFF2-40B4-BE49-F238E27FC236}">
                <a16:creationId xmlns:a16="http://schemas.microsoft.com/office/drawing/2014/main" xmlns="" id="{6025B056-5B8A-41E8-AF4D-E8E27A94ADC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69204" y="970799"/>
            <a:ext cx="3100338" cy="27541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03767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23E263-6216-4ADB-8328-8666422C3C53}"/>
              </a:ext>
            </a:extLst>
          </p:cNvPr>
          <p:cNvSpPr>
            <a:spLocks noGrp="1"/>
          </p:cNvSpPr>
          <p:nvPr>
            <p:ph type="title"/>
          </p:nvPr>
        </p:nvSpPr>
        <p:spPr/>
        <p:txBody>
          <a:bodyPr/>
          <a:lstStyle/>
          <a:p>
            <a:r>
              <a:rPr lang="en-IN" dirty="0"/>
              <a:t>HOW TO INTERVENE</a:t>
            </a:r>
          </a:p>
        </p:txBody>
      </p:sp>
      <p:sp>
        <p:nvSpPr>
          <p:cNvPr id="3" name="Content Placeholder 2">
            <a:extLst>
              <a:ext uri="{FF2B5EF4-FFF2-40B4-BE49-F238E27FC236}">
                <a16:creationId xmlns:a16="http://schemas.microsoft.com/office/drawing/2014/main" xmlns="" id="{2B663194-44BB-43F3-AF88-AEA8BCDA7EE3}"/>
              </a:ext>
            </a:extLst>
          </p:cNvPr>
          <p:cNvSpPr>
            <a:spLocks noGrp="1"/>
          </p:cNvSpPr>
          <p:nvPr>
            <p:ph idx="1"/>
          </p:nvPr>
        </p:nvSpPr>
        <p:spPr/>
        <p:txBody>
          <a:bodyPr/>
          <a:lstStyle/>
          <a:p>
            <a:r>
              <a:rPr lang="en-IN" dirty="0"/>
              <a:t>LISTENING AND WAIT FOR THE TIME TO INTERVENE. </a:t>
            </a:r>
          </a:p>
        </p:txBody>
      </p:sp>
    </p:spTree>
    <p:extLst>
      <p:ext uri="{BB962C8B-B14F-4D97-AF65-F5344CB8AC3E}">
        <p14:creationId xmlns:p14="http://schemas.microsoft.com/office/powerpoint/2010/main" xmlns="" val="36085888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998088-0092-4C36-8382-69BC196BB7AE}"/>
              </a:ext>
            </a:extLst>
          </p:cNvPr>
          <p:cNvSpPr>
            <a:spLocks noGrp="1"/>
          </p:cNvSpPr>
          <p:nvPr>
            <p:ph type="title"/>
          </p:nvPr>
        </p:nvSpPr>
        <p:spPr/>
        <p:txBody>
          <a:bodyPr/>
          <a:lstStyle/>
          <a:p>
            <a:r>
              <a:rPr lang="en-IN" dirty="0"/>
              <a:t>COUNTERTRANSFERENCE</a:t>
            </a:r>
          </a:p>
        </p:txBody>
      </p:sp>
      <p:sp>
        <p:nvSpPr>
          <p:cNvPr id="3" name="Content Placeholder 2">
            <a:extLst>
              <a:ext uri="{FF2B5EF4-FFF2-40B4-BE49-F238E27FC236}">
                <a16:creationId xmlns:a16="http://schemas.microsoft.com/office/drawing/2014/main" xmlns="" id="{609810C6-1959-4FA6-AEF6-64DE61059C67}"/>
              </a:ext>
            </a:extLst>
          </p:cNvPr>
          <p:cNvSpPr>
            <a:spLocks noGrp="1"/>
          </p:cNvSpPr>
          <p:nvPr>
            <p:ph idx="1"/>
          </p:nvPr>
        </p:nvSpPr>
        <p:spPr/>
        <p:txBody>
          <a:bodyPr/>
          <a:lstStyle/>
          <a:p>
            <a:r>
              <a:rPr lang="en-US" dirty="0"/>
              <a:t>When two people sit in a room and talk to each other week after week, they both have feelings about each other. In the same way that patients have feelings about their therapists, which we call transference, therapists have feelings about their patients, which we call countertransference. Countertransference is the sum of the feelings therapists have about their patients (both conscious and unconscious)</a:t>
            </a:r>
            <a:endParaRPr lang="en-IN" dirty="0"/>
          </a:p>
        </p:txBody>
      </p:sp>
      <p:pic>
        <p:nvPicPr>
          <p:cNvPr id="11266" name="Picture 2" descr="Countertransference in Palliative Care | Palliative in Practice | Center to  Advance Palliative Care">
            <a:extLst>
              <a:ext uri="{FF2B5EF4-FFF2-40B4-BE49-F238E27FC236}">
                <a16:creationId xmlns:a16="http://schemas.microsoft.com/office/drawing/2014/main" xmlns="" id="{E09620E2-1979-4641-BAA8-743F3AA4F5C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548497" y="463486"/>
            <a:ext cx="2619375" cy="1743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364898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F7CF91-DA6C-4490-B053-87C1837BD80E}"/>
              </a:ext>
            </a:extLst>
          </p:cNvPr>
          <p:cNvSpPr>
            <a:spLocks noGrp="1"/>
          </p:cNvSpPr>
          <p:nvPr>
            <p:ph type="title"/>
          </p:nvPr>
        </p:nvSpPr>
        <p:spPr/>
        <p:txBody>
          <a:bodyPr/>
          <a:lstStyle/>
          <a:p>
            <a:r>
              <a:rPr lang="en-IN" dirty="0"/>
              <a:t>WHY DO WE CARE ABOUT COUNTERTRANSFERENCE?</a:t>
            </a:r>
          </a:p>
        </p:txBody>
      </p:sp>
      <p:sp>
        <p:nvSpPr>
          <p:cNvPr id="3" name="Content Placeholder 2">
            <a:extLst>
              <a:ext uri="{FF2B5EF4-FFF2-40B4-BE49-F238E27FC236}">
                <a16:creationId xmlns:a16="http://schemas.microsoft.com/office/drawing/2014/main" xmlns="" id="{7A70B60E-E141-4FE9-B515-5D07765232C0}"/>
              </a:ext>
            </a:extLst>
          </p:cNvPr>
          <p:cNvSpPr>
            <a:spLocks noGrp="1"/>
          </p:cNvSpPr>
          <p:nvPr>
            <p:ph idx="1"/>
          </p:nvPr>
        </p:nvSpPr>
        <p:spPr/>
        <p:txBody>
          <a:bodyPr>
            <a:normAutofit fontScale="92500"/>
          </a:bodyPr>
          <a:lstStyle/>
          <a:p>
            <a:r>
              <a:rPr lang="en-US" dirty="0"/>
              <a:t>Understanding our countertransference is important for many reasons: </a:t>
            </a:r>
          </a:p>
          <a:p>
            <a:r>
              <a:rPr lang="en-US" dirty="0"/>
              <a:t>Acknowledging and understanding our feelings about patients decreases the chances that we will act on those feelings: It is inevitable that in the course of working with patients we will have a range of feelings toward them, including anger, irritation, affection, and boredom. The more aware we are of these feelings and of the potential reasons for them, the less likely we are to unconsciously act on them. </a:t>
            </a:r>
          </a:p>
          <a:p>
            <a:r>
              <a:rPr lang="en-US" dirty="0"/>
              <a:t>Consider these two situations: Therapist #1 fights against acknowledging his boredom with his patient and begins to consistently fall asleep in sessions. Therapist #2 acknowledges his boredom with his patient. He discusses this with a supervisor and realizes that it is related to a resistance preventing the patient from engaging with him. </a:t>
            </a:r>
          </a:p>
          <a:p>
            <a:r>
              <a:rPr lang="en-US" dirty="0"/>
              <a:t>The therapist becomes more attentive in sessions as he reflects on the patient’s conflict.</a:t>
            </a:r>
            <a:endParaRPr lang="en-IN" dirty="0"/>
          </a:p>
        </p:txBody>
      </p:sp>
    </p:spTree>
    <p:extLst>
      <p:ext uri="{BB962C8B-B14F-4D97-AF65-F5344CB8AC3E}">
        <p14:creationId xmlns:p14="http://schemas.microsoft.com/office/powerpoint/2010/main" xmlns="" val="30018938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B867B24-E34A-4134-A5E8-4E77CDC5ACB5}"/>
              </a:ext>
            </a:extLst>
          </p:cNvPr>
          <p:cNvSpPr>
            <a:spLocks noGrp="1"/>
          </p:cNvSpPr>
          <p:nvPr>
            <p:ph idx="1"/>
          </p:nvPr>
        </p:nvSpPr>
        <p:spPr>
          <a:xfrm>
            <a:off x="1024128" y="770021"/>
            <a:ext cx="9720073" cy="5539339"/>
          </a:xfrm>
        </p:spPr>
        <p:txBody>
          <a:bodyPr>
            <a:normAutofit/>
          </a:bodyPr>
          <a:lstStyle/>
          <a:p>
            <a:r>
              <a:rPr lang="en-US" dirty="0"/>
              <a:t>Countertransference helps us to diagnose, assess, and treat our patients: Having very strong positive or negative feelings about patients helps us to recognize the predominance of splitting-based defenses. Understanding our feelings about patients during sessions helps us to recognize many aspects of our patients’ functioning, including defenses and their ways of relating to other people. </a:t>
            </a:r>
          </a:p>
          <a:p>
            <a:r>
              <a:rPr lang="en-US" dirty="0"/>
              <a:t>• Countertransference helps guide our interventions in a moment-to-moment way by helping us recognize what is important in the session.</a:t>
            </a:r>
            <a:endParaRPr lang="en-IN" dirty="0"/>
          </a:p>
        </p:txBody>
      </p:sp>
    </p:spTree>
    <p:extLst>
      <p:ext uri="{BB962C8B-B14F-4D97-AF65-F5344CB8AC3E}">
        <p14:creationId xmlns:p14="http://schemas.microsoft.com/office/powerpoint/2010/main" xmlns="" val="17707102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51CB1ED-6C89-4516-BDED-0809204AB85A}"/>
              </a:ext>
            </a:extLst>
          </p:cNvPr>
          <p:cNvSpPr>
            <a:spLocks noGrp="1"/>
          </p:cNvSpPr>
          <p:nvPr>
            <p:ph idx="1"/>
          </p:nvPr>
        </p:nvSpPr>
        <p:spPr>
          <a:xfrm>
            <a:off x="1024128" y="702644"/>
            <a:ext cx="9720073" cy="5606716"/>
          </a:xfrm>
        </p:spPr>
        <p:txBody>
          <a:bodyPr/>
          <a:lstStyle/>
          <a:p>
            <a:r>
              <a:rPr lang="en-US" dirty="0"/>
              <a:t>Countertransference helps us learn more about ourselves as we work with different patients. Some examples are:</a:t>
            </a:r>
          </a:p>
          <a:p>
            <a:r>
              <a:rPr lang="en-US" dirty="0"/>
              <a:t>Do you always become hopeless when patients reveal that they have an eating disorder? Do you tend to feel depressed when you talk to patients who have substance abuse problems? Do you dread seeing patients who are taking medications? Acknowledging your reactions to patients will help you understand yourself as a therapist and make career decisions that will enable you to do the work you most enjoy.</a:t>
            </a:r>
            <a:endParaRPr lang="en-IN" dirty="0"/>
          </a:p>
        </p:txBody>
      </p:sp>
    </p:spTree>
    <p:extLst>
      <p:ext uri="{BB962C8B-B14F-4D97-AF65-F5344CB8AC3E}">
        <p14:creationId xmlns:p14="http://schemas.microsoft.com/office/powerpoint/2010/main" xmlns="" val="31329629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00905B-608F-4C57-BF28-F2E78D2F56EA}"/>
              </a:ext>
            </a:extLst>
          </p:cNvPr>
          <p:cNvSpPr>
            <a:spLocks noGrp="1"/>
          </p:cNvSpPr>
          <p:nvPr>
            <p:ph type="title"/>
          </p:nvPr>
        </p:nvSpPr>
        <p:spPr/>
        <p:txBody>
          <a:bodyPr/>
          <a:lstStyle/>
          <a:p>
            <a:r>
              <a:rPr lang="en-IN" dirty="0"/>
              <a:t>INTERPRETATION</a:t>
            </a:r>
          </a:p>
        </p:txBody>
      </p:sp>
      <p:sp>
        <p:nvSpPr>
          <p:cNvPr id="3" name="Content Placeholder 2">
            <a:extLst>
              <a:ext uri="{FF2B5EF4-FFF2-40B4-BE49-F238E27FC236}">
                <a16:creationId xmlns:a16="http://schemas.microsoft.com/office/drawing/2014/main" xmlns="" id="{2BC0D34A-F488-480B-B3A4-51AAA717EDA3}"/>
              </a:ext>
            </a:extLst>
          </p:cNvPr>
          <p:cNvSpPr>
            <a:spLocks noGrp="1"/>
          </p:cNvSpPr>
          <p:nvPr>
            <p:ph idx="1"/>
          </p:nvPr>
        </p:nvSpPr>
        <p:spPr/>
        <p:txBody>
          <a:bodyPr/>
          <a:lstStyle/>
          <a:p>
            <a:pPr>
              <a:buFont typeface="Wingdings" panose="05000000000000000000" pitchFamily="2" charset="2"/>
              <a:buChar char="§"/>
            </a:pPr>
            <a:r>
              <a:rPr lang="en-IN" dirty="0"/>
              <a:t>TIME</a:t>
            </a:r>
          </a:p>
          <a:p>
            <a:pPr>
              <a:buFont typeface="Wingdings" panose="05000000000000000000" pitchFamily="2" charset="2"/>
              <a:buChar char="§"/>
            </a:pPr>
            <a:r>
              <a:rPr lang="en-IN" dirty="0"/>
              <a:t>NOT ALWAYS THE EXACT ONE </a:t>
            </a:r>
          </a:p>
          <a:p>
            <a:pPr>
              <a:buFont typeface="Wingdings" panose="05000000000000000000" pitchFamily="2" charset="2"/>
              <a:buChar char="§"/>
            </a:pPr>
            <a:r>
              <a:rPr lang="en-IN" dirty="0"/>
              <a:t>BE CAREFUL ABOUT YOUR LANGUAGE</a:t>
            </a:r>
          </a:p>
          <a:p>
            <a:pPr>
              <a:buFont typeface="Wingdings" panose="05000000000000000000" pitchFamily="2" charset="2"/>
              <a:buChar char="§"/>
            </a:pPr>
            <a:r>
              <a:rPr lang="en-IN" dirty="0"/>
              <a:t>BE CONNECTED WITH THE CLIENT TO KNOW IF HE/SHE IS READY FOR THE INTERPRETATION.</a:t>
            </a:r>
          </a:p>
        </p:txBody>
      </p:sp>
      <p:pic>
        <p:nvPicPr>
          <p:cNvPr id="12290" name="Picture 2" descr="A Revised General Theory of Mind: A Psychoanalytic Perspective">
            <a:extLst>
              <a:ext uri="{FF2B5EF4-FFF2-40B4-BE49-F238E27FC236}">
                <a16:creationId xmlns:a16="http://schemas.microsoft.com/office/drawing/2014/main" xmlns="" id="{98E850E8-0AE0-4966-B3CB-42A9DDB1E7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77213" y="811028"/>
            <a:ext cx="2966987" cy="1847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52429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594CA2-A0B0-4EFE-B25F-C4AB4BDAD2C2}"/>
              </a:ext>
            </a:extLst>
          </p:cNvPr>
          <p:cNvSpPr>
            <a:spLocks noGrp="1"/>
          </p:cNvSpPr>
          <p:nvPr>
            <p:ph type="title"/>
          </p:nvPr>
        </p:nvSpPr>
        <p:spPr/>
        <p:txBody>
          <a:bodyPr/>
          <a:lstStyle/>
          <a:p>
            <a:r>
              <a:rPr lang="en-IN" dirty="0"/>
              <a:t>WORKING THROUGH</a:t>
            </a:r>
          </a:p>
        </p:txBody>
      </p:sp>
      <p:sp>
        <p:nvSpPr>
          <p:cNvPr id="3" name="Content Placeholder 2">
            <a:extLst>
              <a:ext uri="{FF2B5EF4-FFF2-40B4-BE49-F238E27FC236}">
                <a16:creationId xmlns:a16="http://schemas.microsoft.com/office/drawing/2014/main" xmlns="" id="{0FED1BE1-D7D5-44CF-A476-05F99F2DB8AD}"/>
              </a:ext>
            </a:extLst>
          </p:cNvPr>
          <p:cNvSpPr>
            <a:spLocks noGrp="1"/>
          </p:cNvSpPr>
          <p:nvPr>
            <p:ph idx="1"/>
          </p:nvPr>
        </p:nvSpPr>
        <p:spPr>
          <a:xfrm>
            <a:off x="773871" y="1737360"/>
            <a:ext cx="9720073" cy="4023360"/>
          </a:xfrm>
        </p:spPr>
        <p:txBody>
          <a:bodyPr/>
          <a:lstStyle/>
          <a:p>
            <a:r>
              <a:rPr lang="en-IN" dirty="0"/>
              <a:t>It is the most important psychic and emotional process and work, that is required for therapeutic process to effect meaningful internal change. </a:t>
            </a:r>
          </a:p>
          <a:p>
            <a:endParaRPr lang="en-IN" dirty="0"/>
          </a:p>
          <a:p>
            <a:r>
              <a:rPr lang="en-IN" dirty="0"/>
              <a:t>A capacity finally achieved within the individual to balance emotions, to accept the unconscious desires and self to a certain extent, capacity to self analyse and development of self soothing capacities. </a:t>
            </a:r>
          </a:p>
        </p:txBody>
      </p:sp>
      <p:pic>
        <p:nvPicPr>
          <p:cNvPr id="2050" name="Picture 2" descr="Therapy wars: the revenge of Freud | Psychology | The Guardian">
            <a:extLst>
              <a:ext uri="{FF2B5EF4-FFF2-40B4-BE49-F238E27FC236}">
                <a16:creationId xmlns:a16="http://schemas.microsoft.com/office/drawing/2014/main" xmlns="" id="{8054150A-06C7-4D9C-B9F2-60BC255FC99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891712" y="3596259"/>
            <a:ext cx="1704975" cy="2676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55564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CD8F9E-9BFC-49E4-817A-4B12D97345B2}"/>
              </a:ext>
            </a:extLst>
          </p:cNvPr>
          <p:cNvSpPr>
            <a:spLocks noGrp="1"/>
          </p:cNvSpPr>
          <p:nvPr>
            <p:ph type="title"/>
          </p:nvPr>
        </p:nvSpPr>
        <p:spPr/>
        <p:txBody>
          <a:bodyPr/>
          <a:lstStyle/>
          <a:p>
            <a:r>
              <a:rPr lang="en-IN" dirty="0"/>
              <a:t>HOW IN ANALYSIS WE REALIZE?</a:t>
            </a:r>
          </a:p>
        </p:txBody>
      </p:sp>
      <p:sp>
        <p:nvSpPr>
          <p:cNvPr id="3" name="Content Placeholder 2">
            <a:extLst>
              <a:ext uri="{FF2B5EF4-FFF2-40B4-BE49-F238E27FC236}">
                <a16:creationId xmlns:a16="http://schemas.microsoft.com/office/drawing/2014/main" xmlns="" id="{9BE5131A-B272-43E0-BD4B-86E333AADF31}"/>
              </a:ext>
            </a:extLst>
          </p:cNvPr>
          <p:cNvSpPr>
            <a:spLocks noGrp="1"/>
          </p:cNvSpPr>
          <p:nvPr>
            <p:ph idx="1"/>
          </p:nvPr>
        </p:nvSpPr>
        <p:spPr/>
        <p:txBody>
          <a:bodyPr>
            <a:normAutofit lnSpcReduction="10000"/>
          </a:bodyPr>
          <a:lstStyle/>
          <a:p>
            <a:r>
              <a:rPr lang="en-IN" dirty="0"/>
              <a:t>The person’s capacity to deal with challenges</a:t>
            </a:r>
          </a:p>
          <a:p>
            <a:r>
              <a:rPr lang="en-IN" dirty="0"/>
              <a:t>How far she/he can experience her/his emotions and deal with it</a:t>
            </a:r>
          </a:p>
          <a:p>
            <a:r>
              <a:rPr lang="en-IN" dirty="0"/>
              <a:t>Automatically involve in some coping skills</a:t>
            </a:r>
          </a:p>
          <a:p>
            <a:r>
              <a:rPr lang="en-IN" dirty="0"/>
              <a:t>Even after breaking down he/she been able to sum himself/herself up</a:t>
            </a:r>
          </a:p>
          <a:p>
            <a:r>
              <a:rPr lang="en-IN" dirty="0"/>
              <a:t>Nature of dream changes</a:t>
            </a:r>
          </a:p>
          <a:p>
            <a:r>
              <a:rPr lang="en-IN" dirty="0"/>
              <a:t>Resistances lower down. </a:t>
            </a:r>
          </a:p>
          <a:p>
            <a:r>
              <a:rPr lang="en-IN" dirty="0"/>
              <a:t>Reasonable ego develops.</a:t>
            </a:r>
          </a:p>
          <a:p>
            <a:r>
              <a:rPr lang="en-IN" dirty="0"/>
              <a:t>Emergence of new emotions and thoughts</a:t>
            </a:r>
          </a:p>
          <a:p>
            <a:r>
              <a:rPr lang="en-IN" dirty="0"/>
              <a:t>Not using too many immature </a:t>
            </a:r>
            <a:r>
              <a:rPr lang="en-IN" dirty="0" err="1"/>
              <a:t>defenses</a:t>
            </a:r>
            <a:r>
              <a:rPr lang="en-IN" dirty="0"/>
              <a:t>. </a:t>
            </a:r>
          </a:p>
        </p:txBody>
      </p:sp>
    </p:spTree>
    <p:extLst>
      <p:ext uri="{BB962C8B-B14F-4D97-AF65-F5344CB8AC3E}">
        <p14:creationId xmlns:p14="http://schemas.microsoft.com/office/powerpoint/2010/main" xmlns="" val="828526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in on Life hacks">
            <a:extLst>
              <a:ext uri="{FF2B5EF4-FFF2-40B4-BE49-F238E27FC236}">
                <a16:creationId xmlns:a16="http://schemas.microsoft.com/office/drawing/2014/main" xmlns="" id="{AF0B34BE-29C4-4EC7-AF4E-D3C15918D0E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38299" y="361950"/>
            <a:ext cx="7858125" cy="62769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314723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168C68-F41C-4D8A-8626-EB28113C3C84}"/>
              </a:ext>
            </a:extLst>
          </p:cNvPr>
          <p:cNvSpPr>
            <a:spLocks noGrp="1"/>
          </p:cNvSpPr>
          <p:nvPr>
            <p:ph type="title"/>
          </p:nvPr>
        </p:nvSpPr>
        <p:spPr/>
        <p:txBody>
          <a:bodyPr/>
          <a:lstStyle/>
          <a:p>
            <a:r>
              <a:rPr lang="en-IN" dirty="0"/>
              <a:t>SO TO SUM UP</a:t>
            </a:r>
          </a:p>
        </p:txBody>
      </p:sp>
      <p:sp>
        <p:nvSpPr>
          <p:cNvPr id="3" name="Content Placeholder 2">
            <a:extLst>
              <a:ext uri="{FF2B5EF4-FFF2-40B4-BE49-F238E27FC236}">
                <a16:creationId xmlns:a16="http://schemas.microsoft.com/office/drawing/2014/main" xmlns="" id="{F2B929F4-D735-4BEE-BB1F-9C60FB231009}"/>
              </a:ext>
            </a:extLst>
          </p:cNvPr>
          <p:cNvSpPr>
            <a:spLocks noGrp="1"/>
          </p:cNvSpPr>
          <p:nvPr>
            <p:ph idx="1"/>
          </p:nvPr>
        </p:nvSpPr>
        <p:spPr/>
        <p:txBody>
          <a:bodyPr>
            <a:normAutofit lnSpcReduction="10000"/>
          </a:bodyPr>
          <a:lstStyle/>
          <a:p>
            <a:r>
              <a:rPr lang="en-IN" dirty="0"/>
              <a:t>1. Listening</a:t>
            </a:r>
          </a:p>
          <a:p>
            <a:r>
              <a:rPr lang="en-IN" dirty="0"/>
              <a:t>2. Free association</a:t>
            </a:r>
          </a:p>
          <a:p>
            <a:r>
              <a:rPr lang="en-IN" dirty="0"/>
              <a:t>3. Dream Analysis</a:t>
            </a:r>
          </a:p>
          <a:p>
            <a:r>
              <a:rPr lang="en-IN" dirty="0"/>
              <a:t>2. Empathy</a:t>
            </a:r>
          </a:p>
          <a:p>
            <a:r>
              <a:rPr lang="en-IN" dirty="0"/>
              <a:t>3. Dealing with Resistances</a:t>
            </a:r>
          </a:p>
          <a:p>
            <a:r>
              <a:rPr lang="en-IN" dirty="0"/>
              <a:t>4. Dealing with Transference</a:t>
            </a:r>
          </a:p>
          <a:p>
            <a:r>
              <a:rPr lang="en-IN" dirty="0"/>
              <a:t>5. Dealing with Countertransference</a:t>
            </a:r>
          </a:p>
          <a:p>
            <a:r>
              <a:rPr lang="en-IN" dirty="0"/>
              <a:t>6. Working through</a:t>
            </a:r>
          </a:p>
          <a:p>
            <a:r>
              <a:rPr lang="en-IN" dirty="0"/>
              <a:t>7. Terminal phase</a:t>
            </a:r>
          </a:p>
          <a:p>
            <a:endParaRPr lang="en-IN" dirty="0"/>
          </a:p>
        </p:txBody>
      </p:sp>
    </p:spTree>
    <p:extLst>
      <p:ext uri="{BB962C8B-B14F-4D97-AF65-F5344CB8AC3E}">
        <p14:creationId xmlns:p14="http://schemas.microsoft.com/office/powerpoint/2010/main" xmlns="" val="4163117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AAD3B-5058-466E-8DF0-E58FC3F6E941}"/>
              </a:ext>
            </a:extLst>
          </p:cNvPr>
          <p:cNvSpPr>
            <a:spLocks noGrp="1"/>
          </p:cNvSpPr>
          <p:nvPr>
            <p:ph type="title"/>
          </p:nvPr>
        </p:nvSpPr>
        <p:spPr/>
        <p:txBody>
          <a:bodyPr/>
          <a:lstStyle/>
          <a:p>
            <a:r>
              <a:rPr lang="en-IN" dirty="0"/>
              <a:t>CONCLUSION</a:t>
            </a:r>
          </a:p>
        </p:txBody>
      </p:sp>
      <p:sp>
        <p:nvSpPr>
          <p:cNvPr id="3" name="Content Placeholder 2">
            <a:extLst>
              <a:ext uri="{FF2B5EF4-FFF2-40B4-BE49-F238E27FC236}">
                <a16:creationId xmlns:a16="http://schemas.microsoft.com/office/drawing/2014/main" xmlns="" id="{A911DD5B-7846-4615-895D-E93B72414F61}"/>
              </a:ext>
            </a:extLst>
          </p:cNvPr>
          <p:cNvSpPr>
            <a:spLocks noGrp="1"/>
          </p:cNvSpPr>
          <p:nvPr>
            <p:ph idx="1"/>
          </p:nvPr>
        </p:nvSpPr>
        <p:spPr/>
        <p:txBody>
          <a:bodyPr/>
          <a:lstStyle/>
          <a:p>
            <a:r>
              <a:rPr lang="en-IN" dirty="0"/>
              <a:t>ALWAYS REMEMBER IF YOU HAVE DEVELOPED A PSYCHODYNAMIC VIEWPOINT THROUGH THIS WORKSHOP EVEN IF YOU CANNOT PRACTICE PSYCHOANALYSIS BUT YOU CAN TRY TO PERCEIVE AND APPROACH YOUR CASE THROUGH PSYCHODYNAMIC PERSPECTIVE</a:t>
            </a:r>
          </a:p>
        </p:txBody>
      </p:sp>
    </p:spTree>
    <p:extLst>
      <p:ext uri="{BB962C8B-B14F-4D97-AF65-F5344CB8AC3E}">
        <p14:creationId xmlns:p14="http://schemas.microsoft.com/office/powerpoint/2010/main" xmlns="" val="9654547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8A5DED7-39D7-4945-815F-E7CA094A9FC0}"/>
              </a:ext>
            </a:extLst>
          </p:cNvPr>
          <p:cNvSpPr/>
          <p:nvPr/>
        </p:nvSpPr>
        <p:spPr>
          <a:xfrm>
            <a:off x="4482581" y="2967335"/>
            <a:ext cx="322684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Thank you</a:t>
            </a:r>
          </a:p>
        </p:txBody>
      </p:sp>
    </p:spTree>
    <p:extLst>
      <p:ext uri="{BB962C8B-B14F-4D97-AF65-F5344CB8AC3E}">
        <p14:creationId xmlns:p14="http://schemas.microsoft.com/office/powerpoint/2010/main" xmlns="" val="33967180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892</TotalTime>
  <Words>3899</Words>
  <Application>Microsoft Office PowerPoint</Application>
  <PresentationFormat>Custom</PresentationFormat>
  <Paragraphs>327</Paragraphs>
  <Slides>92</Slides>
  <Notes>0</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Integral</vt:lpstr>
      <vt:lpstr>PSYCHODYNAMIC APPROACH OF THERAPY</vt:lpstr>
      <vt:lpstr>GOALS OF THIS TRIANING- What are your expectations?</vt:lpstr>
      <vt:lpstr>After this workshop</vt:lpstr>
      <vt:lpstr>BUT WHAT WILL BE HELPFUL?</vt:lpstr>
      <vt:lpstr>LETS GO BACK TO HISTORY OF PSYCHOLOGY A LITTLE…</vt:lpstr>
      <vt:lpstr>CAN I APPLY PSYCHOANALYSIS AND PSYCHODYNAMIC THERAPY TO EVERY CLIENT?</vt:lpstr>
      <vt:lpstr>SIGMUND FREUD : FOUNDER OF PSYCHOANALYSIS </vt:lpstr>
      <vt:lpstr>Topographical Concept</vt:lpstr>
      <vt:lpstr>Slide 9</vt:lpstr>
      <vt:lpstr>STRUCTURAL CONCEPT – </vt:lpstr>
      <vt:lpstr>Slide 11</vt:lpstr>
      <vt:lpstr>Slide 12</vt:lpstr>
      <vt:lpstr>Slide 13</vt:lpstr>
      <vt:lpstr>Slide 14</vt:lpstr>
      <vt:lpstr>Slide 15</vt:lpstr>
      <vt:lpstr>FRAME AN EXAMPLE </vt:lpstr>
      <vt:lpstr>PSYCHOSEXUAL STAGES OF PERSONALITY DEVELOPMENT</vt:lpstr>
      <vt:lpstr>ORAL STAGE </vt:lpstr>
      <vt:lpstr>ANAL STAGE </vt:lpstr>
      <vt:lpstr>PHALLIC STAGE</vt:lpstr>
      <vt:lpstr>LATENCY STAGE</vt:lpstr>
      <vt:lpstr>GENITAL STAGE</vt:lpstr>
      <vt:lpstr>WHAT IS A FIXATION AT ANY PARTICULAR STAGE?</vt:lpstr>
      <vt:lpstr>Slide 24</vt:lpstr>
      <vt:lpstr>LETS DO AN EXERCISE</vt:lpstr>
      <vt:lpstr>HOME WORK</vt:lpstr>
      <vt:lpstr>DEFENSE MECHANISMS</vt:lpstr>
      <vt:lpstr>DEFENSE MECHANISMS</vt:lpstr>
      <vt:lpstr>HOW IT IS DIFFERENT FROM COPING SKILLS?</vt:lpstr>
      <vt:lpstr>Slide 30</vt:lpstr>
      <vt:lpstr>Slide 31</vt:lpstr>
      <vt:lpstr>PRIMITIVE DEFENSE MECHANISMS</vt:lpstr>
      <vt:lpstr>Slide 33</vt:lpstr>
      <vt:lpstr>Slide 34</vt:lpstr>
      <vt:lpstr>Slide 35</vt:lpstr>
      <vt:lpstr>Slide 36</vt:lpstr>
      <vt:lpstr>Slide 37</vt:lpstr>
      <vt:lpstr>Slide 38</vt:lpstr>
      <vt:lpstr>Slide 39</vt:lpstr>
      <vt:lpstr>Slide 40</vt:lpstr>
      <vt:lpstr>SECONDARY DEFENSES</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NEO FREUDIANS</vt:lpstr>
      <vt:lpstr>CARL JUNG</vt:lpstr>
      <vt:lpstr>KAREN HORNEY</vt:lpstr>
      <vt:lpstr>ADLER</vt:lpstr>
      <vt:lpstr>ACTIVITY </vt:lpstr>
      <vt:lpstr>HOME WORK</vt:lpstr>
      <vt:lpstr>DREAMS – A ROYAL ROAD TO UNCONSCIOUS</vt:lpstr>
      <vt:lpstr>Dream analysis </vt:lpstr>
      <vt:lpstr>THE STIMULI AND SOURCES OF DREAMS </vt:lpstr>
      <vt:lpstr>THE DREAM WORK</vt:lpstr>
      <vt:lpstr>SOME COMMON DREAMS</vt:lpstr>
      <vt:lpstr>METHODS OF PSYCHOANALYSIS AND PSYCHODYNAMIC THERAPY</vt:lpstr>
      <vt:lpstr>LISTENING- LISTEN/REFLECT/INTERVENE</vt:lpstr>
      <vt:lpstr>What is Reflective listening?</vt:lpstr>
      <vt:lpstr>LETS DO A ROLE PLAY</vt:lpstr>
      <vt:lpstr>FREE ASSOCIATION </vt:lpstr>
      <vt:lpstr>RESISTANCE</vt:lpstr>
      <vt:lpstr>HOW IT APPEARS CLINICALLY?</vt:lpstr>
      <vt:lpstr>Slide 72</vt:lpstr>
      <vt:lpstr>Slide 73</vt:lpstr>
      <vt:lpstr>Slide 74</vt:lpstr>
      <vt:lpstr>HOW TO INTERVENE?</vt:lpstr>
      <vt:lpstr>LETS DO AN ACTIVITY</vt:lpstr>
      <vt:lpstr>HOME WORK</vt:lpstr>
      <vt:lpstr>TRANSFERENCE</vt:lpstr>
      <vt:lpstr>WHY DO WE CARE ABOUT TRANSFERENCE?</vt:lpstr>
      <vt:lpstr>Slide 80</vt:lpstr>
      <vt:lpstr>TYPES OF TRANSFERENCE </vt:lpstr>
      <vt:lpstr>HOW TO INTERVENE</vt:lpstr>
      <vt:lpstr>COUNTERTRANSFERENCE</vt:lpstr>
      <vt:lpstr>WHY DO WE CARE ABOUT COUNTERTRANSFERENCE?</vt:lpstr>
      <vt:lpstr>Slide 85</vt:lpstr>
      <vt:lpstr>Slide 86</vt:lpstr>
      <vt:lpstr>INTERPRETATION</vt:lpstr>
      <vt:lpstr>WORKING THROUGH</vt:lpstr>
      <vt:lpstr>HOW IN ANALYSIS WE REALIZE?</vt:lpstr>
      <vt:lpstr>SO TO SUM UP</vt:lpstr>
      <vt:lpstr>CONCLUSION</vt:lpstr>
      <vt:lpstr>Slide 92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  THEORIES</dc:title>
  <dc:creator>Sayantani Mukherjee</dc:creator>
  <cp:lastModifiedBy>Shyam gupta</cp:lastModifiedBy>
  <cp:revision>63</cp:revision>
  <dcterms:created xsi:type="dcterms:W3CDTF">2022-03-03T15:16:21Z</dcterms:created>
  <dcterms:modified xsi:type="dcterms:W3CDTF">2022-06-02T13:04:28Z</dcterms:modified>
</cp:coreProperties>
</file>