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66" r:id="rId7"/>
    <p:sldId id="262" r:id="rId8"/>
    <p:sldId id="263" r:id="rId9"/>
    <p:sldId id="267" r:id="rId10"/>
    <p:sldId id="268" r:id="rId11"/>
    <p:sldId id="269" r:id="rId12"/>
    <p:sldId id="270" r:id="rId13"/>
    <p:sldId id="273" r:id="rId14"/>
    <p:sldId id="274" r:id="rId15"/>
    <p:sldId id="275" r:id="rId16"/>
    <p:sldId id="276" r:id="rId17"/>
    <p:sldId id="277" r:id="rId18"/>
    <p:sldId id="278" r:id="rId19"/>
    <p:sldId id="279" r:id="rId20"/>
    <p:sldId id="280" r:id="rId21"/>
    <p:sldId id="271" r:id="rId22"/>
    <p:sldId id="281" r:id="rId23"/>
    <p:sldId id="265" r:id="rId24"/>
    <p:sldId id="272" r:id="rId25"/>
    <p:sldId id="285" r:id="rId26"/>
    <p:sldId id="286" r:id="rId27"/>
    <p:sldId id="287" r:id="rId28"/>
    <p:sldId id="288" r:id="rId29"/>
    <p:sldId id="289" r:id="rId30"/>
    <p:sldId id="290" r:id="rId31"/>
    <p:sldId id="291" r:id="rId32"/>
    <p:sldId id="292" r:id="rId33"/>
    <p:sldId id="283" r:id="rId34"/>
    <p:sldId id="284" r:id="rId35"/>
    <p:sldId id="317" r:id="rId36"/>
    <p:sldId id="318" r:id="rId37"/>
    <p:sldId id="293" r:id="rId38"/>
    <p:sldId id="294" r:id="rId39"/>
    <p:sldId id="295" r:id="rId40"/>
    <p:sldId id="296" r:id="rId41"/>
    <p:sldId id="306" r:id="rId42"/>
    <p:sldId id="297" r:id="rId43"/>
    <p:sldId id="298" r:id="rId44"/>
    <p:sldId id="299" r:id="rId45"/>
    <p:sldId id="300" r:id="rId46"/>
    <p:sldId id="301" r:id="rId47"/>
    <p:sldId id="304" r:id="rId48"/>
    <p:sldId id="305" r:id="rId49"/>
    <p:sldId id="302" r:id="rId50"/>
    <p:sldId id="303" r:id="rId51"/>
    <p:sldId id="308" r:id="rId52"/>
    <p:sldId id="307" r:id="rId53"/>
    <p:sldId id="309" r:id="rId54"/>
    <p:sldId id="310" r:id="rId55"/>
    <p:sldId id="313" r:id="rId56"/>
    <p:sldId id="315" r:id="rId57"/>
    <p:sldId id="314" r:id="rId58"/>
    <p:sldId id="311" r:id="rId59"/>
    <p:sldId id="312" r:id="rId60"/>
    <p:sldId id="316" r:id="rId61"/>
    <p:sldId id="319" r:id="rId62"/>
    <p:sldId id="320" r:id="rId63"/>
    <p:sldId id="321" r:id="rId64"/>
    <p:sldId id="322" r:id="rId65"/>
    <p:sldId id="323" r:id="rId66"/>
    <p:sldId id="324" r:id="rId67"/>
    <p:sldId id="325" r:id="rId68"/>
    <p:sldId id="326"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9D7129B3-476E-4D10-9294-39857F469867}" type="doc">
      <dgm:prSet loTypeId="urn:microsoft.com/office/officeart/2018/2/layout/IconVerticalSolidList" loCatId="icon" qsTypeId="urn:microsoft.com/office/officeart/2005/8/quickstyle/simple1" qsCatId="simple" csTypeId="urn:microsoft.com/office/officeart/2018/5/colors/Iconchunking_neutralicontext_accent0_3" csCatId="mainScheme" phldr="1"/>
      <dgm:spPr/>
      <dgm:t>
        <a:bodyPr/>
        <a:lstStyle/>
        <a:p>
          <a:endParaRPr lang="en-US"/>
        </a:p>
      </dgm:t>
    </dgm:pt>
    <dgm:pt modelId="{87CBD678-1CA2-4AC0-A641-7ABAE1ECE067}">
      <dgm:prSet/>
      <dgm:spPr/>
      <dgm:t>
        <a:bodyPr/>
        <a:lstStyle/>
        <a:p>
          <a:pPr>
            <a:lnSpc>
              <a:spcPct val="100000"/>
            </a:lnSpc>
          </a:pPr>
          <a:r>
            <a:rPr lang="en-IN" dirty="0"/>
            <a:t>The model of behaviour change  was developed by Prochaska and DiClemente</a:t>
          </a:r>
          <a:endParaRPr lang="en-US" dirty="0"/>
        </a:p>
      </dgm:t>
    </dgm:pt>
    <dgm:pt modelId="{8E68AF92-465E-424D-A70E-18DF44F51654}" type="parTrans" cxnId="{8E377195-F9EC-4B17-AEFE-ED36CFA6E0BC}">
      <dgm:prSet/>
      <dgm:spPr/>
      <dgm:t>
        <a:bodyPr/>
        <a:lstStyle/>
        <a:p>
          <a:endParaRPr lang="en-US"/>
        </a:p>
      </dgm:t>
    </dgm:pt>
    <dgm:pt modelId="{7F8D2479-115F-4B0A-9DCF-36E8D04D3257}" type="sibTrans" cxnId="{8E377195-F9EC-4B17-AEFE-ED36CFA6E0BC}">
      <dgm:prSet/>
      <dgm:spPr/>
      <dgm:t>
        <a:bodyPr/>
        <a:lstStyle/>
        <a:p>
          <a:endParaRPr lang="en-US"/>
        </a:p>
      </dgm:t>
    </dgm:pt>
    <dgm:pt modelId="{50EF5DF4-4465-4F8C-B580-C5D85F3C509E}">
      <dgm:prSet/>
      <dgm:spPr/>
      <dgm:t>
        <a:bodyPr/>
        <a:lstStyle/>
        <a:p>
          <a:pPr>
            <a:lnSpc>
              <a:spcPct val="100000"/>
            </a:lnSpc>
          </a:pPr>
          <a:r>
            <a:rPr lang="en-IN"/>
            <a:t>The aim of the ASSIST-linked brief intervention is to support people to move through one or more stages of change commencing with movement from precontemplation to contemplation to preparation (also called determination) to action and maintenance</a:t>
          </a:r>
          <a:endParaRPr lang="en-US"/>
        </a:p>
      </dgm:t>
    </dgm:pt>
    <dgm:pt modelId="{E2D4CA5B-1CDC-4B39-9CC3-6A966F9358C7}" type="parTrans" cxnId="{9D89FF2B-D3A1-49CC-BC61-AB0761379350}">
      <dgm:prSet/>
      <dgm:spPr/>
      <dgm:t>
        <a:bodyPr/>
        <a:lstStyle/>
        <a:p>
          <a:endParaRPr lang="en-US"/>
        </a:p>
      </dgm:t>
    </dgm:pt>
    <dgm:pt modelId="{EC5413DA-ED3C-4F27-81FD-AA02A7E7D01A}" type="sibTrans" cxnId="{9D89FF2B-D3A1-49CC-BC61-AB0761379350}">
      <dgm:prSet/>
      <dgm:spPr/>
      <dgm:t>
        <a:bodyPr/>
        <a:lstStyle/>
        <a:p>
          <a:endParaRPr lang="en-US"/>
        </a:p>
      </dgm:t>
    </dgm:pt>
    <dgm:pt modelId="{1743A391-4388-402B-92A1-A037B512B61F}">
      <dgm:prSet/>
      <dgm:spPr/>
      <dgm:t>
        <a:bodyPr/>
        <a:lstStyle/>
        <a:p>
          <a:pPr>
            <a:lnSpc>
              <a:spcPct val="100000"/>
            </a:lnSpc>
          </a:pPr>
          <a:r>
            <a:rPr lang="en-IN" dirty="0"/>
            <a:t>Movement from the stage of precontemplation to contemplation may not result in a tangible decrease in substance use, how-ever it is a positive step that may result in clients moving on to the action stage at some time in the future</a:t>
          </a:r>
          <a:endParaRPr lang="en-US" dirty="0"/>
        </a:p>
      </dgm:t>
    </dgm:pt>
    <dgm:pt modelId="{E7458CEA-F71F-4B1B-A7D9-33742B89C66E}" type="parTrans" cxnId="{FF3A9AFF-81F4-43A1-B603-5D820B186820}">
      <dgm:prSet/>
      <dgm:spPr/>
      <dgm:t>
        <a:bodyPr/>
        <a:lstStyle/>
        <a:p>
          <a:endParaRPr lang="en-US"/>
        </a:p>
      </dgm:t>
    </dgm:pt>
    <dgm:pt modelId="{4B51E92D-D996-4702-A0B5-E8E1B98E3C8D}" type="sibTrans" cxnId="{FF3A9AFF-81F4-43A1-B603-5D820B186820}">
      <dgm:prSet/>
      <dgm:spPr/>
      <dgm:t>
        <a:bodyPr/>
        <a:lstStyle/>
        <a:p>
          <a:endParaRPr lang="en-US"/>
        </a:p>
      </dgm:t>
    </dgm:pt>
    <dgm:pt modelId="{2CE2D710-4231-4F9F-8CEF-401D124B2A8F}" type="pres">
      <dgm:prSet presAssocID="{9D7129B3-476E-4D10-9294-39857F469867}" presName="root" presStyleCnt="0">
        <dgm:presLayoutVars>
          <dgm:dir/>
          <dgm:resizeHandles val="exact"/>
        </dgm:presLayoutVars>
      </dgm:prSet>
      <dgm:spPr/>
    </dgm:pt>
    <dgm:pt modelId="{8CE1EDDA-16C4-42A0-92D3-62F86FBC63F9}" type="pres">
      <dgm:prSet presAssocID="{87CBD678-1CA2-4AC0-A641-7ABAE1ECE067}" presName="compNode" presStyleCnt="0"/>
      <dgm:spPr/>
    </dgm:pt>
    <dgm:pt modelId="{371A679E-5DA7-4599-A49A-1DCA6BF2BFF2}" type="pres">
      <dgm:prSet presAssocID="{87CBD678-1CA2-4AC0-A641-7ABAE1ECE067}" presName="bgRect" presStyleLbl="bgShp" presStyleIdx="0" presStyleCnt="3"/>
      <dgm:spPr/>
    </dgm:pt>
    <dgm:pt modelId="{E97C7637-902E-4A50-8A0C-65C4D96E449D}" type="pres">
      <dgm:prSet presAssocID="{87CBD678-1CA2-4AC0-A641-7ABAE1ECE067}" presName="iconRect" presStyleLbl="node1" presStyleIdx="0" presStyleCnt="3"/>
      <dgm:spPr>
        <a:ln>
          <a:noFill/>
        </a:ln>
      </dgm:spPr>
    </dgm:pt>
    <dgm:pt modelId="{80A17D5D-B8A1-41A3-981C-12905ACACCE1}" type="pres">
      <dgm:prSet presAssocID="{87CBD678-1CA2-4AC0-A641-7ABAE1ECE067}" presName="spaceRect" presStyleCnt="0"/>
      <dgm:spPr/>
    </dgm:pt>
    <dgm:pt modelId="{B75BA9F5-50AD-43F9-ADC5-3F8190AC990F}" type="pres">
      <dgm:prSet presAssocID="{87CBD678-1CA2-4AC0-A641-7ABAE1ECE067}" presName="parTx" presStyleLbl="revTx" presStyleIdx="0" presStyleCnt="3">
        <dgm:presLayoutVars>
          <dgm:chMax val="0"/>
          <dgm:chPref val="0"/>
        </dgm:presLayoutVars>
      </dgm:prSet>
      <dgm:spPr/>
    </dgm:pt>
    <dgm:pt modelId="{40B6A47C-16D9-4C14-8577-2A89E4D1DF85}" type="pres">
      <dgm:prSet presAssocID="{7F8D2479-115F-4B0A-9DCF-36E8D04D3257}" presName="sibTrans" presStyleCnt="0"/>
      <dgm:spPr/>
    </dgm:pt>
    <dgm:pt modelId="{8A887330-2737-4A92-B8C4-DFD2E761CF12}" type="pres">
      <dgm:prSet presAssocID="{50EF5DF4-4465-4F8C-B580-C5D85F3C509E}" presName="compNode" presStyleCnt="0"/>
      <dgm:spPr/>
    </dgm:pt>
    <dgm:pt modelId="{6CA9D250-4682-4B32-BF9C-7CFFD1E5091E}" type="pres">
      <dgm:prSet presAssocID="{50EF5DF4-4465-4F8C-B580-C5D85F3C509E}" presName="bgRect" presStyleLbl="bgShp" presStyleIdx="1" presStyleCnt="3"/>
      <dgm:spPr/>
    </dgm:pt>
    <dgm:pt modelId="{9948D549-11E9-4AE0-A57F-184A95F0FD21}" type="pres">
      <dgm:prSet presAssocID="{50EF5DF4-4465-4F8C-B580-C5D85F3C509E}" presName="iconRect" presStyleLbl="node1" presStyleIdx="1"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orkflow"/>
        </a:ext>
      </dgm:extLst>
    </dgm:pt>
    <dgm:pt modelId="{1024286F-4E56-4A53-97BB-D01D8EE6A022}" type="pres">
      <dgm:prSet presAssocID="{50EF5DF4-4465-4F8C-B580-C5D85F3C509E}" presName="spaceRect" presStyleCnt="0"/>
      <dgm:spPr/>
    </dgm:pt>
    <dgm:pt modelId="{3F03FF27-B2F5-4857-AA59-AECE3B9C6110}" type="pres">
      <dgm:prSet presAssocID="{50EF5DF4-4465-4F8C-B580-C5D85F3C509E}" presName="parTx" presStyleLbl="revTx" presStyleIdx="1" presStyleCnt="3">
        <dgm:presLayoutVars>
          <dgm:chMax val="0"/>
          <dgm:chPref val="0"/>
        </dgm:presLayoutVars>
      </dgm:prSet>
      <dgm:spPr/>
    </dgm:pt>
    <dgm:pt modelId="{06150C36-AA68-4B08-B704-FB02399CB80A}" type="pres">
      <dgm:prSet presAssocID="{EC5413DA-ED3C-4F27-81FD-AA02A7E7D01A}" presName="sibTrans" presStyleCnt="0"/>
      <dgm:spPr/>
    </dgm:pt>
    <dgm:pt modelId="{885B522C-EE78-4FE9-8225-C94C42255040}" type="pres">
      <dgm:prSet presAssocID="{1743A391-4388-402B-92A1-A037B512B61F}" presName="compNode" presStyleCnt="0"/>
      <dgm:spPr/>
    </dgm:pt>
    <dgm:pt modelId="{1C753DD0-1E0E-42FA-B57A-B3CAC4827583}" type="pres">
      <dgm:prSet presAssocID="{1743A391-4388-402B-92A1-A037B512B61F}" presName="bgRect" presStyleLbl="bgShp" presStyleIdx="2" presStyleCnt="3"/>
      <dgm:spPr/>
    </dgm:pt>
    <dgm:pt modelId="{2D7EBA8B-6C25-4AF2-B190-3E6F2C27FEAD}" type="pres">
      <dgm:prSet presAssocID="{1743A391-4388-402B-92A1-A037B512B61F}" presName="iconRect" presStyleLbl="nod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32F4492A-CDD9-4DF3-BE7D-E46E52F693C4}" type="pres">
      <dgm:prSet presAssocID="{1743A391-4388-402B-92A1-A037B512B61F}" presName="spaceRect" presStyleCnt="0"/>
      <dgm:spPr/>
    </dgm:pt>
    <dgm:pt modelId="{C0055D4C-33A2-4C5D-90AC-33CB66CE04A6}" type="pres">
      <dgm:prSet presAssocID="{1743A391-4388-402B-92A1-A037B512B61F}" presName="parTx" presStyleLbl="revTx" presStyleIdx="2" presStyleCnt="3">
        <dgm:presLayoutVars>
          <dgm:chMax val="0"/>
          <dgm:chPref val="0"/>
        </dgm:presLayoutVars>
      </dgm:prSet>
      <dgm:spPr/>
    </dgm:pt>
  </dgm:ptLst>
  <dgm:cxnLst>
    <dgm:cxn modelId="{F2C8E006-F932-4198-9019-192843F319AC}" type="presOf" srcId="{87CBD678-1CA2-4AC0-A641-7ABAE1ECE067}" destId="{B75BA9F5-50AD-43F9-ADC5-3F8190AC990F}" srcOrd="0" destOrd="0" presId="urn:microsoft.com/office/officeart/2018/2/layout/IconVerticalSolidList"/>
    <dgm:cxn modelId="{7318CF17-B4B3-4AAA-91E4-30B27BE9F3D6}" type="presOf" srcId="{9D7129B3-476E-4D10-9294-39857F469867}" destId="{2CE2D710-4231-4F9F-8CEF-401D124B2A8F}" srcOrd="0" destOrd="0" presId="urn:microsoft.com/office/officeart/2018/2/layout/IconVerticalSolidList"/>
    <dgm:cxn modelId="{9D89FF2B-D3A1-49CC-BC61-AB0761379350}" srcId="{9D7129B3-476E-4D10-9294-39857F469867}" destId="{50EF5DF4-4465-4F8C-B580-C5D85F3C509E}" srcOrd="1" destOrd="0" parTransId="{E2D4CA5B-1CDC-4B39-9CC3-6A966F9358C7}" sibTransId="{EC5413DA-ED3C-4F27-81FD-AA02A7E7D01A}"/>
    <dgm:cxn modelId="{8E377195-F9EC-4B17-AEFE-ED36CFA6E0BC}" srcId="{9D7129B3-476E-4D10-9294-39857F469867}" destId="{87CBD678-1CA2-4AC0-A641-7ABAE1ECE067}" srcOrd="0" destOrd="0" parTransId="{8E68AF92-465E-424D-A70E-18DF44F51654}" sibTransId="{7F8D2479-115F-4B0A-9DCF-36E8D04D3257}"/>
    <dgm:cxn modelId="{FC5C93A2-A928-4E49-87F4-2F96ED018EC5}" type="presOf" srcId="{50EF5DF4-4465-4F8C-B580-C5D85F3C509E}" destId="{3F03FF27-B2F5-4857-AA59-AECE3B9C6110}" srcOrd="0" destOrd="0" presId="urn:microsoft.com/office/officeart/2018/2/layout/IconVerticalSolidList"/>
    <dgm:cxn modelId="{D3339DD0-751B-4E7D-81B2-710455F7A3A5}" type="presOf" srcId="{1743A391-4388-402B-92A1-A037B512B61F}" destId="{C0055D4C-33A2-4C5D-90AC-33CB66CE04A6}" srcOrd="0" destOrd="0" presId="urn:microsoft.com/office/officeart/2018/2/layout/IconVerticalSolidList"/>
    <dgm:cxn modelId="{FF3A9AFF-81F4-43A1-B603-5D820B186820}" srcId="{9D7129B3-476E-4D10-9294-39857F469867}" destId="{1743A391-4388-402B-92A1-A037B512B61F}" srcOrd="2" destOrd="0" parTransId="{E7458CEA-F71F-4B1B-A7D9-33742B89C66E}" sibTransId="{4B51E92D-D996-4702-A0B5-E8E1B98E3C8D}"/>
    <dgm:cxn modelId="{2CEBBEF1-9BED-486D-8123-4D092E4D5C81}" type="presParOf" srcId="{2CE2D710-4231-4F9F-8CEF-401D124B2A8F}" destId="{8CE1EDDA-16C4-42A0-92D3-62F86FBC63F9}" srcOrd="0" destOrd="0" presId="urn:microsoft.com/office/officeart/2018/2/layout/IconVerticalSolidList"/>
    <dgm:cxn modelId="{8D22B908-5780-4EB6-8F43-18599F7D8A98}" type="presParOf" srcId="{8CE1EDDA-16C4-42A0-92D3-62F86FBC63F9}" destId="{371A679E-5DA7-4599-A49A-1DCA6BF2BFF2}" srcOrd="0" destOrd="0" presId="urn:microsoft.com/office/officeart/2018/2/layout/IconVerticalSolidList"/>
    <dgm:cxn modelId="{C814F6EB-1017-4F4F-B334-258D03D63FCD}" type="presParOf" srcId="{8CE1EDDA-16C4-42A0-92D3-62F86FBC63F9}" destId="{E97C7637-902E-4A50-8A0C-65C4D96E449D}" srcOrd="1" destOrd="0" presId="urn:microsoft.com/office/officeart/2018/2/layout/IconVerticalSolidList"/>
    <dgm:cxn modelId="{C7E17DA8-2F19-424A-B1A0-BC1B3D49B9B4}" type="presParOf" srcId="{8CE1EDDA-16C4-42A0-92D3-62F86FBC63F9}" destId="{80A17D5D-B8A1-41A3-981C-12905ACACCE1}" srcOrd="2" destOrd="0" presId="urn:microsoft.com/office/officeart/2018/2/layout/IconVerticalSolidList"/>
    <dgm:cxn modelId="{B8580414-B521-4EEC-9587-8EDBB5FAD911}" type="presParOf" srcId="{8CE1EDDA-16C4-42A0-92D3-62F86FBC63F9}" destId="{B75BA9F5-50AD-43F9-ADC5-3F8190AC990F}" srcOrd="3" destOrd="0" presId="urn:microsoft.com/office/officeart/2018/2/layout/IconVerticalSolidList"/>
    <dgm:cxn modelId="{B25A8B5A-E09C-41CF-9CA2-84A53ED0D57D}" type="presParOf" srcId="{2CE2D710-4231-4F9F-8CEF-401D124B2A8F}" destId="{40B6A47C-16D9-4C14-8577-2A89E4D1DF85}" srcOrd="1" destOrd="0" presId="urn:microsoft.com/office/officeart/2018/2/layout/IconVerticalSolidList"/>
    <dgm:cxn modelId="{70D5C98D-EB1A-45BB-A9D2-125A3C9F8DD1}" type="presParOf" srcId="{2CE2D710-4231-4F9F-8CEF-401D124B2A8F}" destId="{8A887330-2737-4A92-B8C4-DFD2E761CF12}" srcOrd="2" destOrd="0" presId="urn:microsoft.com/office/officeart/2018/2/layout/IconVerticalSolidList"/>
    <dgm:cxn modelId="{DB723616-09D1-4C15-BC91-27C5DFC8617A}" type="presParOf" srcId="{8A887330-2737-4A92-B8C4-DFD2E761CF12}" destId="{6CA9D250-4682-4B32-BF9C-7CFFD1E5091E}" srcOrd="0" destOrd="0" presId="urn:microsoft.com/office/officeart/2018/2/layout/IconVerticalSolidList"/>
    <dgm:cxn modelId="{0E989AFE-8E3A-483C-901C-B5A95D7A9F93}" type="presParOf" srcId="{8A887330-2737-4A92-B8C4-DFD2E761CF12}" destId="{9948D549-11E9-4AE0-A57F-184A95F0FD21}" srcOrd="1" destOrd="0" presId="urn:microsoft.com/office/officeart/2018/2/layout/IconVerticalSolidList"/>
    <dgm:cxn modelId="{1A8A0C11-AFB0-4945-9131-A15382508190}" type="presParOf" srcId="{8A887330-2737-4A92-B8C4-DFD2E761CF12}" destId="{1024286F-4E56-4A53-97BB-D01D8EE6A022}" srcOrd="2" destOrd="0" presId="urn:microsoft.com/office/officeart/2018/2/layout/IconVerticalSolidList"/>
    <dgm:cxn modelId="{D31330A3-8527-4566-8A9C-D5F442D2197A}" type="presParOf" srcId="{8A887330-2737-4A92-B8C4-DFD2E761CF12}" destId="{3F03FF27-B2F5-4857-AA59-AECE3B9C6110}" srcOrd="3" destOrd="0" presId="urn:microsoft.com/office/officeart/2018/2/layout/IconVerticalSolidList"/>
    <dgm:cxn modelId="{B12DABC7-7A02-4F45-BB0F-34FD1B4C0036}" type="presParOf" srcId="{2CE2D710-4231-4F9F-8CEF-401D124B2A8F}" destId="{06150C36-AA68-4B08-B704-FB02399CB80A}" srcOrd="3" destOrd="0" presId="urn:microsoft.com/office/officeart/2018/2/layout/IconVerticalSolidList"/>
    <dgm:cxn modelId="{71E889FE-309B-401C-9916-20C01B190F01}" type="presParOf" srcId="{2CE2D710-4231-4F9F-8CEF-401D124B2A8F}" destId="{885B522C-EE78-4FE9-8225-C94C42255040}" srcOrd="4" destOrd="0" presId="urn:microsoft.com/office/officeart/2018/2/layout/IconVerticalSolidList"/>
    <dgm:cxn modelId="{0331D316-3218-4434-BA3F-9CFDFD350E6A}" type="presParOf" srcId="{885B522C-EE78-4FE9-8225-C94C42255040}" destId="{1C753DD0-1E0E-42FA-B57A-B3CAC4827583}" srcOrd="0" destOrd="0" presId="urn:microsoft.com/office/officeart/2018/2/layout/IconVerticalSolidList"/>
    <dgm:cxn modelId="{621D9B82-016A-40FC-8D7A-6A4B4ABB52CC}" type="presParOf" srcId="{885B522C-EE78-4FE9-8225-C94C42255040}" destId="{2D7EBA8B-6C25-4AF2-B190-3E6F2C27FEAD}" srcOrd="1" destOrd="0" presId="urn:microsoft.com/office/officeart/2018/2/layout/IconVerticalSolidList"/>
    <dgm:cxn modelId="{6197ADB0-35A7-4BF4-85FE-828CC35E56DB}" type="presParOf" srcId="{885B522C-EE78-4FE9-8225-C94C42255040}" destId="{32F4492A-CDD9-4DF3-BE7D-E46E52F693C4}" srcOrd="2" destOrd="0" presId="urn:microsoft.com/office/officeart/2018/2/layout/IconVerticalSolidList"/>
    <dgm:cxn modelId="{B0E852E3-54F7-489C-ABDB-7FB671619AA0}" type="presParOf" srcId="{885B522C-EE78-4FE9-8225-C94C42255040}" destId="{C0055D4C-33A2-4C5D-90AC-33CB66CE04A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A679E-5DA7-4599-A49A-1DCA6BF2BFF2}">
      <dsp:nvSpPr>
        <dsp:cNvPr id="0" name=""/>
        <dsp:cNvSpPr/>
      </dsp:nvSpPr>
      <dsp:spPr>
        <a:xfrm>
          <a:off x="0" y="531"/>
          <a:ext cx="10515600" cy="1243280"/>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7C7637-902E-4A50-8A0C-65C4D96E449D}">
      <dsp:nvSpPr>
        <dsp:cNvPr id="0" name=""/>
        <dsp:cNvSpPr/>
      </dsp:nvSpPr>
      <dsp:spPr>
        <a:xfrm>
          <a:off x="376092" y="280269"/>
          <a:ext cx="683804" cy="683804"/>
        </a:xfrm>
        <a:prstGeom prst="rect">
          <a:avLst/>
        </a:prstGeom>
        <a:solidFill>
          <a:schemeClr val="bg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75BA9F5-50AD-43F9-ADC5-3F8190AC990F}">
      <dsp:nvSpPr>
        <dsp:cNvPr id="0" name=""/>
        <dsp:cNvSpPr/>
      </dsp:nvSpPr>
      <dsp:spPr>
        <a:xfrm>
          <a:off x="1435988" y="531"/>
          <a:ext cx="9079611" cy="12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81" tIns="131581" rIns="131581" bIns="131581" numCol="1" spcCol="1270" anchor="ctr" anchorCtr="0">
          <a:noAutofit/>
        </a:bodyPr>
        <a:lstStyle/>
        <a:p>
          <a:pPr marL="0" lvl="0" indent="0" algn="l" defTabSz="844550">
            <a:lnSpc>
              <a:spcPct val="100000"/>
            </a:lnSpc>
            <a:spcBef>
              <a:spcPct val="0"/>
            </a:spcBef>
            <a:spcAft>
              <a:spcPct val="35000"/>
            </a:spcAft>
            <a:buNone/>
          </a:pPr>
          <a:r>
            <a:rPr lang="en-IN" sz="1900" kern="1200" dirty="0"/>
            <a:t>The model of behaviour change  was developed by Prochaska and DiClemente</a:t>
          </a:r>
          <a:endParaRPr lang="en-US" sz="1900" kern="1200" dirty="0"/>
        </a:p>
      </dsp:txBody>
      <dsp:txXfrm>
        <a:off x="1435988" y="531"/>
        <a:ext cx="9079611" cy="1243280"/>
      </dsp:txXfrm>
    </dsp:sp>
    <dsp:sp modelId="{6CA9D250-4682-4B32-BF9C-7CFFD1E5091E}">
      <dsp:nvSpPr>
        <dsp:cNvPr id="0" name=""/>
        <dsp:cNvSpPr/>
      </dsp:nvSpPr>
      <dsp:spPr>
        <a:xfrm>
          <a:off x="0" y="1554631"/>
          <a:ext cx="10515600" cy="1243280"/>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48D549-11E9-4AE0-A57F-184A95F0FD21}">
      <dsp:nvSpPr>
        <dsp:cNvPr id="0" name=""/>
        <dsp:cNvSpPr/>
      </dsp:nvSpPr>
      <dsp:spPr>
        <a:xfrm>
          <a:off x="376092" y="1834369"/>
          <a:ext cx="683804" cy="6838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03FF27-B2F5-4857-AA59-AECE3B9C6110}">
      <dsp:nvSpPr>
        <dsp:cNvPr id="0" name=""/>
        <dsp:cNvSpPr/>
      </dsp:nvSpPr>
      <dsp:spPr>
        <a:xfrm>
          <a:off x="1435988" y="1554631"/>
          <a:ext cx="9079611" cy="12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81" tIns="131581" rIns="131581" bIns="131581" numCol="1" spcCol="1270" anchor="ctr" anchorCtr="0">
          <a:noAutofit/>
        </a:bodyPr>
        <a:lstStyle/>
        <a:p>
          <a:pPr marL="0" lvl="0" indent="0" algn="l" defTabSz="844550">
            <a:lnSpc>
              <a:spcPct val="100000"/>
            </a:lnSpc>
            <a:spcBef>
              <a:spcPct val="0"/>
            </a:spcBef>
            <a:spcAft>
              <a:spcPct val="35000"/>
            </a:spcAft>
            <a:buNone/>
          </a:pPr>
          <a:r>
            <a:rPr lang="en-IN" sz="1900" kern="1200"/>
            <a:t>The aim of the ASSIST-linked brief intervention is to support people to move through one or more stages of change commencing with movement from precontemplation to contemplation to preparation (also called determination) to action and maintenance</a:t>
          </a:r>
          <a:endParaRPr lang="en-US" sz="1900" kern="1200"/>
        </a:p>
      </dsp:txBody>
      <dsp:txXfrm>
        <a:off x="1435988" y="1554631"/>
        <a:ext cx="9079611" cy="1243280"/>
      </dsp:txXfrm>
    </dsp:sp>
    <dsp:sp modelId="{1C753DD0-1E0E-42FA-B57A-B3CAC4827583}">
      <dsp:nvSpPr>
        <dsp:cNvPr id="0" name=""/>
        <dsp:cNvSpPr/>
      </dsp:nvSpPr>
      <dsp:spPr>
        <a:xfrm>
          <a:off x="0" y="3108732"/>
          <a:ext cx="10515600" cy="1243280"/>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7EBA8B-6C25-4AF2-B190-3E6F2C27FEAD}">
      <dsp:nvSpPr>
        <dsp:cNvPr id="0" name=""/>
        <dsp:cNvSpPr/>
      </dsp:nvSpPr>
      <dsp:spPr>
        <a:xfrm>
          <a:off x="376092" y="3388470"/>
          <a:ext cx="683804" cy="6838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055D4C-33A2-4C5D-90AC-33CB66CE04A6}">
      <dsp:nvSpPr>
        <dsp:cNvPr id="0" name=""/>
        <dsp:cNvSpPr/>
      </dsp:nvSpPr>
      <dsp:spPr>
        <a:xfrm>
          <a:off x="1435988" y="3108732"/>
          <a:ext cx="9079611" cy="12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81" tIns="131581" rIns="131581" bIns="131581" numCol="1" spcCol="1270" anchor="ctr" anchorCtr="0">
          <a:noAutofit/>
        </a:bodyPr>
        <a:lstStyle/>
        <a:p>
          <a:pPr marL="0" lvl="0" indent="0" algn="l" defTabSz="844550">
            <a:lnSpc>
              <a:spcPct val="100000"/>
            </a:lnSpc>
            <a:spcBef>
              <a:spcPct val="0"/>
            </a:spcBef>
            <a:spcAft>
              <a:spcPct val="35000"/>
            </a:spcAft>
            <a:buNone/>
          </a:pPr>
          <a:r>
            <a:rPr lang="en-IN" sz="1900" kern="1200" dirty="0"/>
            <a:t>Movement from the stage of precontemplation to contemplation may not result in a tangible decrease in substance use, how-ever it is a positive step that may result in clients moving on to the action stage at some time in the future</a:t>
          </a:r>
          <a:endParaRPr lang="en-US" sz="1900" kern="1200" dirty="0"/>
        </a:p>
      </dsp:txBody>
      <dsp:txXfrm>
        <a:off x="1435988" y="3108732"/>
        <a:ext cx="9079611" cy="124328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517A6-750F-40FB-B322-4CDDB210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8E7250E-01D4-4733-89F9-3DD53A909A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BC1D9FF-DAD2-412F-86F1-F8692108C4FD}"/>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5" name="Footer Placeholder 4">
            <a:extLst>
              <a:ext uri="{FF2B5EF4-FFF2-40B4-BE49-F238E27FC236}">
                <a16:creationId xmlns:a16="http://schemas.microsoft.com/office/drawing/2014/main" id="{0257B773-A12B-42CC-9640-845C4C4AD6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A450181-3085-43EC-9379-6D50F8306534}"/>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80725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39F72-CBA0-4348-BC8B-BDE008AF7E2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486805F-745E-4275-9613-93473F059E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217461-BDF5-4C4A-8379-E5E870BE7EA5}"/>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5" name="Footer Placeholder 4">
            <a:extLst>
              <a:ext uri="{FF2B5EF4-FFF2-40B4-BE49-F238E27FC236}">
                <a16:creationId xmlns:a16="http://schemas.microsoft.com/office/drawing/2014/main" id="{DCC2CA87-788F-4FC9-A5F8-6ACACD5B31F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E42F77C-C0BE-49D0-8A46-22FB81B49B2E}"/>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979956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16635A-FB4D-4088-9E39-7126B095F9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611108E-1A12-463E-A3E3-52CF75C3C2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0ABDC0-A155-410F-83BF-68828267C86F}"/>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5" name="Footer Placeholder 4">
            <a:extLst>
              <a:ext uri="{FF2B5EF4-FFF2-40B4-BE49-F238E27FC236}">
                <a16:creationId xmlns:a16="http://schemas.microsoft.com/office/drawing/2014/main" id="{945764BF-9355-4C7C-A534-116EEB3F5D8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6F71111-F01F-49AF-9E7A-6404571313CE}"/>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2118653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3D89B-5DCD-4C55-91BE-F8E7AE879F4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17AFB5C-CF8F-4180-BB87-4DFD5466B6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D0A82CB-4376-4491-A31F-B165E1C69D6D}"/>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5" name="Footer Placeholder 4">
            <a:extLst>
              <a:ext uri="{FF2B5EF4-FFF2-40B4-BE49-F238E27FC236}">
                <a16:creationId xmlns:a16="http://schemas.microsoft.com/office/drawing/2014/main" id="{D36CA324-BE99-4DB7-9257-7911A1FD7E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B88D0A-7308-4647-900F-440ECD43897D}"/>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385106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D11C-EBC2-4354-88B3-FBD5455F9F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C8F313C-A2CC-49AD-B953-DE485AE405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0BC5A3-61E0-44A4-AE31-8AB0B6DD1B91}"/>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5" name="Footer Placeholder 4">
            <a:extLst>
              <a:ext uri="{FF2B5EF4-FFF2-40B4-BE49-F238E27FC236}">
                <a16:creationId xmlns:a16="http://schemas.microsoft.com/office/drawing/2014/main" id="{5C4AB00D-7E19-4DFC-9D6D-F9001FF0893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49E0BA5-1F43-4378-B3E4-B5B4698DBCE0}"/>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219757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F133E-6BB0-438E-80A5-A266316C831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3903E16-CB60-461E-8660-D09081DBE4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02A75B1-397C-496C-BB28-0391A71C29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20BF7D2-C710-45DD-8288-B0C3C74D87B0}"/>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6" name="Footer Placeholder 5">
            <a:extLst>
              <a:ext uri="{FF2B5EF4-FFF2-40B4-BE49-F238E27FC236}">
                <a16:creationId xmlns:a16="http://schemas.microsoft.com/office/drawing/2014/main" id="{A699B297-6189-4292-B43B-312C5AE9AB5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5B7BB2F-7CA8-43B3-A784-41C7EA24D2C2}"/>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1842942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19AFA-C093-463F-9583-1C71AC4A907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0B46AC2-35C7-491E-A1A1-34501F47B4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24AF66-D512-47D9-AB5D-DF3589235D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FF29D88-E04C-45AE-9A88-967DE52EDC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5F3C92-44E9-4F16-9325-5B81C841EA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479C336-AD79-4471-9895-75E34988BD55}"/>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8" name="Footer Placeholder 7">
            <a:extLst>
              <a:ext uri="{FF2B5EF4-FFF2-40B4-BE49-F238E27FC236}">
                <a16:creationId xmlns:a16="http://schemas.microsoft.com/office/drawing/2014/main" id="{5DEBF6B2-CBC6-4ACA-AEF5-CA8DE947A7C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92B6DD2-ECBE-41F0-AAB8-A03A8AB70B10}"/>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1202003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6E60F-B012-44BE-B12B-462D87162B1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D4B8EE3-3159-4924-9C8F-EE38FD976017}"/>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4" name="Footer Placeholder 3">
            <a:extLst>
              <a:ext uri="{FF2B5EF4-FFF2-40B4-BE49-F238E27FC236}">
                <a16:creationId xmlns:a16="http://schemas.microsoft.com/office/drawing/2014/main" id="{55E44C4D-D1E5-4807-8C05-35D4BCD5C9D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29A4ED6-F3DE-48FE-BED7-9010CB699ED8}"/>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2424645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F57FCE-9525-47A3-8EEA-B69E14E0D430}"/>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3" name="Footer Placeholder 2">
            <a:extLst>
              <a:ext uri="{FF2B5EF4-FFF2-40B4-BE49-F238E27FC236}">
                <a16:creationId xmlns:a16="http://schemas.microsoft.com/office/drawing/2014/main" id="{FA9AC012-CC71-4E9D-8276-672B2D2BCAE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F9A076F-8ABD-4B0D-AE01-0A99DCB34123}"/>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1260846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74C36-293E-47FE-B3BE-2D8C799DD8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3B928EA-936B-4768-A7F9-6AB698286D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27BA351-50C9-4D44-AF46-2E25003F96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B24B78-9052-452D-97A6-BC4CA9276DCF}"/>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6" name="Footer Placeholder 5">
            <a:extLst>
              <a:ext uri="{FF2B5EF4-FFF2-40B4-BE49-F238E27FC236}">
                <a16:creationId xmlns:a16="http://schemas.microsoft.com/office/drawing/2014/main" id="{918B7C78-0A92-42D2-A596-F728B7DC78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B26A90A-04EF-4960-B963-9949C7E17C1E}"/>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389808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F2715-56F9-46A1-B36E-4568C75C6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07C4D8D-073E-4F2F-A69C-B058CCFD37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C915FF7-ADAD-47FA-B9B7-56ADCD410B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D12A1-7784-47A6-9A8C-CE7A9D12E0B4}"/>
              </a:ext>
            </a:extLst>
          </p:cNvPr>
          <p:cNvSpPr>
            <a:spLocks noGrp="1"/>
          </p:cNvSpPr>
          <p:nvPr>
            <p:ph type="dt" sz="half" idx="10"/>
          </p:nvPr>
        </p:nvSpPr>
        <p:spPr/>
        <p:txBody>
          <a:bodyPr/>
          <a:lstStyle/>
          <a:p>
            <a:fld id="{5A723D29-C836-4034-AA76-EB01464C1A45}" type="datetimeFigureOut">
              <a:rPr lang="en-IN" smtClean="0"/>
              <a:t>20-04-2020</a:t>
            </a:fld>
            <a:endParaRPr lang="en-IN"/>
          </a:p>
        </p:txBody>
      </p:sp>
      <p:sp>
        <p:nvSpPr>
          <p:cNvPr id="6" name="Footer Placeholder 5">
            <a:extLst>
              <a:ext uri="{FF2B5EF4-FFF2-40B4-BE49-F238E27FC236}">
                <a16:creationId xmlns:a16="http://schemas.microsoft.com/office/drawing/2014/main" id="{3B3E1D65-D1B2-4E01-957A-C5477D8491E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8BC9DD0-F847-45AE-8874-D1D944DCE01F}"/>
              </a:ext>
            </a:extLst>
          </p:cNvPr>
          <p:cNvSpPr>
            <a:spLocks noGrp="1"/>
          </p:cNvSpPr>
          <p:nvPr>
            <p:ph type="sldNum" sz="quarter" idx="12"/>
          </p:nvPr>
        </p:nvSpPr>
        <p:spPr/>
        <p:txBody>
          <a:bodyPr/>
          <a:lstStyle/>
          <a:p>
            <a:fld id="{099C193D-EE7D-4630-9390-C11561EA7448}" type="slidenum">
              <a:rPr lang="en-IN" smtClean="0"/>
              <a:t>‹#›</a:t>
            </a:fld>
            <a:endParaRPr lang="en-IN"/>
          </a:p>
        </p:txBody>
      </p:sp>
    </p:spTree>
    <p:extLst>
      <p:ext uri="{BB962C8B-B14F-4D97-AF65-F5344CB8AC3E}">
        <p14:creationId xmlns:p14="http://schemas.microsoft.com/office/powerpoint/2010/main" val="428958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F5068-3986-4BC3-A500-DEC69B57DF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3506FDA-9ECF-4598-978B-204743824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6E4D8AE-D1DD-42F9-AAAB-E5BD8ACD98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23D29-C836-4034-AA76-EB01464C1A45}" type="datetimeFigureOut">
              <a:rPr lang="en-IN" smtClean="0"/>
              <a:t>20-04-2020</a:t>
            </a:fld>
            <a:endParaRPr lang="en-IN"/>
          </a:p>
        </p:txBody>
      </p:sp>
      <p:sp>
        <p:nvSpPr>
          <p:cNvPr id="5" name="Footer Placeholder 4">
            <a:extLst>
              <a:ext uri="{FF2B5EF4-FFF2-40B4-BE49-F238E27FC236}">
                <a16:creationId xmlns:a16="http://schemas.microsoft.com/office/drawing/2014/main" id="{0F2AD731-2608-4765-B7C9-7A088B270B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D2780A0-CD44-4E6C-8B1E-784304A89B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C193D-EE7D-4630-9390-C11561EA7448}" type="slidenum">
              <a:rPr lang="en-IN" smtClean="0"/>
              <a:t>‹#›</a:t>
            </a:fld>
            <a:endParaRPr lang="en-IN"/>
          </a:p>
        </p:txBody>
      </p:sp>
    </p:spTree>
    <p:extLst>
      <p:ext uri="{BB962C8B-B14F-4D97-AF65-F5344CB8AC3E}">
        <p14:creationId xmlns:p14="http://schemas.microsoft.com/office/powerpoint/2010/main" val="2504226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ECC3-962E-4CC4-BC26-8A057F2C100A}"/>
              </a:ext>
            </a:extLst>
          </p:cNvPr>
          <p:cNvSpPr>
            <a:spLocks noGrp="1"/>
          </p:cNvSpPr>
          <p:nvPr>
            <p:ph type="ctrTitle"/>
          </p:nvPr>
        </p:nvSpPr>
        <p:spPr/>
        <p:txBody>
          <a:bodyPr/>
          <a:lstStyle/>
          <a:p>
            <a:r>
              <a:rPr lang="en-IN" dirty="0"/>
              <a:t>BRIEF INTERVENTIONS FOR SUBSTANCE USE</a:t>
            </a:r>
          </a:p>
        </p:txBody>
      </p:sp>
      <p:sp>
        <p:nvSpPr>
          <p:cNvPr id="3" name="Subtitle 2">
            <a:extLst>
              <a:ext uri="{FF2B5EF4-FFF2-40B4-BE49-F238E27FC236}">
                <a16:creationId xmlns:a16="http://schemas.microsoft.com/office/drawing/2014/main" id="{7B6FF961-BA4B-4B81-89A7-D8AD1D2F1E7E}"/>
              </a:ext>
            </a:extLst>
          </p:cNvPr>
          <p:cNvSpPr>
            <a:spLocks noGrp="1"/>
          </p:cNvSpPr>
          <p:nvPr>
            <p:ph type="subTitle" idx="1"/>
          </p:nvPr>
        </p:nvSpPr>
        <p:spPr/>
        <p:txBody>
          <a:bodyPr/>
          <a:lstStyle/>
          <a:p>
            <a:r>
              <a:rPr lang="en-IN" dirty="0"/>
              <a:t>PRESENTER: </a:t>
            </a:r>
            <a:r>
              <a:rPr lang="en-IN" dirty="0" err="1"/>
              <a:t>Dr.</a:t>
            </a:r>
            <a:r>
              <a:rPr lang="en-IN" dirty="0"/>
              <a:t> Karthik Prasanna</a:t>
            </a:r>
          </a:p>
          <a:p>
            <a:r>
              <a:rPr lang="en-IN" dirty="0"/>
              <a:t>CHAIRPERSON: </a:t>
            </a:r>
            <a:r>
              <a:rPr lang="en-IN" dirty="0" err="1"/>
              <a:t>Dr.</a:t>
            </a:r>
            <a:r>
              <a:rPr lang="en-IN" dirty="0"/>
              <a:t> Priyanka</a:t>
            </a:r>
          </a:p>
        </p:txBody>
      </p:sp>
    </p:spTree>
    <p:extLst>
      <p:ext uri="{BB962C8B-B14F-4D97-AF65-F5344CB8AC3E}">
        <p14:creationId xmlns:p14="http://schemas.microsoft.com/office/powerpoint/2010/main" val="1976850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AAA3-19F4-4732-BD68-74AC35C428B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4EA1C15-9A7B-457F-AD4B-4781165DC076}"/>
              </a:ext>
            </a:extLst>
          </p:cNvPr>
          <p:cNvSpPr>
            <a:spLocks noGrp="1"/>
          </p:cNvSpPr>
          <p:nvPr>
            <p:ph idx="1"/>
          </p:nvPr>
        </p:nvSpPr>
        <p:spPr/>
        <p:txBody>
          <a:bodyPr>
            <a:normAutofit/>
          </a:bodyPr>
          <a:lstStyle/>
          <a:p>
            <a:pPr marL="0" indent="0">
              <a:buNone/>
            </a:pPr>
            <a:r>
              <a:rPr lang="en-IN" dirty="0"/>
              <a:t>In brief the ASSIST comprises the following questions:</a:t>
            </a:r>
          </a:p>
          <a:p>
            <a:r>
              <a:rPr lang="en-IN" b="1" dirty="0"/>
              <a:t>Question 1 (Q1) </a:t>
            </a:r>
            <a:r>
              <a:rPr lang="en-IN" dirty="0"/>
              <a:t>asks about which substances have ever been used in the client’s lifetime</a:t>
            </a:r>
          </a:p>
          <a:p>
            <a:r>
              <a:rPr lang="en-IN" b="1" dirty="0"/>
              <a:t>Question 2 (Q2) </a:t>
            </a:r>
            <a:r>
              <a:rPr lang="en-IN" dirty="0"/>
              <a:t>asks about the frequency of substance use in the past three months, which gives an indication of the substances which are most relevant to current health status</a:t>
            </a:r>
          </a:p>
          <a:p>
            <a:r>
              <a:rPr lang="en-IN" b="1" dirty="0"/>
              <a:t>Question 3 (Q3) </a:t>
            </a:r>
            <a:r>
              <a:rPr lang="en-IN" dirty="0"/>
              <a:t>asks about the frequency of experiencing a strong desire or urge to use each substance in the last three months.</a:t>
            </a:r>
          </a:p>
          <a:p>
            <a:endParaRPr lang="en-IN" dirty="0"/>
          </a:p>
        </p:txBody>
      </p:sp>
    </p:spTree>
    <p:extLst>
      <p:ext uri="{BB962C8B-B14F-4D97-AF65-F5344CB8AC3E}">
        <p14:creationId xmlns:p14="http://schemas.microsoft.com/office/powerpoint/2010/main" val="1325566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39335-DFD7-4ECC-B8A1-F33A5D8F0D2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570B3F-BA70-4F79-915F-6D7018E19A4C}"/>
              </a:ext>
            </a:extLst>
          </p:cNvPr>
          <p:cNvSpPr>
            <a:spLocks noGrp="1"/>
          </p:cNvSpPr>
          <p:nvPr>
            <p:ph idx="1"/>
          </p:nvPr>
        </p:nvSpPr>
        <p:spPr/>
        <p:txBody>
          <a:bodyPr>
            <a:normAutofit/>
          </a:bodyPr>
          <a:lstStyle/>
          <a:p>
            <a:r>
              <a:rPr lang="en-IN" b="1" dirty="0"/>
              <a:t>Question 4 (Q4) </a:t>
            </a:r>
            <a:r>
              <a:rPr lang="en-IN" dirty="0"/>
              <a:t>asks about the frequency of health, social, legal or financial problems related to substance use in the last three months</a:t>
            </a:r>
          </a:p>
          <a:p>
            <a:r>
              <a:rPr lang="en-IN" b="1" dirty="0"/>
              <a:t>Question 5 (Q5) </a:t>
            </a:r>
            <a:r>
              <a:rPr lang="en-IN" dirty="0"/>
              <a:t>asks about the frequency with which use of each substance has interfered with role responsibilities in the past three months</a:t>
            </a:r>
          </a:p>
          <a:p>
            <a:r>
              <a:rPr lang="en-IN" b="1" dirty="0"/>
              <a:t>Question 6 (Q6) </a:t>
            </a:r>
            <a:r>
              <a:rPr lang="en-IN" dirty="0"/>
              <a:t>asks if anyone else has ever expressed concern about the client’s use of each substance and how recently that occurred</a:t>
            </a:r>
          </a:p>
          <a:p>
            <a:r>
              <a:rPr lang="en-IN" b="1" dirty="0"/>
              <a:t>Question 7 (Q7) </a:t>
            </a:r>
            <a:r>
              <a:rPr lang="en-IN" dirty="0"/>
              <a:t>asks whether the client has ever tried to cut down or stop use of a substance, and failed in that attempt, and how recently that occurred</a:t>
            </a:r>
          </a:p>
        </p:txBody>
      </p:sp>
    </p:spTree>
    <p:extLst>
      <p:ext uri="{BB962C8B-B14F-4D97-AF65-F5344CB8AC3E}">
        <p14:creationId xmlns:p14="http://schemas.microsoft.com/office/powerpoint/2010/main" val="526543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03F8-1071-4EF4-ACFB-EC75C3EC1F8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D794F07-3C47-4D95-A7B2-24C4E7A72558}"/>
              </a:ext>
            </a:extLst>
          </p:cNvPr>
          <p:cNvSpPr>
            <a:spLocks noGrp="1"/>
          </p:cNvSpPr>
          <p:nvPr>
            <p:ph idx="1"/>
          </p:nvPr>
        </p:nvSpPr>
        <p:spPr/>
        <p:txBody>
          <a:bodyPr/>
          <a:lstStyle/>
          <a:p>
            <a:r>
              <a:rPr lang="en-IN" b="1" dirty="0"/>
              <a:t>Question 8 (Q8) </a:t>
            </a:r>
            <a:r>
              <a:rPr lang="en-IN" dirty="0"/>
              <a:t>asks whether the client has ever injected any substance and how recently that occurred.</a:t>
            </a:r>
          </a:p>
        </p:txBody>
      </p:sp>
    </p:spTree>
    <p:extLst>
      <p:ext uri="{BB962C8B-B14F-4D97-AF65-F5344CB8AC3E}">
        <p14:creationId xmlns:p14="http://schemas.microsoft.com/office/powerpoint/2010/main" val="1163761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8622425-C624-469C-96FE-69C06492A47F}"/>
              </a:ext>
            </a:extLst>
          </p:cNvPr>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269603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4D07A59-1CAF-4F80-AC8D-E32C9F6600F1}"/>
              </a:ext>
            </a:extLst>
          </p:cNvPr>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3809302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1F0AD65-DB8B-419C-9769-4504A05421EA}"/>
              </a:ext>
            </a:extLst>
          </p:cNvPr>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493095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1AFF5-2889-4526-92D4-FD91ACD1E7F3}"/>
              </a:ext>
            </a:extLst>
          </p:cNvPr>
          <p:cNvSpPr>
            <a:spLocks noGrp="1"/>
          </p:cNvSpPr>
          <p:nvPr>
            <p:ph type="title"/>
          </p:nvPr>
        </p:nvSpPr>
        <p:spPr/>
        <p:txBody>
          <a:bodyPr/>
          <a:lstStyle/>
          <a:p>
            <a:endParaRPr lang="en-IN"/>
          </a:p>
        </p:txBody>
      </p:sp>
      <p:pic>
        <p:nvPicPr>
          <p:cNvPr id="4" name="Content Placeholder 3">
            <a:extLst>
              <a:ext uri="{FF2B5EF4-FFF2-40B4-BE49-F238E27FC236}">
                <a16:creationId xmlns:a16="http://schemas.microsoft.com/office/drawing/2014/main" id="{047F46A2-AA47-4D9F-B368-C80A101EBC0B}"/>
              </a:ext>
            </a:extLst>
          </p:cNvPr>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22250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B690F58-3CD4-4306-833E-962176D14F2E}"/>
              </a:ext>
            </a:extLst>
          </p:cNvPr>
          <p:cNvPicPr>
            <a:picLocks noGrp="1" noChangeAspect="1"/>
          </p:cNvPicPr>
          <p:nvPr>
            <p:ph idx="1"/>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3553935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74AEF37-5171-4DF4-B988-C7F45ABA1A47}"/>
              </a:ext>
            </a:extLst>
          </p:cNvPr>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622240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C076623-BCA2-4663-AA28-743ECF78A14D}"/>
              </a:ext>
            </a:extLst>
          </p:cNvPr>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827790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AFB3-14D5-426A-9BBE-16DF57F89997}"/>
              </a:ext>
            </a:extLst>
          </p:cNvPr>
          <p:cNvSpPr>
            <a:spLocks noGrp="1"/>
          </p:cNvSpPr>
          <p:nvPr>
            <p:ph type="title"/>
          </p:nvPr>
        </p:nvSpPr>
        <p:spPr/>
        <p:txBody>
          <a:bodyPr/>
          <a:lstStyle/>
          <a:p>
            <a:pPr algn="ctr"/>
            <a:r>
              <a:rPr lang="en-IN" dirty="0"/>
              <a:t>Brief Intervention for Substance Use</a:t>
            </a:r>
          </a:p>
        </p:txBody>
      </p:sp>
      <p:sp>
        <p:nvSpPr>
          <p:cNvPr id="3" name="Content Placeholder 2">
            <a:extLst>
              <a:ext uri="{FF2B5EF4-FFF2-40B4-BE49-F238E27FC236}">
                <a16:creationId xmlns:a16="http://schemas.microsoft.com/office/drawing/2014/main" id="{6C4A8AF3-3DC8-4311-8DED-53828F87C453}"/>
              </a:ext>
            </a:extLst>
          </p:cNvPr>
          <p:cNvSpPr>
            <a:spLocks noGrp="1"/>
          </p:cNvSpPr>
          <p:nvPr>
            <p:ph idx="1"/>
          </p:nvPr>
        </p:nvSpPr>
        <p:spPr/>
        <p:txBody>
          <a:bodyPr>
            <a:noAutofit/>
          </a:bodyPr>
          <a:lstStyle/>
          <a:p>
            <a:r>
              <a:rPr lang="en-IN" dirty="0"/>
              <a:t>Based on ‘The Alcohol, Smoking and Substance Involvement Screening Test (ASSIST)’ WHO manual for use in primary care</a:t>
            </a:r>
          </a:p>
          <a:p>
            <a:r>
              <a:rPr lang="en-IN" dirty="0"/>
              <a:t>The ASSIST manual explains the theoretical basis and evidence for the effectiveness of brief interventions and assists primary health care workers in conducting a simple brief intervention for clients whose substance use is putting them at risk</a:t>
            </a:r>
          </a:p>
          <a:p>
            <a:r>
              <a:rPr lang="en-IN" dirty="0"/>
              <a:t>Brief intervention is tailored to the specific circumstances of primary care and is designed to improve the health of populations and client groups</a:t>
            </a:r>
          </a:p>
        </p:txBody>
      </p:sp>
    </p:spTree>
    <p:extLst>
      <p:ext uri="{BB962C8B-B14F-4D97-AF65-F5344CB8AC3E}">
        <p14:creationId xmlns:p14="http://schemas.microsoft.com/office/powerpoint/2010/main" val="1703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6559F-2175-4C6E-9F7B-34992A8CAF81}"/>
              </a:ext>
            </a:extLst>
          </p:cNvPr>
          <p:cNvSpPr>
            <a:spLocks noGrp="1"/>
          </p:cNvSpPr>
          <p:nvPr>
            <p:ph type="title"/>
          </p:nvPr>
        </p:nvSpPr>
        <p:spPr/>
        <p:txBody>
          <a:bodyPr/>
          <a:lstStyle/>
          <a:p>
            <a:endParaRPr lang="en-IN"/>
          </a:p>
        </p:txBody>
      </p:sp>
      <p:pic>
        <p:nvPicPr>
          <p:cNvPr id="4" name="Content Placeholder 3">
            <a:extLst>
              <a:ext uri="{FF2B5EF4-FFF2-40B4-BE49-F238E27FC236}">
                <a16:creationId xmlns:a16="http://schemas.microsoft.com/office/drawing/2014/main" id="{7D2A2697-DA1C-4911-B770-F06587DBA3F8}"/>
              </a:ext>
            </a:extLst>
          </p:cNvPr>
          <p:cNvPicPr>
            <a:picLocks noGrp="1" noChangeAspect="1"/>
          </p:cNvPicPr>
          <p:nvPr>
            <p:ph idx="1"/>
          </p:nvPr>
        </p:nvPicPr>
        <p:blipFill>
          <a:blip r:embed="rId2"/>
          <a:stretch>
            <a:fillRect/>
          </a:stretch>
        </p:blipFill>
        <p:spPr>
          <a:xfrm>
            <a:off x="0" y="1"/>
            <a:ext cx="12192000" cy="3398036"/>
          </a:xfrm>
          <a:prstGeom prst="rect">
            <a:avLst/>
          </a:prstGeom>
        </p:spPr>
      </p:pic>
      <p:pic>
        <p:nvPicPr>
          <p:cNvPr id="5" name="Picture 4">
            <a:extLst>
              <a:ext uri="{FF2B5EF4-FFF2-40B4-BE49-F238E27FC236}">
                <a16:creationId xmlns:a16="http://schemas.microsoft.com/office/drawing/2014/main" id="{2F63932F-34B9-4339-AE91-D10AB5CCF3CD}"/>
              </a:ext>
            </a:extLst>
          </p:cNvPr>
          <p:cNvPicPr>
            <a:picLocks noChangeAspect="1"/>
          </p:cNvPicPr>
          <p:nvPr/>
        </p:nvPicPr>
        <p:blipFill>
          <a:blip r:embed="rId3"/>
          <a:stretch>
            <a:fillRect/>
          </a:stretch>
        </p:blipFill>
        <p:spPr>
          <a:xfrm>
            <a:off x="0" y="3763162"/>
            <a:ext cx="12192000" cy="3094838"/>
          </a:xfrm>
          <a:prstGeom prst="rect">
            <a:avLst/>
          </a:prstGeom>
        </p:spPr>
      </p:pic>
    </p:spTree>
    <p:extLst>
      <p:ext uri="{BB962C8B-B14F-4D97-AF65-F5344CB8AC3E}">
        <p14:creationId xmlns:p14="http://schemas.microsoft.com/office/powerpoint/2010/main" val="897862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FD84-340A-4DEC-B1B4-A3F8746251E3}"/>
              </a:ext>
            </a:extLst>
          </p:cNvPr>
          <p:cNvSpPr>
            <a:spLocks noGrp="1"/>
          </p:cNvSpPr>
          <p:nvPr>
            <p:ph type="title"/>
          </p:nvPr>
        </p:nvSpPr>
        <p:spPr/>
        <p:txBody>
          <a:bodyPr/>
          <a:lstStyle/>
          <a:p>
            <a:pPr algn="ctr"/>
            <a:r>
              <a:rPr lang="en-IN" dirty="0"/>
              <a:t>ADMINISTERING THE TEST</a:t>
            </a:r>
          </a:p>
        </p:txBody>
      </p:sp>
      <p:pic>
        <p:nvPicPr>
          <p:cNvPr id="4" name="Content Placeholder 3">
            <a:extLst>
              <a:ext uri="{FF2B5EF4-FFF2-40B4-BE49-F238E27FC236}">
                <a16:creationId xmlns:a16="http://schemas.microsoft.com/office/drawing/2014/main" id="{5A4E2287-0068-4BFD-A650-61EBFB0DF9A4}"/>
              </a:ext>
            </a:extLst>
          </p:cNvPr>
          <p:cNvPicPr>
            <a:picLocks noGrp="1" noChangeAspect="1"/>
          </p:cNvPicPr>
          <p:nvPr>
            <p:ph idx="1"/>
          </p:nvPr>
        </p:nvPicPr>
        <p:blipFill>
          <a:blip r:embed="rId2"/>
          <a:stretch>
            <a:fillRect/>
          </a:stretch>
        </p:blipFill>
        <p:spPr>
          <a:xfrm>
            <a:off x="0" y="1505244"/>
            <a:ext cx="12192000" cy="5352756"/>
          </a:xfrm>
          <a:prstGeom prst="rect">
            <a:avLst/>
          </a:prstGeom>
        </p:spPr>
      </p:pic>
    </p:spTree>
    <p:extLst>
      <p:ext uri="{BB962C8B-B14F-4D97-AF65-F5344CB8AC3E}">
        <p14:creationId xmlns:p14="http://schemas.microsoft.com/office/powerpoint/2010/main" val="1807526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BACE8-9A64-4048-A18C-98837A23FFE8}"/>
              </a:ext>
            </a:extLst>
          </p:cNvPr>
          <p:cNvSpPr>
            <a:spLocks noGrp="1"/>
          </p:cNvSpPr>
          <p:nvPr>
            <p:ph type="title"/>
          </p:nvPr>
        </p:nvSpPr>
        <p:spPr/>
        <p:txBody>
          <a:bodyPr/>
          <a:lstStyle/>
          <a:p>
            <a:pPr algn="ctr"/>
            <a:r>
              <a:rPr lang="en-IN" b="1" dirty="0"/>
              <a:t>How to calculate a specific substance involvement score</a:t>
            </a:r>
            <a:endParaRPr lang="en-IN" dirty="0"/>
          </a:p>
        </p:txBody>
      </p:sp>
      <p:sp>
        <p:nvSpPr>
          <p:cNvPr id="3" name="Content Placeholder 2">
            <a:extLst>
              <a:ext uri="{FF2B5EF4-FFF2-40B4-BE49-F238E27FC236}">
                <a16:creationId xmlns:a16="http://schemas.microsoft.com/office/drawing/2014/main" id="{75023A09-F5CA-4F0A-AB95-6126700A97FE}"/>
              </a:ext>
            </a:extLst>
          </p:cNvPr>
          <p:cNvSpPr>
            <a:spLocks noGrp="1"/>
          </p:cNvSpPr>
          <p:nvPr>
            <p:ph idx="1"/>
          </p:nvPr>
        </p:nvSpPr>
        <p:spPr/>
        <p:txBody>
          <a:bodyPr/>
          <a:lstStyle/>
          <a:p>
            <a:r>
              <a:rPr lang="en-IN" dirty="0"/>
              <a:t>For each substance (labelled ‘a’ to ‘j’) add up the scores received for questions 2 through 7 inclusive</a:t>
            </a:r>
          </a:p>
          <a:p>
            <a:r>
              <a:rPr lang="en-IN" dirty="0"/>
              <a:t>Do not include the results from either Q1 or Q8 in this score</a:t>
            </a:r>
          </a:p>
          <a:p>
            <a:r>
              <a:rPr lang="en-IN" dirty="0"/>
              <a:t>For example, a score for cannabis would be calculated as: </a:t>
            </a:r>
            <a:r>
              <a:rPr lang="en-IN" b="1" dirty="0"/>
              <a:t>Q2c + Q3c + Q4c + Q5c + Q6c + Q7c</a:t>
            </a:r>
          </a:p>
          <a:p>
            <a:endParaRPr lang="en-IN" b="1" dirty="0"/>
          </a:p>
          <a:p>
            <a:r>
              <a:rPr lang="en-IN" dirty="0"/>
              <a:t>For tobacco, Q5 is not coded, and is calculated as: </a:t>
            </a:r>
            <a:r>
              <a:rPr lang="en-IN" b="1" dirty="0"/>
              <a:t>Q2a + Q3a + Q4a + Q6a + Q7a</a:t>
            </a:r>
            <a:endParaRPr lang="en-IN" dirty="0"/>
          </a:p>
        </p:txBody>
      </p:sp>
    </p:spTree>
    <p:extLst>
      <p:ext uri="{BB962C8B-B14F-4D97-AF65-F5344CB8AC3E}">
        <p14:creationId xmlns:p14="http://schemas.microsoft.com/office/powerpoint/2010/main" val="2830722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01491D1-F74A-4A1E-B9C5-91E811B139ED}"/>
              </a:ext>
            </a:extLst>
          </p:cNvPr>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913285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0A2E8AF-672E-4131-A659-112BBFCB4289}"/>
              </a:ext>
            </a:extLst>
          </p:cNvPr>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862685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AB4E1-45F6-4912-82C4-C16A148DC26E}"/>
              </a:ext>
            </a:extLst>
          </p:cNvPr>
          <p:cNvSpPr>
            <a:spLocks noGrp="1"/>
          </p:cNvSpPr>
          <p:nvPr>
            <p:ph type="title"/>
          </p:nvPr>
        </p:nvSpPr>
        <p:spPr/>
        <p:txBody>
          <a:bodyPr/>
          <a:lstStyle/>
          <a:p>
            <a:pPr algn="ctr"/>
            <a:r>
              <a:rPr lang="en-IN" b="1" dirty="0"/>
              <a:t>Rationale for brief intervention</a:t>
            </a:r>
            <a:endParaRPr lang="en-IN" dirty="0"/>
          </a:p>
        </p:txBody>
      </p:sp>
      <p:sp>
        <p:nvSpPr>
          <p:cNvPr id="3" name="Content Placeholder 2">
            <a:extLst>
              <a:ext uri="{FF2B5EF4-FFF2-40B4-BE49-F238E27FC236}">
                <a16:creationId xmlns:a16="http://schemas.microsoft.com/office/drawing/2014/main" id="{EA606D28-F4EE-4C54-866A-3D80AADA50CD}"/>
              </a:ext>
            </a:extLst>
          </p:cNvPr>
          <p:cNvSpPr>
            <a:spLocks noGrp="1"/>
          </p:cNvSpPr>
          <p:nvPr>
            <p:ph idx="1"/>
          </p:nvPr>
        </p:nvSpPr>
        <p:spPr>
          <a:xfrm>
            <a:off x="633046" y="1853761"/>
            <a:ext cx="11170920" cy="4884664"/>
          </a:xfrm>
        </p:spPr>
        <p:txBody>
          <a:bodyPr>
            <a:normAutofit/>
          </a:bodyPr>
          <a:lstStyle/>
          <a:p>
            <a:r>
              <a:rPr lang="en-IN" dirty="0"/>
              <a:t>Tobacco, alcohol and illicit drugs are among the top 20 risk factors for ill-health identified by the World Health Organisation</a:t>
            </a:r>
          </a:p>
          <a:p>
            <a:pPr marL="0" indent="0">
              <a:buNone/>
            </a:pPr>
            <a:endParaRPr lang="en-IN" dirty="0"/>
          </a:p>
          <a:p>
            <a:pPr>
              <a:buFont typeface="Wingdings" panose="05000000000000000000" pitchFamily="2" charset="2"/>
              <a:buChar char="Ø"/>
            </a:pPr>
            <a:r>
              <a:rPr lang="en-IN" dirty="0"/>
              <a:t>Tobacco is responsible for 8.7% of all deaths and for 3.7% of the DALYs</a:t>
            </a:r>
          </a:p>
          <a:p>
            <a:pPr>
              <a:buFont typeface="Wingdings" panose="05000000000000000000" pitchFamily="2" charset="2"/>
              <a:buChar char="Ø"/>
            </a:pPr>
            <a:r>
              <a:rPr lang="en-IN" dirty="0"/>
              <a:t>Alcohol is responsible for 3.8%of deaths and 4.5% of DALYs</a:t>
            </a:r>
          </a:p>
          <a:p>
            <a:pPr>
              <a:buFont typeface="Wingdings" panose="05000000000000000000" pitchFamily="2" charset="2"/>
              <a:buChar char="Ø"/>
            </a:pPr>
            <a:r>
              <a:rPr lang="en-IN" dirty="0"/>
              <a:t>Illicit drugs are responsible for 0.4% of deaths and 0.9% of DALYs</a:t>
            </a:r>
          </a:p>
          <a:p>
            <a:pPr marL="0" indent="0">
              <a:buNone/>
            </a:pPr>
            <a:endParaRPr lang="en-IN" dirty="0"/>
          </a:p>
          <a:p>
            <a:r>
              <a:rPr lang="en-IN" dirty="0"/>
              <a:t>Hazardous and harmful alcohol use and other substance use also are risk factors for a wide variety of social, financial, legal and relationship problems for individuals and their families.</a:t>
            </a:r>
          </a:p>
        </p:txBody>
      </p:sp>
    </p:spTree>
    <p:extLst>
      <p:ext uri="{BB962C8B-B14F-4D97-AF65-F5344CB8AC3E}">
        <p14:creationId xmlns:p14="http://schemas.microsoft.com/office/powerpoint/2010/main" val="3097960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667DA-4B7F-46CA-9F5A-27ADB6B80A7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5EDDA66-0419-4DBF-A2D9-10C0D3488B3D}"/>
              </a:ext>
            </a:extLst>
          </p:cNvPr>
          <p:cNvSpPr>
            <a:spLocks noGrp="1"/>
          </p:cNvSpPr>
          <p:nvPr>
            <p:ph idx="1"/>
          </p:nvPr>
        </p:nvSpPr>
        <p:spPr/>
        <p:txBody>
          <a:bodyPr>
            <a:normAutofit/>
          </a:bodyPr>
          <a:lstStyle/>
          <a:p>
            <a:r>
              <a:rPr lang="en-IN" dirty="0"/>
              <a:t>There is substantial evidence of the benefits of screening and brief intervention for alcohol problems in primary health care settings</a:t>
            </a:r>
          </a:p>
          <a:p>
            <a:r>
              <a:rPr lang="en-IN" dirty="0" err="1"/>
              <a:t>Senft</a:t>
            </a:r>
            <a:r>
              <a:rPr lang="en-IN" dirty="0"/>
              <a:t> et al. (1997) showed a reduction in frequency of alcohol consumption at 6 and 12 months in hazardous drinkers who had received a 15 minutes brief intervention and self-help materials, in a primary care setting</a:t>
            </a:r>
          </a:p>
          <a:p>
            <a:r>
              <a:rPr lang="en-IN" dirty="0"/>
              <a:t>The WHO Brief Intervention Study Group found that five minutes of simple advice was as effective as 20 minutes of counselling</a:t>
            </a:r>
          </a:p>
          <a:p>
            <a:r>
              <a:rPr lang="en-IN" dirty="0"/>
              <a:t>Brief interventions have been shown to be a cost-effective way of reducing alcohol consumption and associated problems</a:t>
            </a:r>
          </a:p>
        </p:txBody>
      </p:sp>
    </p:spTree>
    <p:extLst>
      <p:ext uri="{BB962C8B-B14F-4D97-AF65-F5344CB8AC3E}">
        <p14:creationId xmlns:p14="http://schemas.microsoft.com/office/powerpoint/2010/main" val="3179322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53AFF-0E8F-4F08-950D-D4251CF3AE9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44FB65E-81F2-4BE6-8144-387F5017077C}"/>
              </a:ext>
            </a:extLst>
          </p:cNvPr>
          <p:cNvSpPr>
            <a:spLocks noGrp="1"/>
          </p:cNvSpPr>
          <p:nvPr>
            <p:ph idx="1"/>
          </p:nvPr>
        </p:nvSpPr>
        <p:spPr/>
        <p:txBody>
          <a:bodyPr>
            <a:normAutofit lnSpcReduction="10000"/>
          </a:bodyPr>
          <a:lstStyle/>
          <a:p>
            <a:r>
              <a:rPr lang="en-IN" dirty="0"/>
              <a:t>Research suggests that brief interventions may also be effective in primary care settings for substance use other than alcohol, and evidence to date suggests that brief interventions can work for cannabis, benzodiazepines, amphetamines, opiates and cocaine</a:t>
            </a:r>
          </a:p>
          <a:p>
            <a:r>
              <a:rPr lang="en-IN" dirty="0"/>
              <a:t>A randomized controlled trial investigating the effectiveness of a brief intervention linked to ASSIST scores for moderate risk cannabis, cocaine, amphetamine-type stimulant or opioid use was recently conducted in the framework of the WHO ASSIST project</a:t>
            </a:r>
          </a:p>
          <a:p>
            <a:pPr>
              <a:buFont typeface="Wingdings" panose="05000000000000000000" pitchFamily="2" charset="2"/>
              <a:buChar char="Ø"/>
            </a:pPr>
            <a:r>
              <a:rPr lang="en-IN" dirty="0"/>
              <a:t>Participants were recruited from primary health care settings and scored within the moderate risk range for at least one of these substances</a:t>
            </a:r>
          </a:p>
        </p:txBody>
      </p:sp>
    </p:spTree>
    <p:extLst>
      <p:ext uri="{BB962C8B-B14F-4D97-AF65-F5344CB8AC3E}">
        <p14:creationId xmlns:p14="http://schemas.microsoft.com/office/powerpoint/2010/main" val="1176174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F9CD-F64B-438D-8DC9-A2FB718CB8F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4F5D066-CBC5-419B-8550-E0A3DB02C890}"/>
              </a:ext>
            </a:extLst>
          </p:cNvPr>
          <p:cNvSpPr>
            <a:spLocks noGrp="1"/>
          </p:cNvSpPr>
          <p:nvPr>
            <p:ph idx="1"/>
          </p:nvPr>
        </p:nvSpPr>
        <p:spPr/>
        <p:txBody>
          <a:bodyPr>
            <a:normAutofit/>
          </a:bodyPr>
          <a:lstStyle/>
          <a:p>
            <a:pPr>
              <a:buFont typeface="Wingdings" panose="05000000000000000000" pitchFamily="2" charset="2"/>
              <a:buChar char="Ø"/>
            </a:pPr>
            <a:r>
              <a:rPr lang="en-IN" dirty="0"/>
              <a:t>The study was conducted between 2003 and 2007 in Australia, Brazil, India and the United States of America</a:t>
            </a:r>
          </a:p>
          <a:p>
            <a:pPr>
              <a:buFont typeface="Wingdings" panose="05000000000000000000" pitchFamily="2" charset="2"/>
              <a:buChar char="Ø"/>
            </a:pPr>
            <a:r>
              <a:rPr lang="en-IN" dirty="0"/>
              <a:t>The brief intervention, which focussed on the highest scoring illicit substance, lasted between 3 and 15 minutes and was based on the FRAMES model and Motivational Interviewing</a:t>
            </a:r>
          </a:p>
          <a:p>
            <a:pPr marL="0" indent="0">
              <a:buNone/>
            </a:pPr>
            <a:r>
              <a:rPr lang="en-IN" b="1" u="sng" dirty="0"/>
              <a:t>Results</a:t>
            </a:r>
            <a:r>
              <a:rPr lang="en-IN" dirty="0"/>
              <a:t> </a:t>
            </a:r>
          </a:p>
          <a:p>
            <a:pPr>
              <a:buFont typeface="Wingdings" panose="05000000000000000000" pitchFamily="2" charset="2"/>
              <a:buChar char="Ø"/>
            </a:pPr>
            <a:r>
              <a:rPr lang="en-IN" dirty="0"/>
              <a:t>participants receiving a brief intervention for illicit substances demonstrated significant reduction in ASSIST scores after 3 months compared with control participants</a:t>
            </a:r>
          </a:p>
        </p:txBody>
      </p:sp>
    </p:spTree>
    <p:extLst>
      <p:ext uri="{BB962C8B-B14F-4D97-AF65-F5344CB8AC3E}">
        <p14:creationId xmlns:p14="http://schemas.microsoft.com/office/powerpoint/2010/main" val="523811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FC017-B817-43FD-9E28-0DFA4B616CCE}"/>
              </a:ext>
            </a:extLst>
          </p:cNvPr>
          <p:cNvSpPr>
            <a:spLocks noGrp="1"/>
          </p:cNvSpPr>
          <p:nvPr>
            <p:ph type="title"/>
          </p:nvPr>
        </p:nvSpPr>
        <p:spPr>
          <a:xfrm>
            <a:off x="838200" y="-211015"/>
            <a:ext cx="10515600" cy="1533378"/>
          </a:xfrm>
        </p:spPr>
        <p:txBody>
          <a:bodyPr>
            <a:normAutofit/>
          </a:bodyPr>
          <a:lstStyle/>
          <a:p>
            <a:pPr algn="ctr"/>
            <a:r>
              <a:rPr lang="en-IN" b="1" dirty="0"/>
              <a:t>Model of behaviour change</a:t>
            </a:r>
            <a:endParaRPr lang="en-IN" dirty="0"/>
          </a:p>
        </p:txBody>
      </p:sp>
      <p:pic>
        <p:nvPicPr>
          <p:cNvPr id="4" name="Content Placeholder 3">
            <a:extLst>
              <a:ext uri="{FF2B5EF4-FFF2-40B4-BE49-F238E27FC236}">
                <a16:creationId xmlns:a16="http://schemas.microsoft.com/office/drawing/2014/main" id="{D8BCB925-7FB4-43B3-8A3C-33027E1D8215}"/>
              </a:ext>
            </a:extLst>
          </p:cNvPr>
          <p:cNvPicPr>
            <a:picLocks noGrp="1" noChangeAspect="1"/>
          </p:cNvPicPr>
          <p:nvPr>
            <p:ph idx="1"/>
          </p:nvPr>
        </p:nvPicPr>
        <p:blipFill>
          <a:blip r:embed="rId2"/>
          <a:stretch>
            <a:fillRect/>
          </a:stretch>
        </p:blipFill>
        <p:spPr>
          <a:xfrm>
            <a:off x="0" y="1111348"/>
            <a:ext cx="12150969" cy="5746651"/>
          </a:xfrm>
          <a:prstGeom prst="rect">
            <a:avLst/>
          </a:prstGeom>
        </p:spPr>
      </p:pic>
    </p:spTree>
    <p:extLst>
      <p:ext uri="{BB962C8B-B14F-4D97-AF65-F5344CB8AC3E}">
        <p14:creationId xmlns:p14="http://schemas.microsoft.com/office/powerpoint/2010/main" val="827173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D626A-722A-4C24-91AE-E5F1DFFBD35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4C572AF-E4F1-451C-90AE-9355D9C1B1E7}"/>
              </a:ext>
            </a:extLst>
          </p:cNvPr>
          <p:cNvSpPr>
            <a:spLocks noGrp="1"/>
          </p:cNvSpPr>
          <p:nvPr>
            <p:ph idx="1"/>
          </p:nvPr>
        </p:nvSpPr>
        <p:spPr/>
        <p:txBody>
          <a:bodyPr anchor="t"/>
          <a:lstStyle/>
          <a:p>
            <a:r>
              <a:rPr lang="en-IN" dirty="0"/>
              <a:t>Aimed at primary health care workers</a:t>
            </a:r>
          </a:p>
          <a:p>
            <a:r>
              <a:rPr lang="en-IN" dirty="0"/>
              <a:t> It may also be useful for others who work with high-risk clients or clients who are more likely to engage in drug use such as</a:t>
            </a:r>
          </a:p>
          <a:p>
            <a:pPr>
              <a:buFont typeface="Wingdings" panose="05000000000000000000" pitchFamily="2" charset="2"/>
              <a:buChar char="Ø"/>
            </a:pPr>
            <a:r>
              <a:rPr lang="en-IN" dirty="0"/>
              <a:t> hospital physicians and nurses</a:t>
            </a:r>
          </a:p>
          <a:p>
            <a:pPr>
              <a:buFont typeface="Wingdings" panose="05000000000000000000" pitchFamily="2" charset="2"/>
              <a:buChar char="Ø"/>
            </a:pPr>
            <a:r>
              <a:rPr lang="en-IN" dirty="0"/>
              <a:t> midwives and obstetricians</a:t>
            </a:r>
          </a:p>
          <a:p>
            <a:pPr>
              <a:buFont typeface="Wingdings" panose="05000000000000000000" pitchFamily="2" charset="2"/>
              <a:buChar char="Ø"/>
            </a:pPr>
            <a:r>
              <a:rPr lang="en-IN" dirty="0"/>
              <a:t>social workers</a:t>
            </a:r>
          </a:p>
          <a:p>
            <a:pPr>
              <a:buFont typeface="Wingdings" panose="05000000000000000000" pitchFamily="2" charset="2"/>
              <a:buChar char="Ø"/>
            </a:pPr>
            <a:r>
              <a:rPr lang="en-IN" dirty="0"/>
              <a:t>prison workers</a:t>
            </a:r>
          </a:p>
          <a:p>
            <a:pPr>
              <a:buFont typeface="Wingdings" panose="05000000000000000000" pitchFamily="2" charset="2"/>
              <a:buChar char="Ø"/>
            </a:pPr>
            <a:r>
              <a:rPr lang="en-IN" dirty="0"/>
              <a:t>community correction workers</a:t>
            </a:r>
          </a:p>
        </p:txBody>
      </p:sp>
    </p:spTree>
    <p:extLst>
      <p:ext uri="{BB962C8B-B14F-4D97-AF65-F5344CB8AC3E}">
        <p14:creationId xmlns:p14="http://schemas.microsoft.com/office/powerpoint/2010/main" val="1421952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E32FE-647C-434C-AD0A-8583D111ED8E}"/>
              </a:ext>
            </a:extLst>
          </p:cNvPr>
          <p:cNvSpPr>
            <a:spLocks noGrp="1"/>
          </p:cNvSpPr>
          <p:nvPr>
            <p:ph type="title"/>
          </p:nvPr>
        </p:nvSpPr>
        <p:spPr/>
        <p:txBody>
          <a:bodyPr>
            <a:normAutofit/>
          </a:bodyPr>
          <a:lstStyle/>
          <a:p>
            <a:pPr algn="ctr"/>
            <a:endParaRPr lang="en-IN"/>
          </a:p>
        </p:txBody>
      </p:sp>
      <p:graphicFrame>
        <p:nvGraphicFramePr>
          <p:cNvPr id="26" name="Content Placeholder 2">
            <a:extLst>
              <a:ext uri="{FF2B5EF4-FFF2-40B4-BE49-F238E27FC236}">
                <a16:creationId xmlns:a16="http://schemas.microsoft.com/office/drawing/2014/main" id="{A9726F6C-8B17-4365-A669-3EBF556FE599}"/>
              </a:ext>
            </a:extLst>
          </p:cNvPr>
          <p:cNvGraphicFramePr>
            <a:graphicFrameLocks noGrp="1"/>
          </p:cNvGraphicFramePr>
          <p:nvPr>
            <p:ph idx="1"/>
            <p:extLst>
              <p:ext uri="{D42A27DB-BD31-4B8C-83A1-F6EECF244321}">
                <p14:modId xmlns:p14="http://schemas.microsoft.com/office/powerpoint/2010/main" val="419582638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6083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52ECD-0E6D-4082-8032-E8825CF322D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9DAF2A4-917A-44CC-896D-BEFA681699C1}"/>
              </a:ext>
            </a:extLst>
          </p:cNvPr>
          <p:cNvSpPr>
            <a:spLocks noGrp="1"/>
          </p:cNvSpPr>
          <p:nvPr>
            <p:ph idx="1"/>
          </p:nvPr>
        </p:nvSpPr>
        <p:spPr/>
        <p:txBody>
          <a:bodyPr>
            <a:normAutofit/>
          </a:bodyPr>
          <a:lstStyle/>
          <a:p>
            <a:r>
              <a:rPr lang="en-IN" dirty="0"/>
              <a:t>There is no set amount of time that a person will spend in each stage (may be minutes to months to years), and people also cycle back and forth between stages</a:t>
            </a:r>
          </a:p>
          <a:p>
            <a:r>
              <a:rPr lang="en-IN" dirty="0"/>
              <a:t>Some clients may move directly from precontemplation to action following an ASSIST-linked brief intervention</a:t>
            </a:r>
          </a:p>
        </p:txBody>
      </p:sp>
    </p:spTree>
    <p:extLst>
      <p:ext uri="{BB962C8B-B14F-4D97-AF65-F5344CB8AC3E}">
        <p14:creationId xmlns:p14="http://schemas.microsoft.com/office/powerpoint/2010/main" val="3390771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C0540-937F-4D9C-B204-8F124EC1C70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8497E7E-06F7-4141-84A3-12596D3B29A2}"/>
              </a:ext>
            </a:extLst>
          </p:cNvPr>
          <p:cNvSpPr>
            <a:spLocks noGrp="1"/>
          </p:cNvSpPr>
          <p:nvPr>
            <p:ph idx="1"/>
          </p:nvPr>
        </p:nvSpPr>
        <p:spPr/>
        <p:txBody>
          <a:bodyPr>
            <a:normAutofit fontScale="92500" lnSpcReduction="20000"/>
          </a:bodyPr>
          <a:lstStyle/>
          <a:p>
            <a:r>
              <a:rPr lang="en-IN" dirty="0"/>
              <a:t>The ASSIST-linked brief intervention is aimed predominantly at clients who are currently engaged in the least</a:t>
            </a:r>
            <a:r>
              <a:rPr lang="en-IN" b="1" dirty="0"/>
              <a:t> </a:t>
            </a:r>
            <a:r>
              <a:rPr lang="en-IN" dirty="0"/>
              <a:t>amount of change – that is</a:t>
            </a:r>
          </a:p>
          <a:p>
            <a:pPr>
              <a:buFont typeface="Wingdings" panose="05000000000000000000" pitchFamily="2" charset="2"/>
              <a:buChar char="Ø"/>
            </a:pPr>
            <a:r>
              <a:rPr lang="en-IN" dirty="0"/>
              <a:t> </a:t>
            </a:r>
            <a:r>
              <a:rPr lang="en-IN" b="1" dirty="0"/>
              <a:t>pre-contemplators </a:t>
            </a:r>
            <a:r>
              <a:rPr lang="en-IN" dirty="0"/>
              <a:t>and</a:t>
            </a:r>
          </a:p>
          <a:p>
            <a:pPr>
              <a:buFont typeface="Wingdings" panose="05000000000000000000" pitchFamily="2" charset="2"/>
              <a:buChar char="Ø"/>
            </a:pPr>
            <a:r>
              <a:rPr lang="en-IN" dirty="0"/>
              <a:t> some </a:t>
            </a:r>
            <a:r>
              <a:rPr lang="en-IN" b="1" dirty="0"/>
              <a:t>contemplators</a:t>
            </a:r>
            <a:r>
              <a:rPr lang="en-IN" dirty="0"/>
              <a:t> </a:t>
            </a:r>
          </a:p>
          <a:p>
            <a:pPr marL="0" indent="0">
              <a:buNone/>
            </a:pPr>
            <a:endParaRPr lang="en-IN" dirty="0"/>
          </a:p>
          <a:p>
            <a:r>
              <a:rPr lang="en-IN" dirty="0"/>
              <a:t>The principles can also be built and expanded on for contemplators and preparers who want to change but lack the confidence and knowledge, and for clients who are in the action stage</a:t>
            </a:r>
          </a:p>
          <a:p>
            <a:pPr marL="0" indent="0">
              <a:buNone/>
            </a:pPr>
            <a:endParaRPr lang="en-IN" dirty="0"/>
          </a:p>
          <a:p>
            <a:r>
              <a:rPr lang="en-IN" dirty="0"/>
              <a:t>The aim of the intervention is to help the client understand that their substance use is putting them at risk which may serve as a motivation for them to reduce or cease their substance use</a:t>
            </a:r>
          </a:p>
          <a:p>
            <a:pPr marL="0" indent="0">
              <a:buNone/>
            </a:pPr>
            <a:endParaRPr lang="en-IN" dirty="0"/>
          </a:p>
        </p:txBody>
      </p:sp>
    </p:spTree>
    <p:extLst>
      <p:ext uri="{BB962C8B-B14F-4D97-AF65-F5344CB8AC3E}">
        <p14:creationId xmlns:p14="http://schemas.microsoft.com/office/powerpoint/2010/main" val="772529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AF536-C279-4760-AC90-E8162CBC4A5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D96F393-0035-47AF-AA14-CDE52532DD17}"/>
              </a:ext>
            </a:extLst>
          </p:cNvPr>
          <p:cNvSpPr>
            <a:spLocks noGrp="1"/>
          </p:cNvSpPr>
          <p:nvPr>
            <p:ph idx="1"/>
          </p:nvPr>
        </p:nvSpPr>
        <p:spPr/>
        <p:txBody>
          <a:bodyPr/>
          <a:lstStyle/>
          <a:p>
            <a:r>
              <a:rPr lang="en-IN" dirty="0"/>
              <a:t>The ASSIST-linked brief intervention is based on the FRAMES techniques and Motivational Interviewing</a:t>
            </a:r>
          </a:p>
          <a:p>
            <a:pPr marL="0" indent="0">
              <a:buNone/>
            </a:pPr>
            <a:endParaRPr lang="en-IN" dirty="0"/>
          </a:p>
          <a:p>
            <a:r>
              <a:rPr lang="en-IN" dirty="0"/>
              <a:t>Brief interventions should be personalized and offered in a supportive, non judgmental manner</a:t>
            </a:r>
          </a:p>
          <a:p>
            <a:pPr marL="0" indent="0">
              <a:buNone/>
            </a:pPr>
            <a:endParaRPr lang="en-IN" dirty="0"/>
          </a:p>
          <a:p>
            <a:r>
              <a:rPr lang="en-IN" dirty="0"/>
              <a:t>The ASSIST-linked brief intervention follows 10 suggested main steps</a:t>
            </a:r>
          </a:p>
          <a:p>
            <a:pPr marL="0" indent="0">
              <a:buNone/>
            </a:pPr>
            <a:r>
              <a:rPr lang="en-IN" dirty="0"/>
              <a:t>(or the first 5 steps for a shorter three minutes intervention)</a:t>
            </a:r>
          </a:p>
        </p:txBody>
      </p:sp>
    </p:spTree>
    <p:extLst>
      <p:ext uri="{BB962C8B-B14F-4D97-AF65-F5344CB8AC3E}">
        <p14:creationId xmlns:p14="http://schemas.microsoft.com/office/powerpoint/2010/main" val="1907768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61308-4975-4D15-B392-C67228D1929B}"/>
              </a:ext>
            </a:extLst>
          </p:cNvPr>
          <p:cNvSpPr>
            <a:spLocks noGrp="1"/>
          </p:cNvSpPr>
          <p:nvPr>
            <p:ph type="title"/>
          </p:nvPr>
        </p:nvSpPr>
        <p:spPr>
          <a:xfrm>
            <a:off x="838200" y="365125"/>
            <a:ext cx="10515600" cy="718087"/>
          </a:xfrm>
        </p:spPr>
        <p:txBody>
          <a:bodyPr/>
          <a:lstStyle/>
          <a:p>
            <a:pPr algn="ctr"/>
            <a:r>
              <a:rPr lang="en-IN" b="1" dirty="0"/>
              <a:t>STEPS IN BRIEF INTERVENTION</a:t>
            </a:r>
          </a:p>
        </p:txBody>
      </p:sp>
      <p:sp>
        <p:nvSpPr>
          <p:cNvPr id="3" name="Content Placeholder 2">
            <a:extLst>
              <a:ext uri="{FF2B5EF4-FFF2-40B4-BE49-F238E27FC236}">
                <a16:creationId xmlns:a16="http://schemas.microsoft.com/office/drawing/2014/main" id="{1D3259BF-7BF0-4F87-848F-F604F2C5421C}"/>
              </a:ext>
            </a:extLst>
          </p:cNvPr>
          <p:cNvSpPr>
            <a:spLocks noGrp="1"/>
          </p:cNvSpPr>
          <p:nvPr>
            <p:ph idx="1"/>
          </p:nvPr>
        </p:nvSpPr>
        <p:spPr>
          <a:xfrm>
            <a:off x="182880" y="1308294"/>
            <a:ext cx="11788725" cy="5549705"/>
          </a:xfrm>
        </p:spPr>
        <p:txBody>
          <a:bodyPr>
            <a:normAutofit lnSpcReduction="10000"/>
          </a:bodyPr>
          <a:lstStyle/>
          <a:p>
            <a:pPr marL="514350" indent="-514350">
              <a:buFont typeface="+mj-lt"/>
              <a:buAutoNum type="arabicPeriod"/>
            </a:pPr>
            <a:r>
              <a:rPr lang="en-IN" b="1" dirty="0"/>
              <a:t>Asking </a:t>
            </a:r>
            <a:r>
              <a:rPr lang="en-IN" dirty="0"/>
              <a:t>clients if they are interested in seeing their questionnaire scores.</a:t>
            </a:r>
          </a:p>
          <a:p>
            <a:pPr marL="514350" indent="-514350">
              <a:buFont typeface="+mj-lt"/>
              <a:buAutoNum type="arabicPeriod"/>
            </a:pPr>
            <a:r>
              <a:rPr lang="en-IN" dirty="0"/>
              <a:t>Providing personalised </a:t>
            </a:r>
            <a:r>
              <a:rPr lang="en-IN" b="1" dirty="0"/>
              <a:t>feedback </a:t>
            </a:r>
            <a:r>
              <a:rPr lang="en-IN" dirty="0"/>
              <a:t>to clients about their scores using the ASSIST feedback report card</a:t>
            </a:r>
          </a:p>
          <a:p>
            <a:pPr marL="514350" indent="-514350">
              <a:buFont typeface="+mj-lt"/>
              <a:buAutoNum type="arabicPeriod"/>
            </a:pPr>
            <a:r>
              <a:rPr lang="en-IN" dirty="0"/>
              <a:t>Giving </a:t>
            </a:r>
            <a:r>
              <a:rPr lang="en-IN" b="1" dirty="0"/>
              <a:t>advice </a:t>
            </a:r>
            <a:r>
              <a:rPr lang="en-IN" dirty="0"/>
              <a:t>about how to reduce risk associated with substance use</a:t>
            </a:r>
          </a:p>
          <a:p>
            <a:pPr marL="514350" indent="-514350">
              <a:buFont typeface="+mj-lt"/>
              <a:buAutoNum type="arabicPeriod"/>
            </a:pPr>
            <a:r>
              <a:rPr lang="en-IN" dirty="0"/>
              <a:t>Allowing clients to take ultimate </a:t>
            </a:r>
            <a:r>
              <a:rPr lang="en-IN" b="1" dirty="0"/>
              <a:t>responsibility </a:t>
            </a:r>
            <a:r>
              <a:rPr lang="en-IN" dirty="0"/>
              <a:t>for their choices</a:t>
            </a:r>
          </a:p>
          <a:p>
            <a:pPr marL="514350" indent="-514350">
              <a:buFont typeface="+mj-lt"/>
              <a:buAutoNum type="arabicPeriod"/>
            </a:pPr>
            <a:r>
              <a:rPr lang="en-IN" dirty="0"/>
              <a:t>Asking clients how </a:t>
            </a:r>
            <a:r>
              <a:rPr lang="en-IN" b="1" dirty="0"/>
              <a:t>concerned </a:t>
            </a:r>
            <a:r>
              <a:rPr lang="en-IN" dirty="0"/>
              <a:t>they are by their scores</a:t>
            </a:r>
          </a:p>
          <a:p>
            <a:pPr marL="514350" indent="-514350">
              <a:buFont typeface="+mj-lt"/>
              <a:buAutoNum type="arabicPeriod"/>
            </a:pPr>
            <a:r>
              <a:rPr lang="en-IN" dirty="0"/>
              <a:t>Weighing up the </a:t>
            </a:r>
            <a:r>
              <a:rPr lang="en-IN" b="1" dirty="0"/>
              <a:t>good things </a:t>
            </a:r>
            <a:r>
              <a:rPr lang="en-IN" dirty="0"/>
              <a:t>about using the substance against the;</a:t>
            </a:r>
          </a:p>
          <a:p>
            <a:pPr marL="514350" indent="-514350">
              <a:buFont typeface="+mj-lt"/>
              <a:buAutoNum type="arabicPeriod"/>
            </a:pPr>
            <a:r>
              <a:rPr lang="en-IN" b="1" dirty="0"/>
              <a:t>Less good things </a:t>
            </a:r>
            <a:r>
              <a:rPr lang="en-IN" dirty="0"/>
              <a:t>about using the substance</a:t>
            </a:r>
          </a:p>
          <a:p>
            <a:pPr marL="514350" indent="-514350">
              <a:buFont typeface="+mj-lt"/>
              <a:buAutoNum type="arabicPeriod"/>
            </a:pPr>
            <a:r>
              <a:rPr lang="en-IN" b="1" dirty="0"/>
              <a:t>Summarize and reflect </a:t>
            </a:r>
            <a:r>
              <a:rPr lang="en-IN" dirty="0"/>
              <a:t>on clients’ statements about their substance use with emphasis on the ‘less good things’</a:t>
            </a:r>
          </a:p>
          <a:p>
            <a:pPr marL="514350" indent="-514350">
              <a:buFont typeface="+mj-lt"/>
              <a:buAutoNum type="arabicPeriod"/>
            </a:pPr>
            <a:r>
              <a:rPr lang="en-IN" dirty="0"/>
              <a:t>Asking clients how </a:t>
            </a:r>
            <a:r>
              <a:rPr lang="en-IN" b="1" dirty="0"/>
              <a:t>concerned </a:t>
            </a:r>
            <a:r>
              <a:rPr lang="en-IN" dirty="0"/>
              <a:t>they are by the ‘less good things’</a:t>
            </a:r>
          </a:p>
          <a:p>
            <a:pPr marL="514350" indent="-514350">
              <a:buFont typeface="+mj-lt"/>
              <a:buAutoNum type="arabicPeriod"/>
            </a:pPr>
            <a:r>
              <a:rPr lang="en-IN" dirty="0"/>
              <a:t>Giving clients </a:t>
            </a:r>
            <a:r>
              <a:rPr lang="en-IN" b="1" dirty="0"/>
              <a:t>take-home materials </a:t>
            </a:r>
            <a:r>
              <a:rPr lang="en-IN" dirty="0"/>
              <a:t>to bolster the brief intervention</a:t>
            </a:r>
          </a:p>
          <a:p>
            <a:pPr marL="514350" indent="-514350">
              <a:buFont typeface="+mj-lt"/>
              <a:buAutoNum type="arabicPeriod"/>
            </a:pPr>
            <a:endParaRPr lang="en-IN" dirty="0"/>
          </a:p>
          <a:p>
            <a:endParaRPr lang="en-IN" dirty="0"/>
          </a:p>
        </p:txBody>
      </p:sp>
    </p:spTree>
    <p:extLst>
      <p:ext uri="{BB962C8B-B14F-4D97-AF65-F5344CB8AC3E}">
        <p14:creationId xmlns:p14="http://schemas.microsoft.com/office/powerpoint/2010/main" val="913496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A7BB3-094F-4F19-8F24-7203612B403D}"/>
              </a:ext>
            </a:extLst>
          </p:cNvPr>
          <p:cNvSpPr>
            <a:spLocks noGrp="1"/>
          </p:cNvSpPr>
          <p:nvPr>
            <p:ph type="title"/>
          </p:nvPr>
        </p:nvSpPr>
        <p:spPr/>
        <p:txBody>
          <a:bodyPr/>
          <a:lstStyle/>
          <a:p>
            <a:pPr algn="ctr"/>
            <a:r>
              <a:rPr lang="en-IN" b="1" dirty="0"/>
              <a:t>Asking clients if they are interested</a:t>
            </a:r>
            <a:br>
              <a:rPr lang="en-IN" b="1" dirty="0"/>
            </a:br>
            <a:r>
              <a:rPr lang="en-IN" b="1" dirty="0"/>
              <a:t>in seeing their questionnaire scores</a:t>
            </a:r>
            <a:endParaRPr lang="en-IN" dirty="0"/>
          </a:p>
        </p:txBody>
      </p:sp>
      <p:sp>
        <p:nvSpPr>
          <p:cNvPr id="3" name="Content Placeholder 2">
            <a:extLst>
              <a:ext uri="{FF2B5EF4-FFF2-40B4-BE49-F238E27FC236}">
                <a16:creationId xmlns:a16="http://schemas.microsoft.com/office/drawing/2014/main" id="{BCF1F81A-78CE-41D2-A843-605685CB12E8}"/>
              </a:ext>
            </a:extLst>
          </p:cNvPr>
          <p:cNvSpPr>
            <a:spLocks noGrp="1"/>
          </p:cNvSpPr>
          <p:nvPr>
            <p:ph idx="1"/>
          </p:nvPr>
        </p:nvSpPr>
        <p:spPr/>
        <p:txBody>
          <a:bodyPr/>
          <a:lstStyle/>
          <a:p>
            <a:r>
              <a:rPr lang="en-IN" dirty="0"/>
              <a:t>The ASSIST feedback report card is completed at the end of the ASSIST interview and is used to provide personalised feedback to the client about their level of substance related risk</a:t>
            </a:r>
          </a:p>
          <a:p>
            <a:r>
              <a:rPr lang="en-IN" dirty="0"/>
              <a:t>A good way to start the brief intervention is to ask the client:</a:t>
            </a:r>
          </a:p>
          <a:p>
            <a:pPr marL="0" indent="0">
              <a:buNone/>
            </a:pPr>
            <a:r>
              <a:rPr lang="en-IN" i="1" dirty="0"/>
              <a:t>“Are you interested in seeing how you scored on the questionnaire you just completed?”</a:t>
            </a:r>
          </a:p>
          <a:p>
            <a:r>
              <a:rPr lang="en-IN" dirty="0"/>
              <a:t>This question is the health worker’s entrance into delivering a brief intervention</a:t>
            </a:r>
          </a:p>
        </p:txBody>
      </p:sp>
    </p:spTree>
    <p:extLst>
      <p:ext uri="{BB962C8B-B14F-4D97-AF65-F5344CB8AC3E}">
        <p14:creationId xmlns:p14="http://schemas.microsoft.com/office/powerpoint/2010/main" val="4017699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8AD8F-E758-4676-B202-57C1E9A9200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EC7084D-6ACC-44A7-8FA2-98E95E620AC2}"/>
              </a:ext>
            </a:extLst>
          </p:cNvPr>
          <p:cNvSpPr>
            <a:spLocks noGrp="1"/>
          </p:cNvSpPr>
          <p:nvPr>
            <p:ph idx="1"/>
          </p:nvPr>
        </p:nvSpPr>
        <p:spPr/>
        <p:txBody>
          <a:bodyPr>
            <a:normAutofit/>
          </a:bodyPr>
          <a:lstStyle/>
          <a:p>
            <a:r>
              <a:rPr lang="en-IN" dirty="0"/>
              <a:t>Phrasing the question in the correct way gives the client a </a:t>
            </a:r>
            <a:r>
              <a:rPr lang="en-IN" b="1" dirty="0"/>
              <a:t>choice </a:t>
            </a:r>
            <a:r>
              <a:rPr lang="en-IN" dirty="0"/>
              <a:t>about what happens next and immediately reduces any resistance</a:t>
            </a:r>
          </a:p>
          <a:p>
            <a:r>
              <a:rPr lang="en-IN" dirty="0"/>
              <a:t>A positive response from the client gives the health worker permission to provide personally relevant feedback and information to the client about their scores and associated risk, and how the client can best reduce risk</a:t>
            </a:r>
          </a:p>
          <a:p>
            <a:r>
              <a:rPr lang="en-IN" dirty="0"/>
              <a:t>It is worth noting that most clients are interested in seeing and understanding their scores</a:t>
            </a:r>
          </a:p>
        </p:txBody>
      </p:sp>
    </p:spTree>
    <p:extLst>
      <p:ext uri="{BB962C8B-B14F-4D97-AF65-F5344CB8AC3E}">
        <p14:creationId xmlns:p14="http://schemas.microsoft.com/office/powerpoint/2010/main" val="12575292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61F43-5F4F-488C-9EEC-46A24F93D28B}"/>
              </a:ext>
            </a:extLst>
          </p:cNvPr>
          <p:cNvSpPr>
            <a:spLocks noGrp="1"/>
          </p:cNvSpPr>
          <p:nvPr>
            <p:ph type="title"/>
          </p:nvPr>
        </p:nvSpPr>
        <p:spPr/>
        <p:txBody>
          <a:bodyPr/>
          <a:lstStyle/>
          <a:p>
            <a:pPr algn="ctr"/>
            <a:r>
              <a:rPr lang="en-IN" b="1" dirty="0"/>
              <a:t>Components of brief interventions</a:t>
            </a:r>
            <a:br>
              <a:rPr lang="en-IN" b="1" dirty="0"/>
            </a:br>
            <a:r>
              <a:rPr lang="en-IN" b="1" dirty="0"/>
              <a:t>that work – FRAMES</a:t>
            </a:r>
            <a:endParaRPr lang="en-IN" dirty="0"/>
          </a:p>
        </p:txBody>
      </p:sp>
      <p:pic>
        <p:nvPicPr>
          <p:cNvPr id="1026" name="Picture 2" descr="FRAMES brief intervention | Intervention, Self efficacy, Counseling">
            <a:extLst>
              <a:ext uri="{FF2B5EF4-FFF2-40B4-BE49-F238E27FC236}">
                <a16:creationId xmlns:a16="http://schemas.microsoft.com/office/drawing/2014/main" id="{C54171E2-8507-48D8-A7E3-13FB2EABFCC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95108" y="1825625"/>
            <a:ext cx="5801784" cy="435133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ED8A3CF5-15F9-49A4-BD26-9C13C55CBFF1}"/>
              </a:ext>
            </a:extLst>
          </p:cNvPr>
          <p:cNvSpPr/>
          <p:nvPr/>
        </p:nvSpPr>
        <p:spPr>
          <a:xfrm>
            <a:off x="9973994" y="6492875"/>
            <a:ext cx="2082018" cy="3651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Tree>
    <p:extLst>
      <p:ext uri="{BB962C8B-B14F-4D97-AF65-F5344CB8AC3E}">
        <p14:creationId xmlns:p14="http://schemas.microsoft.com/office/powerpoint/2010/main" val="28833530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9404D-7F34-4CF2-9A42-6EFB24176EB2}"/>
              </a:ext>
            </a:extLst>
          </p:cNvPr>
          <p:cNvSpPr>
            <a:spLocks noGrp="1"/>
          </p:cNvSpPr>
          <p:nvPr>
            <p:ph type="title"/>
          </p:nvPr>
        </p:nvSpPr>
        <p:spPr/>
        <p:txBody>
          <a:bodyPr/>
          <a:lstStyle/>
          <a:p>
            <a:pPr algn="ctr"/>
            <a:r>
              <a:rPr lang="en-IN" b="1" dirty="0"/>
              <a:t>Feedback</a:t>
            </a:r>
            <a:endParaRPr lang="en-IN" dirty="0"/>
          </a:p>
        </p:txBody>
      </p:sp>
      <p:sp>
        <p:nvSpPr>
          <p:cNvPr id="3" name="Content Placeholder 2">
            <a:extLst>
              <a:ext uri="{FF2B5EF4-FFF2-40B4-BE49-F238E27FC236}">
                <a16:creationId xmlns:a16="http://schemas.microsoft.com/office/drawing/2014/main" id="{7F57C75F-5C55-4A94-90D3-8EDDDFC85B30}"/>
              </a:ext>
            </a:extLst>
          </p:cNvPr>
          <p:cNvSpPr>
            <a:spLocks noGrp="1"/>
          </p:cNvSpPr>
          <p:nvPr>
            <p:ph idx="1"/>
          </p:nvPr>
        </p:nvSpPr>
        <p:spPr>
          <a:xfrm>
            <a:off x="838200" y="1825625"/>
            <a:ext cx="10515600" cy="4786190"/>
          </a:xfrm>
        </p:spPr>
        <p:txBody>
          <a:bodyPr>
            <a:normAutofit/>
          </a:bodyPr>
          <a:lstStyle/>
          <a:p>
            <a:r>
              <a:rPr lang="en-IN" b="1" dirty="0"/>
              <a:t>Personally relevant </a:t>
            </a:r>
            <a:r>
              <a:rPr lang="en-IN" dirty="0"/>
              <a:t>feedback (as opposed to general feedback)</a:t>
            </a:r>
          </a:p>
          <a:p>
            <a:r>
              <a:rPr lang="en-IN" dirty="0"/>
              <a:t>Information about the individual’s substance use obtained from an assessment or screening (ASSIST scores)</a:t>
            </a:r>
          </a:p>
          <a:p>
            <a:r>
              <a:rPr lang="en-IN" dirty="0"/>
              <a:t>Level of risk associated with those scores</a:t>
            </a:r>
          </a:p>
          <a:p>
            <a:r>
              <a:rPr lang="en-IN" dirty="0"/>
              <a:t>Information about personal risks associated with a client’s current drug use patterns that have been reported during the screening</a:t>
            </a:r>
          </a:p>
          <a:p>
            <a:r>
              <a:rPr lang="en-IN" dirty="0"/>
              <a:t>Combining all these with general information about substance related risks and harms also comprises powerful feedback</a:t>
            </a:r>
          </a:p>
        </p:txBody>
      </p:sp>
    </p:spTree>
    <p:extLst>
      <p:ext uri="{BB962C8B-B14F-4D97-AF65-F5344CB8AC3E}">
        <p14:creationId xmlns:p14="http://schemas.microsoft.com/office/powerpoint/2010/main" val="7186721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00A4A-7A64-4197-99CC-9521BC62DA9D}"/>
              </a:ext>
            </a:extLst>
          </p:cNvPr>
          <p:cNvSpPr>
            <a:spLocks noGrp="1"/>
          </p:cNvSpPr>
          <p:nvPr>
            <p:ph type="title"/>
          </p:nvPr>
        </p:nvSpPr>
        <p:spPr>
          <a:xfrm>
            <a:off x="838200" y="365125"/>
            <a:ext cx="10515600" cy="957238"/>
          </a:xfrm>
        </p:spPr>
        <p:txBody>
          <a:bodyPr>
            <a:normAutofit/>
          </a:bodyPr>
          <a:lstStyle/>
          <a:p>
            <a:endParaRPr lang="en-IN" dirty="0"/>
          </a:p>
        </p:txBody>
      </p:sp>
      <p:sp>
        <p:nvSpPr>
          <p:cNvPr id="3" name="Content Placeholder 2">
            <a:extLst>
              <a:ext uri="{FF2B5EF4-FFF2-40B4-BE49-F238E27FC236}">
                <a16:creationId xmlns:a16="http://schemas.microsoft.com/office/drawing/2014/main" id="{B89043EB-C27C-4C80-BB46-FAF4BC7415FE}"/>
              </a:ext>
            </a:extLst>
          </p:cNvPr>
          <p:cNvSpPr>
            <a:spLocks noGrp="1"/>
          </p:cNvSpPr>
          <p:nvPr>
            <p:ph idx="1"/>
          </p:nvPr>
        </p:nvSpPr>
        <p:spPr>
          <a:xfrm>
            <a:off x="739726" y="1842868"/>
            <a:ext cx="10515600" cy="5788854"/>
          </a:xfrm>
        </p:spPr>
        <p:txBody>
          <a:bodyPr>
            <a:normAutofit/>
          </a:bodyPr>
          <a:lstStyle/>
          <a:p>
            <a:pPr marL="0" indent="0">
              <a:buNone/>
            </a:pPr>
            <a:r>
              <a:rPr lang="en-IN" dirty="0"/>
              <a:t>In short, feedback is </a:t>
            </a:r>
          </a:p>
          <a:p>
            <a:pPr>
              <a:buFont typeface="Wingdings" panose="05000000000000000000" pitchFamily="2" charset="2"/>
              <a:buChar char="Ø"/>
            </a:pPr>
            <a:r>
              <a:rPr lang="en-IN" dirty="0"/>
              <a:t>Provision of personally relevant information which is pertinent to the client </a:t>
            </a:r>
          </a:p>
          <a:p>
            <a:pPr>
              <a:buFont typeface="Wingdings" panose="05000000000000000000" pitchFamily="2" charset="2"/>
              <a:buChar char="Ø"/>
            </a:pPr>
            <a:r>
              <a:rPr lang="en-IN" dirty="0"/>
              <a:t>Delivered by the health care worker in an objective way</a:t>
            </a:r>
          </a:p>
          <a:p>
            <a:pPr>
              <a:buFont typeface="Wingdings" panose="05000000000000000000" pitchFamily="2" charset="2"/>
              <a:buChar char="Ø"/>
            </a:pPr>
            <a:r>
              <a:rPr lang="en-IN" dirty="0"/>
              <a:t>Can be delivered by reading directly from the ASSIST feedback report card</a:t>
            </a:r>
          </a:p>
        </p:txBody>
      </p:sp>
    </p:spTree>
    <p:extLst>
      <p:ext uri="{BB962C8B-B14F-4D97-AF65-F5344CB8AC3E}">
        <p14:creationId xmlns:p14="http://schemas.microsoft.com/office/powerpoint/2010/main" val="41098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1850B-4ABB-4F6A-A552-A5079C8FB1B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B3F51F5-5226-4B72-94E2-2C5AF78EBA5E}"/>
              </a:ext>
            </a:extLst>
          </p:cNvPr>
          <p:cNvSpPr>
            <a:spLocks noGrp="1"/>
          </p:cNvSpPr>
          <p:nvPr>
            <p:ph idx="1"/>
          </p:nvPr>
        </p:nvSpPr>
        <p:spPr/>
        <p:txBody>
          <a:bodyPr/>
          <a:lstStyle/>
          <a:p>
            <a:r>
              <a:rPr lang="en-IN" dirty="0"/>
              <a:t>The Alcohol, Smoking and Substance Involvement Screening Test (ASSIST) was developed mainly for drug use but can be used for other substances including alcohol and tobacco as well, particularly in high prevalence settings</a:t>
            </a:r>
          </a:p>
          <a:p>
            <a:r>
              <a:rPr lang="en-IN" dirty="0"/>
              <a:t>It is considered as an instrument of choice when the goal is to address a range of different psychoactive substances</a:t>
            </a:r>
          </a:p>
        </p:txBody>
      </p:sp>
    </p:spTree>
    <p:extLst>
      <p:ext uri="{BB962C8B-B14F-4D97-AF65-F5344CB8AC3E}">
        <p14:creationId xmlns:p14="http://schemas.microsoft.com/office/powerpoint/2010/main" val="1320157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1968F-8D24-4F6A-A8CB-878B44CAF4EA}"/>
              </a:ext>
            </a:extLst>
          </p:cNvPr>
          <p:cNvSpPr>
            <a:spLocks noGrp="1"/>
          </p:cNvSpPr>
          <p:nvPr>
            <p:ph type="title"/>
          </p:nvPr>
        </p:nvSpPr>
        <p:spPr>
          <a:xfrm>
            <a:off x="838200" y="365125"/>
            <a:ext cx="10515600" cy="732155"/>
          </a:xfrm>
        </p:spPr>
        <p:txBody>
          <a:bodyPr/>
          <a:lstStyle/>
          <a:p>
            <a:pPr algn="ctr"/>
            <a:r>
              <a:rPr lang="en-IN" b="1" dirty="0"/>
              <a:t>Responsibility</a:t>
            </a:r>
            <a:endParaRPr lang="en-IN" dirty="0"/>
          </a:p>
        </p:txBody>
      </p:sp>
      <p:sp>
        <p:nvSpPr>
          <p:cNvPr id="3" name="Content Placeholder 2">
            <a:extLst>
              <a:ext uri="{FF2B5EF4-FFF2-40B4-BE49-F238E27FC236}">
                <a16:creationId xmlns:a16="http://schemas.microsoft.com/office/drawing/2014/main" id="{467B9003-BBFE-443E-A3E0-1F54B64AD2B7}"/>
              </a:ext>
            </a:extLst>
          </p:cNvPr>
          <p:cNvSpPr>
            <a:spLocks noGrp="1"/>
          </p:cNvSpPr>
          <p:nvPr>
            <p:ph idx="1"/>
          </p:nvPr>
        </p:nvSpPr>
        <p:spPr>
          <a:xfrm>
            <a:off x="337625" y="1491174"/>
            <a:ext cx="11535507" cy="5366825"/>
          </a:xfrm>
        </p:spPr>
        <p:txBody>
          <a:bodyPr>
            <a:normAutofit/>
          </a:bodyPr>
          <a:lstStyle/>
          <a:p>
            <a:pPr marL="0" indent="0">
              <a:buNone/>
            </a:pPr>
            <a:r>
              <a:rPr lang="en-IN" dirty="0"/>
              <a:t>A key principle of intervention with substance users is to </a:t>
            </a:r>
          </a:p>
          <a:p>
            <a:pPr>
              <a:buFont typeface="Wingdings" panose="05000000000000000000" pitchFamily="2" charset="2"/>
              <a:buChar char="Ø"/>
            </a:pPr>
            <a:r>
              <a:rPr lang="en-IN" dirty="0"/>
              <a:t>Acknowledge and accept that they alone are responsible for their own behaviour and </a:t>
            </a:r>
          </a:p>
          <a:p>
            <a:pPr>
              <a:buFont typeface="Wingdings" panose="05000000000000000000" pitchFamily="2" charset="2"/>
              <a:buChar char="Ø"/>
            </a:pPr>
            <a:r>
              <a:rPr lang="en-IN" dirty="0"/>
              <a:t>Will make choices about their substance use and about the course of the brief intervention given by the health worker</a:t>
            </a:r>
          </a:p>
        </p:txBody>
      </p:sp>
    </p:spTree>
    <p:extLst>
      <p:ext uri="{BB962C8B-B14F-4D97-AF65-F5344CB8AC3E}">
        <p14:creationId xmlns:p14="http://schemas.microsoft.com/office/powerpoint/2010/main" val="2942371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87B8C-879D-4251-BECE-FFFCBCAA22D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BAD34D8-9D17-4881-93A3-57681383E897}"/>
              </a:ext>
            </a:extLst>
          </p:cNvPr>
          <p:cNvSpPr>
            <a:spLocks noGrp="1"/>
          </p:cNvSpPr>
          <p:nvPr>
            <p:ph idx="1"/>
          </p:nvPr>
        </p:nvSpPr>
        <p:spPr/>
        <p:txBody>
          <a:bodyPr>
            <a:normAutofit lnSpcReduction="10000"/>
          </a:bodyPr>
          <a:lstStyle/>
          <a:p>
            <a:r>
              <a:rPr lang="en-IN" dirty="0"/>
              <a:t>Communicating with clients in terms such as, </a:t>
            </a:r>
          </a:p>
          <a:p>
            <a:endParaRPr lang="en-IN" dirty="0"/>
          </a:p>
          <a:p>
            <a:pPr>
              <a:buFont typeface="Courier New" panose="02070309020205020404" pitchFamily="49" charset="0"/>
              <a:buChar char="o"/>
            </a:pPr>
            <a:r>
              <a:rPr lang="en-IN" i="1" dirty="0"/>
              <a:t>“Are you interested in seeing how you scored on this questionnaire?”</a:t>
            </a:r>
          </a:p>
          <a:p>
            <a:pPr>
              <a:buFont typeface="Courier New" panose="02070309020205020404" pitchFamily="49" charset="0"/>
              <a:buChar char="o"/>
            </a:pPr>
            <a:r>
              <a:rPr lang="en-IN" i="1" dirty="0"/>
              <a:t>“What you do with this information I’m giving you is up to you” </a:t>
            </a:r>
            <a:r>
              <a:rPr lang="en-IN" dirty="0"/>
              <a:t>and </a:t>
            </a:r>
          </a:p>
          <a:p>
            <a:pPr>
              <a:buFont typeface="Courier New" panose="02070309020205020404" pitchFamily="49" charset="0"/>
              <a:buChar char="o"/>
            </a:pPr>
            <a:r>
              <a:rPr lang="en-IN" i="1" dirty="0"/>
              <a:t>“How concerned are you by your score?”</a:t>
            </a:r>
          </a:p>
          <a:p>
            <a:pPr marL="0" indent="0">
              <a:buNone/>
            </a:pPr>
            <a:endParaRPr lang="en-IN" i="1" dirty="0"/>
          </a:p>
          <a:p>
            <a:pPr marL="0" indent="0">
              <a:buNone/>
            </a:pPr>
            <a:r>
              <a:rPr lang="en-IN" dirty="0"/>
              <a:t>enables the client to retain personal control over their behaviour and its consequences, and the direction of the intervention. This sense of control has been found to be an important element in motivation for change and in decreasing resistance</a:t>
            </a:r>
          </a:p>
          <a:p>
            <a:endParaRPr lang="en-IN" dirty="0"/>
          </a:p>
        </p:txBody>
      </p:sp>
    </p:spTree>
    <p:extLst>
      <p:ext uri="{BB962C8B-B14F-4D97-AF65-F5344CB8AC3E}">
        <p14:creationId xmlns:p14="http://schemas.microsoft.com/office/powerpoint/2010/main" val="18458334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86875-3ED4-4F71-AD29-D6A6896D785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79DFBAE-984F-43D9-8A4D-3AC1ED04E521}"/>
              </a:ext>
            </a:extLst>
          </p:cNvPr>
          <p:cNvSpPr>
            <a:spLocks noGrp="1"/>
          </p:cNvSpPr>
          <p:nvPr>
            <p:ph idx="1"/>
          </p:nvPr>
        </p:nvSpPr>
        <p:spPr/>
        <p:txBody>
          <a:bodyPr>
            <a:normAutofit/>
          </a:bodyPr>
          <a:lstStyle/>
          <a:p>
            <a:r>
              <a:rPr lang="en-IN" dirty="0"/>
              <a:t>Using language with clients such as, </a:t>
            </a:r>
            <a:r>
              <a:rPr lang="en-IN" i="1" dirty="0"/>
              <a:t>“I think you should… ”, </a:t>
            </a:r>
            <a:r>
              <a:rPr lang="en-IN" dirty="0"/>
              <a:t>or </a:t>
            </a:r>
            <a:r>
              <a:rPr lang="en-IN" i="1" dirty="0"/>
              <a:t>“I’m concerned about your (substance) use” </a:t>
            </a:r>
            <a:r>
              <a:rPr lang="en-IN" dirty="0"/>
              <a:t>is likely to create resistance in clients and causes them to maintain and defend their current substance use patterns</a:t>
            </a:r>
          </a:p>
        </p:txBody>
      </p:sp>
    </p:spTree>
    <p:extLst>
      <p:ext uri="{BB962C8B-B14F-4D97-AF65-F5344CB8AC3E}">
        <p14:creationId xmlns:p14="http://schemas.microsoft.com/office/powerpoint/2010/main" val="1622253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3683B-18F4-4767-8FC1-6D43AEE4DC9D}"/>
              </a:ext>
            </a:extLst>
          </p:cNvPr>
          <p:cNvSpPr>
            <a:spLocks noGrp="1"/>
          </p:cNvSpPr>
          <p:nvPr>
            <p:ph type="title"/>
          </p:nvPr>
        </p:nvSpPr>
        <p:spPr/>
        <p:txBody>
          <a:bodyPr/>
          <a:lstStyle/>
          <a:p>
            <a:pPr algn="ctr"/>
            <a:r>
              <a:rPr lang="en-IN" b="1" dirty="0"/>
              <a:t>Advice</a:t>
            </a:r>
            <a:endParaRPr lang="en-IN" dirty="0"/>
          </a:p>
        </p:txBody>
      </p:sp>
      <p:sp>
        <p:nvSpPr>
          <p:cNvPr id="3" name="Content Placeholder 2">
            <a:extLst>
              <a:ext uri="{FF2B5EF4-FFF2-40B4-BE49-F238E27FC236}">
                <a16:creationId xmlns:a16="http://schemas.microsoft.com/office/drawing/2014/main" id="{D66CDD31-5169-4238-8F3C-A7A635B73458}"/>
              </a:ext>
            </a:extLst>
          </p:cNvPr>
          <p:cNvSpPr>
            <a:spLocks noGrp="1"/>
          </p:cNvSpPr>
          <p:nvPr>
            <p:ph idx="1"/>
          </p:nvPr>
        </p:nvSpPr>
        <p:spPr>
          <a:xfrm>
            <a:off x="838200" y="1477108"/>
            <a:ext cx="10515600" cy="5380891"/>
          </a:xfrm>
        </p:spPr>
        <p:txBody>
          <a:bodyPr>
            <a:normAutofit lnSpcReduction="10000"/>
          </a:bodyPr>
          <a:lstStyle/>
          <a:p>
            <a:r>
              <a:rPr lang="en-IN" dirty="0"/>
              <a:t>Provide clear objective advice regarding how to reduce the harms associated with continued use</a:t>
            </a:r>
          </a:p>
          <a:p>
            <a:endParaRPr lang="en-IN" dirty="0"/>
          </a:p>
          <a:p>
            <a:r>
              <a:rPr lang="en-IN" dirty="0"/>
              <a:t>Should be delivered in a non-judgmental manner</a:t>
            </a:r>
          </a:p>
          <a:p>
            <a:pPr marL="0" indent="0">
              <a:buNone/>
            </a:pPr>
            <a:endParaRPr lang="en-IN" dirty="0"/>
          </a:p>
          <a:p>
            <a:r>
              <a:rPr lang="en-IN" dirty="0"/>
              <a:t>Make clients aware that their current pattern of substance use could lead to health or other problems or make existing problems worse</a:t>
            </a:r>
          </a:p>
          <a:p>
            <a:pPr marL="0" indent="0">
              <a:buNone/>
            </a:pPr>
            <a:endParaRPr lang="en-IN" dirty="0"/>
          </a:p>
          <a:p>
            <a:r>
              <a:rPr lang="en-IN" dirty="0"/>
              <a:t>Providing clear advice that cutting down or stopping substance use will reduce their risk of future problems will increase their awareness of their personal risk and provide reasons to consider changing their behaviour</a:t>
            </a:r>
          </a:p>
        </p:txBody>
      </p:sp>
    </p:spTree>
    <p:extLst>
      <p:ext uri="{BB962C8B-B14F-4D97-AF65-F5344CB8AC3E}">
        <p14:creationId xmlns:p14="http://schemas.microsoft.com/office/powerpoint/2010/main" val="29425661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74B89-9FB7-4BFF-AEFA-A40DEE5220A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AB54A40-0F2F-4F33-8484-E202B089733F}"/>
              </a:ext>
            </a:extLst>
          </p:cNvPr>
          <p:cNvSpPr>
            <a:spLocks noGrp="1"/>
          </p:cNvSpPr>
          <p:nvPr>
            <p:ph idx="1"/>
          </p:nvPr>
        </p:nvSpPr>
        <p:spPr/>
        <p:txBody>
          <a:bodyPr>
            <a:normAutofit/>
          </a:bodyPr>
          <a:lstStyle/>
          <a:p>
            <a:r>
              <a:rPr lang="en-IN" dirty="0"/>
              <a:t>Advice can be summed up by delivering a simple statement such as, </a:t>
            </a:r>
            <a:r>
              <a:rPr lang="en-IN" i="1" dirty="0"/>
              <a:t>“The best way you can reduce your risk of (e.g. depression, anxiety, etc.) is to cut down or stop using”</a:t>
            </a:r>
            <a:r>
              <a:rPr lang="en-IN" dirty="0"/>
              <a:t>  </a:t>
            </a:r>
          </a:p>
          <a:p>
            <a:pPr marL="0" indent="0">
              <a:buNone/>
            </a:pPr>
            <a:endParaRPr lang="en-IN" dirty="0"/>
          </a:p>
          <a:p>
            <a:r>
              <a:rPr lang="en-IN" dirty="0"/>
              <a:t>The language used to deliver this message is an important feature and comments such as, </a:t>
            </a:r>
            <a:r>
              <a:rPr lang="en-IN" i="1" dirty="0"/>
              <a:t>“I think you should stop using (substance)” </a:t>
            </a:r>
            <a:r>
              <a:rPr lang="en-IN" dirty="0"/>
              <a:t>or </a:t>
            </a:r>
            <a:r>
              <a:rPr lang="en-IN" i="1" dirty="0"/>
              <a:t>“I’m concerned about your use of (substance)” </a:t>
            </a:r>
            <a:r>
              <a:rPr lang="en-IN" dirty="0"/>
              <a:t>does not comprise clear, objective advice</a:t>
            </a:r>
          </a:p>
        </p:txBody>
      </p:sp>
    </p:spTree>
    <p:extLst>
      <p:ext uri="{BB962C8B-B14F-4D97-AF65-F5344CB8AC3E}">
        <p14:creationId xmlns:p14="http://schemas.microsoft.com/office/powerpoint/2010/main" val="3738590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7C3FD-EC5D-45A6-A7D2-56539E2A1743}"/>
              </a:ext>
            </a:extLst>
          </p:cNvPr>
          <p:cNvSpPr>
            <a:spLocks noGrp="1"/>
          </p:cNvSpPr>
          <p:nvPr>
            <p:ph type="title"/>
          </p:nvPr>
        </p:nvSpPr>
        <p:spPr/>
        <p:txBody>
          <a:bodyPr/>
          <a:lstStyle/>
          <a:p>
            <a:pPr algn="ctr"/>
            <a:r>
              <a:rPr lang="en-IN" b="1" dirty="0"/>
              <a:t>Components of brief interventions</a:t>
            </a:r>
            <a:br>
              <a:rPr lang="en-IN" b="1" dirty="0"/>
            </a:br>
            <a:r>
              <a:rPr lang="en-IN" b="1" dirty="0"/>
              <a:t>that work – Motivational Interviewing</a:t>
            </a:r>
            <a:endParaRPr lang="en-IN" dirty="0"/>
          </a:p>
        </p:txBody>
      </p:sp>
      <p:sp>
        <p:nvSpPr>
          <p:cNvPr id="3" name="Content Placeholder 2">
            <a:extLst>
              <a:ext uri="{FF2B5EF4-FFF2-40B4-BE49-F238E27FC236}">
                <a16:creationId xmlns:a16="http://schemas.microsoft.com/office/drawing/2014/main" id="{3839493E-F9F1-4E13-BD0A-A5260E277DC7}"/>
              </a:ext>
            </a:extLst>
          </p:cNvPr>
          <p:cNvSpPr>
            <a:spLocks noGrp="1"/>
          </p:cNvSpPr>
          <p:nvPr>
            <p:ph idx="1"/>
          </p:nvPr>
        </p:nvSpPr>
        <p:spPr/>
        <p:txBody>
          <a:bodyPr>
            <a:normAutofit fontScale="92500" lnSpcReduction="10000"/>
          </a:bodyPr>
          <a:lstStyle/>
          <a:p>
            <a:r>
              <a:rPr lang="en-IN" dirty="0"/>
              <a:t>Brief intervention is based on the motivational interviewing principles developed by Miller and further elaborated by Miller and Rollnick</a:t>
            </a:r>
          </a:p>
          <a:p>
            <a:pPr marL="0" indent="0">
              <a:buNone/>
            </a:pPr>
            <a:endParaRPr lang="en-IN" dirty="0"/>
          </a:p>
          <a:p>
            <a:pPr marL="0" indent="0">
              <a:buNone/>
            </a:pPr>
            <a:r>
              <a:rPr lang="en-IN" u="sng" dirty="0"/>
              <a:t>MOTIVATIONAL INTERVIEWING</a:t>
            </a:r>
          </a:p>
          <a:p>
            <a:r>
              <a:rPr lang="en-IN" dirty="0"/>
              <a:t>Client centred style of interaction </a:t>
            </a:r>
          </a:p>
          <a:p>
            <a:r>
              <a:rPr lang="en-IN" dirty="0"/>
              <a:t>Directs people to explore and resolve their ambivalence about their substance use (the ‘good things’ versus the ‘less good things’) and </a:t>
            </a:r>
          </a:p>
          <a:p>
            <a:r>
              <a:rPr lang="en-IN" dirty="0"/>
              <a:t>Facilitates movement through the stages of change</a:t>
            </a:r>
          </a:p>
          <a:p>
            <a:r>
              <a:rPr lang="en-IN" dirty="0"/>
              <a:t>Especially useful when working with clients in the precontemplation and contemplation stages</a:t>
            </a:r>
          </a:p>
          <a:p>
            <a:endParaRPr lang="en-IN" u="sng" dirty="0"/>
          </a:p>
        </p:txBody>
      </p:sp>
    </p:spTree>
    <p:extLst>
      <p:ext uri="{BB962C8B-B14F-4D97-AF65-F5344CB8AC3E}">
        <p14:creationId xmlns:p14="http://schemas.microsoft.com/office/powerpoint/2010/main" val="28479503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DA985-E8F6-4603-B3A7-059E73D778D3}"/>
              </a:ext>
            </a:extLst>
          </p:cNvPr>
          <p:cNvSpPr>
            <a:spLocks noGrp="1"/>
          </p:cNvSpPr>
          <p:nvPr>
            <p:ph type="title"/>
          </p:nvPr>
        </p:nvSpPr>
        <p:spPr/>
        <p:txBody>
          <a:bodyPr/>
          <a:lstStyle/>
          <a:p>
            <a:pPr algn="ctr"/>
            <a:r>
              <a:rPr lang="en-IN" b="1" dirty="0"/>
              <a:t>PRINCIPLES OF MOTIVATIONAL INTERVIEWING</a:t>
            </a:r>
          </a:p>
        </p:txBody>
      </p:sp>
      <p:sp>
        <p:nvSpPr>
          <p:cNvPr id="3" name="Content Placeholder 2">
            <a:extLst>
              <a:ext uri="{FF2B5EF4-FFF2-40B4-BE49-F238E27FC236}">
                <a16:creationId xmlns:a16="http://schemas.microsoft.com/office/drawing/2014/main" id="{2DA10274-D8DE-4A5A-ACF3-BA01FA86D758}"/>
              </a:ext>
            </a:extLst>
          </p:cNvPr>
          <p:cNvSpPr>
            <a:spLocks noGrp="1"/>
          </p:cNvSpPr>
          <p:nvPr>
            <p:ph idx="1"/>
          </p:nvPr>
        </p:nvSpPr>
        <p:spPr/>
        <p:txBody>
          <a:bodyPr/>
          <a:lstStyle/>
          <a:p>
            <a:r>
              <a:rPr lang="en-IN" dirty="0"/>
              <a:t>Based on the understanding that </a:t>
            </a:r>
            <a:r>
              <a:rPr lang="en-IN" b="1" dirty="0"/>
              <a:t>effective treatment assists a natural process of change</a:t>
            </a:r>
          </a:p>
          <a:p>
            <a:pPr marL="0" indent="0">
              <a:buNone/>
            </a:pPr>
            <a:endParaRPr lang="en-IN" b="1" dirty="0"/>
          </a:p>
          <a:p>
            <a:r>
              <a:rPr lang="en-IN" dirty="0"/>
              <a:t>Motivation for change occurs in the context of a relationship between the client and the health care worker, even though the time spent together may be brief</a:t>
            </a:r>
          </a:p>
        </p:txBody>
      </p:sp>
    </p:spTree>
    <p:extLst>
      <p:ext uri="{BB962C8B-B14F-4D97-AF65-F5344CB8AC3E}">
        <p14:creationId xmlns:p14="http://schemas.microsoft.com/office/powerpoint/2010/main" val="4384392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4DA23-7587-4F7B-8C91-B26A4DE8927C}"/>
              </a:ext>
            </a:extLst>
          </p:cNvPr>
          <p:cNvSpPr>
            <a:spLocks noGrp="1"/>
          </p:cNvSpPr>
          <p:nvPr>
            <p:ph type="title"/>
          </p:nvPr>
        </p:nvSpPr>
        <p:spPr/>
        <p:txBody>
          <a:bodyPr>
            <a:normAutofit/>
          </a:bodyPr>
          <a:lstStyle/>
          <a:p>
            <a:pPr algn="ctr"/>
            <a:r>
              <a:rPr lang="en-IN" dirty="0"/>
              <a:t>Create discrepancy and ambivalence using open-ended questions</a:t>
            </a:r>
          </a:p>
        </p:txBody>
      </p:sp>
      <p:sp>
        <p:nvSpPr>
          <p:cNvPr id="3" name="Content Placeholder 2">
            <a:extLst>
              <a:ext uri="{FF2B5EF4-FFF2-40B4-BE49-F238E27FC236}">
                <a16:creationId xmlns:a16="http://schemas.microsoft.com/office/drawing/2014/main" id="{ACD84779-AFBD-41C1-A7DF-0B71640E48C9}"/>
              </a:ext>
            </a:extLst>
          </p:cNvPr>
          <p:cNvSpPr>
            <a:spLocks noGrp="1"/>
          </p:cNvSpPr>
          <p:nvPr>
            <p:ph idx="1"/>
          </p:nvPr>
        </p:nvSpPr>
        <p:spPr/>
        <p:txBody>
          <a:bodyPr>
            <a:normAutofit/>
          </a:bodyPr>
          <a:lstStyle/>
          <a:p>
            <a:r>
              <a:rPr lang="en-IN" dirty="0"/>
              <a:t>Clients are more likely to be motivated to change their substance use behaviour when they see a difference or </a:t>
            </a:r>
            <a:r>
              <a:rPr lang="en-IN" b="1" dirty="0"/>
              <a:t>discrepancy </a:t>
            </a:r>
            <a:r>
              <a:rPr lang="en-IN" dirty="0"/>
              <a:t>between their current substance use and related problems and the way they would like their life to be</a:t>
            </a:r>
          </a:p>
          <a:p>
            <a:r>
              <a:rPr lang="en-IN" dirty="0"/>
              <a:t>Motivational interviewing aims to </a:t>
            </a:r>
          </a:p>
          <a:p>
            <a:pPr>
              <a:buFont typeface="Wingdings" panose="05000000000000000000" pitchFamily="2" charset="2"/>
              <a:buChar char="Ø"/>
            </a:pPr>
            <a:r>
              <a:rPr lang="en-IN" dirty="0"/>
              <a:t>Create a discrepancy</a:t>
            </a:r>
          </a:p>
          <a:p>
            <a:pPr>
              <a:buFont typeface="Wingdings" panose="05000000000000000000" pitchFamily="2" charset="2"/>
              <a:buChar char="Ø"/>
            </a:pPr>
            <a:r>
              <a:rPr lang="en-IN" dirty="0"/>
              <a:t> Then amplify the discrepancy </a:t>
            </a:r>
          </a:p>
          <a:p>
            <a:pPr marL="0" indent="0">
              <a:buNone/>
            </a:pPr>
            <a:r>
              <a:rPr lang="en-IN" dirty="0"/>
              <a:t>between current behaviour and broader goals and values from the client’s point of view </a:t>
            </a:r>
          </a:p>
        </p:txBody>
      </p:sp>
    </p:spTree>
    <p:extLst>
      <p:ext uri="{BB962C8B-B14F-4D97-AF65-F5344CB8AC3E}">
        <p14:creationId xmlns:p14="http://schemas.microsoft.com/office/powerpoint/2010/main" val="484237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372DF-D2C7-46F6-908C-F39E67355AD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5B98FB9-F0BF-46C0-B709-3F85F09099F1}"/>
              </a:ext>
            </a:extLst>
          </p:cNvPr>
          <p:cNvSpPr>
            <a:spLocks noGrp="1"/>
          </p:cNvSpPr>
          <p:nvPr>
            <p:ph idx="1"/>
          </p:nvPr>
        </p:nvSpPr>
        <p:spPr/>
        <p:txBody>
          <a:bodyPr>
            <a:normAutofit/>
          </a:bodyPr>
          <a:lstStyle/>
          <a:p>
            <a:r>
              <a:rPr lang="en-IN" dirty="0"/>
              <a:t>Client should identify their own goals and values and </a:t>
            </a:r>
            <a:r>
              <a:rPr lang="en-IN" b="1" dirty="0"/>
              <a:t>express their own reasons </a:t>
            </a:r>
            <a:r>
              <a:rPr lang="en-IN" dirty="0"/>
              <a:t>for change</a:t>
            </a:r>
          </a:p>
          <a:p>
            <a:pPr marL="0" indent="0">
              <a:buNone/>
            </a:pPr>
            <a:endParaRPr lang="en-IN" dirty="0"/>
          </a:p>
          <a:p>
            <a:pPr marL="0" indent="0">
              <a:buNone/>
            </a:pPr>
            <a:r>
              <a:rPr lang="en-IN" u="sng" dirty="0"/>
              <a:t>Ask Open-ended Questions</a:t>
            </a:r>
          </a:p>
          <a:p>
            <a:pPr marL="0" indent="0">
              <a:buNone/>
            </a:pPr>
            <a:r>
              <a:rPr lang="en-IN" dirty="0"/>
              <a:t>Open-ended questions: </a:t>
            </a:r>
          </a:p>
          <a:p>
            <a:pPr>
              <a:buFont typeface="Wingdings" panose="05000000000000000000" pitchFamily="2" charset="2"/>
              <a:buChar char="Ø"/>
            </a:pPr>
            <a:r>
              <a:rPr lang="en-IN" dirty="0"/>
              <a:t>Direct clients to express their own reasons for change</a:t>
            </a:r>
          </a:p>
          <a:p>
            <a:pPr>
              <a:buFont typeface="Wingdings" panose="05000000000000000000" pitchFamily="2" charset="2"/>
              <a:buChar char="Ø"/>
            </a:pPr>
            <a:r>
              <a:rPr lang="en-IN" dirty="0"/>
              <a:t>Get clients to start thinking and talking about their substance use</a:t>
            </a:r>
          </a:p>
          <a:p>
            <a:pPr>
              <a:buFont typeface="Wingdings" panose="05000000000000000000" pitchFamily="2" charset="2"/>
              <a:buChar char="Ø"/>
            </a:pPr>
            <a:r>
              <a:rPr lang="en-IN" dirty="0"/>
              <a:t>Reinforce the notion that the client is responsible for the direction of the intervention and of their substance use choices</a:t>
            </a:r>
          </a:p>
        </p:txBody>
      </p:sp>
    </p:spTree>
    <p:extLst>
      <p:ext uri="{BB962C8B-B14F-4D97-AF65-F5344CB8AC3E}">
        <p14:creationId xmlns:p14="http://schemas.microsoft.com/office/powerpoint/2010/main" val="2475371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85BC0-4F44-439D-A551-09C30F64125A}"/>
              </a:ext>
            </a:extLst>
          </p:cNvPr>
          <p:cNvSpPr>
            <a:spLocks noGrp="1"/>
          </p:cNvSpPr>
          <p:nvPr>
            <p:ph type="title"/>
          </p:nvPr>
        </p:nvSpPr>
        <p:spPr/>
        <p:txBody>
          <a:bodyPr/>
          <a:lstStyle/>
          <a:p>
            <a:pPr algn="ctr"/>
            <a:r>
              <a:rPr lang="en-IN" b="1" dirty="0"/>
              <a:t>Empathy</a:t>
            </a:r>
          </a:p>
        </p:txBody>
      </p:sp>
      <p:sp>
        <p:nvSpPr>
          <p:cNvPr id="3" name="Content Placeholder 2">
            <a:extLst>
              <a:ext uri="{FF2B5EF4-FFF2-40B4-BE49-F238E27FC236}">
                <a16:creationId xmlns:a16="http://schemas.microsoft.com/office/drawing/2014/main" id="{BC2CDED3-6C06-413D-83A4-1D27BEBE40E8}"/>
              </a:ext>
            </a:extLst>
          </p:cNvPr>
          <p:cNvSpPr>
            <a:spLocks noGrp="1"/>
          </p:cNvSpPr>
          <p:nvPr>
            <p:ph idx="1"/>
          </p:nvPr>
        </p:nvSpPr>
        <p:spPr/>
        <p:txBody>
          <a:bodyPr/>
          <a:lstStyle/>
          <a:p>
            <a:r>
              <a:rPr lang="en-IN" dirty="0"/>
              <a:t>An important principle of motivational interviewing is the expression of empathy</a:t>
            </a:r>
            <a:r>
              <a:rPr lang="en-IN" i="1" dirty="0"/>
              <a:t> </a:t>
            </a:r>
            <a:r>
              <a:rPr lang="en-IN" dirty="0"/>
              <a:t>by the health care worker to the client</a:t>
            </a:r>
          </a:p>
          <a:p>
            <a:pPr marL="0" indent="0">
              <a:buNone/>
            </a:pPr>
            <a:endParaRPr lang="en-IN" dirty="0"/>
          </a:p>
          <a:p>
            <a:pPr marL="0" indent="0">
              <a:buNone/>
            </a:pPr>
            <a:r>
              <a:rPr lang="en-IN" dirty="0"/>
              <a:t>Empathy comprises of</a:t>
            </a:r>
          </a:p>
          <a:p>
            <a:r>
              <a:rPr lang="en-IN" dirty="0"/>
              <a:t>Acceptance</a:t>
            </a:r>
          </a:p>
          <a:p>
            <a:r>
              <a:rPr lang="en-IN" dirty="0"/>
              <a:t>Non-judgmental approach</a:t>
            </a:r>
          </a:p>
          <a:p>
            <a:r>
              <a:rPr lang="en-IN" dirty="0"/>
              <a:t>Trying to understand the client’s point of view</a:t>
            </a:r>
          </a:p>
          <a:p>
            <a:r>
              <a:rPr lang="en-IN" dirty="0"/>
              <a:t>Avoiding the use of labels such as alcoholic or drug addict</a:t>
            </a:r>
          </a:p>
        </p:txBody>
      </p:sp>
    </p:spTree>
    <p:extLst>
      <p:ext uri="{BB962C8B-B14F-4D97-AF65-F5344CB8AC3E}">
        <p14:creationId xmlns:p14="http://schemas.microsoft.com/office/powerpoint/2010/main" val="3909988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EE11B-E672-471C-A188-71D4E804159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9835A75-8A18-4678-9E79-231FF772F293}"/>
              </a:ext>
            </a:extLst>
          </p:cNvPr>
          <p:cNvSpPr>
            <a:spLocks noGrp="1"/>
          </p:cNvSpPr>
          <p:nvPr>
            <p:ph idx="1"/>
          </p:nvPr>
        </p:nvSpPr>
        <p:spPr/>
        <p:txBody>
          <a:bodyPr/>
          <a:lstStyle/>
          <a:p>
            <a:r>
              <a:rPr lang="en-IN" dirty="0"/>
              <a:t>The brief intervention technique is focused predominantly on modifying behaviour of drug users </a:t>
            </a:r>
          </a:p>
          <a:p>
            <a:pPr>
              <a:buFont typeface="Wingdings" panose="05000000000000000000" pitchFamily="2" charset="2"/>
              <a:buChar char="Ø"/>
            </a:pPr>
            <a:r>
              <a:rPr lang="en-IN" dirty="0"/>
              <a:t>around the substance used most frequently or </a:t>
            </a:r>
          </a:p>
          <a:p>
            <a:pPr>
              <a:buFont typeface="Wingdings" panose="05000000000000000000" pitchFamily="2" charset="2"/>
              <a:buChar char="Ø"/>
            </a:pPr>
            <a:r>
              <a:rPr lang="en-IN" dirty="0"/>
              <a:t>the one causing the most problems for the client </a:t>
            </a:r>
          </a:p>
          <a:p>
            <a:pPr marL="0" indent="0">
              <a:buNone/>
            </a:pPr>
            <a:r>
              <a:rPr lang="en-IN" dirty="0"/>
              <a:t>(as identified by the client or by the highest ASSIST score)</a:t>
            </a:r>
          </a:p>
          <a:p>
            <a:pPr marL="0" indent="0">
              <a:buNone/>
            </a:pPr>
            <a:endParaRPr lang="en-IN" dirty="0"/>
          </a:p>
          <a:p>
            <a:r>
              <a:rPr lang="en-IN" dirty="0"/>
              <a:t>The ASSIST-linked brief intervention is a short intervention lasting 3 to 15 minutes given to clients who have been administered the ASSIST by a health worker</a:t>
            </a:r>
          </a:p>
        </p:txBody>
      </p:sp>
    </p:spTree>
    <p:extLst>
      <p:ext uri="{BB962C8B-B14F-4D97-AF65-F5344CB8AC3E}">
        <p14:creationId xmlns:p14="http://schemas.microsoft.com/office/powerpoint/2010/main" val="2009281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42C6F-28C7-48C4-B4BC-B08D6E5DCA6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4201446-0722-464A-9DB5-898DA23C86C5}"/>
              </a:ext>
            </a:extLst>
          </p:cNvPr>
          <p:cNvSpPr>
            <a:spLocks noGrp="1"/>
          </p:cNvSpPr>
          <p:nvPr>
            <p:ph idx="1"/>
          </p:nvPr>
        </p:nvSpPr>
        <p:spPr/>
        <p:txBody>
          <a:bodyPr>
            <a:normAutofit fontScale="92500" lnSpcReduction="10000"/>
          </a:bodyPr>
          <a:lstStyle/>
          <a:p>
            <a:r>
              <a:rPr lang="en-IN" dirty="0"/>
              <a:t>The empathy of the health worker is an important contributor to how well the client responds to the intervention</a:t>
            </a:r>
          </a:p>
          <a:p>
            <a:pPr marL="0" indent="0">
              <a:buNone/>
            </a:pPr>
            <a:endParaRPr lang="en-IN" b="1" u="sng" dirty="0"/>
          </a:p>
          <a:p>
            <a:pPr marL="0" indent="0">
              <a:buNone/>
            </a:pPr>
            <a:r>
              <a:rPr lang="en-IN" b="1" u="sng" dirty="0"/>
              <a:t>Avoid </a:t>
            </a:r>
          </a:p>
          <a:p>
            <a:pPr>
              <a:buFont typeface="Wingdings" panose="05000000000000000000" pitchFamily="2" charset="2"/>
              <a:buChar char="Ø"/>
            </a:pPr>
            <a:r>
              <a:rPr lang="en-IN" dirty="0"/>
              <a:t>confrontation and</a:t>
            </a:r>
          </a:p>
          <a:p>
            <a:pPr>
              <a:buFont typeface="Wingdings" panose="05000000000000000000" pitchFamily="2" charset="2"/>
              <a:buChar char="Ø"/>
            </a:pPr>
            <a:r>
              <a:rPr lang="en-IN" dirty="0"/>
              <a:t>Blaming/ criticism</a:t>
            </a:r>
          </a:p>
          <a:p>
            <a:pPr marL="0" indent="0">
              <a:buNone/>
            </a:pPr>
            <a:endParaRPr lang="en-IN" dirty="0"/>
          </a:p>
          <a:p>
            <a:pPr marL="0" indent="0">
              <a:buNone/>
            </a:pPr>
            <a:r>
              <a:rPr lang="en-IN" b="1" u="sng" dirty="0"/>
              <a:t>Skilful reflective listening </a:t>
            </a:r>
          </a:p>
          <a:p>
            <a:pPr>
              <a:buFont typeface="Wingdings" panose="05000000000000000000" pitchFamily="2" charset="2"/>
              <a:buChar char="Ø"/>
            </a:pPr>
            <a:r>
              <a:rPr lang="en-IN" dirty="0"/>
              <a:t>Clarifies and amplifies the person’s own experience and meaning</a:t>
            </a:r>
          </a:p>
          <a:p>
            <a:pPr>
              <a:buFont typeface="Wingdings" panose="05000000000000000000" pitchFamily="2" charset="2"/>
              <a:buChar char="Ø"/>
            </a:pPr>
            <a:r>
              <a:rPr lang="en-IN" dirty="0"/>
              <a:t>It is a fundamental part of expressing empathy</a:t>
            </a:r>
          </a:p>
          <a:p>
            <a:pPr marL="0" indent="0">
              <a:buNone/>
            </a:pPr>
            <a:endParaRPr lang="en-IN" dirty="0"/>
          </a:p>
        </p:txBody>
      </p:sp>
    </p:spTree>
    <p:extLst>
      <p:ext uri="{BB962C8B-B14F-4D97-AF65-F5344CB8AC3E}">
        <p14:creationId xmlns:p14="http://schemas.microsoft.com/office/powerpoint/2010/main" val="1253910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1B741-D2C5-498C-8DC5-B7AC38EE5733}"/>
              </a:ext>
            </a:extLst>
          </p:cNvPr>
          <p:cNvSpPr>
            <a:spLocks noGrp="1"/>
          </p:cNvSpPr>
          <p:nvPr>
            <p:ph type="title"/>
          </p:nvPr>
        </p:nvSpPr>
        <p:spPr/>
        <p:txBody>
          <a:bodyPr/>
          <a:lstStyle/>
          <a:p>
            <a:pPr algn="ctr"/>
            <a:r>
              <a:rPr lang="en-IN" b="1" dirty="0"/>
              <a:t>Reflective listening</a:t>
            </a:r>
            <a:endParaRPr lang="en-IN" dirty="0"/>
          </a:p>
        </p:txBody>
      </p:sp>
      <p:sp>
        <p:nvSpPr>
          <p:cNvPr id="3" name="Content Placeholder 2">
            <a:extLst>
              <a:ext uri="{FF2B5EF4-FFF2-40B4-BE49-F238E27FC236}">
                <a16:creationId xmlns:a16="http://schemas.microsoft.com/office/drawing/2014/main" id="{DE12532F-01CA-4732-A9D3-9EEA5A4D3A15}"/>
              </a:ext>
            </a:extLst>
          </p:cNvPr>
          <p:cNvSpPr>
            <a:spLocks noGrp="1"/>
          </p:cNvSpPr>
          <p:nvPr>
            <p:ph idx="1"/>
          </p:nvPr>
        </p:nvSpPr>
        <p:spPr/>
        <p:txBody>
          <a:bodyPr>
            <a:normAutofit/>
          </a:bodyPr>
          <a:lstStyle/>
          <a:p>
            <a:r>
              <a:rPr lang="en-IN" dirty="0"/>
              <a:t>A reflective listening response is a statement guessing at what the client means</a:t>
            </a:r>
          </a:p>
          <a:p>
            <a:r>
              <a:rPr lang="en-IN" dirty="0"/>
              <a:t>Reflect back the underlying meanings and feelings the client has expressed as well as the words they have used</a:t>
            </a:r>
          </a:p>
          <a:p>
            <a:r>
              <a:rPr lang="en-IN" dirty="0"/>
              <a:t>Using reflective listening is like being a mirror for the person so that they can hear the health worker say what they have communicated</a:t>
            </a:r>
          </a:p>
          <a:p>
            <a:r>
              <a:rPr lang="en-IN" dirty="0"/>
              <a:t>Reflective listening shows the client that the health worker understands what has been said or it can be used to clarify what the client means</a:t>
            </a:r>
          </a:p>
        </p:txBody>
      </p:sp>
    </p:spTree>
    <p:extLst>
      <p:ext uri="{BB962C8B-B14F-4D97-AF65-F5344CB8AC3E}">
        <p14:creationId xmlns:p14="http://schemas.microsoft.com/office/powerpoint/2010/main" val="7602221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C332D-52F5-477D-8C61-3B82505DC109}"/>
              </a:ext>
            </a:extLst>
          </p:cNvPr>
          <p:cNvSpPr>
            <a:spLocks noGrp="1"/>
          </p:cNvSpPr>
          <p:nvPr>
            <p:ph type="title"/>
          </p:nvPr>
        </p:nvSpPr>
        <p:spPr/>
        <p:txBody>
          <a:bodyPr/>
          <a:lstStyle/>
          <a:p>
            <a:pPr algn="ctr"/>
            <a:r>
              <a:rPr lang="en-IN" b="1" dirty="0"/>
              <a:t>Roll with resistance</a:t>
            </a:r>
            <a:endParaRPr lang="en-IN" dirty="0"/>
          </a:p>
        </p:txBody>
      </p:sp>
      <p:sp>
        <p:nvSpPr>
          <p:cNvPr id="3" name="Content Placeholder 2">
            <a:extLst>
              <a:ext uri="{FF2B5EF4-FFF2-40B4-BE49-F238E27FC236}">
                <a16:creationId xmlns:a16="http://schemas.microsoft.com/office/drawing/2014/main" id="{5468A9B5-3FAD-4F69-8795-332D7F1C75D8}"/>
              </a:ext>
            </a:extLst>
          </p:cNvPr>
          <p:cNvSpPr>
            <a:spLocks noGrp="1"/>
          </p:cNvSpPr>
          <p:nvPr>
            <p:ph idx="1"/>
          </p:nvPr>
        </p:nvSpPr>
        <p:spPr/>
        <p:txBody>
          <a:bodyPr>
            <a:normAutofit fontScale="85000" lnSpcReduction="20000"/>
          </a:bodyPr>
          <a:lstStyle/>
          <a:p>
            <a:pPr marL="0" indent="0">
              <a:buNone/>
            </a:pPr>
            <a:r>
              <a:rPr lang="en-IN" b="1" u="sng" dirty="0"/>
              <a:t>key principles</a:t>
            </a:r>
            <a:r>
              <a:rPr lang="en-IN" u="sng" dirty="0"/>
              <a:t>:</a:t>
            </a:r>
          </a:p>
          <a:p>
            <a:pPr>
              <a:buFont typeface="Wingdings" panose="05000000000000000000" pitchFamily="2" charset="2"/>
              <a:buChar char="Ø"/>
            </a:pPr>
            <a:r>
              <a:rPr lang="en-IN" dirty="0"/>
              <a:t>Accept that ambivalence and resistance to change is normal</a:t>
            </a:r>
          </a:p>
          <a:p>
            <a:pPr>
              <a:buFont typeface="Wingdings" panose="05000000000000000000" pitchFamily="2" charset="2"/>
              <a:buChar char="Ø"/>
            </a:pPr>
            <a:r>
              <a:rPr lang="en-IN" dirty="0"/>
              <a:t>Invite the client to consider new information and perspectives on their substance use</a:t>
            </a:r>
          </a:p>
          <a:p>
            <a:pPr marL="0" indent="0">
              <a:buNone/>
            </a:pPr>
            <a:endParaRPr lang="en-IN" dirty="0"/>
          </a:p>
          <a:p>
            <a:pPr marL="0" indent="0">
              <a:buNone/>
            </a:pPr>
            <a:r>
              <a:rPr lang="en-IN" b="1" u="sng" dirty="0"/>
              <a:t>When the client expresses resistance</a:t>
            </a:r>
            <a:r>
              <a:rPr lang="en-IN" u="sng" dirty="0"/>
              <a:t>:</a:t>
            </a:r>
          </a:p>
          <a:p>
            <a:pPr>
              <a:buFont typeface="Wingdings" panose="05000000000000000000" pitchFamily="2" charset="2"/>
              <a:buChar char="Ø"/>
            </a:pPr>
            <a:r>
              <a:rPr lang="en-IN" dirty="0"/>
              <a:t> Health worker should reframe it or reflect it rather than oppose it</a:t>
            </a:r>
          </a:p>
          <a:p>
            <a:pPr>
              <a:buFont typeface="Wingdings" panose="05000000000000000000" pitchFamily="2" charset="2"/>
              <a:buChar char="Ø"/>
            </a:pPr>
            <a:r>
              <a:rPr lang="en-IN" dirty="0"/>
              <a:t> Avoid arguing in favour of change as this puts the client in the position of arguing against it</a:t>
            </a:r>
          </a:p>
          <a:p>
            <a:pPr marL="0" indent="0">
              <a:buNone/>
            </a:pPr>
            <a:r>
              <a:rPr lang="en-IN" dirty="0"/>
              <a:t> </a:t>
            </a:r>
          </a:p>
          <a:p>
            <a:pPr marL="0" indent="0">
              <a:buNone/>
            </a:pPr>
            <a:r>
              <a:rPr lang="en-IN" dirty="0"/>
              <a:t>Within the context of an ASSIST-linked brief intervention the opportunities for the expression of resistance by clients are few</a:t>
            </a:r>
          </a:p>
        </p:txBody>
      </p:sp>
    </p:spTree>
    <p:extLst>
      <p:ext uri="{BB962C8B-B14F-4D97-AF65-F5344CB8AC3E}">
        <p14:creationId xmlns:p14="http://schemas.microsoft.com/office/powerpoint/2010/main" val="37584627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F924F-8DAC-4D97-9F01-2547FF0EFC8F}"/>
              </a:ext>
            </a:extLst>
          </p:cNvPr>
          <p:cNvSpPr>
            <a:spLocks noGrp="1"/>
          </p:cNvSpPr>
          <p:nvPr>
            <p:ph type="title"/>
          </p:nvPr>
        </p:nvSpPr>
        <p:spPr/>
        <p:txBody>
          <a:bodyPr/>
          <a:lstStyle/>
          <a:p>
            <a:pPr algn="ctr"/>
            <a:r>
              <a:rPr lang="en-IN" b="1" dirty="0"/>
              <a:t>Summarising</a:t>
            </a:r>
            <a:endParaRPr lang="en-IN" dirty="0"/>
          </a:p>
        </p:txBody>
      </p:sp>
      <p:sp>
        <p:nvSpPr>
          <p:cNvPr id="3" name="Content Placeholder 2">
            <a:extLst>
              <a:ext uri="{FF2B5EF4-FFF2-40B4-BE49-F238E27FC236}">
                <a16:creationId xmlns:a16="http://schemas.microsoft.com/office/drawing/2014/main" id="{C7459556-352B-426A-AAB3-40C3076B541C}"/>
              </a:ext>
            </a:extLst>
          </p:cNvPr>
          <p:cNvSpPr>
            <a:spLocks noGrp="1"/>
          </p:cNvSpPr>
          <p:nvPr>
            <p:ph idx="1"/>
          </p:nvPr>
        </p:nvSpPr>
        <p:spPr/>
        <p:txBody>
          <a:bodyPr>
            <a:normAutofit/>
          </a:bodyPr>
          <a:lstStyle/>
          <a:p>
            <a:r>
              <a:rPr lang="en-IN" dirty="0"/>
              <a:t>Way of gathering together what has already been said and preparing the client to move on</a:t>
            </a:r>
          </a:p>
          <a:p>
            <a:r>
              <a:rPr lang="en-IN" dirty="0"/>
              <a:t>Health worker can then choose, to some degree, what to include in the summary and can use it to redirect the client to consider further the less good things about their substance use</a:t>
            </a:r>
          </a:p>
          <a:p>
            <a:r>
              <a:rPr lang="en-IN" dirty="0"/>
              <a:t>Summarising adds to the power of reflective listening particularly in relation to concerns and change talk</a:t>
            </a:r>
          </a:p>
        </p:txBody>
      </p:sp>
    </p:spTree>
    <p:extLst>
      <p:ext uri="{BB962C8B-B14F-4D97-AF65-F5344CB8AC3E}">
        <p14:creationId xmlns:p14="http://schemas.microsoft.com/office/powerpoint/2010/main" val="17497578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293F-D292-41F7-970D-A44B3D27AD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DDDA552-0128-420B-BEB9-4BCE627C602E}"/>
              </a:ext>
            </a:extLst>
          </p:cNvPr>
          <p:cNvSpPr>
            <a:spLocks noGrp="1"/>
          </p:cNvSpPr>
          <p:nvPr>
            <p:ph idx="1"/>
          </p:nvPr>
        </p:nvSpPr>
        <p:spPr/>
        <p:txBody>
          <a:bodyPr/>
          <a:lstStyle/>
          <a:p>
            <a:r>
              <a:rPr lang="en-IN" dirty="0"/>
              <a:t>First, clients hear themselves say it, then they hear the therapist reflect it, and then they hear it again in the summary</a:t>
            </a:r>
          </a:p>
          <a:p>
            <a:r>
              <a:rPr lang="en-IN" dirty="0"/>
              <a:t>Summarizing is used to highlight the client’s ambivalence about their substance use and to steer the client towards a greater recognition of their problems and concerns</a:t>
            </a:r>
          </a:p>
        </p:txBody>
      </p:sp>
    </p:spTree>
    <p:extLst>
      <p:ext uri="{BB962C8B-B14F-4D97-AF65-F5344CB8AC3E}">
        <p14:creationId xmlns:p14="http://schemas.microsoft.com/office/powerpoint/2010/main" val="32192967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6EBC0-14E5-45F8-B767-C5B9BEFC7547}"/>
              </a:ext>
            </a:extLst>
          </p:cNvPr>
          <p:cNvSpPr>
            <a:spLocks noGrp="1"/>
          </p:cNvSpPr>
          <p:nvPr>
            <p:ph type="title"/>
          </p:nvPr>
        </p:nvSpPr>
        <p:spPr/>
        <p:txBody>
          <a:bodyPr/>
          <a:lstStyle/>
          <a:p>
            <a:pPr algn="ctr"/>
            <a:r>
              <a:rPr lang="en-IN" b="1" dirty="0"/>
              <a:t>Asking clients how concerned they</a:t>
            </a:r>
            <a:br>
              <a:rPr lang="en-IN" b="1" dirty="0"/>
            </a:br>
            <a:r>
              <a:rPr lang="en-IN" b="1" dirty="0"/>
              <a:t>are by ‘less good things’</a:t>
            </a:r>
          </a:p>
        </p:txBody>
      </p:sp>
      <p:sp>
        <p:nvSpPr>
          <p:cNvPr id="3" name="Content Placeholder 2">
            <a:extLst>
              <a:ext uri="{FF2B5EF4-FFF2-40B4-BE49-F238E27FC236}">
                <a16:creationId xmlns:a16="http://schemas.microsoft.com/office/drawing/2014/main" id="{76570414-0A4E-4185-AD42-7F3A0C4C32A7}"/>
              </a:ext>
            </a:extLst>
          </p:cNvPr>
          <p:cNvSpPr>
            <a:spLocks noGrp="1"/>
          </p:cNvSpPr>
          <p:nvPr>
            <p:ph idx="1"/>
          </p:nvPr>
        </p:nvSpPr>
        <p:spPr/>
        <p:txBody>
          <a:bodyPr/>
          <a:lstStyle/>
          <a:p>
            <a:r>
              <a:rPr lang="en-IN" dirty="0"/>
              <a:t>This is another open-ended question similar to the one asked in Step 5 regarding concern about the ASSIST score</a:t>
            </a:r>
          </a:p>
          <a:p>
            <a:endParaRPr lang="en-IN" dirty="0"/>
          </a:p>
          <a:p>
            <a:r>
              <a:rPr lang="en-IN" dirty="0"/>
              <a:t>The question could be phrased like:</a:t>
            </a:r>
          </a:p>
          <a:p>
            <a:pPr marL="0" indent="0">
              <a:buNone/>
            </a:pPr>
            <a:r>
              <a:rPr lang="en-IN" i="1" dirty="0"/>
              <a:t>“Do the less good things concern you? How?”</a:t>
            </a:r>
            <a:endParaRPr lang="en-IN" dirty="0"/>
          </a:p>
          <a:p>
            <a:pPr marL="0" indent="0">
              <a:buNone/>
            </a:pPr>
            <a:endParaRPr lang="en-IN" dirty="0"/>
          </a:p>
          <a:p>
            <a:r>
              <a:rPr lang="en-IN" dirty="0"/>
              <a:t>While it is similar to a previous question, it serves to strengthen change-thought in the client and provides a platform for health workers to take the brief intervention further if time is available</a:t>
            </a:r>
          </a:p>
        </p:txBody>
      </p:sp>
    </p:spTree>
    <p:extLst>
      <p:ext uri="{BB962C8B-B14F-4D97-AF65-F5344CB8AC3E}">
        <p14:creationId xmlns:p14="http://schemas.microsoft.com/office/powerpoint/2010/main" val="24584523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538B-4DBA-48A4-A8B9-20D7E57FCBD3}"/>
              </a:ext>
            </a:extLst>
          </p:cNvPr>
          <p:cNvSpPr>
            <a:spLocks noGrp="1"/>
          </p:cNvSpPr>
          <p:nvPr>
            <p:ph type="title"/>
          </p:nvPr>
        </p:nvSpPr>
        <p:spPr/>
        <p:txBody>
          <a:bodyPr/>
          <a:lstStyle/>
          <a:p>
            <a:pPr algn="ctr"/>
            <a:r>
              <a:rPr lang="en-IN" b="1" dirty="0"/>
              <a:t>Giving clients take-home</a:t>
            </a:r>
            <a:br>
              <a:rPr lang="en-IN" b="1" dirty="0"/>
            </a:br>
            <a:r>
              <a:rPr lang="en-IN" b="1" dirty="0"/>
              <a:t>materials to bolster the brief intervention</a:t>
            </a:r>
            <a:endParaRPr lang="en-IN" dirty="0"/>
          </a:p>
        </p:txBody>
      </p:sp>
      <p:sp>
        <p:nvSpPr>
          <p:cNvPr id="3" name="Content Placeholder 2">
            <a:extLst>
              <a:ext uri="{FF2B5EF4-FFF2-40B4-BE49-F238E27FC236}">
                <a16:creationId xmlns:a16="http://schemas.microsoft.com/office/drawing/2014/main" id="{96D35880-2D3C-4B4A-8CFF-591A50EFAF25}"/>
              </a:ext>
            </a:extLst>
          </p:cNvPr>
          <p:cNvSpPr>
            <a:spLocks noGrp="1"/>
          </p:cNvSpPr>
          <p:nvPr>
            <p:ph idx="1"/>
          </p:nvPr>
        </p:nvSpPr>
        <p:spPr/>
        <p:txBody>
          <a:bodyPr>
            <a:normAutofit lnSpcReduction="10000"/>
          </a:bodyPr>
          <a:lstStyle/>
          <a:p>
            <a:pPr marL="0" indent="0">
              <a:buNone/>
            </a:pPr>
            <a:r>
              <a:rPr lang="en-IN" dirty="0"/>
              <a:t>In brief, there are 3 to 4 items that should be given to clients upon the completion of the brief intervention session.</a:t>
            </a:r>
          </a:p>
          <a:p>
            <a:pPr marL="0" indent="0">
              <a:buNone/>
            </a:pPr>
            <a:r>
              <a:rPr lang="en-IN" dirty="0"/>
              <a:t>These are:</a:t>
            </a:r>
          </a:p>
          <a:p>
            <a:pPr marL="0" indent="0">
              <a:buNone/>
            </a:pPr>
            <a:endParaRPr lang="en-IN" dirty="0"/>
          </a:p>
          <a:p>
            <a:pPr>
              <a:buFont typeface="Wingdings" panose="05000000000000000000" pitchFamily="2" charset="2"/>
              <a:buChar char="Ø"/>
            </a:pPr>
            <a:r>
              <a:rPr lang="en-IN" dirty="0"/>
              <a:t>ASSIST feedback report card</a:t>
            </a:r>
          </a:p>
          <a:p>
            <a:pPr>
              <a:buFont typeface="Wingdings" panose="05000000000000000000" pitchFamily="2" charset="2"/>
              <a:buChar char="Ø"/>
            </a:pPr>
            <a:r>
              <a:rPr lang="en-IN" dirty="0"/>
              <a:t>General information pamphlets on the substance(s) being used by the client (obtained from the relevant agency)</a:t>
            </a:r>
          </a:p>
          <a:p>
            <a:pPr>
              <a:buFont typeface="Wingdings" panose="05000000000000000000" pitchFamily="2" charset="2"/>
              <a:buChar char="Ø"/>
            </a:pPr>
            <a:r>
              <a:rPr lang="en-IN" dirty="0"/>
              <a:t>Self-help strategies for cutting down or stopping substance use: a guide 30 booklet</a:t>
            </a:r>
          </a:p>
          <a:p>
            <a:pPr>
              <a:buFont typeface="Wingdings" panose="05000000000000000000" pitchFamily="2" charset="2"/>
              <a:buChar char="Ø"/>
            </a:pPr>
            <a:r>
              <a:rPr lang="en-IN" dirty="0"/>
              <a:t>Risks of injecting card (if relevant)</a:t>
            </a:r>
          </a:p>
        </p:txBody>
      </p:sp>
    </p:spTree>
    <p:extLst>
      <p:ext uri="{BB962C8B-B14F-4D97-AF65-F5344CB8AC3E}">
        <p14:creationId xmlns:p14="http://schemas.microsoft.com/office/powerpoint/2010/main" val="8472462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01665-9061-4EA4-9401-4089501AE1C0}"/>
              </a:ext>
            </a:extLst>
          </p:cNvPr>
          <p:cNvSpPr>
            <a:spLocks noGrp="1"/>
          </p:cNvSpPr>
          <p:nvPr>
            <p:ph type="title"/>
          </p:nvPr>
        </p:nvSpPr>
        <p:spPr/>
        <p:txBody>
          <a:bodyPr/>
          <a:lstStyle/>
          <a:p>
            <a:pPr algn="ctr"/>
            <a:endParaRPr lang="en-IN" dirty="0"/>
          </a:p>
        </p:txBody>
      </p:sp>
      <p:sp>
        <p:nvSpPr>
          <p:cNvPr id="3" name="Content Placeholder 2">
            <a:extLst>
              <a:ext uri="{FF2B5EF4-FFF2-40B4-BE49-F238E27FC236}">
                <a16:creationId xmlns:a16="http://schemas.microsoft.com/office/drawing/2014/main" id="{508D63E9-9B97-40AC-924D-179154D6D6F3}"/>
              </a:ext>
            </a:extLst>
          </p:cNvPr>
          <p:cNvSpPr>
            <a:spLocks noGrp="1"/>
          </p:cNvSpPr>
          <p:nvPr>
            <p:ph idx="1"/>
          </p:nvPr>
        </p:nvSpPr>
        <p:spPr/>
        <p:txBody>
          <a:bodyPr/>
          <a:lstStyle/>
          <a:p>
            <a:pPr marL="0" indent="0">
              <a:buNone/>
            </a:pPr>
            <a:endParaRPr lang="en-IN" dirty="0"/>
          </a:p>
          <a:p>
            <a:r>
              <a:rPr lang="en-IN" dirty="0"/>
              <a:t>The written information can strengthen and consolidate the effects of the brief intervention, if they are read by the client</a:t>
            </a:r>
          </a:p>
          <a:p>
            <a:r>
              <a:rPr lang="en-IN" dirty="0"/>
              <a:t>They also can serve as a secondary outreach if read by friends and family of the client, who also may be using substances</a:t>
            </a:r>
          </a:p>
        </p:txBody>
      </p:sp>
    </p:spTree>
    <p:extLst>
      <p:ext uri="{BB962C8B-B14F-4D97-AF65-F5344CB8AC3E}">
        <p14:creationId xmlns:p14="http://schemas.microsoft.com/office/powerpoint/2010/main" val="10923457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38FB9-20D3-4215-A2D4-225D212FB177}"/>
              </a:ext>
            </a:extLst>
          </p:cNvPr>
          <p:cNvSpPr>
            <a:spLocks noGrp="1"/>
          </p:cNvSpPr>
          <p:nvPr>
            <p:ph type="title"/>
          </p:nvPr>
        </p:nvSpPr>
        <p:spPr/>
        <p:txBody>
          <a:bodyPr>
            <a:normAutofit fontScale="90000"/>
          </a:bodyPr>
          <a:lstStyle/>
          <a:p>
            <a:r>
              <a:rPr lang="en-IN" dirty="0"/>
              <a:t>Points to remember for the health care worker administering the ASSIST-linked brief intervention</a:t>
            </a:r>
          </a:p>
        </p:txBody>
      </p:sp>
      <p:sp>
        <p:nvSpPr>
          <p:cNvPr id="3" name="Content Placeholder 2">
            <a:extLst>
              <a:ext uri="{FF2B5EF4-FFF2-40B4-BE49-F238E27FC236}">
                <a16:creationId xmlns:a16="http://schemas.microsoft.com/office/drawing/2014/main" id="{81F51FFE-36DC-486D-B8DA-198D276B7139}"/>
              </a:ext>
            </a:extLst>
          </p:cNvPr>
          <p:cNvSpPr>
            <a:spLocks noGrp="1"/>
          </p:cNvSpPr>
          <p:nvPr>
            <p:ph idx="1"/>
          </p:nvPr>
        </p:nvSpPr>
        <p:spPr/>
        <p:txBody>
          <a:bodyPr>
            <a:normAutofit/>
          </a:bodyPr>
          <a:lstStyle/>
          <a:p>
            <a:pPr marL="0" indent="0">
              <a:buNone/>
            </a:pPr>
            <a:endParaRPr lang="en-IN" dirty="0"/>
          </a:p>
          <a:p>
            <a:r>
              <a:rPr lang="en-IN" dirty="0"/>
              <a:t>Brief Intervention should be objective</a:t>
            </a:r>
          </a:p>
          <a:p>
            <a:r>
              <a:rPr lang="en-IN" dirty="0"/>
              <a:t>Act a conduit for the delivery of information pertinent to that client</a:t>
            </a:r>
          </a:p>
          <a:p>
            <a:r>
              <a:rPr lang="en-IN" dirty="0"/>
              <a:t>Be empathetic and non-judgemental</a:t>
            </a:r>
          </a:p>
          <a:p>
            <a:r>
              <a:rPr lang="en-IN" dirty="0"/>
              <a:t>Respect the client’s choices regarding the decisions they make about their drug use; and the choices they make during the course of the brief intervention</a:t>
            </a:r>
          </a:p>
        </p:txBody>
      </p:sp>
    </p:spTree>
    <p:extLst>
      <p:ext uri="{BB962C8B-B14F-4D97-AF65-F5344CB8AC3E}">
        <p14:creationId xmlns:p14="http://schemas.microsoft.com/office/powerpoint/2010/main" val="42466481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71210-1E24-46E0-BBA4-8A68971C861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EF59F10-87D6-49CB-9BA5-B3519898B71F}"/>
              </a:ext>
            </a:extLst>
          </p:cNvPr>
          <p:cNvSpPr>
            <a:spLocks noGrp="1"/>
          </p:cNvSpPr>
          <p:nvPr>
            <p:ph idx="1"/>
          </p:nvPr>
        </p:nvSpPr>
        <p:spPr/>
        <p:txBody>
          <a:bodyPr/>
          <a:lstStyle/>
          <a:p>
            <a:r>
              <a:rPr lang="en-IN" dirty="0"/>
              <a:t>Show the client that they are listening and not dismissive of the client’s responses</a:t>
            </a:r>
          </a:p>
          <a:p>
            <a:r>
              <a:rPr lang="en-IN" dirty="0"/>
              <a:t>Do not argue with the client</a:t>
            </a:r>
          </a:p>
          <a:p>
            <a:r>
              <a:rPr lang="en-IN" dirty="0"/>
              <a:t>Use respectful language toward the client and treats the client as an equal</a:t>
            </a:r>
          </a:p>
          <a:p>
            <a:r>
              <a:rPr lang="en-IN" dirty="0"/>
              <a:t>Use open-ended questions to direct conversation in the direction of self-discovery for the client and ultimately towards change</a:t>
            </a:r>
          </a:p>
          <a:p>
            <a:endParaRPr lang="en-IN" dirty="0"/>
          </a:p>
        </p:txBody>
      </p:sp>
    </p:spTree>
    <p:extLst>
      <p:ext uri="{BB962C8B-B14F-4D97-AF65-F5344CB8AC3E}">
        <p14:creationId xmlns:p14="http://schemas.microsoft.com/office/powerpoint/2010/main" val="353815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85E33-16B7-4323-83F0-9402E964202B}"/>
              </a:ext>
            </a:extLst>
          </p:cNvPr>
          <p:cNvSpPr>
            <a:spLocks noGrp="1"/>
          </p:cNvSpPr>
          <p:nvPr>
            <p:ph type="title"/>
          </p:nvPr>
        </p:nvSpPr>
        <p:spPr/>
        <p:txBody>
          <a:bodyPr/>
          <a:lstStyle/>
          <a:p>
            <a:pPr algn="ctr"/>
            <a:r>
              <a:rPr lang="en-IN" dirty="0"/>
              <a:t>ASSIST</a:t>
            </a:r>
          </a:p>
        </p:txBody>
      </p:sp>
      <p:sp>
        <p:nvSpPr>
          <p:cNvPr id="3" name="Content Placeholder 2">
            <a:extLst>
              <a:ext uri="{FF2B5EF4-FFF2-40B4-BE49-F238E27FC236}">
                <a16:creationId xmlns:a16="http://schemas.microsoft.com/office/drawing/2014/main" id="{B4AE4A0F-68FC-48A8-A97A-E8F7FCB2AF23}"/>
              </a:ext>
            </a:extLst>
          </p:cNvPr>
          <p:cNvSpPr>
            <a:spLocks noGrp="1"/>
          </p:cNvSpPr>
          <p:nvPr>
            <p:ph idx="1"/>
          </p:nvPr>
        </p:nvSpPr>
        <p:spPr/>
        <p:txBody>
          <a:bodyPr>
            <a:normAutofit lnSpcReduction="10000"/>
          </a:bodyPr>
          <a:lstStyle/>
          <a:p>
            <a:r>
              <a:rPr lang="en-IN" dirty="0"/>
              <a:t>The ASSIST (version 3.1) is an 8 item questionnaire designed to be administered by a health worker to a client using paper and pencil, and takes about 5-10 minutes to administer. </a:t>
            </a:r>
          </a:p>
          <a:p>
            <a:r>
              <a:rPr lang="en-IN" dirty="0"/>
              <a:t>The ASSIST was designed to be culturally neutral and usable across a variety of cultures to screen for use of the following substances:</a:t>
            </a:r>
          </a:p>
          <a:p>
            <a:pPr>
              <a:buFont typeface="Wingdings" panose="05000000000000000000" pitchFamily="2" charset="2"/>
              <a:buChar char="Ø"/>
            </a:pPr>
            <a:r>
              <a:rPr lang="en-IN" dirty="0"/>
              <a:t>tobacco</a:t>
            </a:r>
          </a:p>
          <a:p>
            <a:pPr>
              <a:buFont typeface="Wingdings" panose="05000000000000000000" pitchFamily="2" charset="2"/>
              <a:buChar char="Ø"/>
            </a:pPr>
            <a:r>
              <a:rPr lang="en-IN" dirty="0"/>
              <a:t> alcohol</a:t>
            </a:r>
          </a:p>
          <a:p>
            <a:pPr>
              <a:buFont typeface="Wingdings" panose="05000000000000000000" pitchFamily="2" charset="2"/>
              <a:buChar char="Ø"/>
            </a:pPr>
            <a:r>
              <a:rPr lang="en-IN" dirty="0"/>
              <a:t>Cannabis</a:t>
            </a:r>
          </a:p>
          <a:p>
            <a:pPr>
              <a:buFont typeface="Wingdings" panose="05000000000000000000" pitchFamily="2" charset="2"/>
              <a:buChar char="Ø"/>
            </a:pPr>
            <a:r>
              <a:rPr lang="en-IN" dirty="0"/>
              <a:t>Cocaine</a:t>
            </a:r>
          </a:p>
          <a:p>
            <a:pPr>
              <a:buFont typeface="Wingdings" panose="05000000000000000000" pitchFamily="2" charset="2"/>
              <a:buChar char="Ø"/>
            </a:pPr>
            <a:r>
              <a:rPr lang="en-IN" dirty="0"/>
              <a:t>amphetamine-type stimulants (ATS)</a:t>
            </a:r>
          </a:p>
          <a:p>
            <a:pPr>
              <a:buFont typeface="Wingdings" panose="05000000000000000000" pitchFamily="2" charset="2"/>
              <a:buChar char="Ø"/>
            </a:pPr>
            <a:endParaRPr lang="en-IN" dirty="0"/>
          </a:p>
        </p:txBody>
      </p:sp>
    </p:spTree>
    <p:extLst>
      <p:ext uri="{BB962C8B-B14F-4D97-AF65-F5344CB8AC3E}">
        <p14:creationId xmlns:p14="http://schemas.microsoft.com/office/powerpoint/2010/main" val="31070796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BD0EE-203C-4AC1-9095-2F75468FFE17}"/>
              </a:ext>
            </a:extLst>
          </p:cNvPr>
          <p:cNvSpPr>
            <a:spLocks noGrp="1"/>
          </p:cNvSpPr>
          <p:nvPr>
            <p:ph type="title"/>
          </p:nvPr>
        </p:nvSpPr>
        <p:spPr/>
        <p:txBody>
          <a:bodyPr/>
          <a:lstStyle/>
          <a:p>
            <a:pPr algn="ctr"/>
            <a:r>
              <a:rPr lang="en-IN" b="1" dirty="0"/>
              <a:t>High risk and injecting clients</a:t>
            </a:r>
            <a:endParaRPr lang="en-IN" dirty="0"/>
          </a:p>
        </p:txBody>
      </p:sp>
      <p:sp>
        <p:nvSpPr>
          <p:cNvPr id="3" name="Content Placeholder 2">
            <a:extLst>
              <a:ext uri="{FF2B5EF4-FFF2-40B4-BE49-F238E27FC236}">
                <a16:creationId xmlns:a16="http://schemas.microsoft.com/office/drawing/2014/main" id="{975F58BF-DB5E-4FBA-AEA1-4D97A105CBD1}"/>
              </a:ext>
            </a:extLst>
          </p:cNvPr>
          <p:cNvSpPr>
            <a:spLocks noGrp="1"/>
          </p:cNvSpPr>
          <p:nvPr>
            <p:ph idx="1"/>
          </p:nvPr>
        </p:nvSpPr>
        <p:spPr/>
        <p:txBody>
          <a:bodyPr/>
          <a:lstStyle/>
          <a:p>
            <a:pPr>
              <a:buFont typeface="Wingdings" panose="05000000000000000000" pitchFamily="2" charset="2"/>
              <a:buChar char="Ø"/>
            </a:pPr>
            <a:r>
              <a:rPr lang="en-IN" dirty="0"/>
              <a:t>Clients who have been  injecting drugs regularly over the last three months </a:t>
            </a:r>
          </a:p>
          <a:p>
            <a:pPr>
              <a:buFont typeface="Wingdings" panose="05000000000000000000" pitchFamily="2" charset="2"/>
              <a:buChar char="Ø"/>
            </a:pPr>
            <a:r>
              <a:rPr lang="en-IN" dirty="0"/>
              <a:t>Clients whose ASSIST scores are in the ‘high’ risk range (‘27 or higher’) for any substance</a:t>
            </a:r>
          </a:p>
          <a:p>
            <a:pPr marL="0" indent="0">
              <a:buNone/>
            </a:pPr>
            <a:r>
              <a:rPr lang="en-IN" dirty="0"/>
              <a:t>require more than just the brief intervention</a:t>
            </a:r>
          </a:p>
          <a:p>
            <a:pPr marL="0" indent="0">
              <a:buNone/>
            </a:pPr>
            <a:endParaRPr lang="en-IN" dirty="0"/>
          </a:p>
          <a:p>
            <a:r>
              <a:rPr lang="en-IN" dirty="0"/>
              <a:t>However, the brief intervention including the take-home materials still should be given to these clients as a means of </a:t>
            </a:r>
            <a:r>
              <a:rPr lang="en-IN" b="1" dirty="0"/>
              <a:t>motivating them to seek further treatment</a:t>
            </a:r>
            <a:endParaRPr lang="en-IN" dirty="0"/>
          </a:p>
        </p:txBody>
      </p:sp>
    </p:spTree>
    <p:extLst>
      <p:ext uri="{BB962C8B-B14F-4D97-AF65-F5344CB8AC3E}">
        <p14:creationId xmlns:p14="http://schemas.microsoft.com/office/powerpoint/2010/main" val="24674017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8BD96-9366-4F48-9B37-7EDD8EB533F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D6DFC4A-0E66-46A6-B27C-E49ECF7CB264}"/>
              </a:ext>
            </a:extLst>
          </p:cNvPr>
          <p:cNvSpPr>
            <a:spLocks noGrp="1"/>
          </p:cNvSpPr>
          <p:nvPr>
            <p:ph idx="1"/>
          </p:nvPr>
        </p:nvSpPr>
        <p:spPr/>
        <p:txBody>
          <a:bodyPr/>
          <a:lstStyle/>
          <a:p>
            <a:r>
              <a:rPr lang="en-IN" dirty="0"/>
              <a:t>A brief intervention for these clients will take at least 15 minutes given the seriousness of the problem</a:t>
            </a:r>
          </a:p>
          <a:p>
            <a:r>
              <a:rPr lang="en-IN" dirty="0"/>
              <a:t>If the client has tried unsuccessfully to cut down or stop their substance use in the past, discuss these past attempts</a:t>
            </a:r>
          </a:p>
          <a:p>
            <a:r>
              <a:rPr lang="en-IN" dirty="0"/>
              <a:t>High risk clients need further Assessment and preferably referral for further treatment</a:t>
            </a:r>
          </a:p>
        </p:txBody>
      </p:sp>
    </p:spTree>
    <p:extLst>
      <p:ext uri="{BB962C8B-B14F-4D97-AF65-F5344CB8AC3E}">
        <p14:creationId xmlns:p14="http://schemas.microsoft.com/office/powerpoint/2010/main" val="30108102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9F13-DD00-4D75-97DA-4921969BAC68}"/>
              </a:ext>
            </a:extLst>
          </p:cNvPr>
          <p:cNvSpPr>
            <a:spLocks noGrp="1"/>
          </p:cNvSpPr>
          <p:nvPr>
            <p:ph type="title"/>
          </p:nvPr>
        </p:nvSpPr>
        <p:spPr/>
        <p:txBody>
          <a:bodyPr/>
          <a:lstStyle/>
          <a:p>
            <a:r>
              <a:rPr lang="en-IN" dirty="0"/>
              <a:t>Injecting Clients</a:t>
            </a:r>
          </a:p>
        </p:txBody>
      </p:sp>
      <p:sp>
        <p:nvSpPr>
          <p:cNvPr id="3" name="Content Placeholder 2">
            <a:extLst>
              <a:ext uri="{FF2B5EF4-FFF2-40B4-BE49-F238E27FC236}">
                <a16:creationId xmlns:a16="http://schemas.microsoft.com/office/drawing/2014/main" id="{B9D73BD2-B3A4-4F41-9773-6DDD649087A7}"/>
              </a:ext>
            </a:extLst>
          </p:cNvPr>
          <p:cNvSpPr>
            <a:spLocks noGrp="1"/>
          </p:cNvSpPr>
          <p:nvPr>
            <p:ph idx="1"/>
          </p:nvPr>
        </p:nvSpPr>
        <p:spPr/>
        <p:txBody>
          <a:bodyPr>
            <a:normAutofit/>
          </a:bodyPr>
          <a:lstStyle/>
          <a:p>
            <a:pPr marL="0" indent="0">
              <a:buNone/>
            </a:pPr>
            <a:r>
              <a:rPr lang="en-IN" dirty="0"/>
              <a:t>Discuss about increased risk of</a:t>
            </a:r>
          </a:p>
          <a:p>
            <a:r>
              <a:rPr lang="en-IN" dirty="0"/>
              <a:t>Dependence</a:t>
            </a:r>
          </a:p>
          <a:p>
            <a:r>
              <a:rPr lang="en-IN" dirty="0"/>
              <a:t>overdose</a:t>
            </a:r>
          </a:p>
          <a:p>
            <a:r>
              <a:rPr lang="en-IN" dirty="0"/>
              <a:t>psychosis</a:t>
            </a:r>
          </a:p>
          <a:p>
            <a:r>
              <a:rPr lang="en-IN" dirty="0"/>
              <a:t>local and systemic infections</a:t>
            </a:r>
          </a:p>
          <a:p>
            <a:r>
              <a:rPr lang="en-IN" dirty="0"/>
              <a:t>abscesses and ulcers</a:t>
            </a:r>
          </a:p>
          <a:p>
            <a:r>
              <a:rPr lang="en-IN" dirty="0"/>
              <a:t>Collapsed veins</a:t>
            </a:r>
          </a:p>
          <a:p>
            <a:r>
              <a:rPr lang="en-IN" dirty="0"/>
              <a:t>communicable diseases such as hepatitis B and C and HIV/AIDS</a:t>
            </a:r>
          </a:p>
        </p:txBody>
      </p:sp>
    </p:spTree>
    <p:extLst>
      <p:ext uri="{BB962C8B-B14F-4D97-AF65-F5344CB8AC3E}">
        <p14:creationId xmlns:p14="http://schemas.microsoft.com/office/powerpoint/2010/main" val="19173947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56366-E419-49CB-832C-150AA53B0C1E}"/>
              </a:ext>
            </a:extLst>
          </p:cNvPr>
          <p:cNvSpPr>
            <a:spLocks noGrp="1"/>
          </p:cNvSpPr>
          <p:nvPr>
            <p:ph type="title"/>
          </p:nvPr>
        </p:nvSpPr>
        <p:spPr/>
        <p:txBody>
          <a:bodyPr/>
          <a:lstStyle/>
          <a:p>
            <a:pPr algn="ctr"/>
            <a:r>
              <a:rPr lang="en-IN" dirty="0"/>
              <a:t>Harm minimisation strategies</a:t>
            </a:r>
          </a:p>
        </p:txBody>
      </p:sp>
      <p:sp>
        <p:nvSpPr>
          <p:cNvPr id="3" name="Content Placeholder 2">
            <a:extLst>
              <a:ext uri="{FF2B5EF4-FFF2-40B4-BE49-F238E27FC236}">
                <a16:creationId xmlns:a16="http://schemas.microsoft.com/office/drawing/2014/main" id="{6A7FA297-9F34-42C6-95BE-0397AE5A7F61}"/>
              </a:ext>
            </a:extLst>
          </p:cNvPr>
          <p:cNvSpPr>
            <a:spLocks noGrp="1"/>
          </p:cNvSpPr>
          <p:nvPr>
            <p:ph idx="1"/>
          </p:nvPr>
        </p:nvSpPr>
        <p:spPr/>
        <p:txBody>
          <a:bodyPr>
            <a:normAutofit fontScale="92500" lnSpcReduction="10000"/>
          </a:bodyPr>
          <a:lstStyle/>
          <a:p>
            <a:pPr marL="0" indent="0">
              <a:buNone/>
            </a:pPr>
            <a:r>
              <a:rPr lang="en-IN" dirty="0"/>
              <a:t>Clients who choose to continue to inject should be informed of appropriate harm minimisation strategies</a:t>
            </a:r>
          </a:p>
          <a:p>
            <a:pPr>
              <a:buFont typeface="Wingdings" panose="05000000000000000000" pitchFamily="2" charset="2"/>
              <a:buChar char="Ø"/>
            </a:pPr>
            <a:r>
              <a:rPr lang="en-IN" dirty="0"/>
              <a:t>Not sharing injecting equipment</a:t>
            </a:r>
          </a:p>
          <a:p>
            <a:pPr>
              <a:buFont typeface="Wingdings" panose="05000000000000000000" pitchFamily="2" charset="2"/>
              <a:buChar char="Ø"/>
            </a:pPr>
            <a:r>
              <a:rPr lang="en-IN" dirty="0"/>
              <a:t>Hygiene around injecting</a:t>
            </a:r>
          </a:p>
          <a:p>
            <a:pPr>
              <a:buFont typeface="Wingdings" panose="05000000000000000000" pitchFamily="2" charset="2"/>
              <a:buChar char="Ø"/>
            </a:pPr>
            <a:r>
              <a:rPr lang="en-IN" dirty="0"/>
              <a:t>Avoiding the use of other substances at the same time – especially alcohol and sedatives</a:t>
            </a:r>
          </a:p>
          <a:p>
            <a:pPr>
              <a:buFont typeface="Wingdings" panose="05000000000000000000" pitchFamily="2" charset="2"/>
              <a:buChar char="Ø"/>
            </a:pPr>
            <a:r>
              <a:rPr lang="en-IN" dirty="0"/>
              <a:t>Letting a friend know when you are going to use in case of overdose</a:t>
            </a:r>
          </a:p>
          <a:p>
            <a:pPr>
              <a:buFont typeface="Wingdings" panose="05000000000000000000" pitchFamily="2" charset="2"/>
              <a:buChar char="Ø"/>
            </a:pPr>
            <a:r>
              <a:rPr lang="en-IN" dirty="0"/>
              <a:t>Learning first aid and resuscitation techniques</a:t>
            </a:r>
          </a:p>
          <a:p>
            <a:pPr>
              <a:buFont typeface="Wingdings" panose="05000000000000000000" pitchFamily="2" charset="2"/>
              <a:buChar char="Ø"/>
            </a:pPr>
            <a:r>
              <a:rPr lang="en-IN" dirty="0"/>
              <a:t>Having a small amount to start with to check the purity of the substance being used</a:t>
            </a:r>
          </a:p>
        </p:txBody>
      </p:sp>
    </p:spTree>
    <p:extLst>
      <p:ext uri="{BB962C8B-B14F-4D97-AF65-F5344CB8AC3E}">
        <p14:creationId xmlns:p14="http://schemas.microsoft.com/office/powerpoint/2010/main" val="33126465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CD2E5-4602-4AD7-876F-30959A54F525}"/>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4FB38AFB-495E-4AA9-91E9-39526C505D87}"/>
              </a:ext>
            </a:extLst>
          </p:cNvPr>
          <p:cNvSpPr>
            <a:spLocks noGrp="1"/>
          </p:cNvSpPr>
          <p:nvPr>
            <p:ph idx="1"/>
          </p:nvPr>
        </p:nvSpPr>
        <p:spPr/>
        <p:txBody>
          <a:bodyPr/>
          <a:lstStyle/>
          <a:p>
            <a:pPr marL="0" indent="0">
              <a:buNone/>
            </a:pPr>
            <a:r>
              <a:rPr lang="en-IN" dirty="0"/>
              <a:t>Clients should also be informed of </a:t>
            </a:r>
          </a:p>
          <a:p>
            <a:pPr>
              <a:buFont typeface="Wingdings" panose="05000000000000000000" pitchFamily="2" charset="2"/>
              <a:buChar char="Ø"/>
            </a:pPr>
            <a:r>
              <a:rPr lang="en-IN" dirty="0"/>
              <a:t>where they can access clean needles (or how to clean existing needles if unavailable)</a:t>
            </a:r>
          </a:p>
          <a:p>
            <a:pPr>
              <a:buFont typeface="Wingdings" panose="05000000000000000000" pitchFamily="2" charset="2"/>
              <a:buChar char="Ø"/>
            </a:pPr>
            <a:r>
              <a:rPr lang="en-IN" dirty="0"/>
              <a:t>how to safely dispose of their used needles</a:t>
            </a:r>
          </a:p>
          <a:p>
            <a:endParaRPr lang="en-IN" dirty="0"/>
          </a:p>
        </p:txBody>
      </p:sp>
    </p:spTree>
    <p:extLst>
      <p:ext uri="{BB962C8B-B14F-4D97-AF65-F5344CB8AC3E}">
        <p14:creationId xmlns:p14="http://schemas.microsoft.com/office/powerpoint/2010/main" val="37032989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3F6D5-7757-4FC5-B1FD-A079FC5A2528}"/>
              </a:ext>
            </a:extLst>
          </p:cNvPr>
          <p:cNvSpPr>
            <a:spLocks noGrp="1"/>
          </p:cNvSpPr>
          <p:nvPr>
            <p:ph type="title"/>
          </p:nvPr>
        </p:nvSpPr>
        <p:spPr/>
        <p:txBody>
          <a:bodyPr/>
          <a:lstStyle/>
          <a:p>
            <a:pPr algn="ctr"/>
            <a:r>
              <a:rPr lang="en-IN" b="1" dirty="0"/>
              <a:t>Longer interventions for Addressing multiple substance use</a:t>
            </a:r>
            <a:endParaRPr lang="en-IN" dirty="0"/>
          </a:p>
        </p:txBody>
      </p:sp>
      <p:sp>
        <p:nvSpPr>
          <p:cNvPr id="3" name="Content Placeholder 2">
            <a:extLst>
              <a:ext uri="{FF2B5EF4-FFF2-40B4-BE49-F238E27FC236}">
                <a16:creationId xmlns:a16="http://schemas.microsoft.com/office/drawing/2014/main" id="{FF16F27D-9743-4E0A-BD41-04F842BD00D7}"/>
              </a:ext>
            </a:extLst>
          </p:cNvPr>
          <p:cNvSpPr>
            <a:spLocks noGrp="1"/>
          </p:cNvSpPr>
          <p:nvPr>
            <p:ph idx="1"/>
          </p:nvPr>
        </p:nvSpPr>
        <p:spPr/>
        <p:txBody>
          <a:bodyPr>
            <a:normAutofit/>
          </a:bodyPr>
          <a:lstStyle/>
          <a:p>
            <a:r>
              <a:rPr lang="en-IN" dirty="0"/>
              <a:t>A scenario in which health workers may wish to spend longer with their clients is to address multiple substance use</a:t>
            </a:r>
          </a:p>
          <a:p>
            <a:r>
              <a:rPr lang="en-IN" dirty="0"/>
              <a:t>Polydrug use, particularly that of tobacco, alcohol, cannabis, amphetamine-type stimulants, cocaine, opioids  is fairly common among clients </a:t>
            </a:r>
          </a:p>
          <a:p>
            <a:endParaRPr lang="en-IN" dirty="0"/>
          </a:p>
          <a:p>
            <a:pPr marL="0" indent="0">
              <a:buNone/>
            </a:pPr>
            <a:r>
              <a:rPr lang="en-IN" b="1" u="sng" dirty="0"/>
              <a:t>Suggested Variations</a:t>
            </a:r>
          </a:p>
          <a:p>
            <a:r>
              <a:rPr lang="en-IN" dirty="0"/>
              <a:t>Feedback should be given on all substances scoring in the moderate or high risk range</a:t>
            </a:r>
          </a:p>
          <a:p>
            <a:pPr marL="0" indent="0">
              <a:buNone/>
            </a:pPr>
            <a:endParaRPr lang="en-IN" b="1" u="sng" dirty="0"/>
          </a:p>
        </p:txBody>
      </p:sp>
    </p:spTree>
    <p:extLst>
      <p:ext uri="{BB962C8B-B14F-4D97-AF65-F5344CB8AC3E}">
        <p14:creationId xmlns:p14="http://schemas.microsoft.com/office/powerpoint/2010/main" val="22615709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BC12D-A297-4F55-AAC2-B96C9001929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044BF57-49B0-4BB0-B612-8281EE7A49BB}"/>
              </a:ext>
            </a:extLst>
          </p:cNvPr>
          <p:cNvSpPr>
            <a:spLocks noGrp="1"/>
          </p:cNvSpPr>
          <p:nvPr>
            <p:ph idx="1"/>
          </p:nvPr>
        </p:nvSpPr>
        <p:spPr/>
        <p:txBody>
          <a:bodyPr/>
          <a:lstStyle/>
          <a:p>
            <a:r>
              <a:rPr lang="en-IN" dirty="0"/>
              <a:t>Focus of the intervention should be directed toward the substance(s) that are creating the most problems for the client or is of most concern to the client</a:t>
            </a:r>
          </a:p>
          <a:p>
            <a:r>
              <a:rPr lang="en-IN" dirty="0"/>
              <a:t>Take home materials for all the substances should be provided</a:t>
            </a:r>
          </a:p>
        </p:txBody>
      </p:sp>
    </p:spTree>
    <p:extLst>
      <p:ext uri="{BB962C8B-B14F-4D97-AF65-F5344CB8AC3E}">
        <p14:creationId xmlns:p14="http://schemas.microsoft.com/office/powerpoint/2010/main" val="36484174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74DF9-2FC9-4F8F-9729-5381D7896DAA}"/>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E84E18AF-3497-4A79-885B-91EDB9F57A5B}"/>
              </a:ext>
            </a:extLst>
          </p:cNvPr>
          <p:cNvSpPr>
            <a:spLocks noGrp="1"/>
          </p:cNvSpPr>
          <p:nvPr>
            <p:ph idx="1"/>
          </p:nvPr>
        </p:nvSpPr>
        <p:spPr/>
        <p:txBody>
          <a:bodyPr>
            <a:normAutofit/>
          </a:bodyPr>
          <a:lstStyle/>
          <a:p>
            <a:r>
              <a:rPr lang="en-IN" sz="2400" dirty="0"/>
              <a:t>The Alcohol, Smoking and Substance Involvement Screening Test (ASSIST): manual for use in primary care / prepared by R. </a:t>
            </a:r>
            <a:r>
              <a:rPr lang="en-IN" sz="2400" dirty="0" err="1"/>
              <a:t>Humeniuk</a:t>
            </a:r>
            <a:r>
              <a:rPr lang="en-IN" sz="2400" dirty="0"/>
              <a:t>… [et al]</a:t>
            </a:r>
          </a:p>
          <a:p>
            <a:r>
              <a:rPr lang="en-IN" sz="2400" dirty="0"/>
              <a:t>The ASSIST-linked brief intervention for hazardous and harmful substance use: manual for use in primary care / prepared by R. </a:t>
            </a:r>
            <a:r>
              <a:rPr lang="en-IN" sz="2400" dirty="0" err="1"/>
              <a:t>Humeniuk</a:t>
            </a:r>
            <a:r>
              <a:rPr lang="en-IN" sz="2400" dirty="0"/>
              <a:t>… [et al]</a:t>
            </a:r>
          </a:p>
          <a:p>
            <a:r>
              <a:rPr lang="en-IN" sz="2400" dirty="0"/>
              <a:t>WHO Brief Intervention Study Group (1996). A randomised cross-national clinical trial of brief interventions with heavy drinkers. </a:t>
            </a:r>
            <a:r>
              <a:rPr lang="en-IN" sz="2400" i="1" dirty="0"/>
              <a:t>American Journal of Public Health</a:t>
            </a:r>
            <a:r>
              <a:rPr lang="en-IN" sz="2400" dirty="0"/>
              <a:t>, 86 (7):948-955</a:t>
            </a:r>
          </a:p>
        </p:txBody>
      </p:sp>
    </p:spTree>
    <p:extLst>
      <p:ext uri="{BB962C8B-B14F-4D97-AF65-F5344CB8AC3E}">
        <p14:creationId xmlns:p14="http://schemas.microsoft.com/office/powerpoint/2010/main" val="5746013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A8326-8257-4F21-B3D7-0B17AC56100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0DF6492-A1FC-41C4-A74E-35B19AA2497B}"/>
              </a:ext>
            </a:extLst>
          </p:cNvPr>
          <p:cNvSpPr>
            <a:spLocks noGrp="1"/>
          </p:cNvSpPr>
          <p:nvPr>
            <p:ph idx="1"/>
          </p:nvPr>
        </p:nvSpPr>
        <p:spPr/>
        <p:txBody>
          <a:bodyPr anchor="ctr">
            <a:normAutofit/>
          </a:bodyPr>
          <a:lstStyle/>
          <a:p>
            <a:pPr marL="0" indent="0" algn="ctr">
              <a:buNone/>
            </a:pPr>
            <a:r>
              <a:rPr lang="en-IN" sz="6000" dirty="0"/>
              <a:t>THANK YOU</a:t>
            </a:r>
          </a:p>
        </p:txBody>
      </p:sp>
    </p:spTree>
    <p:extLst>
      <p:ext uri="{BB962C8B-B14F-4D97-AF65-F5344CB8AC3E}">
        <p14:creationId xmlns:p14="http://schemas.microsoft.com/office/powerpoint/2010/main" val="352863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E439A-A630-4361-9E7E-D577DCD0447D}"/>
              </a:ext>
            </a:extLst>
          </p:cNvPr>
          <p:cNvSpPr>
            <a:spLocks noGrp="1"/>
          </p:cNvSpPr>
          <p:nvPr>
            <p:ph type="title"/>
          </p:nvPr>
        </p:nvSpPr>
        <p:spPr>
          <a:xfrm>
            <a:off x="838200" y="98474"/>
            <a:ext cx="10515600" cy="1041010"/>
          </a:xfrm>
        </p:spPr>
        <p:txBody>
          <a:bodyPr/>
          <a:lstStyle/>
          <a:p>
            <a:pPr algn="ctr"/>
            <a:endParaRPr lang="en-IN" dirty="0"/>
          </a:p>
        </p:txBody>
      </p:sp>
      <p:sp>
        <p:nvSpPr>
          <p:cNvPr id="3" name="Content Placeholder 2">
            <a:extLst>
              <a:ext uri="{FF2B5EF4-FFF2-40B4-BE49-F238E27FC236}">
                <a16:creationId xmlns:a16="http://schemas.microsoft.com/office/drawing/2014/main" id="{A9F6620A-F792-4BEB-84B6-1548189FACB7}"/>
              </a:ext>
            </a:extLst>
          </p:cNvPr>
          <p:cNvSpPr>
            <a:spLocks noGrp="1"/>
          </p:cNvSpPr>
          <p:nvPr>
            <p:ph idx="1"/>
          </p:nvPr>
        </p:nvSpPr>
        <p:spPr>
          <a:xfrm>
            <a:off x="838200" y="1041008"/>
            <a:ext cx="10515600" cy="5816991"/>
          </a:xfrm>
        </p:spPr>
        <p:txBody>
          <a:bodyPr>
            <a:normAutofit/>
          </a:bodyPr>
          <a:lstStyle/>
          <a:p>
            <a:pPr>
              <a:buFont typeface="Wingdings" panose="05000000000000000000" pitchFamily="2" charset="2"/>
              <a:buChar char="Ø"/>
            </a:pPr>
            <a:r>
              <a:rPr lang="en-IN" dirty="0"/>
              <a:t>Sedatives</a:t>
            </a:r>
          </a:p>
          <a:p>
            <a:pPr>
              <a:buFont typeface="Wingdings" panose="05000000000000000000" pitchFamily="2" charset="2"/>
              <a:buChar char="Ø"/>
            </a:pPr>
            <a:r>
              <a:rPr lang="en-IN" dirty="0"/>
              <a:t>Hallucinogens</a:t>
            </a:r>
          </a:p>
          <a:p>
            <a:pPr>
              <a:buFont typeface="Wingdings" panose="05000000000000000000" pitchFamily="2" charset="2"/>
              <a:buChar char="Ø"/>
            </a:pPr>
            <a:r>
              <a:rPr lang="en-IN" dirty="0"/>
              <a:t>Inhalants</a:t>
            </a:r>
          </a:p>
          <a:p>
            <a:pPr>
              <a:buFont typeface="Wingdings" panose="05000000000000000000" pitchFamily="2" charset="2"/>
              <a:buChar char="Ø"/>
            </a:pPr>
            <a:r>
              <a:rPr lang="en-IN" dirty="0"/>
              <a:t>opioids and other drugs</a:t>
            </a:r>
          </a:p>
          <a:p>
            <a:pPr marL="0" indent="0">
              <a:buNone/>
            </a:pPr>
            <a:endParaRPr lang="en-IN" dirty="0"/>
          </a:p>
        </p:txBody>
      </p:sp>
    </p:spTree>
    <p:extLst>
      <p:ext uri="{BB962C8B-B14F-4D97-AF65-F5344CB8AC3E}">
        <p14:creationId xmlns:p14="http://schemas.microsoft.com/office/powerpoint/2010/main" val="659358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90AD-5701-4A0F-83A3-D47831C1C48C}"/>
              </a:ext>
            </a:extLst>
          </p:cNvPr>
          <p:cNvSpPr>
            <a:spLocks noGrp="1"/>
          </p:cNvSpPr>
          <p:nvPr>
            <p:ph type="title"/>
          </p:nvPr>
        </p:nvSpPr>
        <p:spPr/>
        <p:txBody>
          <a:bodyPr/>
          <a:lstStyle/>
          <a:p>
            <a:pPr algn="ctr"/>
            <a:r>
              <a:rPr lang="en-IN" dirty="0"/>
              <a:t>ASSIST</a:t>
            </a:r>
          </a:p>
        </p:txBody>
      </p:sp>
      <p:sp>
        <p:nvSpPr>
          <p:cNvPr id="3" name="Content Placeholder 2">
            <a:extLst>
              <a:ext uri="{FF2B5EF4-FFF2-40B4-BE49-F238E27FC236}">
                <a16:creationId xmlns:a16="http://schemas.microsoft.com/office/drawing/2014/main" id="{D66B367F-7D19-4D08-94A7-F84BE66A43E4}"/>
              </a:ext>
            </a:extLst>
          </p:cNvPr>
          <p:cNvSpPr>
            <a:spLocks noGrp="1"/>
          </p:cNvSpPr>
          <p:nvPr>
            <p:ph idx="1"/>
          </p:nvPr>
        </p:nvSpPr>
        <p:spPr/>
        <p:txBody>
          <a:bodyPr>
            <a:normAutofit/>
          </a:bodyPr>
          <a:lstStyle/>
          <a:p>
            <a:r>
              <a:rPr lang="en-IN" dirty="0"/>
              <a:t>Determines a risk score for each substance</a:t>
            </a:r>
          </a:p>
          <a:p>
            <a:pPr>
              <a:buFont typeface="Wingdings" panose="05000000000000000000" pitchFamily="2" charset="2"/>
              <a:buChar char="Ø"/>
            </a:pPr>
            <a:r>
              <a:rPr lang="en-IN" dirty="0"/>
              <a:t>Lower</a:t>
            </a:r>
          </a:p>
          <a:p>
            <a:pPr>
              <a:buFont typeface="Wingdings" panose="05000000000000000000" pitchFamily="2" charset="2"/>
              <a:buChar char="Ø"/>
            </a:pPr>
            <a:r>
              <a:rPr lang="en-IN" dirty="0"/>
              <a:t>Moderate</a:t>
            </a:r>
          </a:p>
          <a:p>
            <a:pPr>
              <a:buFont typeface="Wingdings" panose="05000000000000000000" pitchFamily="2" charset="2"/>
              <a:buChar char="Ø"/>
            </a:pPr>
            <a:r>
              <a:rPr lang="en-IN" dirty="0"/>
              <a:t>High</a:t>
            </a:r>
          </a:p>
          <a:p>
            <a:pPr marL="0" indent="0">
              <a:buNone/>
            </a:pPr>
            <a:endParaRPr lang="en-IN" dirty="0"/>
          </a:p>
          <a:p>
            <a:r>
              <a:rPr lang="en-IN" dirty="0"/>
              <a:t>The risk scores are recorded on the ASSIST feedback report card which is used to give personalised feedback to clients by presenting them with the scores that they have obtained, and the associated health problems related to their level of risk</a:t>
            </a:r>
          </a:p>
        </p:txBody>
      </p:sp>
    </p:spTree>
    <p:extLst>
      <p:ext uri="{BB962C8B-B14F-4D97-AF65-F5344CB8AC3E}">
        <p14:creationId xmlns:p14="http://schemas.microsoft.com/office/powerpoint/2010/main" val="783646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74F8B-C003-4222-B8C2-4F38EB0449E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5CCBF40-D702-4FD8-B0C6-ABF126EA6CCA}"/>
              </a:ext>
            </a:extLst>
          </p:cNvPr>
          <p:cNvSpPr>
            <a:spLocks noGrp="1"/>
          </p:cNvSpPr>
          <p:nvPr>
            <p:ph idx="1"/>
          </p:nvPr>
        </p:nvSpPr>
        <p:spPr/>
        <p:txBody>
          <a:bodyPr/>
          <a:lstStyle/>
          <a:p>
            <a:r>
              <a:rPr lang="en-IN" dirty="0"/>
              <a:t>The ASSIST obtains information from clients about </a:t>
            </a:r>
          </a:p>
          <a:p>
            <a:pPr>
              <a:buFont typeface="Wingdings" panose="05000000000000000000" pitchFamily="2" charset="2"/>
              <a:buChar char="Ø"/>
            </a:pPr>
            <a:r>
              <a:rPr lang="en-IN" dirty="0"/>
              <a:t>lifetime use of substances</a:t>
            </a:r>
          </a:p>
          <a:p>
            <a:pPr>
              <a:buFont typeface="Wingdings" panose="05000000000000000000" pitchFamily="2" charset="2"/>
              <a:buChar char="Ø"/>
            </a:pPr>
            <a:r>
              <a:rPr lang="en-IN" dirty="0"/>
              <a:t> use of substances and associated problems over the last 3 months</a:t>
            </a:r>
          </a:p>
        </p:txBody>
      </p:sp>
    </p:spTree>
    <p:extLst>
      <p:ext uri="{BB962C8B-B14F-4D97-AF65-F5344CB8AC3E}">
        <p14:creationId xmlns:p14="http://schemas.microsoft.com/office/powerpoint/2010/main" val="1043145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882</TotalTime>
  <Words>3540</Words>
  <Application>Microsoft Office PowerPoint</Application>
  <PresentationFormat>Widescreen</PresentationFormat>
  <Paragraphs>284</Paragraphs>
  <Slides>68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Arial</vt:lpstr>
      <vt:lpstr>Calibri</vt:lpstr>
      <vt:lpstr>Calibri Light</vt:lpstr>
      <vt:lpstr>Courier New</vt:lpstr>
      <vt:lpstr>Wingdings</vt:lpstr>
      <vt:lpstr>Office Theme</vt:lpstr>
      <vt:lpstr>BRIEF INTERVENTIONS FOR SUBSTANCE USE</vt:lpstr>
      <vt:lpstr>Brief Intervention for Substance Use</vt:lpstr>
      <vt:lpstr>PowerPoint Presentation</vt:lpstr>
      <vt:lpstr>PowerPoint Presentation</vt:lpstr>
      <vt:lpstr>PowerPoint Presentation</vt:lpstr>
      <vt:lpstr>ASSIST</vt:lpstr>
      <vt:lpstr>PowerPoint Presentation</vt:lpstr>
      <vt:lpstr>ASSIST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ADMINISTERING THE TEST</vt:lpstr>
      <vt:lpstr>How to calculate a specific substance involvement score</vt:lpstr>
      <vt:lpstr>PowerPoint Presentation</vt:lpstr>
      <vt:lpstr>PowerPoint Presentation</vt:lpstr>
      <vt:lpstr>Rationale for brief intervention</vt:lpstr>
      <vt:lpstr>PowerPoint Presentation</vt:lpstr>
      <vt:lpstr>PowerPoint Presentation</vt:lpstr>
      <vt:lpstr>PowerPoint Presentation</vt:lpstr>
      <vt:lpstr>Model of behaviour change</vt:lpstr>
      <vt:lpstr>PowerPoint Presentation</vt:lpstr>
      <vt:lpstr>PowerPoint Presentation</vt:lpstr>
      <vt:lpstr>PowerPoint Presentation</vt:lpstr>
      <vt:lpstr>PowerPoint Presentation</vt:lpstr>
      <vt:lpstr>STEPS IN BRIEF INTERVENTION</vt:lpstr>
      <vt:lpstr>Asking clients if they are interested in seeing their questionnaire scores</vt:lpstr>
      <vt:lpstr>PowerPoint Presentation</vt:lpstr>
      <vt:lpstr>Components of brief interventions that work – FRAMES</vt:lpstr>
      <vt:lpstr>Feedback</vt:lpstr>
      <vt:lpstr>PowerPoint Presentation</vt:lpstr>
      <vt:lpstr>Responsibility</vt:lpstr>
      <vt:lpstr>PowerPoint Presentation</vt:lpstr>
      <vt:lpstr>PowerPoint Presentation</vt:lpstr>
      <vt:lpstr>Advice</vt:lpstr>
      <vt:lpstr>PowerPoint Presentation</vt:lpstr>
      <vt:lpstr>Components of brief interventions that work – Motivational Interviewing</vt:lpstr>
      <vt:lpstr>PRINCIPLES OF MOTIVATIONAL INTERVIEWING</vt:lpstr>
      <vt:lpstr>Create discrepancy and ambivalence using open-ended questions</vt:lpstr>
      <vt:lpstr>PowerPoint Presentation</vt:lpstr>
      <vt:lpstr>Empathy</vt:lpstr>
      <vt:lpstr>PowerPoint Presentation</vt:lpstr>
      <vt:lpstr>Reflective listening</vt:lpstr>
      <vt:lpstr>Roll with resistance</vt:lpstr>
      <vt:lpstr>Summarising</vt:lpstr>
      <vt:lpstr>PowerPoint Presentation</vt:lpstr>
      <vt:lpstr>Asking clients how concerned they are by ‘less good things’</vt:lpstr>
      <vt:lpstr>Giving clients take-home materials to bolster the brief intervention</vt:lpstr>
      <vt:lpstr>PowerPoint Presentation</vt:lpstr>
      <vt:lpstr>Points to remember for the health care worker administering the ASSIST-linked brief intervention</vt:lpstr>
      <vt:lpstr>PowerPoint Presentation</vt:lpstr>
      <vt:lpstr>High risk and injecting clients</vt:lpstr>
      <vt:lpstr>PowerPoint Presentation</vt:lpstr>
      <vt:lpstr>Injecting Clients</vt:lpstr>
      <vt:lpstr>Harm minimisation strategies</vt:lpstr>
      <vt:lpstr>PowerPoint Presentation</vt:lpstr>
      <vt:lpstr>Longer interventions for Addressing multiple substance use</vt:lpstr>
      <vt:lpstr>PowerPoint Presentation</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 INTERVENTION FOR SUBSTANCE USE</dc:title>
  <dc:creator>KARTHIK PRASANNA V - 190130004</dc:creator>
  <cp:lastModifiedBy>KARTHIK PRASANNA V - 190130004</cp:lastModifiedBy>
  <cp:revision>38</cp:revision>
  <dcterms:created xsi:type="dcterms:W3CDTF">2020-04-18T13:48:06Z</dcterms:created>
  <dcterms:modified xsi:type="dcterms:W3CDTF">2020-04-20T04:49:50Z</dcterms:modified>
</cp:coreProperties>
</file>