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751a27997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751a27997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751a27997f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751a27997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751a27997f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751a27997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751a27997f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751a27997f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Assertiveness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a:t>By: Michael Yong</a:t>
            </a:r>
            <a:endParaRPr b="1"/>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assertiveness?</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30200" lvl="0" marL="457200" rtl="0" algn="l">
              <a:lnSpc>
                <a:spcPct val="140000"/>
              </a:lnSpc>
              <a:spcBef>
                <a:spcPts val="0"/>
              </a:spcBef>
              <a:spcAft>
                <a:spcPts val="0"/>
              </a:spcAft>
              <a:buClr>
                <a:srgbClr val="2A2A2A"/>
              </a:buClr>
              <a:buSzPts val="1600"/>
              <a:buChar char="●"/>
            </a:pPr>
            <a:r>
              <a:rPr lang="en" sz="1600">
                <a:solidFill>
                  <a:srgbClr val="2A2A2A"/>
                </a:solidFill>
                <a:highlight>
                  <a:srgbClr val="F5F5F5"/>
                </a:highlight>
              </a:rPr>
              <a:t>Being assertive means being able to stand up for your own or other people’s rights in a calm and positive way, without being either aggressive, or passively accepting ‘wrong’.</a:t>
            </a:r>
            <a:endParaRPr sz="1600">
              <a:solidFill>
                <a:srgbClr val="2A2A2A"/>
              </a:solidFill>
              <a:highlight>
                <a:srgbClr val="F5F5F5"/>
              </a:highlight>
            </a:endParaRPr>
          </a:p>
          <a:p>
            <a:pPr indent="-330200" lvl="0" marL="457200" rtl="0" algn="l">
              <a:lnSpc>
                <a:spcPct val="140000"/>
              </a:lnSpc>
              <a:spcBef>
                <a:spcPts val="0"/>
              </a:spcBef>
              <a:spcAft>
                <a:spcPts val="0"/>
              </a:spcAft>
              <a:buClr>
                <a:srgbClr val="2A2A2A"/>
              </a:buClr>
              <a:buSzPts val="1600"/>
              <a:buChar char="●"/>
            </a:pPr>
            <a:r>
              <a:rPr lang="en" sz="1600">
                <a:solidFill>
                  <a:srgbClr val="2A2A2A"/>
                </a:solidFill>
                <a:highlight>
                  <a:srgbClr val="F5F5F5"/>
                </a:highlight>
              </a:rPr>
              <a:t>Assertive individuals are able to get their point across without upsetting others, or becoming upset themselves.</a:t>
            </a:r>
            <a:endParaRPr sz="1600">
              <a:solidFill>
                <a:srgbClr val="2A2A2A"/>
              </a:solidFill>
              <a:highlight>
                <a:srgbClr val="F5F5F5"/>
              </a:highlight>
            </a:endParaRPr>
          </a:p>
          <a:p>
            <a:pPr indent="0" lvl="0" marL="0" rtl="0" algn="l">
              <a:spcBef>
                <a:spcPts val="15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does it establish in life?</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Problem when one is less assertive</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04800" lvl="0" marL="457200" rtl="0" algn="l">
              <a:spcBef>
                <a:spcPts val="0"/>
              </a:spcBef>
              <a:spcAft>
                <a:spcPts val="0"/>
              </a:spcAft>
              <a:buClr>
                <a:srgbClr val="202124"/>
              </a:buClr>
              <a:buSzPts val="1200"/>
              <a:buChar char="●"/>
            </a:pPr>
            <a:r>
              <a:rPr lang="en" sz="1200">
                <a:solidFill>
                  <a:srgbClr val="202124"/>
                </a:solidFill>
                <a:highlight>
                  <a:srgbClr val="FFFFFF"/>
                </a:highlight>
              </a:rPr>
              <a:t>People who are not assertive may suffer from a </a:t>
            </a:r>
            <a:r>
              <a:rPr b="1" lang="en" sz="1200">
                <a:solidFill>
                  <a:srgbClr val="202124"/>
                </a:solidFill>
                <a:highlight>
                  <a:srgbClr val="FFFFFF"/>
                </a:highlight>
              </a:rPr>
              <a:t>lack of confidence or low self-esteem and may find speaking or expressing themselves clearly very difficult</a:t>
            </a:r>
            <a:r>
              <a:rPr lang="en" sz="1200">
                <a:solidFill>
                  <a:srgbClr val="202124"/>
                </a:solidFill>
                <a:highlight>
                  <a:srgbClr val="FFFFFF"/>
                </a:highlight>
              </a:rPr>
              <a:t>. Feeling that other people do not understand you or may laugh at you can lead to low mood and feelings of tension, anxiety and irritability.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to enhance assertiveness</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20000"/>
          </a:bodyPr>
          <a:lstStyle/>
          <a:p>
            <a:pPr indent="-287655" lvl="0" marL="685800" rtl="0" algn="l">
              <a:spcBef>
                <a:spcPts val="0"/>
              </a:spcBef>
              <a:spcAft>
                <a:spcPts val="0"/>
              </a:spcAft>
              <a:buClr>
                <a:srgbClr val="111111"/>
              </a:buClr>
              <a:buSzPct val="100000"/>
              <a:buChar char="●"/>
            </a:pPr>
            <a:r>
              <a:rPr b="1" lang="en" sz="1200">
                <a:solidFill>
                  <a:srgbClr val="111111"/>
                </a:solidFill>
              </a:rPr>
              <a:t>Assess your style.</a:t>
            </a:r>
            <a:r>
              <a:rPr lang="en" sz="1200">
                <a:solidFill>
                  <a:srgbClr val="111111"/>
                </a:solidFill>
              </a:rPr>
              <a:t> Do you voice your opinions or remain silent? Do you say yes to additional work even when your schedule is full? Are you quick to judge or blame? Do people seem to dread or fear talking to you? Understand your style before you begin making changes.</a:t>
            </a:r>
            <a:endParaRPr sz="1200">
              <a:solidFill>
                <a:srgbClr val="111111"/>
              </a:solidFill>
            </a:endParaRPr>
          </a:p>
          <a:p>
            <a:pPr indent="-287655" lvl="0" marL="685800" rtl="0" algn="l">
              <a:spcBef>
                <a:spcPts val="0"/>
              </a:spcBef>
              <a:spcAft>
                <a:spcPts val="0"/>
              </a:spcAft>
              <a:buClr>
                <a:srgbClr val="111111"/>
              </a:buClr>
              <a:buSzPct val="100000"/>
              <a:buChar char="●"/>
            </a:pPr>
            <a:r>
              <a:rPr b="1" lang="en" sz="1200">
                <a:solidFill>
                  <a:srgbClr val="111111"/>
                </a:solidFill>
              </a:rPr>
              <a:t>Use 'I' statements.</a:t>
            </a:r>
            <a:r>
              <a:rPr lang="en" sz="1200">
                <a:solidFill>
                  <a:srgbClr val="111111"/>
                </a:solidFill>
              </a:rPr>
              <a:t> Using I statements lets others know what you're thinking or feeling without sounding accusatory. For instance, say, "I disagree," rather than, "You're wrong." If you have a request, say, "I would like you to help with this" rather than, "You need to do this." Keep your requests simple, specific and clear.</a:t>
            </a:r>
            <a:endParaRPr sz="1200">
              <a:solidFill>
                <a:srgbClr val="111111"/>
              </a:solidFill>
            </a:endParaRPr>
          </a:p>
          <a:p>
            <a:pPr indent="-287655" lvl="0" marL="685800" rtl="0" algn="l">
              <a:spcBef>
                <a:spcPts val="0"/>
              </a:spcBef>
              <a:spcAft>
                <a:spcPts val="0"/>
              </a:spcAft>
              <a:buClr>
                <a:srgbClr val="111111"/>
              </a:buClr>
              <a:buSzPct val="100000"/>
              <a:buChar char="●"/>
            </a:pPr>
            <a:r>
              <a:rPr b="1" lang="en" sz="1200">
                <a:solidFill>
                  <a:srgbClr val="111111"/>
                </a:solidFill>
              </a:rPr>
              <a:t>Practice saying no.</a:t>
            </a:r>
            <a:r>
              <a:rPr lang="en" sz="1200">
                <a:solidFill>
                  <a:srgbClr val="111111"/>
                </a:solidFill>
              </a:rPr>
              <a:t> If you have a hard time turning down requests, try saying, "No, I can't do that now." Remember that no is a complete sentence and you don't need to explain why you choose to say no. Don't hesitate — be direct. If an explanation is appropriate, keep it brief.</a:t>
            </a:r>
            <a:endParaRPr sz="1200">
              <a:solidFill>
                <a:srgbClr val="111111"/>
              </a:solidFill>
            </a:endParaRPr>
          </a:p>
          <a:p>
            <a:pPr indent="-287655" lvl="0" marL="685800" rtl="0" algn="l">
              <a:spcBef>
                <a:spcPts val="0"/>
              </a:spcBef>
              <a:spcAft>
                <a:spcPts val="0"/>
              </a:spcAft>
              <a:buClr>
                <a:srgbClr val="111111"/>
              </a:buClr>
              <a:buSzPct val="100000"/>
              <a:buChar char="●"/>
            </a:pPr>
            <a:r>
              <a:rPr b="1" lang="en" sz="1200">
                <a:solidFill>
                  <a:srgbClr val="111111"/>
                </a:solidFill>
              </a:rPr>
              <a:t>Rehearse what you want to say.</a:t>
            </a:r>
            <a:r>
              <a:rPr lang="en" sz="1200">
                <a:solidFill>
                  <a:srgbClr val="111111"/>
                </a:solidFill>
              </a:rPr>
              <a:t> If it's challenging to say what you want or think, practice general scenarios you encounter. Say what you want to say out loud. It may help to write it out first, too, so you can practice from a script. Consider role-playing with a friend or colleague and asking for clear feedback.</a:t>
            </a:r>
            <a:endParaRPr sz="1200">
              <a:solidFill>
                <a:srgbClr val="111111"/>
              </a:solidFill>
            </a:endParaRPr>
          </a:p>
          <a:p>
            <a:pPr indent="-287655" lvl="0" marL="685800" rtl="0" algn="l">
              <a:spcBef>
                <a:spcPts val="0"/>
              </a:spcBef>
              <a:spcAft>
                <a:spcPts val="0"/>
              </a:spcAft>
              <a:buClr>
                <a:srgbClr val="111111"/>
              </a:buClr>
              <a:buSzPct val="100000"/>
              <a:buChar char="●"/>
            </a:pPr>
            <a:r>
              <a:rPr b="1" lang="en" sz="1200">
                <a:solidFill>
                  <a:srgbClr val="111111"/>
                </a:solidFill>
              </a:rPr>
              <a:t>Use body language.</a:t>
            </a:r>
            <a:r>
              <a:rPr lang="en" sz="1200">
                <a:solidFill>
                  <a:srgbClr val="111111"/>
                </a:solidFill>
              </a:rPr>
              <a:t> Communication isn't just verbal. Act confident even if you aren't feeling it. Keep an upright posture, but lean forward a bit. Make regular eye contact. Maintain a neutral or positive facial expression. Don't cross your arms or legs. Face the person. Practice assertive body language in front of a mirror or with a friend or colleague. In addition to what you say, your body language and facial expressions are also important.</a:t>
            </a:r>
            <a:endParaRPr sz="1200">
              <a:solidFill>
                <a:srgbClr val="111111"/>
              </a:solidFill>
            </a:endParaRPr>
          </a:p>
          <a:p>
            <a:pPr indent="-287655" lvl="0" marL="685800" rtl="0" algn="l">
              <a:spcBef>
                <a:spcPts val="0"/>
              </a:spcBef>
              <a:spcAft>
                <a:spcPts val="0"/>
              </a:spcAft>
              <a:buClr>
                <a:srgbClr val="111111"/>
              </a:buClr>
              <a:buSzPct val="100000"/>
              <a:buChar char="●"/>
            </a:pPr>
            <a:r>
              <a:rPr b="1" lang="en" sz="1200">
                <a:solidFill>
                  <a:srgbClr val="111111"/>
                </a:solidFill>
              </a:rPr>
              <a:t>Keep emotions in check.</a:t>
            </a:r>
            <a:r>
              <a:rPr lang="en" sz="1200">
                <a:solidFill>
                  <a:srgbClr val="111111"/>
                </a:solidFill>
              </a:rPr>
              <a:t> Conflict is hard for most people. Maybe you get angry or frustrated, or maybe you feel like crying. Although these feelings are typical, they can get in the way of resolving conflict. If you feel too emotional going into a situation, wait a bit if possible. Then work on remaining calm. Breathe slowly. Keep your voice even and firm.</a:t>
            </a:r>
            <a:endParaRPr sz="1200">
              <a:solidFill>
                <a:srgbClr val="111111"/>
              </a:solidFill>
            </a:endParaRPr>
          </a:p>
          <a:p>
            <a:pPr indent="-287655" lvl="0" marL="685800" rtl="0" algn="l">
              <a:spcBef>
                <a:spcPts val="0"/>
              </a:spcBef>
              <a:spcAft>
                <a:spcPts val="0"/>
              </a:spcAft>
              <a:buClr>
                <a:srgbClr val="111111"/>
              </a:buClr>
              <a:buSzPct val="100000"/>
              <a:buChar char="●"/>
            </a:pPr>
            <a:r>
              <a:rPr b="1" lang="en" sz="1200">
                <a:solidFill>
                  <a:srgbClr val="111111"/>
                </a:solidFill>
              </a:rPr>
              <a:t>Start small.</a:t>
            </a:r>
            <a:r>
              <a:rPr lang="en" sz="1200">
                <a:solidFill>
                  <a:srgbClr val="111111"/>
                </a:solidFill>
              </a:rPr>
              <a:t> At first, practice your new skills in situations that are low risk. For instance, try out your assertiveness on a partner or friend before tackling a difficult situation at work. Evaluate yourself afterward and adjust your approach as needed.</a:t>
            </a:r>
            <a:endParaRPr sz="1200">
              <a:solidFill>
                <a:srgbClr val="111111"/>
              </a:solidFill>
            </a:endParaRPr>
          </a:p>
          <a:p>
            <a:pPr indent="0" lvl="0" marL="0" rtl="0" algn="l">
              <a:spcBef>
                <a:spcPts val="18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