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9" r:id="rId3"/>
    <p:sldId id="257" r:id="rId4"/>
    <p:sldId id="260" r:id="rId5"/>
    <p:sldId id="262"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594"/>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05AE3229-A626-41ED-A15E-281D16CB5A47}" type="datetimeFigureOut">
              <a:rPr lang="en-US" smtClean="0"/>
              <a:pPr/>
              <a:t>8/13/2022</a:t>
            </a:fld>
            <a:endParaRPr lang="en-US"/>
          </a:p>
        </p:txBody>
      </p:sp>
      <p:sp>
        <p:nvSpPr>
          <p:cNvPr id="16" name="Slide Number Placeholder 15"/>
          <p:cNvSpPr>
            <a:spLocks noGrp="1"/>
          </p:cNvSpPr>
          <p:nvPr>
            <p:ph type="sldNum" sz="quarter" idx="11"/>
          </p:nvPr>
        </p:nvSpPr>
        <p:spPr/>
        <p:txBody>
          <a:bodyPr/>
          <a:lstStyle/>
          <a:p>
            <a:fld id="{C9F38A8D-ED4F-4600-A59D-D0BF97D8E29C}"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AE3229-A626-41ED-A15E-281D16CB5A47}" type="datetimeFigureOut">
              <a:rPr lang="en-US" smtClean="0"/>
              <a:pPr/>
              <a:t>8/13/2022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F38A8D-ED4F-4600-A59D-D0BF97D8E2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AE3229-A626-41ED-A15E-281D16CB5A47}" type="datetimeFigureOut">
              <a:rPr lang="en-US" smtClean="0"/>
              <a:pPr/>
              <a:t>8/13/2022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F38A8D-ED4F-4600-A59D-D0BF97D8E2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05AE3229-A626-41ED-A15E-281D16CB5A47}" type="datetimeFigureOut">
              <a:rPr lang="en-US" smtClean="0"/>
              <a:pPr/>
              <a:t>8/13/2022</a:t>
            </a:fld>
            <a:endParaRPr lang="en-US"/>
          </a:p>
        </p:txBody>
      </p:sp>
      <p:sp>
        <p:nvSpPr>
          <p:cNvPr id="15" name="Slide Number Placeholder 14"/>
          <p:cNvSpPr>
            <a:spLocks noGrp="1"/>
          </p:cNvSpPr>
          <p:nvPr>
            <p:ph type="sldNum" sz="quarter" idx="15"/>
          </p:nvPr>
        </p:nvSpPr>
        <p:spPr/>
        <p:txBody>
          <a:bodyPr/>
          <a:lstStyle>
            <a:lvl1pPr algn="ctr">
              <a:defRPr/>
            </a:lvl1pPr>
          </a:lstStyle>
          <a:p>
            <a:fld id="{C9F38A8D-ED4F-4600-A59D-D0BF97D8E29C}"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5AE3229-A626-41ED-A15E-281D16CB5A47}" type="datetimeFigureOut">
              <a:rPr lang="en-US" smtClean="0"/>
              <a:pPr/>
              <a:t>8/13/2022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F38A8D-ED4F-4600-A59D-D0BF97D8E29C}"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5AE3229-A626-41ED-A15E-281D16CB5A47}" type="datetimeFigureOut">
              <a:rPr lang="en-US" smtClean="0"/>
              <a:pPr/>
              <a:t>8/13/2022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F38A8D-ED4F-4600-A59D-D0BF97D8E29C}"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9F38A8D-ED4F-4600-A59D-D0BF97D8E29C}"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05AE3229-A626-41ED-A15E-281D16CB5A47}" type="datetimeFigureOut">
              <a:rPr lang="en-US" smtClean="0"/>
              <a:pPr/>
              <a:t>8/13/2022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5AE3229-A626-41ED-A15E-281D16CB5A47}" type="datetimeFigureOut">
              <a:rPr lang="en-US" smtClean="0"/>
              <a:pPr/>
              <a:t>8/13/2022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F38A8D-ED4F-4600-A59D-D0BF97D8E29C}"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AE3229-A626-41ED-A15E-281D16CB5A47}" type="datetimeFigureOut">
              <a:rPr lang="en-US" smtClean="0"/>
              <a:pPr/>
              <a:t>8/13/2022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F38A8D-ED4F-4600-A59D-D0BF97D8E2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05AE3229-A626-41ED-A15E-281D16CB5A47}" type="datetimeFigureOut">
              <a:rPr lang="en-US" smtClean="0"/>
              <a:pPr/>
              <a:t>8/13/2022</a:t>
            </a:fld>
            <a:endParaRPr lang="en-US"/>
          </a:p>
        </p:txBody>
      </p:sp>
      <p:sp>
        <p:nvSpPr>
          <p:cNvPr id="9" name="Slide Number Placeholder 8"/>
          <p:cNvSpPr>
            <a:spLocks noGrp="1"/>
          </p:cNvSpPr>
          <p:nvPr>
            <p:ph type="sldNum" sz="quarter" idx="15"/>
          </p:nvPr>
        </p:nvSpPr>
        <p:spPr/>
        <p:txBody>
          <a:bodyPr/>
          <a:lstStyle/>
          <a:p>
            <a:fld id="{C9F38A8D-ED4F-4600-A59D-D0BF97D8E29C}"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05AE3229-A626-41ED-A15E-281D16CB5A47}" type="datetimeFigureOut">
              <a:rPr lang="en-US" smtClean="0"/>
              <a:pPr/>
              <a:t>8/13/2022</a:t>
            </a:fld>
            <a:endParaRPr lang="en-US"/>
          </a:p>
        </p:txBody>
      </p:sp>
      <p:sp>
        <p:nvSpPr>
          <p:cNvPr id="9" name="Slide Number Placeholder 8"/>
          <p:cNvSpPr>
            <a:spLocks noGrp="1"/>
          </p:cNvSpPr>
          <p:nvPr>
            <p:ph type="sldNum" sz="quarter" idx="11"/>
          </p:nvPr>
        </p:nvSpPr>
        <p:spPr/>
        <p:txBody>
          <a:bodyPr/>
          <a:lstStyle/>
          <a:p>
            <a:fld id="{C9F38A8D-ED4F-4600-A59D-D0BF97D8E29C}"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05AE3229-A626-41ED-A15E-281D16CB5A47}" type="datetimeFigureOut">
              <a:rPr lang="en-US" smtClean="0"/>
              <a:pPr/>
              <a:t>8/13/2022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9F38A8D-ED4F-4600-A59D-D0BF97D8E29C}"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solidFill>
                  <a:srgbClr val="002060"/>
                </a:solidFill>
              </a:rPr>
              <a:t>Pratibha</a:t>
            </a:r>
            <a:r>
              <a:rPr lang="en-US" dirty="0" smtClean="0">
                <a:solidFill>
                  <a:srgbClr val="002060"/>
                </a:solidFill>
              </a:rPr>
              <a:t>  Gupta</a:t>
            </a:r>
          </a:p>
          <a:p>
            <a:r>
              <a:rPr lang="en-US" dirty="0" smtClean="0">
                <a:solidFill>
                  <a:srgbClr val="002060"/>
                </a:solidFill>
              </a:rPr>
              <a:t>Clinical Psychologist</a:t>
            </a:r>
          </a:p>
          <a:p>
            <a:r>
              <a:rPr lang="en-US" dirty="0" smtClean="0">
                <a:solidFill>
                  <a:srgbClr val="002060"/>
                </a:solidFill>
              </a:rPr>
              <a:t>Emotion of life</a:t>
            </a:r>
          </a:p>
        </p:txBody>
      </p:sp>
      <p:sp>
        <p:nvSpPr>
          <p:cNvPr id="2" name="Title 1"/>
          <p:cNvSpPr>
            <a:spLocks noGrp="1"/>
          </p:cNvSpPr>
          <p:nvPr>
            <p:ph type="ctrTitle"/>
          </p:nvPr>
        </p:nvSpPr>
        <p:spPr>
          <a:xfrm>
            <a:off x="571472" y="714356"/>
            <a:ext cx="8305800" cy="1571636"/>
          </a:xfrm>
        </p:spPr>
        <p:txBody>
          <a:bodyPr/>
          <a:lstStyle/>
          <a:p>
            <a:r>
              <a:rPr smtClean="0"/>
              <a:t>UNWANTED INTRUSIVE THOUGHTS</a:t>
            </a:r>
            <a:endParaRPr lang="en-US" dirty="0"/>
          </a:p>
        </p:txBody>
      </p:sp>
      <p:pic>
        <p:nvPicPr>
          <p:cNvPr id="4" name="Picture 3" descr="intrusive thought.jpg"/>
          <p:cNvPicPr>
            <a:picLocks noChangeAspect="1"/>
          </p:cNvPicPr>
          <p:nvPr/>
        </p:nvPicPr>
        <p:blipFill>
          <a:blip r:embed="rId2"/>
          <a:stretch>
            <a:fillRect/>
          </a:stretch>
        </p:blipFill>
        <p:spPr>
          <a:xfrm>
            <a:off x="5950634" y="4572000"/>
            <a:ext cx="2479017" cy="178595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smtClean="0"/>
              <a:t>WORRIED VOICE</a:t>
            </a:r>
            <a:endParaRPr lang="en-US" dirty="0"/>
          </a:p>
        </p:txBody>
      </p:sp>
      <p:sp>
        <p:nvSpPr>
          <p:cNvPr id="5" name="Content Placeholder 4"/>
          <p:cNvSpPr>
            <a:spLocks noGrp="1"/>
          </p:cNvSpPr>
          <p:nvPr>
            <p:ph idx="1"/>
          </p:nvPr>
        </p:nvSpPr>
        <p:spPr/>
        <p:txBody>
          <a:bodyPr/>
          <a:lstStyle/>
          <a:p>
            <a:pPr>
              <a:buNone/>
            </a:pPr>
            <a:r>
              <a:rPr lang="en-US" dirty="0" smtClean="0">
                <a:solidFill>
                  <a:srgbClr val="002060"/>
                </a:solidFill>
              </a:rPr>
              <a:t>  The voice of frightening imaginings .Worried Voice is the voice of “What If”? This voice can seem irrational, ridiculous or downright crazy. </a:t>
            </a:r>
          </a:p>
          <a:p>
            <a:pPr>
              <a:buNone/>
            </a:pPr>
            <a:endParaRPr lang="en-US" dirty="0" smtClean="0">
              <a:solidFill>
                <a:srgbClr val="002060"/>
              </a:solidFill>
            </a:endParaRPr>
          </a:p>
          <a:p>
            <a:pPr>
              <a:buNone/>
            </a:pPr>
            <a:r>
              <a:rPr lang="en-US" dirty="0" smtClean="0">
                <a:solidFill>
                  <a:srgbClr val="002060"/>
                </a:solidFill>
              </a:rPr>
              <a:t>        It interrupts , annoys , scares</a:t>
            </a:r>
          </a:p>
          <a:p>
            <a:pPr>
              <a:buNone/>
            </a:pPr>
            <a:r>
              <a:rPr lang="en-US" dirty="0" smtClean="0">
                <a:solidFill>
                  <a:srgbClr val="002060"/>
                </a:solidFill>
              </a:rPr>
              <a:t>     and talk back . Worried Voice</a:t>
            </a:r>
          </a:p>
          <a:p>
            <a:pPr>
              <a:buNone/>
            </a:pPr>
            <a:r>
              <a:rPr lang="en-US" dirty="0" smtClean="0">
                <a:solidFill>
                  <a:srgbClr val="002060"/>
                </a:solidFill>
              </a:rPr>
              <a:t>     raises anxiety .It is often the </a:t>
            </a:r>
          </a:p>
          <a:p>
            <a:pPr>
              <a:buNone/>
            </a:pPr>
            <a:r>
              <a:rPr lang="en-US" dirty="0" smtClean="0">
                <a:solidFill>
                  <a:srgbClr val="002060"/>
                </a:solidFill>
              </a:rPr>
              <a:t>     first voice to react an intrusive </a:t>
            </a:r>
          </a:p>
          <a:p>
            <a:pPr>
              <a:buNone/>
            </a:pPr>
            <a:r>
              <a:rPr lang="en-US" dirty="0" smtClean="0">
                <a:solidFill>
                  <a:srgbClr val="002060"/>
                </a:solidFill>
              </a:rPr>
              <a:t>      thought or new sensation .</a:t>
            </a:r>
          </a:p>
          <a:p>
            <a:pPr>
              <a:buNone/>
            </a:pPr>
            <a:endParaRPr lang="en-US" dirty="0" smtClean="0">
              <a:solidFill>
                <a:srgbClr val="002060"/>
              </a:solidFill>
            </a:endParaRPr>
          </a:p>
        </p:txBody>
      </p:sp>
      <p:pic>
        <p:nvPicPr>
          <p:cNvPr id="4" name="Picture 3" descr="worried.jpg"/>
          <p:cNvPicPr>
            <a:picLocks noChangeAspect="1"/>
          </p:cNvPicPr>
          <p:nvPr/>
        </p:nvPicPr>
        <p:blipFill>
          <a:blip r:embed="rId2"/>
          <a:stretch>
            <a:fillRect/>
          </a:stretch>
        </p:blipFill>
        <p:spPr>
          <a:xfrm>
            <a:off x="5357818" y="2714620"/>
            <a:ext cx="3071834" cy="2643206"/>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solidFill>
                  <a:srgbClr val="002060"/>
                </a:solidFill>
              </a:rPr>
              <a:t>   False comfort invariably follows the “What If “? of Worried Voice .False Comfort is disturbed by these questions and tries to remove the discomfort .</a:t>
            </a:r>
          </a:p>
          <a:p>
            <a:pPr>
              <a:buNone/>
            </a:pPr>
            <a:r>
              <a:rPr lang="en-US" dirty="0" smtClean="0">
                <a:solidFill>
                  <a:srgbClr val="002060"/>
                </a:solidFill>
              </a:rPr>
              <a:t>            We call this voice False Comfort because it never achieves its goal .It almost always  triggers yet another what – if or doubt from Worried Voice .</a:t>
            </a:r>
          </a:p>
          <a:p>
            <a:pPr>
              <a:buNone/>
            </a:pPr>
            <a:r>
              <a:rPr lang="en-US" dirty="0" smtClean="0">
                <a:solidFill>
                  <a:srgbClr val="002060"/>
                </a:solidFill>
              </a:rPr>
              <a:t>              False Comfort is actually disturbed and frightening by Worried Voice that it continuously tries to argue , control , avoid ,reassure ,reason with or work around whatever Worried Voice comes up with .</a:t>
            </a:r>
          </a:p>
          <a:p>
            <a:endParaRPr lang="en-US" dirty="0">
              <a:solidFill>
                <a:srgbClr val="002060"/>
              </a:solidFill>
            </a:endParaRPr>
          </a:p>
        </p:txBody>
      </p:sp>
      <p:sp>
        <p:nvSpPr>
          <p:cNvPr id="3" name="Title 2"/>
          <p:cNvSpPr>
            <a:spLocks noGrp="1"/>
          </p:cNvSpPr>
          <p:nvPr>
            <p:ph type="title"/>
          </p:nvPr>
        </p:nvSpPr>
        <p:spPr/>
        <p:txBody>
          <a:bodyPr/>
          <a:lstStyle/>
          <a:p>
            <a:r>
              <a:rPr smtClean="0"/>
              <a:t>FALSE COMFORT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solidFill>
                  <a:srgbClr val="002060"/>
                </a:solidFill>
              </a:rPr>
              <a:t>   False Comfort tries hard but ultimately fails to lower anxiety .It often gets angry or ashamed of Worried Voice and wishes it would just go away .</a:t>
            </a:r>
          </a:p>
          <a:p>
            <a:pPr>
              <a:buNone/>
            </a:pPr>
            <a:r>
              <a:rPr lang="en-US" dirty="0" smtClean="0">
                <a:solidFill>
                  <a:srgbClr val="002060"/>
                </a:solidFill>
              </a:rPr>
              <a:t>                When unwanted intrusive thoughts happen  ,Worried Voice and False Comfort invariably launch into a back  and forth argument .This is the commentary that is part and parcel of every unwanted intrusive thought .</a:t>
            </a:r>
          </a:p>
          <a:p>
            <a:pPr>
              <a:buNone/>
            </a:pPr>
            <a:r>
              <a:rPr lang="en-US" dirty="0" smtClean="0">
                <a:solidFill>
                  <a:srgbClr val="002060"/>
                </a:solidFill>
              </a:rPr>
              <a:t>                This commentary can be the most distressing aspect of your unwanted intrusive thought .</a:t>
            </a:r>
          </a:p>
        </p:txBody>
      </p:sp>
      <p:sp>
        <p:nvSpPr>
          <p:cNvPr id="3" name="Title 2"/>
          <p:cNvSpPr>
            <a:spLocks noGrp="1"/>
          </p:cNvSpPr>
          <p:nvPr>
            <p:ph type="title"/>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dirty="0" smtClean="0">
                <a:solidFill>
                  <a:srgbClr val="002060"/>
                </a:solidFill>
              </a:rPr>
              <a:t>  Wise Mind watches the  constant arguments  between Worried Voice and False Comfort from afar saying relatively little .It is calm ,unimpressed and unaffected.</a:t>
            </a:r>
          </a:p>
          <a:p>
            <a:pPr>
              <a:buNone/>
            </a:pPr>
            <a:endParaRPr lang="en-US" dirty="0" smtClean="0">
              <a:solidFill>
                <a:srgbClr val="002060"/>
              </a:solidFill>
            </a:endParaRPr>
          </a:p>
          <a:p>
            <a:pPr>
              <a:buNone/>
            </a:pPr>
            <a:r>
              <a:rPr lang="en-US" dirty="0" smtClean="0">
                <a:solidFill>
                  <a:srgbClr val="002060"/>
                </a:solidFill>
              </a:rPr>
              <a:t>         Wise Mind knows that </a:t>
            </a:r>
          </a:p>
          <a:p>
            <a:pPr>
              <a:buNone/>
            </a:pPr>
            <a:r>
              <a:rPr lang="en-US" dirty="0" smtClean="0">
                <a:solidFill>
                  <a:srgbClr val="002060"/>
                </a:solidFill>
              </a:rPr>
              <a:t>    Worried Voice can’t help</a:t>
            </a:r>
          </a:p>
          <a:p>
            <a:pPr>
              <a:buNone/>
            </a:pPr>
            <a:r>
              <a:rPr lang="en-US" dirty="0" smtClean="0">
                <a:solidFill>
                  <a:srgbClr val="002060"/>
                </a:solidFill>
              </a:rPr>
              <a:t>   itself and that False Comfort   </a:t>
            </a:r>
          </a:p>
          <a:p>
            <a:pPr>
              <a:buNone/>
            </a:pPr>
            <a:r>
              <a:rPr lang="en-US" dirty="0" smtClean="0">
                <a:solidFill>
                  <a:srgbClr val="002060"/>
                </a:solidFill>
              </a:rPr>
              <a:t>   truly thinks it is helping .</a:t>
            </a:r>
          </a:p>
          <a:p>
            <a:pPr>
              <a:buNone/>
            </a:pPr>
            <a:r>
              <a:rPr lang="en-US" dirty="0" smtClean="0">
                <a:solidFill>
                  <a:srgbClr val="002060"/>
                </a:solidFill>
              </a:rPr>
              <a:t>   Wise Mind demonstrates </a:t>
            </a:r>
          </a:p>
          <a:p>
            <a:pPr>
              <a:buNone/>
            </a:pPr>
            <a:r>
              <a:rPr lang="en-US" dirty="0" smtClean="0">
                <a:solidFill>
                  <a:srgbClr val="002060"/>
                </a:solidFill>
              </a:rPr>
              <a:t>   mindful compassionate </a:t>
            </a:r>
          </a:p>
          <a:p>
            <a:pPr>
              <a:buNone/>
            </a:pPr>
            <a:r>
              <a:rPr lang="en-US" dirty="0" smtClean="0">
                <a:solidFill>
                  <a:srgbClr val="002060"/>
                </a:solidFill>
              </a:rPr>
              <a:t>   awareness .</a:t>
            </a:r>
          </a:p>
          <a:p>
            <a:pPr>
              <a:buNone/>
            </a:pPr>
            <a:r>
              <a:rPr lang="en-US" dirty="0" smtClean="0">
                <a:solidFill>
                  <a:srgbClr val="002060"/>
                </a:solidFill>
              </a:rPr>
              <a:t>              </a:t>
            </a:r>
            <a:endParaRPr lang="en-US" dirty="0">
              <a:solidFill>
                <a:srgbClr val="002060"/>
              </a:solidFill>
            </a:endParaRPr>
          </a:p>
        </p:txBody>
      </p:sp>
      <p:sp>
        <p:nvSpPr>
          <p:cNvPr id="3" name="Title 2"/>
          <p:cNvSpPr>
            <a:spLocks noGrp="1"/>
          </p:cNvSpPr>
          <p:nvPr>
            <p:ph type="title"/>
          </p:nvPr>
        </p:nvSpPr>
        <p:spPr/>
        <p:txBody>
          <a:bodyPr/>
          <a:lstStyle/>
          <a:p>
            <a:r>
              <a:rPr smtClean="0"/>
              <a:t>WISE MIND</a:t>
            </a:r>
            <a:endParaRPr lang="en-US" dirty="0"/>
          </a:p>
        </p:txBody>
      </p:sp>
      <p:pic>
        <p:nvPicPr>
          <p:cNvPr id="4" name="Picture 3" descr="wise-mind-1.jpg"/>
          <p:cNvPicPr>
            <a:picLocks noChangeAspect="1"/>
          </p:cNvPicPr>
          <p:nvPr/>
        </p:nvPicPr>
        <p:blipFill>
          <a:blip r:embed="rId2"/>
          <a:stretch>
            <a:fillRect/>
          </a:stretch>
        </p:blipFill>
        <p:spPr>
          <a:xfrm>
            <a:off x="4929190" y="2928934"/>
            <a:ext cx="3786214" cy="2214578"/>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US" dirty="0" smtClean="0">
                <a:solidFill>
                  <a:srgbClr val="C00000"/>
                </a:solidFill>
              </a:rPr>
              <a:t>  Worried Voice : </a:t>
            </a:r>
            <a:r>
              <a:rPr lang="en-US" dirty="0" smtClean="0">
                <a:solidFill>
                  <a:srgbClr val="7030A0"/>
                </a:solidFill>
              </a:rPr>
              <a:t>That kitten is so cute and vulnerable .                                                                                                                                                                                                                                            What if I strangled it ? It would be so easy .</a:t>
            </a:r>
          </a:p>
          <a:p>
            <a:pPr>
              <a:buNone/>
            </a:pPr>
            <a:r>
              <a:rPr lang="en-US" dirty="0" smtClean="0">
                <a:solidFill>
                  <a:srgbClr val="7030A0"/>
                </a:solidFill>
              </a:rPr>
              <a:t>  </a:t>
            </a:r>
            <a:r>
              <a:rPr lang="en-US" dirty="0" smtClean="0">
                <a:solidFill>
                  <a:srgbClr val="C00000"/>
                </a:solidFill>
              </a:rPr>
              <a:t>False Comfort : </a:t>
            </a:r>
            <a:r>
              <a:rPr lang="en-US" dirty="0" smtClean="0">
                <a:solidFill>
                  <a:srgbClr val="7030A0"/>
                </a:solidFill>
              </a:rPr>
              <a:t>You would never do that .</a:t>
            </a:r>
          </a:p>
          <a:p>
            <a:pPr>
              <a:buNone/>
            </a:pPr>
            <a:r>
              <a:rPr lang="en-US" dirty="0" smtClean="0">
                <a:solidFill>
                  <a:srgbClr val="7030A0"/>
                </a:solidFill>
              </a:rPr>
              <a:t> </a:t>
            </a:r>
            <a:r>
              <a:rPr lang="en-US" dirty="0" smtClean="0">
                <a:solidFill>
                  <a:srgbClr val="C00000"/>
                </a:solidFill>
              </a:rPr>
              <a:t> Worried Voice : </a:t>
            </a:r>
            <a:r>
              <a:rPr lang="en-US" dirty="0" smtClean="0">
                <a:solidFill>
                  <a:srgbClr val="7030A0"/>
                </a:solidFill>
              </a:rPr>
              <a:t>Look – my fingers just fit around its neck .</a:t>
            </a:r>
          </a:p>
          <a:p>
            <a:pPr>
              <a:buNone/>
            </a:pPr>
            <a:r>
              <a:rPr lang="en-US" dirty="0" smtClean="0">
                <a:solidFill>
                  <a:srgbClr val="C00000"/>
                </a:solidFill>
              </a:rPr>
              <a:t>  False Comfort :</a:t>
            </a:r>
            <a:r>
              <a:rPr lang="en-US" dirty="0" smtClean="0">
                <a:solidFill>
                  <a:srgbClr val="7030A0"/>
                </a:solidFill>
              </a:rPr>
              <a:t> Don’t be ridiculous . You are kind and loving|</a:t>
            </a:r>
          </a:p>
          <a:p>
            <a:pPr>
              <a:buNone/>
            </a:pPr>
            <a:r>
              <a:rPr lang="en-US" dirty="0" smtClean="0">
                <a:solidFill>
                  <a:srgbClr val="C00000"/>
                </a:solidFill>
              </a:rPr>
              <a:t>   False Comfort : </a:t>
            </a:r>
            <a:r>
              <a:rPr lang="en-US" dirty="0" smtClean="0">
                <a:solidFill>
                  <a:srgbClr val="7030A0"/>
                </a:solidFill>
              </a:rPr>
              <a:t>Just think about something else .Let’s get away from kitten . You are thinking crazy thoughts.</a:t>
            </a:r>
          </a:p>
          <a:p>
            <a:pPr>
              <a:buNone/>
            </a:pPr>
            <a:r>
              <a:rPr lang="en-US" dirty="0" smtClean="0">
                <a:solidFill>
                  <a:srgbClr val="C00000"/>
                </a:solidFill>
              </a:rPr>
              <a:t>   Wise Mind : </a:t>
            </a:r>
            <a:r>
              <a:rPr lang="en-US" dirty="0" smtClean="0">
                <a:solidFill>
                  <a:srgbClr val="7030A0"/>
                </a:solidFill>
              </a:rPr>
              <a:t>These are just thoughts. I’m observing your commentary and I notice the more you argue , the more upset you get .It is a wild intrusive thought that can happen to anyone and means nothing .</a:t>
            </a:r>
          </a:p>
        </p:txBody>
      </p:sp>
      <p:sp>
        <p:nvSpPr>
          <p:cNvPr id="3" name="Title 2"/>
          <p:cNvSpPr>
            <a:spLocks noGrp="1"/>
          </p:cNvSpPr>
          <p:nvPr>
            <p:ph type="title"/>
          </p:nvPr>
        </p:nvSpPr>
        <p:spPr/>
        <p:txBody>
          <a:bodyPr/>
          <a:lstStyle/>
          <a:p>
            <a:r>
              <a:rPr smtClean="0"/>
              <a:t>HOW THE THREE VOICE REACT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333892"/>
          </a:xfrm>
        </p:spPr>
        <p:txBody>
          <a:bodyPr/>
          <a:lstStyle/>
          <a:p>
            <a:pPr>
              <a:buNone/>
            </a:pPr>
            <a:r>
              <a:rPr lang="en-US" dirty="0" smtClean="0">
                <a:solidFill>
                  <a:srgbClr val="002060"/>
                </a:solidFill>
              </a:rPr>
              <a:t>   The phenomenon is that when you try not to think of something  you end up thinking about it even more is called the “Ironic Process of Mind”</a:t>
            </a:r>
          </a:p>
          <a:p>
            <a:pPr>
              <a:buNone/>
            </a:pPr>
            <a:r>
              <a:rPr lang="en-US" dirty="0" smtClean="0">
                <a:solidFill>
                  <a:srgbClr val="002060"/>
                </a:solidFill>
              </a:rPr>
              <a:t>            Here is a simple way to experience this process .</a:t>
            </a:r>
          </a:p>
          <a:p>
            <a:pPr>
              <a:buNone/>
            </a:pPr>
            <a:r>
              <a:rPr lang="en-US" dirty="0" smtClean="0">
                <a:solidFill>
                  <a:srgbClr val="002060"/>
                </a:solidFill>
              </a:rPr>
              <a:t>        </a:t>
            </a:r>
            <a:endParaRPr lang="en-US" dirty="0">
              <a:solidFill>
                <a:srgbClr val="002060"/>
              </a:solidFill>
            </a:endParaRPr>
          </a:p>
        </p:txBody>
      </p:sp>
      <p:sp>
        <p:nvSpPr>
          <p:cNvPr id="3" name="Title 2"/>
          <p:cNvSpPr>
            <a:spLocks noGrp="1"/>
          </p:cNvSpPr>
          <p:nvPr>
            <p:ph type="title"/>
          </p:nvPr>
        </p:nvSpPr>
        <p:spPr/>
        <p:txBody>
          <a:bodyPr/>
          <a:lstStyle/>
          <a:p>
            <a:r>
              <a:rPr smtClean="0"/>
              <a:t>WHY THOUGHTS GET STUCK</a:t>
            </a:r>
            <a:endParaRPr lang="en-US"/>
          </a:p>
        </p:txBody>
      </p:sp>
      <p:pic>
        <p:nvPicPr>
          <p:cNvPr id="4" name="Picture 3" descr="ironic process.jpg"/>
          <p:cNvPicPr>
            <a:picLocks noChangeAspect="1"/>
          </p:cNvPicPr>
          <p:nvPr/>
        </p:nvPicPr>
        <p:blipFill>
          <a:blip r:embed="rId2"/>
          <a:stretch>
            <a:fillRect/>
          </a:stretch>
        </p:blipFill>
        <p:spPr>
          <a:xfrm>
            <a:off x="2285984" y="3500438"/>
            <a:ext cx="4429156" cy="250033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472" y="1500174"/>
            <a:ext cx="8229600" cy="4786314"/>
          </a:xfrm>
        </p:spPr>
        <p:txBody>
          <a:bodyPr/>
          <a:lstStyle/>
          <a:p>
            <a:pPr>
              <a:buNone/>
            </a:pPr>
            <a:r>
              <a:rPr lang="en-US" dirty="0" smtClean="0"/>
              <a:t>  </a:t>
            </a:r>
            <a:r>
              <a:rPr lang="en-US" dirty="0" smtClean="0">
                <a:solidFill>
                  <a:srgbClr val="002060"/>
                </a:solidFill>
              </a:rPr>
              <a:t>Set a timer for two minutes .Sit comfortably , close your eyes and pay attention to what you think , feel , hear and smell .You may  think about anything  you want except for one thing . Not the word carrot , not the smell of carrots , not the taste .Nothing with carrots in it . It might help to stay away from the color orange. Now start the timer  and do your best to keep your thoughts  away from carrots .</a:t>
            </a:r>
          </a:p>
          <a:p>
            <a:pPr>
              <a:buNone/>
            </a:pPr>
            <a:r>
              <a:rPr lang="en-US" dirty="0" smtClean="0">
                <a:solidFill>
                  <a:srgbClr val="002060"/>
                </a:solidFill>
              </a:rPr>
              <a:t>            After the timer goes off ask yourself how well you did . Most of the people will report that they failed to be completely free of carrots . </a:t>
            </a:r>
            <a:endParaRPr lang="en-US" dirty="0"/>
          </a:p>
        </p:txBody>
      </p:sp>
      <p:sp>
        <p:nvSpPr>
          <p:cNvPr id="3" name="Title 2"/>
          <p:cNvSpPr>
            <a:spLocks noGrp="1"/>
          </p:cNvSpPr>
          <p:nvPr>
            <p:ph type="title"/>
          </p:nvPr>
        </p:nvSpPr>
        <p:spPr/>
        <p:txBody>
          <a:bodyPr>
            <a:normAutofit/>
          </a:bodyPr>
          <a:lstStyle/>
          <a:p>
            <a:r>
              <a:rPr smtClean="0"/>
              <a:t>EXERCISE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solidFill>
                  <a:srgbClr val="002060"/>
                </a:solidFill>
              </a:rPr>
              <a:t>    In this exercise you will set your timer for five minutes. Your task is to try to keep your mind completely free of carrots for five minutes .Start the timer and each time you think of carrots , you must reset the timer back to five minutes .Be honest in this task .</a:t>
            </a:r>
          </a:p>
          <a:p>
            <a:pPr>
              <a:buNone/>
            </a:pPr>
            <a:r>
              <a:rPr lang="en-US" dirty="0" smtClean="0">
                <a:solidFill>
                  <a:srgbClr val="002060"/>
                </a:solidFill>
              </a:rPr>
              <a:t>                       Now look what happened .Most people report that they think of carrots after few seconds , so they reset the timer . But then it happens again  and the  timer is once again reset .After a while the task seems impossible .You become frustrated ,annoyed and even angry .</a:t>
            </a:r>
            <a:endParaRPr lang="en-US" dirty="0">
              <a:solidFill>
                <a:srgbClr val="002060"/>
              </a:solidFill>
            </a:endParaRPr>
          </a:p>
        </p:txBody>
      </p:sp>
      <p:sp>
        <p:nvSpPr>
          <p:cNvPr id="3" name="Title 2"/>
          <p:cNvSpPr>
            <a:spLocks noGrp="1"/>
          </p:cNvSpPr>
          <p:nvPr>
            <p:ph type="title"/>
          </p:nvPr>
        </p:nvSpPr>
        <p:spPr/>
        <p:txBody>
          <a:bodyPr/>
          <a:lstStyle/>
          <a:p>
            <a:r>
              <a:rPr smtClean="0"/>
              <a:t>EXERCISE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r>
              <a:rPr lang="en-US" dirty="0" smtClean="0">
                <a:solidFill>
                  <a:srgbClr val="002060"/>
                </a:solidFill>
              </a:rPr>
              <a:t>Almost no one is able to go five minutes so you end the exercise .</a:t>
            </a:r>
          </a:p>
          <a:p>
            <a:pPr>
              <a:buNone/>
            </a:pPr>
            <a:r>
              <a:rPr lang="en-US" dirty="0" smtClean="0">
                <a:solidFill>
                  <a:srgbClr val="002060"/>
                </a:solidFill>
              </a:rPr>
              <a:t>            Let’s look what you have done , “You have created a stuck thought” The simple truth is that what you resist tends to persist .</a:t>
            </a:r>
          </a:p>
          <a:p>
            <a:pPr>
              <a:buNone/>
            </a:pPr>
            <a:r>
              <a:rPr lang="en-US" dirty="0" smtClean="0">
                <a:solidFill>
                  <a:srgbClr val="002060"/>
                </a:solidFill>
              </a:rPr>
              <a:t>         Thoughts stick because of the energy you expend to fight them .Your exercise was to fight the thoughts , but they fight back . </a:t>
            </a:r>
            <a:endParaRPr lang="en-US" dirty="0">
              <a:solidFill>
                <a:srgbClr val="002060"/>
              </a:solidFill>
            </a:endParaRPr>
          </a:p>
        </p:txBody>
      </p:sp>
      <p:sp>
        <p:nvSpPr>
          <p:cNvPr id="3" name="Title 2"/>
          <p:cNvSpPr>
            <a:spLocks noGrp="1"/>
          </p:cNvSpPr>
          <p:nvPr>
            <p:ph type="title"/>
          </p:nvPr>
        </p:nvSpPr>
        <p:spPr/>
        <p:txBody>
          <a:bodyPr/>
          <a:lstStyle/>
          <a:p>
            <a:endParaRPr lang="en-US"/>
          </a:p>
        </p:txBody>
      </p:sp>
      <p:pic>
        <p:nvPicPr>
          <p:cNvPr id="4" name="Picture 3" descr="download.jpg"/>
          <p:cNvPicPr>
            <a:picLocks noChangeAspect="1"/>
          </p:cNvPicPr>
          <p:nvPr/>
        </p:nvPicPr>
        <p:blipFill>
          <a:blip r:embed="rId2"/>
          <a:stretch>
            <a:fillRect/>
          </a:stretch>
        </p:blipFill>
        <p:spPr>
          <a:xfrm>
            <a:off x="3857620" y="4643446"/>
            <a:ext cx="3929090" cy="1857387"/>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solidFill>
                  <a:srgbClr val="002060"/>
                </a:solidFill>
              </a:rPr>
              <a:t>  People are much more prone to unwanted intrusive thoughts  when they are fatigued ,have slept poorly ,or are in a bad mood . Any situation that is  uncertain  and has “High Stakes ” is a perfect place  for stickiness of the mind to increase . As soon as it seems important to know something  100 percent for sure , that is where the intrusive thoughts  will  find their opening .</a:t>
            </a:r>
            <a:endParaRPr lang="en-US" dirty="0">
              <a:solidFill>
                <a:srgbClr val="002060"/>
              </a:solidFill>
            </a:endParaRPr>
          </a:p>
        </p:txBody>
      </p:sp>
      <p:sp>
        <p:nvSpPr>
          <p:cNvPr id="3" name="Title 2"/>
          <p:cNvSpPr>
            <a:spLocks noGrp="1"/>
          </p:cNvSpPr>
          <p:nvPr>
            <p:ph type="title"/>
          </p:nvPr>
        </p:nvSpPr>
        <p:spPr/>
        <p:txBody>
          <a:bodyPr>
            <a:normAutofit fontScale="90000"/>
          </a:bodyPr>
          <a:lstStyle/>
          <a:p>
            <a:r>
              <a:rPr smtClean="0"/>
              <a:t>WHEN INTRUSIVE THOUGHTS LIKELY TO HAPPEN </a:t>
            </a:r>
            <a:endParaRPr lang="en-US" dirty="0"/>
          </a:p>
        </p:txBody>
      </p:sp>
      <p:pic>
        <p:nvPicPr>
          <p:cNvPr id="6" name="Picture 5" descr="intrusive thought 8.jpg"/>
          <p:cNvPicPr>
            <a:picLocks noChangeAspect="1"/>
          </p:cNvPicPr>
          <p:nvPr/>
        </p:nvPicPr>
        <p:blipFill>
          <a:blip r:embed="rId2"/>
          <a:stretch>
            <a:fillRect/>
          </a:stretch>
        </p:blipFill>
        <p:spPr>
          <a:xfrm>
            <a:off x="3000364" y="4500570"/>
            <a:ext cx="3571900" cy="21431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solidFill>
                  <a:srgbClr val="002060"/>
                </a:solidFill>
              </a:rPr>
              <a:t>These upsetting ,distressing ,frightening ,thoughts that enter  your mind ,unhidden are Unwanted intrusive thoughts.</a:t>
            </a:r>
          </a:p>
          <a:p>
            <a:pPr>
              <a:buNone/>
            </a:pPr>
            <a:endParaRPr lang="en-US" dirty="0" smtClean="0">
              <a:solidFill>
                <a:srgbClr val="002060"/>
              </a:solidFill>
            </a:endParaRPr>
          </a:p>
          <a:p>
            <a:pPr>
              <a:buNone/>
            </a:pPr>
            <a:r>
              <a:rPr lang="en-US" dirty="0" smtClean="0">
                <a:solidFill>
                  <a:srgbClr val="002060"/>
                </a:solidFill>
              </a:rPr>
              <a:t>Intrusive thoughts are sudden ,</a:t>
            </a:r>
          </a:p>
          <a:p>
            <a:pPr>
              <a:buNone/>
            </a:pPr>
            <a:r>
              <a:rPr lang="en-US" dirty="0" smtClean="0">
                <a:solidFill>
                  <a:srgbClr val="002060"/>
                </a:solidFill>
              </a:rPr>
              <a:t>Involuntary thoughts that can </a:t>
            </a:r>
          </a:p>
          <a:p>
            <a:pPr>
              <a:buNone/>
            </a:pPr>
            <a:r>
              <a:rPr lang="en-US" dirty="0" smtClean="0">
                <a:solidFill>
                  <a:srgbClr val="002060"/>
                </a:solidFill>
              </a:rPr>
              <a:t>Be disturbing .</a:t>
            </a:r>
          </a:p>
          <a:p>
            <a:pPr>
              <a:buNone/>
            </a:pPr>
            <a:endParaRPr lang="en-US" dirty="0" smtClean="0">
              <a:solidFill>
                <a:srgbClr val="002060"/>
              </a:solidFill>
            </a:endParaRPr>
          </a:p>
        </p:txBody>
      </p:sp>
      <p:sp>
        <p:nvSpPr>
          <p:cNvPr id="3" name="Title 2"/>
          <p:cNvSpPr>
            <a:spLocks noGrp="1"/>
          </p:cNvSpPr>
          <p:nvPr>
            <p:ph type="title"/>
          </p:nvPr>
        </p:nvSpPr>
        <p:spPr/>
        <p:txBody>
          <a:bodyPr/>
          <a:lstStyle/>
          <a:p>
            <a:r>
              <a:rPr smtClean="0"/>
              <a:t>DEFINATION</a:t>
            </a:r>
            <a:endParaRPr lang="en-US" dirty="0"/>
          </a:p>
        </p:txBody>
      </p:sp>
      <p:pic>
        <p:nvPicPr>
          <p:cNvPr id="4" name="Picture 3" descr="inrusive thought 7.jpg"/>
          <p:cNvPicPr>
            <a:picLocks noChangeAspect="1"/>
          </p:cNvPicPr>
          <p:nvPr/>
        </p:nvPicPr>
        <p:blipFill>
          <a:blip r:embed="rId2"/>
          <a:stretch>
            <a:fillRect/>
          </a:stretch>
        </p:blipFill>
        <p:spPr>
          <a:xfrm>
            <a:off x="5072066" y="2571745"/>
            <a:ext cx="3705236" cy="3643338"/>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dirty="0" smtClean="0">
                <a:solidFill>
                  <a:srgbClr val="002060"/>
                </a:solidFill>
              </a:rPr>
              <a:t>It is essential to understand that intrusive thoughts are involuntary .People who experience them typically feel repulsed by their nature .</a:t>
            </a:r>
          </a:p>
          <a:p>
            <a:pPr>
              <a:buNone/>
            </a:pPr>
            <a:endParaRPr lang="en-US" dirty="0" smtClean="0">
              <a:solidFill>
                <a:srgbClr val="002060"/>
              </a:solidFill>
            </a:endParaRPr>
          </a:p>
          <a:p>
            <a:pPr>
              <a:buNone/>
            </a:pPr>
            <a:endParaRPr lang="en-US" dirty="0" smtClean="0">
              <a:solidFill>
                <a:srgbClr val="002060"/>
              </a:solidFill>
            </a:endParaRPr>
          </a:p>
          <a:p>
            <a:pPr>
              <a:buNone/>
            </a:pPr>
            <a:endParaRPr lang="en-US" dirty="0" smtClean="0">
              <a:solidFill>
                <a:srgbClr val="002060"/>
              </a:solidFill>
            </a:endParaRPr>
          </a:p>
          <a:p>
            <a:pPr>
              <a:buNone/>
            </a:pPr>
            <a:endParaRPr lang="en-US" dirty="0" smtClean="0">
              <a:solidFill>
                <a:srgbClr val="002060"/>
              </a:solidFill>
            </a:endParaRPr>
          </a:p>
          <a:p>
            <a:pPr>
              <a:buNone/>
            </a:pPr>
            <a:endParaRPr lang="en-US" dirty="0" smtClean="0">
              <a:solidFill>
                <a:srgbClr val="002060"/>
              </a:solidFill>
            </a:endParaRPr>
          </a:p>
          <a:p>
            <a:pPr>
              <a:buNone/>
            </a:pPr>
            <a:endParaRPr lang="en-US" dirty="0" smtClean="0">
              <a:solidFill>
                <a:srgbClr val="002060"/>
              </a:solidFill>
            </a:endParaRPr>
          </a:p>
          <a:p>
            <a:pPr>
              <a:buNone/>
            </a:pPr>
            <a:r>
              <a:rPr lang="en-US" dirty="0" smtClean="0">
                <a:solidFill>
                  <a:srgbClr val="002060"/>
                </a:solidFill>
              </a:rPr>
              <a:t>                   There are many types of intrusive thoughts .Lets look at a few different types of intrusive thoughts and what they might mean .</a:t>
            </a:r>
            <a:endParaRPr lang="en-US" dirty="0">
              <a:solidFill>
                <a:srgbClr val="002060"/>
              </a:solidFill>
            </a:endParaRPr>
          </a:p>
        </p:txBody>
      </p:sp>
      <p:sp>
        <p:nvSpPr>
          <p:cNvPr id="3" name="Title 2"/>
          <p:cNvSpPr>
            <a:spLocks noGrp="1"/>
          </p:cNvSpPr>
          <p:nvPr>
            <p:ph type="title"/>
          </p:nvPr>
        </p:nvSpPr>
        <p:spPr/>
        <p:txBody>
          <a:bodyPr/>
          <a:lstStyle/>
          <a:p>
            <a:r>
              <a:rPr smtClean="0"/>
              <a:t>TYPES OF INTRUSIVE THOUGHTS</a:t>
            </a:r>
            <a:endParaRPr lang="en-US" dirty="0"/>
          </a:p>
        </p:txBody>
      </p:sp>
      <p:pic>
        <p:nvPicPr>
          <p:cNvPr id="4" name="Picture 3" descr="type2.jpg"/>
          <p:cNvPicPr>
            <a:picLocks noChangeAspect="1"/>
          </p:cNvPicPr>
          <p:nvPr/>
        </p:nvPicPr>
        <p:blipFill>
          <a:blip r:embed="rId2"/>
          <a:stretch>
            <a:fillRect/>
          </a:stretch>
        </p:blipFill>
        <p:spPr>
          <a:xfrm>
            <a:off x="2428860" y="2571744"/>
            <a:ext cx="5000660" cy="2000264"/>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1571612"/>
            <a:ext cx="8229600" cy="4691082"/>
          </a:xfrm>
        </p:spPr>
        <p:txBody>
          <a:bodyPr/>
          <a:lstStyle/>
          <a:p>
            <a:pPr>
              <a:buNone/>
            </a:pPr>
            <a:r>
              <a:rPr lang="en-US" dirty="0" smtClean="0">
                <a:solidFill>
                  <a:srgbClr val="00B0F0"/>
                </a:solidFill>
              </a:rPr>
              <a:t>    This includes harming and self harming ,sexual , impure religious , and disgust causing thoughts .</a:t>
            </a:r>
          </a:p>
          <a:p>
            <a:pPr>
              <a:buNone/>
            </a:pPr>
            <a:endParaRPr lang="en-US" dirty="0" smtClean="0">
              <a:solidFill>
                <a:srgbClr val="00B0F0"/>
              </a:solidFill>
            </a:endParaRPr>
          </a:p>
          <a:p>
            <a:pPr>
              <a:buFont typeface="Wingdings" pitchFamily="2" charset="2"/>
              <a:buChar char="v"/>
            </a:pPr>
            <a:r>
              <a:rPr lang="en-US" sz="3200" dirty="0" smtClean="0">
                <a:solidFill>
                  <a:srgbClr val="00B0F0"/>
                </a:solidFill>
              </a:rPr>
              <a:t> </a:t>
            </a:r>
            <a:r>
              <a:rPr lang="en-US" sz="3200" dirty="0" smtClean="0">
                <a:solidFill>
                  <a:schemeClr val="accent3">
                    <a:lumMod val="75000"/>
                  </a:schemeClr>
                </a:solidFill>
              </a:rPr>
              <a:t>Harming and Self harming</a:t>
            </a:r>
          </a:p>
          <a:p>
            <a:pPr>
              <a:buNone/>
            </a:pPr>
            <a:r>
              <a:rPr lang="en-US" dirty="0" smtClean="0">
                <a:solidFill>
                  <a:srgbClr val="00B0F0"/>
                </a:solidFill>
              </a:rPr>
              <a:t>        </a:t>
            </a:r>
          </a:p>
          <a:p>
            <a:pPr>
              <a:buFont typeface="Wingdings" pitchFamily="2" charset="2"/>
              <a:buChar char="v"/>
            </a:pPr>
            <a:endParaRPr lang="en-US" dirty="0" smtClean="0">
              <a:solidFill>
                <a:srgbClr val="00B0F0"/>
              </a:solidFill>
            </a:endParaRPr>
          </a:p>
          <a:p>
            <a:pPr>
              <a:buNone/>
            </a:pPr>
            <a:endParaRPr lang="en-US" dirty="0" smtClean="0">
              <a:solidFill>
                <a:srgbClr val="00B0F0"/>
              </a:solidFill>
            </a:endParaRPr>
          </a:p>
          <a:p>
            <a:pPr>
              <a:buNone/>
            </a:pPr>
            <a:endParaRPr lang="en-US" dirty="0">
              <a:solidFill>
                <a:srgbClr val="00B0F0"/>
              </a:solidFill>
            </a:endParaRPr>
          </a:p>
        </p:txBody>
      </p:sp>
      <p:sp>
        <p:nvSpPr>
          <p:cNvPr id="3" name="Title 2"/>
          <p:cNvSpPr>
            <a:spLocks noGrp="1"/>
          </p:cNvSpPr>
          <p:nvPr>
            <p:ph type="title"/>
          </p:nvPr>
        </p:nvSpPr>
        <p:spPr/>
        <p:txBody>
          <a:bodyPr>
            <a:normAutofit fontScale="90000"/>
          </a:bodyPr>
          <a:lstStyle/>
          <a:p>
            <a:r>
              <a:rPr smtClean="0">
                <a:solidFill>
                  <a:srgbClr val="00B050"/>
                </a:solidFill>
              </a:rPr>
              <a:t>MORALLY REPUGNANT THOUGHTS</a:t>
            </a:r>
            <a:endParaRPr lang="en-US" dirty="0">
              <a:solidFill>
                <a:srgbClr val="00B050"/>
              </a:solidFill>
            </a:endParaRPr>
          </a:p>
        </p:txBody>
      </p:sp>
      <p:pic>
        <p:nvPicPr>
          <p:cNvPr id="4" name="Picture 3" descr="self harm.png"/>
          <p:cNvPicPr>
            <a:picLocks noChangeAspect="1"/>
          </p:cNvPicPr>
          <p:nvPr/>
        </p:nvPicPr>
        <p:blipFill>
          <a:blip r:embed="rId2"/>
          <a:stretch>
            <a:fillRect/>
          </a:stretch>
        </p:blipFill>
        <p:spPr>
          <a:xfrm>
            <a:off x="1928794" y="3857628"/>
            <a:ext cx="4786346" cy="2357453"/>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2060"/>
                </a:solidFill>
              </a:rPr>
              <a:t>The most common morally repugnant thoughts are of harming either yourself or someone else .Self harming thoughts are both frightening and bewildering because there is no conscious , intentional wish to hurt yourself and others .</a:t>
            </a:r>
          </a:p>
          <a:p>
            <a:endParaRPr lang="en-US" dirty="0" smtClean="0">
              <a:solidFill>
                <a:srgbClr val="002060"/>
              </a:solidFill>
            </a:endParaRPr>
          </a:p>
          <a:p>
            <a:pPr>
              <a:buNone/>
            </a:pPr>
            <a:r>
              <a:rPr lang="en-US" dirty="0" smtClean="0">
                <a:solidFill>
                  <a:srgbClr val="002060"/>
                </a:solidFill>
              </a:rPr>
              <a:t>   </a:t>
            </a:r>
            <a:r>
              <a:rPr lang="en-US" dirty="0" smtClean="0">
                <a:solidFill>
                  <a:schemeClr val="accent1">
                    <a:lumMod val="75000"/>
                  </a:schemeClr>
                </a:solidFill>
              </a:rPr>
              <a:t>EXAMPLES : </a:t>
            </a:r>
          </a:p>
          <a:p>
            <a:pPr>
              <a:buFont typeface="Wingdings" pitchFamily="2" charset="2"/>
              <a:buChar char="Ø"/>
            </a:pPr>
            <a:r>
              <a:rPr lang="en-US" dirty="0" smtClean="0">
                <a:solidFill>
                  <a:schemeClr val="accent1">
                    <a:lumMod val="75000"/>
                  </a:schemeClr>
                </a:solidFill>
              </a:rPr>
              <a:t>    </a:t>
            </a:r>
            <a:r>
              <a:rPr lang="en-US" dirty="0" smtClean="0">
                <a:solidFill>
                  <a:schemeClr val="accent6">
                    <a:lumMod val="50000"/>
                  </a:schemeClr>
                </a:solidFill>
              </a:rPr>
              <a:t>Girl saw a scary movie and she keeps having intrusive thought about killing her friends and families with knives .</a:t>
            </a:r>
          </a:p>
        </p:txBody>
      </p:sp>
      <p:sp>
        <p:nvSpPr>
          <p:cNvPr id="3" name="Title 2"/>
          <p:cNvSpPr>
            <a:spLocks noGrp="1"/>
          </p:cNvSpPr>
          <p:nvPr>
            <p:ph type="title"/>
          </p:nvPr>
        </p:nvSpPr>
        <p:spPr/>
        <p:txBody>
          <a:bodyPr/>
          <a:lstStyle/>
          <a:p>
            <a:endParaRPr lang="en-US" dirty="0">
              <a:solidFill>
                <a:schemeClr val="accent3">
                  <a:lumMod val="75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Ø"/>
            </a:pPr>
            <a:r>
              <a:rPr lang="en-US" dirty="0" smtClean="0"/>
              <a:t> </a:t>
            </a:r>
            <a:r>
              <a:rPr lang="en-US" dirty="0" smtClean="0">
                <a:solidFill>
                  <a:schemeClr val="accent6">
                    <a:lumMod val="50000"/>
                  </a:schemeClr>
                </a:solidFill>
              </a:rPr>
              <a:t>Every time I see a rope or even something that I think might be rope , I have a sudden image of myself hanging from a hook in my bedroom . </a:t>
            </a:r>
          </a:p>
          <a:p>
            <a:pPr>
              <a:buFont typeface="Wingdings" pitchFamily="2" charset="2"/>
              <a:buChar char="Ø"/>
            </a:pPr>
            <a:r>
              <a:rPr lang="en-US" dirty="0" smtClean="0">
                <a:solidFill>
                  <a:schemeClr val="accent6">
                    <a:lumMod val="50000"/>
                  </a:schemeClr>
                </a:solidFill>
              </a:rPr>
              <a:t> After I had </a:t>
            </a:r>
            <a:r>
              <a:rPr lang="en-US" dirty="0" err="1" smtClean="0">
                <a:solidFill>
                  <a:schemeClr val="accent6">
                    <a:lumMod val="50000"/>
                  </a:schemeClr>
                </a:solidFill>
              </a:rPr>
              <a:t>te</a:t>
            </a:r>
            <a:r>
              <a:rPr lang="en-US" dirty="0" smtClean="0">
                <a:solidFill>
                  <a:schemeClr val="accent6">
                    <a:lumMod val="50000"/>
                  </a:schemeClr>
                </a:solidFill>
              </a:rPr>
              <a:t> baby , I was afraid to pick her up because I kept thinking I might drop her or even God forbid – throe her out the window or down the stairs .</a:t>
            </a:r>
            <a:endParaRPr lang="en-US" dirty="0"/>
          </a:p>
        </p:txBody>
      </p:sp>
      <p:sp>
        <p:nvSpPr>
          <p:cNvPr id="3" name="Title 2"/>
          <p:cNvSpPr>
            <a:spLocks noGrp="1"/>
          </p:cNvSpPr>
          <p:nvPr>
            <p:ph type="title"/>
          </p:nvPr>
        </p:nvSpPr>
        <p:spPr/>
        <p:txBody>
          <a:bodyPr/>
          <a:lstStyle/>
          <a:p>
            <a:endParaRPr lang="en-US" dirty="0"/>
          </a:p>
        </p:txBody>
      </p:sp>
      <p:pic>
        <p:nvPicPr>
          <p:cNvPr id="5" name="Picture 4" descr="types1.jpg"/>
          <p:cNvPicPr>
            <a:picLocks noChangeAspect="1"/>
          </p:cNvPicPr>
          <p:nvPr/>
        </p:nvPicPr>
        <p:blipFill>
          <a:blip r:embed="rId2"/>
          <a:stretch>
            <a:fillRect/>
          </a:stretch>
        </p:blipFill>
        <p:spPr>
          <a:xfrm>
            <a:off x="2428860" y="4214818"/>
            <a:ext cx="4572032" cy="214314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v"/>
            </a:pPr>
            <a:r>
              <a:rPr lang="en-US" sz="2800" dirty="0" smtClean="0"/>
              <a:t> </a:t>
            </a:r>
            <a:r>
              <a:rPr lang="en-US" sz="2800" dirty="0" smtClean="0">
                <a:solidFill>
                  <a:schemeClr val="accent3">
                    <a:lumMod val="75000"/>
                  </a:schemeClr>
                </a:solidFill>
              </a:rPr>
              <a:t>Forbidden sexual thought</a:t>
            </a:r>
          </a:p>
          <a:p>
            <a:pPr>
              <a:buFont typeface="Wingdings" pitchFamily="2" charset="2"/>
              <a:buChar char="v"/>
            </a:pPr>
            <a:endParaRPr lang="en-US" dirty="0" smtClean="0">
              <a:solidFill>
                <a:schemeClr val="accent3">
                  <a:lumMod val="75000"/>
                </a:schemeClr>
              </a:solidFill>
            </a:endParaRPr>
          </a:p>
          <a:p>
            <a:pPr>
              <a:buNone/>
            </a:pPr>
            <a:r>
              <a:rPr lang="en-US" dirty="0" smtClean="0">
                <a:solidFill>
                  <a:srgbClr val="002060"/>
                </a:solidFill>
              </a:rPr>
              <a:t>      These thoughts are also common</a:t>
            </a:r>
          </a:p>
          <a:p>
            <a:pPr>
              <a:buNone/>
            </a:pPr>
            <a:r>
              <a:rPr lang="en-US" dirty="0" smtClean="0">
                <a:solidFill>
                  <a:srgbClr val="002060"/>
                </a:solidFill>
              </a:rPr>
              <a:t>       and can include thinking about</a:t>
            </a:r>
          </a:p>
          <a:p>
            <a:pPr>
              <a:buNone/>
            </a:pPr>
            <a:r>
              <a:rPr lang="en-US" dirty="0" smtClean="0">
                <a:solidFill>
                  <a:srgbClr val="002060"/>
                </a:solidFill>
              </a:rPr>
              <a:t>       sexual relations with relatives </a:t>
            </a:r>
          </a:p>
          <a:p>
            <a:pPr>
              <a:buNone/>
            </a:pPr>
            <a:r>
              <a:rPr lang="en-US" dirty="0" smtClean="0">
                <a:solidFill>
                  <a:srgbClr val="002060"/>
                </a:solidFill>
              </a:rPr>
              <a:t>       and children as well as unsavory</a:t>
            </a:r>
          </a:p>
          <a:p>
            <a:pPr>
              <a:buNone/>
            </a:pPr>
            <a:r>
              <a:rPr lang="en-US" dirty="0" smtClean="0">
                <a:solidFill>
                  <a:srgbClr val="002060"/>
                </a:solidFill>
              </a:rPr>
              <a:t>       or extramarital relations .</a:t>
            </a:r>
          </a:p>
          <a:p>
            <a:pPr>
              <a:buNone/>
            </a:pPr>
            <a:r>
              <a:rPr lang="en-US" dirty="0" smtClean="0">
                <a:solidFill>
                  <a:srgbClr val="002060"/>
                </a:solidFill>
              </a:rPr>
              <a:t>           </a:t>
            </a:r>
          </a:p>
          <a:p>
            <a:pPr>
              <a:buNone/>
            </a:pPr>
            <a:r>
              <a:rPr lang="en-US" dirty="0" smtClean="0">
                <a:solidFill>
                  <a:schemeClr val="accent3">
                    <a:lumMod val="75000"/>
                  </a:schemeClr>
                </a:solidFill>
              </a:rPr>
              <a:t>      </a:t>
            </a:r>
          </a:p>
        </p:txBody>
      </p:sp>
      <p:sp>
        <p:nvSpPr>
          <p:cNvPr id="3" name="Title 2"/>
          <p:cNvSpPr>
            <a:spLocks noGrp="1"/>
          </p:cNvSpPr>
          <p:nvPr>
            <p:ph type="title"/>
          </p:nvPr>
        </p:nvSpPr>
        <p:spPr/>
        <p:txBody>
          <a:bodyPr/>
          <a:lstStyle/>
          <a:p>
            <a:endParaRPr lang="en-US" dirty="0"/>
          </a:p>
        </p:txBody>
      </p:sp>
      <p:pic>
        <p:nvPicPr>
          <p:cNvPr id="4" name="Picture 3" descr="type3.jpg"/>
          <p:cNvPicPr>
            <a:picLocks noChangeAspect="1"/>
          </p:cNvPicPr>
          <p:nvPr/>
        </p:nvPicPr>
        <p:blipFill>
          <a:blip r:embed="rId2"/>
          <a:stretch>
            <a:fillRect/>
          </a:stretch>
        </p:blipFill>
        <p:spPr>
          <a:xfrm>
            <a:off x="6000760" y="2500306"/>
            <a:ext cx="2643206" cy="3000396"/>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solidFill>
                  <a:schemeClr val="accent1">
                    <a:lumMod val="75000"/>
                  </a:schemeClr>
                </a:solidFill>
              </a:rPr>
              <a:t>   Examples :</a:t>
            </a:r>
          </a:p>
          <a:p>
            <a:pPr>
              <a:buFont typeface="Wingdings" pitchFamily="2" charset="2"/>
              <a:buChar char="Ø"/>
            </a:pPr>
            <a:r>
              <a:rPr lang="en-US" dirty="0" smtClean="0">
                <a:solidFill>
                  <a:schemeClr val="accent1">
                    <a:lumMod val="75000"/>
                  </a:schemeClr>
                </a:solidFill>
              </a:rPr>
              <a:t>   </a:t>
            </a:r>
            <a:r>
              <a:rPr lang="en-US" dirty="0" smtClean="0">
                <a:solidFill>
                  <a:schemeClr val="accent6">
                    <a:lumMod val="50000"/>
                  </a:schemeClr>
                </a:solidFill>
              </a:rPr>
              <a:t>For some bizarre reason , I had the thought ,What if      I were attracted to my brother ? Now I can barely look at him and won’t go out with him .He knows I am avoiding him but of course I can’t tell him why .</a:t>
            </a:r>
          </a:p>
          <a:p>
            <a:pPr>
              <a:buFont typeface="Wingdings" pitchFamily="2" charset="2"/>
              <a:buChar char="Ø"/>
            </a:pPr>
            <a:endParaRPr lang="en-US" dirty="0" smtClean="0">
              <a:solidFill>
                <a:schemeClr val="accent6">
                  <a:lumMod val="50000"/>
                </a:schemeClr>
              </a:solidFill>
            </a:endParaRPr>
          </a:p>
          <a:p>
            <a:pPr>
              <a:buFont typeface="Wingdings" pitchFamily="2" charset="2"/>
              <a:buChar char="Ø"/>
            </a:pPr>
            <a:r>
              <a:rPr lang="en-US" dirty="0" smtClean="0">
                <a:solidFill>
                  <a:schemeClr val="accent6">
                    <a:lumMod val="50000"/>
                  </a:schemeClr>
                </a:solidFill>
              </a:rPr>
              <a:t>I am happily married , but I keep thinking about having sex with the man I spoke to once while I was waiting for the bus .He isn’t even attractive . Does this mean I don’t love my husband.       </a:t>
            </a:r>
            <a:endParaRPr lang="en-US" dirty="0">
              <a:solidFill>
                <a:schemeClr val="accent6">
                  <a:lumMod val="50000"/>
                </a:schemeClr>
              </a:solidFill>
            </a:endParaRPr>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v"/>
            </a:pPr>
            <a:r>
              <a:rPr lang="en-US" dirty="0" smtClean="0">
                <a:solidFill>
                  <a:schemeClr val="accent3">
                    <a:lumMod val="75000"/>
                  </a:schemeClr>
                </a:solidFill>
              </a:rPr>
              <a:t>Impure religious thought </a:t>
            </a:r>
          </a:p>
          <a:p>
            <a:pPr>
              <a:buNone/>
            </a:pPr>
            <a:r>
              <a:rPr lang="en-US" dirty="0" smtClean="0">
                <a:solidFill>
                  <a:schemeClr val="accent3">
                    <a:lumMod val="75000"/>
                  </a:schemeClr>
                </a:solidFill>
              </a:rPr>
              <a:t>               </a:t>
            </a:r>
            <a:r>
              <a:rPr lang="en-US" dirty="0" smtClean="0">
                <a:solidFill>
                  <a:srgbClr val="002060"/>
                </a:solidFill>
              </a:rPr>
              <a:t>These can be particularly painful because the people who have these thoughts are sincerely spiritual, religious ,good natured individuals .</a:t>
            </a:r>
          </a:p>
        </p:txBody>
      </p:sp>
      <p:sp>
        <p:nvSpPr>
          <p:cNvPr id="3" name="Title 2"/>
          <p:cNvSpPr>
            <a:spLocks noGrp="1"/>
          </p:cNvSpPr>
          <p:nvPr>
            <p:ph type="title"/>
          </p:nvPr>
        </p:nvSpPr>
        <p:spPr/>
        <p:txBody>
          <a:bodyPr/>
          <a:lstStyle/>
          <a:p>
            <a:endParaRPr lang="en-US" dirty="0"/>
          </a:p>
        </p:txBody>
      </p:sp>
      <p:pic>
        <p:nvPicPr>
          <p:cNvPr id="4" name="Picture 3" descr="religious.jpg"/>
          <p:cNvPicPr>
            <a:picLocks noChangeAspect="1"/>
          </p:cNvPicPr>
          <p:nvPr/>
        </p:nvPicPr>
        <p:blipFill>
          <a:blip r:embed="rId2"/>
          <a:stretch>
            <a:fillRect/>
          </a:stretch>
        </p:blipFill>
        <p:spPr>
          <a:xfrm>
            <a:off x="2428860" y="3357562"/>
            <a:ext cx="4714908" cy="2928958"/>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solidFill>
                  <a:srgbClr val="C00000"/>
                </a:solidFill>
              </a:rPr>
              <a:t> Examples :</a:t>
            </a:r>
          </a:p>
          <a:p>
            <a:pPr>
              <a:buFont typeface="Wingdings" pitchFamily="2" charset="2"/>
              <a:buChar char="Ø"/>
            </a:pPr>
            <a:r>
              <a:rPr lang="en-US" dirty="0" smtClean="0">
                <a:solidFill>
                  <a:schemeClr val="accent6">
                    <a:lumMod val="50000"/>
                  </a:schemeClr>
                </a:solidFill>
              </a:rPr>
              <a:t> </a:t>
            </a:r>
            <a:r>
              <a:rPr lang="en-US" dirty="0" smtClean="0">
                <a:solidFill>
                  <a:schemeClr val="accent6">
                    <a:lumMod val="50000"/>
                  </a:schemeClr>
                </a:solidFill>
              </a:rPr>
              <a:t>When I am in a holy place  especially if it is quite ,I start  feeling as if I am about to shout out hateful things .</a:t>
            </a:r>
          </a:p>
          <a:p>
            <a:pPr>
              <a:buFont typeface="Wingdings" pitchFamily="2" charset="2"/>
              <a:buChar char="Ø"/>
            </a:pPr>
            <a:endParaRPr lang="en-US" dirty="0" smtClean="0">
              <a:solidFill>
                <a:schemeClr val="accent6">
                  <a:lumMod val="50000"/>
                </a:schemeClr>
              </a:solidFill>
            </a:endParaRPr>
          </a:p>
          <a:p>
            <a:pPr>
              <a:buFont typeface="Wingdings" pitchFamily="2" charset="2"/>
              <a:buChar char="Ø"/>
            </a:pPr>
            <a:r>
              <a:rPr lang="en-US" dirty="0" smtClean="0">
                <a:solidFill>
                  <a:schemeClr val="accent6">
                    <a:lumMod val="50000"/>
                  </a:schemeClr>
                </a:solidFill>
              </a:rPr>
              <a:t>As I was entering the church ,I suddenly thought , you don’t really believe in God; who are you kidding? Now I am doubting everything I ever believed –even  what is right and wrong . My priest says even the saints had doubts but I can’t stand this .</a:t>
            </a:r>
            <a:endParaRPr lang="en-US" dirty="0">
              <a:solidFill>
                <a:schemeClr val="accent6">
                  <a:lumMod val="50000"/>
                </a:schemeClr>
              </a:solidFill>
            </a:endParaRPr>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v"/>
            </a:pPr>
            <a:r>
              <a:rPr lang="en-US" dirty="0" smtClean="0">
                <a:solidFill>
                  <a:schemeClr val="accent3">
                    <a:lumMod val="75000"/>
                  </a:schemeClr>
                </a:solidFill>
              </a:rPr>
              <a:t> Disgust causing thoughts</a:t>
            </a:r>
          </a:p>
          <a:p>
            <a:pPr>
              <a:buNone/>
            </a:pPr>
            <a:r>
              <a:rPr lang="en-US" dirty="0" smtClean="0">
                <a:solidFill>
                  <a:srgbClr val="002060"/>
                </a:solidFill>
              </a:rPr>
              <a:t>              These are thoughts that bother and disgust you and take away from pleasure I n life or anticipation of pleasure . They usually occur when you engage in something pleasurable .These can include the belief that you will think about sex with your parents when making love to your girlfriend .</a:t>
            </a:r>
          </a:p>
          <a:p>
            <a:pPr>
              <a:buNone/>
            </a:pPr>
            <a:r>
              <a:rPr lang="en-US" dirty="0" smtClean="0">
                <a:solidFill>
                  <a:schemeClr val="accent3">
                    <a:lumMod val="75000"/>
                  </a:schemeClr>
                </a:solidFill>
              </a:rPr>
              <a:t> </a:t>
            </a:r>
            <a:r>
              <a:rPr lang="en-US" dirty="0" smtClean="0">
                <a:solidFill>
                  <a:schemeClr val="accent3">
                    <a:lumMod val="75000"/>
                  </a:schemeClr>
                </a:solidFill>
              </a:rPr>
              <a:t>                   </a:t>
            </a:r>
            <a:endParaRPr lang="en-US" dirty="0">
              <a:solidFill>
                <a:schemeClr val="accent3">
                  <a:lumMod val="75000"/>
                </a:schemeClr>
              </a:solidFill>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solidFill>
                  <a:srgbClr val="FF0000"/>
                </a:solidFill>
              </a:rPr>
              <a:t>   Examples:</a:t>
            </a:r>
          </a:p>
          <a:p>
            <a:pPr>
              <a:buFont typeface="Wingdings" pitchFamily="2" charset="2"/>
              <a:buChar char="Ø"/>
            </a:pPr>
            <a:r>
              <a:rPr lang="en-US" dirty="0" smtClean="0">
                <a:solidFill>
                  <a:srgbClr val="002060"/>
                </a:solidFill>
              </a:rPr>
              <a:t>Whenever I am in a restaurant , I have the sudden image of someone spitting into my plate just before they bring it to me .</a:t>
            </a:r>
          </a:p>
          <a:p>
            <a:pPr>
              <a:buFont typeface="Wingdings" pitchFamily="2" charset="2"/>
              <a:buChar char="Ø"/>
            </a:pPr>
            <a:r>
              <a:rPr lang="en-US" dirty="0" smtClean="0">
                <a:solidFill>
                  <a:srgbClr val="002060"/>
                </a:solidFill>
              </a:rPr>
              <a:t>One time my girlfriend said she hoped my penis couldn’t break off . I know she was joking but I am so upset at her for saying that , I can’t get it out of my mind .It has </a:t>
            </a:r>
            <a:r>
              <a:rPr lang="en-US" smtClean="0">
                <a:solidFill>
                  <a:srgbClr val="002060"/>
                </a:solidFill>
              </a:rPr>
              <a:t>ruined everything .</a:t>
            </a:r>
            <a:endParaRPr lang="en-US" dirty="0" smtClean="0">
              <a:solidFill>
                <a:srgbClr val="002060"/>
              </a:solidFill>
            </a:endParaRPr>
          </a:p>
          <a:p>
            <a:pPr>
              <a:buNone/>
            </a:pPr>
            <a:endParaRPr lang="en-US" dirty="0" smtClean="0">
              <a:solidFill>
                <a:srgbClr val="FF0000"/>
              </a:solidFill>
            </a:endParaRPr>
          </a:p>
          <a:p>
            <a:pPr>
              <a:buNone/>
            </a:pPr>
            <a:r>
              <a:rPr lang="en-US" dirty="0" smtClean="0">
                <a:solidFill>
                  <a:srgbClr val="FF0000"/>
                </a:solidFill>
              </a:rPr>
              <a:t> </a:t>
            </a:r>
            <a:r>
              <a:rPr lang="en-US" dirty="0" smtClean="0">
                <a:solidFill>
                  <a:srgbClr val="FF0000"/>
                </a:solidFill>
              </a:rPr>
              <a:t> </a:t>
            </a:r>
            <a:endParaRPr lang="en-US" dirty="0">
              <a:solidFill>
                <a:srgbClr val="FF0000"/>
              </a:solidFill>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2060"/>
                </a:solidFill>
              </a:rPr>
              <a:t>Have you ever stood on the edge of a train platform minding your own business and then suddenly ,out of the blue ,had the brief thought , I could jump off and die .Or have you been stuck by the passing thought.</a:t>
            </a:r>
          </a:p>
          <a:p>
            <a:r>
              <a:rPr lang="en-US" dirty="0" smtClean="0">
                <a:solidFill>
                  <a:srgbClr val="002060"/>
                </a:solidFill>
              </a:rPr>
              <a:t>Do you get upset or worried that your thoughts might actually lead you to do something awful ?</a:t>
            </a:r>
            <a:endParaRPr lang="en-US" dirty="0">
              <a:solidFill>
                <a:srgbClr val="002060"/>
              </a:solidFill>
            </a:endParaRPr>
          </a:p>
        </p:txBody>
      </p:sp>
      <p:sp>
        <p:nvSpPr>
          <p:cNvPr id="3" name="Title 2"/>
          <p:cNvSpPr>
            <a:spLocks noGrp="1"/>
          </p:cNvSpPr>
          <p:nvPr>
            <p:ph type="title"/>
          </p:nvPr>
        </p:nvSpPr>
        <p:spPr/>
        <p:txBody>
          <a:bodyPr>
            <a:normAutofit fontScale="90000"/>
          </a:bodyPr>
          <a:lstStyle/>
          <a:p>
            <a:r>
              <a:rPr lang="en-US" smtClean="0"/>
              <a:t>WHAT ARE INTRUSIVE THOUGHTS</a:t>
            </a:r>
            <a:endParaRPr lang="en-US" dirty="0"/>
          </a:p>
        </p:txBody>
      </p:sp>
      <p:pic>
        <p:nvPicPr>
          <p:cNvPr id="7" name="Picture 6" descr="intrusive thought 2.jpg"/>
          <p:cNvPicPr>
            <a:picLocks noChangeAspect="1"/>
          </p:cNvPicPr>
          <p:nvPr/>
        </p:nvPicPr>
        <p:blipFill>
          <a:blip r:embed="rId2"/>
          <a:stretch>
            <a:fillRect/>
          </a:stretch>
        </p:blipFill>
        <p:spPr>
          <a:xfrm>
            <a:off x="3143240" y="4214818"/>
            <a:ext cx="2786082" cy="228601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2060"/>
                </a:solidFill>
              </a:rPr>
              <a:t>You are not alone .There are million of people who have thoughts just like yours .You are not the only one who experiences repeating thoughts ,that just won’t leave your mind .</a:t>
            </a:r>
          </a:p>
          <a:p>
            <a:r>
              <a:rPr lang="en-US" dirty="0" smtClean="0">
                <a:solidFill>
                  <a:srgbClr val="002060"/>
                </a:solidFill>
              </a:rPr>
              <a:t>Just about everyone has intrusive thoughts .They are uninvited thoughts that jump into the mind .Intrusive thoughts are common but for many people they are quickly forgotten and create minimal or no discomfort.</a:t>
            </a:r>
            <a:endParaRPr lang="en-US" dirty="0">
              <a:solidFill>
                <a:srgbClr val="002060"/>
              </a:solidFill>
            </a:endParaRPr>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2060"/>
                </a:solidFill>
              </a:rPr>
              <a:t>That the fact that this thought has crossed your mind must mean something important?</a:t>
            </a:r>
          </a:p>
          <a:p>
            <a:r>
              <a:rPr lang="en-US" dirty="0" smtClean="0">
                <a:solidFill>
                  <a:srgbClr val="002060"/>
                </a:solidFill>
              </a:rPr>
              <a:t>Do you live in dread that having bizarre ,repetitive ,repugnant or unrelenting thoughts means something shameful or terrible about you ?</a:t>
            </a:r>
            <a:endParaRPr lang="en-US" dirty="0">
              <a:solidFill>
                <a:srgbClr val="002060"/>
              </a:solidFill>
            </a:endParaRPr>
          </a:p>
        </p:txBody>
      </p:sp>
      <p:sp>
        <p:nvSpPr>
          <p:cNvPr id="3" name="Title 2"/>
          <p:cNvSpPr>
            <a:spLocks noGrp="1"/>
          </p:cNvSpPr>
          <p:nvPr>
            <p:ph type="title"/>
          </p:nvPr>
        </p:nvSpPr>
        <p:spPr/>
        <p:txBody>
          <a:bodyPr/>
          <a:lstStyle/>
          <a:p>
            <a:endParaRPr lang="en-US"/>
          </a:p>
        </p:txBody>
      </p:sp>
      <p:pic>
        <p:nvPicPr>
          <p:cNvPr id="4" name="Picture 3" descr="intrusive thoughts 5.jpg"/>
          <p:cNvPicPr>
            <a:picLocks noChangeAspect="1"/>
          </p:cNvPicPr>
          <p:nvPr/>
        </p:nvPicPr>
        <p:blipFill>
          <a:blip r:embed="rId2"/>
          <a:stretch>
            <a:fillRect/>
          </a:stretch>
        </p:blipFill>
        <p:spPr>
          <a:xfrm>
            <a:off x="4786314" y="3714752"/>
            <a:ext cx="3357586" cy="271464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285727"/>
            <a:ext cx="8229600" cy="5857917"/>
          </a:xfrm>
        </p:spPr>
        <p:txBody>
          <a:bodyPr/>
          <a:lstStyle/>
          <a:p>
            <a:pPr>
              <a:buNone/>
            </a:pPr>
            <a:r>
              <a:rPr lang="en-US" dirty="0" smtClean="0">
                <a:solidFill>
                  <a:srgbClr val="002060"/>
                </a:solidFill>
              </a:rPr>
              <a:t>                                                                              </a:t>
            </a:r>
          </a:p>
          <a:p>
            <a:pPr>
              <a:buNone/>
            </a:pPr>
            <a:endParaRPr lang="en-US" dirty="0" smtClean="0">
              <a:solidFill>
                <a:srgbClr val="002060"/>
              </a:solidFill>
            </a:endParaRPr>
          </a:p>
          <a:p>
            <a:pPr>
              <a:buNone/>
            </a:pPr>
            <a:endParaRPr lang="en-US" dirty="0" smtClean="0">
              <a:solidFill>
                <a:srgbClr val="002060"/>
              </a:solidFill>
            </a:endParaRPr>
          </a:p>
          <a:p>
            <a:pPr>
              <a:buNone/>
            </a:pPr>
            <a:endParaRPr lang="en-US" dirty="0" smtClean="0">
              <a:solidFill>
                <a:srgbClr val="002060"/>
              </a:solidFill>
            </a:endParaRPr>
          </a:p>
          <a:p>
            <a:r>
              <a:rPr lang="en-US" dirty="0" smtClean="0">
                <a:solidFill>
                  <a:srgbClr val="002060"/>
                </a:solidFill>
              </a:rPr>
              <a:t> There is nothing wrong with you ,just the way you          are dealing with you thoughts.</a:t>
            </a:r>
          </a:p>
          <a:p>
            <a:r>
              <a:rPr lang="en-US" dirty="0" smtClean="0">
                <a:solidFill>
                  <a:srgbClr val="002060"/>
                </a:solidFill>
              </a:rPr>
              <a:t> Always everyone has passing intrusive thoughts.</a:t>
            </a:r>
          </a:p>
          <a:p>
            <a:r>
              <a:rPr lang="en-US" dirty="0" smtClean="0">
                <a:solidFill>
                  <a:srgbClr val="002060"/>
                </a:solidFill>
              </a:rPr>
              <a:t> Just knowing accurate information about unwanted    intrusive thoughts will make them feel less distress.</a:t>
            </a:r>
          </a:p>
          <a:p>
            <a:pPr>
              <a:buNone/>
            </a:pPr>
            <a:endParaRPr lang="en-US" dirty="0" smtClean="0">
              <a:solidFill>
                <a:srgbClr val="002060"/>
              </a:solidFill>
            </a:endParaRPr>
          </a:p>
          <a:p>
            <a:endParaRPr lang="en-US" dirty="0" smtClean="0">
              <a:solidFill>
                <a:srgbClr val="002060"/>
              </a:solidFill>
            </a:endParaRPr>
          </a:p>
        </p:txBody>
      </p:sp>
      <p:sp>
        <p:nvSpPr>
          <p:cNvPr id="3" name="Title 2"/>
          <p:cNvSpPr>
            <a:spLocks noGrp="1"/>
          </p:cNvSpPr>
          <p:nvPr>
            <p:ph type="title"/>
          </p:nvPr>
        </p:nvSpPr>
        <p:spPr/>
        <p:txBody>
          <a:bodyPr/>
          <a:lstStyle/>
          <a:p>
            <a:r>
              <a:rPr smtClean="0"/>
              <a:t>FACTS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v"/>
            </a:pPr>
            <a:r>
              <a:rPr lang="en-US" dirty="0" smtClean="0">
                <a:solidFill>
                  <a:srgbClr val="002060"/>
                </a:solidFill>
              </a:rPr>
              <a:t> I hope we lose power in this storm so I don’t have to  keep working .</a:t>
            </a:r>
          </a:p>
          <a:p>
            <a:pPr>
              <a:buFont typeface="Wingdings" pitchFamily="2" charset="2"/>
              <a:buChar char="v"/>
            </a:pPr>
            <a:r>
              <a:rPr lang="en-US" dirty="0" smtClean="0">
                <a:solidFill>
                  <a:srgbClr val="002060"/>
                </a:solidFill>
              </a:rPr>
              <a:t> I might worry about what the thought could mean about me .</a:t>
            </a:r>
          </a:p>
          <a:p>
            <a:pPr>
              <a:buFont typeface="Wingdings" pitchFamily="2" charset="2"/>
              <a:buChar char="v"/>
            </a:pPr>
            <a:r>
              <a:rPr lang="en-US" dirty="0" smtClean="0">
                <a:solidFill>
                  <a:srgbClr val="002060"/>
                </a:solidFill>
              </a:rPr>
              <a:t> Shouldn’t I be enjoying my work ?</a:t>
            </a:r>
          </a:p>
          <a:p>
            <a:pPr>
              <a:buFont typeface="Wingdings" pitchFamily="2" charset="2"/>
              <a:buChar char="v"/>
            </a:pPr>
            <a:r>
              <a:rPr lang="en-US" dirty="0" smtClean="0">
                <a:solidFill>
                  <a:srgbClr val="002060"/>
                </a:solidFill>
              </a:rPr>
              <a:t>  Does this mean I should retire ?</a:t>
            </a:r>
          </a:p>
          <a:p>
            <a:pPr>
              <a:buFont typeface="Wingdings" pitchFamily="2" charset="2"/>
              <a:buChar char="v"/>
            </a:pPr>
            <a:r>
              <a:rPr lang="en-US" dirty="0" smtClean="0">
                <a:solidFill>
                  <a:srgbClr val="002060"/>
                </a:solidFill>
              </a:rPr>
              <a:t> Do I really want to lose power ?</a:t>
            </a:r>
          </a:p>
          <a:p>
            <a:pPr>
              <a:buFont typeface="Wingdings" pitchFamily="2" charset="2"/>
              <a:buChar char="v"/>
            </a:pPr>
            <a:r>
              <a:rPr lang="en-US" dirty="0" smtClean="0">
                <a:solidFill>
                  <a:srgbClr val="002060"/>
                </a:solidFill>
              </a:rPr>
              <a:t> What is wrong with me that I thought that ?      </a:t>
            </a:r>
          </a:p>
          <a:p>
            <a:pPr algn="just">
              <a:buNone/>
            </a:pPr>
            <a:endParaRPr lang="en-US" dirty="0">
              <a:solidFill>
                <a:srgbClr val="002060"/>
              </a:solidFill>
            </a:endParaRPr>
          </a:p>
        </p:txBody>
      </p:sp>
      <p:sp>
        <p:nvSpPr>
          <p:cNvPr id="3" name="Title 2"/>
          <p:cNvSpPr>
            <a:spLocks noGrp="1"/>
          </p:cNvSpPr>
          <p:nvPr>
            <p:ph type="title"/>
          </p:nvPr>
        </p:nvSpPr>
        <p:spPr/>
        <p:txBody>
          <a:bodyPr/>
          <a:lstStyle/>
          <a:p>
            <a:r>
              <a:rPr smtClean="0"/>
              <a:t>Example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57298"/>
            <a:ext cx="8229600" cy="4738702"/>
          </a:xfrm>
        </p:spPr>
        <p:txBody>
          <a:bodyPr>
            <a:normAutofit fontScale="85000" lnSpcReduction="20000"/>
          </a:bodyPr>
          <a:lstStyle/>
          <a:p>
            <a:pPr>
              <a:buNone/>
            </a:pPr>
            <a:r>
              <a:rPr lang="en-US" dirty="0" smtClean="0">
                <a:solidFill>
                  <a:schemeClr val="accent6">
                    <a:lumMod val="50000"/>
                  </a:schemeClr>
                </a:solidFill>
              </a:rPr>
              <a:t>  Our mind has many natural voices and their interplay makes our mental lives interesting and </a:t>
            </a:r>
            <a:r>
              <a:rPr lang="en-US" dirty="0" err="1" smtClean="0">
                <a:solidFill>
                  <a:schemeClr val="accent6">
                    <a:lumMod val="50000"/>
                  </a:schemeClr>
                </a:solidFill>
              </a:rPr>
              <a:t>colourful</a:t>
            </a:r>
            <a:r>
              <a:rPr lang="en-US" dirty="0" smtClean="0">
                <a:solidFill>
                  <a:schemeClr val="accent6">
                    <a:lumMod val="50000"/>
                  </a:schemeClr>
                </a:solidFill>
              </a:rPr>
              <a:t> .We can identify an internal critical voice that stands guard, issuing  judgments  and comments ,most of which we would never say out loud .</a:t>
            </a:r>
          </a:p>
          <a:p>
            <a:pPr>
              <a:buNone/>
            </a:pPr>
            <a:endParaRPr lang="en-US" dirty="0" smtClean="0">
              <a:solidFill>
                <a:schemeClr val="accent6">
                  <a:lumMod val="50000"/>
                </a:schemeClr>
              </a:solidFill>
            </a:endParaRPr>
          </a:p>
          <a:p>
            <a:pPr>
              <a:buNone/>
            </a:pPr>
            <a:endParaRPr lang="en-US" dirty="0" smtClean="0">
              <a:solidFill>
                <a:schemeClr val="accent6">
                  <a:lumMod val="50000"/>
                </a:schemeClr>
              </a:solidFill>
            </a:endParaRPr>
          </a:p>
          <a:p>
            <a:pPr>
              <a:buNone/>
            </a:pPr>
            <a:endParaRPr lang="en-US" dirty="0" smtClean="0">
              <a:solidFill>
                <a:schemeClr val="accent6">
                  <a:lumMod val="50000"/>
                </a:schemeClr>
              </a:solidFill>
            </a:endParaRPr>
          </a:p>
          <a:p>
            <a:pPr>
              <a:buNone/>
            </a:pPr>
            <a:endParaRPr lang="en-US" dirty="0" smtClean="0">
              <a:solidFill>
                <a:schemeClr val="accent6">
                  <a:lumMod val="50000"/>
                </a:schemeClr>
              </a:solidFill>
            </a:endParaRPr>
          </a:p>
          <a:p>
            <a:pPr>
              <a:buNone/>
            </a:pPr>
            <a:endParaRPr lang="en-US" dirty="0" smtClean="0">
              <a:solidFill>
                <a:schemeClr val="accent6">
                  <a:lumMod val="50000"/>
                </a:schemeClr>
              </a:solidFill>
            </a:endParaRPr>
          </a:p>
          <a:p>
            <a:pPr>
              <a:buNone/>
            </a:pPr>
            <a:endParaRPr lang="en-US" dirty="0" smtClean="0">
              <a:solidFill>
                <a:schemeClr val="accent6">
                  <a:lumMod val="50000"/>
                </a:schemeClr>
              </a:solidFill>
            </a:endParaRPr>
          </a:p>
          <a:p>
            <a:pPr>
              <a:buNone/>
            </a:pPr>
            <a:r>
              <a:rPr lang="en-US" dirty="0" smtClean="0">
                <a:solidFill>
                  <a:schemeClr val="accent6">
                    <a:lumMod val="50000"/>
                  </a:schemeClr>
                </a:solidFill>
              </a:rPr>
              <a:t>                We also have voices that monitor feedback from others , check on our physical well-being ,calculate how much time we have left to finish a task and let us know what we are feeling when we tune in .</a:t>
            </a:r>
          </a:p>
          <a:p>
            <a:pPr>
              <a:buNone/>
            </a:pPr>
            <a:r>
              <a:rPr lang="en-US" dirty="0" smtClean="0">
                <a:solidFill>
                  <a:schemeClr val="accent6">
                    <a:lumMod val="50000"/>
                  </a:schemeClr>
                </a:solidFill>
              </a:rPr>
              <a:t>                       </a:t>
            </a:r>
          </a:p>
          <a:p>
            <a:pPr>
              <a:buNone/>
            </a:pPr>
            <a:endParaRPr lang="en-US" dirty="0">
              <a:solidFill>
                <a:schemeClr val="accent6">
                  <a:lumMod val="50000"/>
                </a:schemeClr>
              </a:solidFill>
            </a:endParaRPr>
          </a:p>
        </p:txBody>
      </p:sp>
      <p:sp>
        <p:nvSpPr>
          <p:cNvPr id="3" name="Title 2"/>
          <p:cNvSpPr>
            <a:spLocks noGrp="1"/>
          </p:cNvSpPr>
          <p:nvPr>
            <p:ph type="title"/>
          </p:nvPr>
        </p:nvSpPr>
        <p:spPr/>
        <p:txBody>
          <a:bodyPr/>
          <a:lstStyle/>
          <a:p>
            <a:r>
              <a:rPr smtClean="0"/>
              <a:t>NATURAL VOICES OF THE MIND</a:t>
            </a:r>
            <a:endParaRPr lang="en-US" dirty="0"/>
          </a:p>
        </p:txBody>
      </p:sp>
      <p:pic>
        <p:nvPicPr>
          <p:cNvPr id="4" name="Picture 3" descr="voice of mind.jpg"/>
          <p:cNvPicPr>
            <a:picLocks noChangeAspect="1"/>
          </p:cNvPicPr>
          <p:nvPr/>
        </p:nvPicPr>
        <p:blipFill>
          <a:blip r:embed="rId2"/>
          <a:stretch>
            <a:fillRect/>
          </a:stretch>
        </p:blipFill>
        <p:spPr>
          <a:xfrm>
            <a:off x="2571736" y="2643182"/>
            <a:ext cx="3399573" cy="178594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solidFill>
                  <a:srgbClr val="002060"/>
                </a:solidFill>
              </a:rPr>
              <a:t>  In the case of unwanted intrusive  thoughts there are three voices that are particularly relevant . Their interactions and messages work to maintain the problem .</a:t>
            </a:r>
          </a:p>
          <a:p>
            <a:pPr>
              <a:buNone/>
            </a:pPr>
            <a:endParaRPr lang="en-US" dirty="0" smtClean="0">
              <a:solidFill>
                <a:srgbClr val="002060"/>
              </a:solidFill>
            </a:endParaRPr>
          </a:p>
          <a:p>
            <a:pPr>
              <a:buNone/>
            </a:pPr>
            <a:r>
              <a:rPr lang="en-US" dirty="0" smtClean="0">
                <a:solidFill>
                  <a:srgbClr val="002060"/>
                </a:solidFill>
              </a:rPr>
              <a:t>    So we introduce you the voices we call  -</a:t>
            </a:r>
          </a:p>
          <a:p>
            <a:pPr>
              <a:buFont typeface="Wingdings" pitchFamily="2" charset="2"/>
              <a:buChar char="Ø"/>
            </a:pPr>
            <a:r>
              <a:rPr lang="en-US" dirty="0" smtClean="0">
                <a:solidFill>
                  <a:srgbClr val="002060"/>
                </a:solidFill>
              </a:rPr>
              <a:t>     Worried Voice</a:t>
            </a:r>
          </a:p>
          <a:p>
            <a:pPr>
              <a:buFont typeface="Wingdings" pitchFamily="2" charset="2"/>
              <a:buChar char="Ø"/>
            </a:pPr>
            <a:r>
              <a:rPr lang="en-US" dirty="0" smtClean="0">
                <a:solidFill>
                  <a:srgbClr val="002060"/>
                </a:solidFill>
              </a:rPr>
              <a:t>      False Comfort</a:t>
            </a:r>
          </a:p>
          <a:p>
            <a:pPr>
              <a:buFont typeface="Wingdings" pitchFamily="2" charset="2"/>
              <a:buChar char="Ø"/>
            </a:pPr>
            <a:r>
              <a:rPr lang="en-US" dirty="0" smtClean="0">
                <a:solidFill>
                  <a:srgbClr val="002060"/>
                </a:solidFill>
              </a:rPr>
              <a:t>      Wise Mind</a:t>
            </a:r>
          </a:p>
        </p:txBody>
      </p:sp>
      <p:sp>
        <p:nvSpPr>
          <p:cNvPr id="3" name="Title 2"/>
          <p:cNvSpPr>
            <a:spLocks noGrp="1"/>
          </p:cNvSpPr>
          <p:nvPr>
            <p:ph type="title"/>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Custom 4">
      <a:dk1>
        <a:srgbClr val="F5CD2D"/>
      </a:dk1>
      <a:lt1>
        <a:srgbClr val="F5CD2D"/>
      </a:lt1>
      <a:dk2>
        <a:srgbClr val="F5CD2D"/>
      </a:dk2>
      <a:lt2>
        <a:srgbClr val="F5CD2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365</TotalTime>
  <Words>1904</Words>
  <Application>Microsoft Office PowerPoint</Application>
  <PresentationFormat>On-screen Show (4:3)</PresentationFormat>
  <Paragraphs>144</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Paper</vt:lpstr>
      <vt:lpstr>UNWANTED INTRUSIVE THOUGHTS</vt:lpstr>
      <vt:lpstr>DEFINATION</vt:lpstr>
      <vt:lpstr>WHAT ARE INTRUSIVE THOUGHTS</vt:lpstr>
      <vt:lpstr>Slide 4</vt:lpstr>
      <vt:lpstr>Slide 5</vt:lpstr>
      <vt:lpstr>FACTS</vt:lpstr>
      <vt:lpstr>Example</vt:lpstr>
      <vt:lpstr>NATURAL VOICES OF THE MIND</vt:lpstr>
      <vt:lpstr>Slide 9</vt:lpstr>
      <vt:lpstr>WORRIED VOICE</vt:lpstr>
      <vt:lpstr>FALSE COMFORT</vt:lpstr>
      <vt:lpstr>Slide 12</vt:lpstr>
      <vt:lpstr>WISE MIND</vt:lpstr>
      <vt:lpstr>HOW THE THREE VOICE REACT</vt:lpstr>
      <vt:lpstr>WHY THOUGHTS GET STUCK</vt:lpstr>
      <vt:lpstr>EXERCISE </vt:lpstr>
      <vt:lpstr>EXERCISE </vt:lpstr>
      <vt:lpstr>Slide 18</vt:lpstr>
      <vt:lpstr>WHEN INTRUSIVE THOUGHTS LIKELY TO HAPPEN </vt:lpstr>
      <vt:lpstr>TYPES OF INTRUSIVE THOUGHTS</vt:lpstr>
      <vt:lpstr>MORALLY REPUGNANT THOUGHTS</vt:lpstr>
      <vt:lpstr>Slide 22</vt:lpstr>
      <vt:lpstr>Slide 23</vt:lpstr>
      <vt:lpstr>Slide 24</vt:lpstr>
      <vt:lpstr>Slide 25</vt:lpstr>
      <vt:lpstr>Slide 26</vt:lpstr>
      <vt:lpstr>Slide 27</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UNWANTED INTRUSIVE THOUGHTS</dc:title>
  <dc:creator>ff</dc:creator>
  <cp:lastModifiedBy>ff</cp:lastModifiedBy>
  <cp:revision>40</cp:revision>
  <dcterms:created xsi:type="dcterms:W3CDTF">2022-08-01T13:07:51Z</dcterms:created>
  <dcterms:modified xsi:type="dcterms:W3CDTF">2022-08-14T06:39:57Z</dcterms:modified>
</cp:coreProperties>
</file>