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80" r:id="rId5"/>
    <p:sldId id="261" r:id="rId6"/>
    <p:sldId id="264" r:id="rId7"/>
    <p:sldId id="262" r:id="rId8"/>
    <p:sldId id="268" r:id="rId9"/>
    <p:sldId id="265" r:id="rId10"/>
    <p:sldId id="263" r:id="rId11"/>
    <p:sldId id="266" r:id="rId12"/>
    <p:sldId id="257" r:id="rId13"/>
    <p:sldId id="258" r:id="rId14"/>
    <p:sldId id="269" r:id="rId15"/>
    <p:sldId id="270" r:id="rId16"/>
    <p:sldId id="271" r:id="rId17"/>
    <p:sldId id="272" r:id="rId18"/>
    <p:sldId id="278" r:id="rId19"/>
    <p:sldId id="273" r:id="rId20"/>
    <p:sldId id="274"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8AD44-CA73-470F-B91F-424085C9FCD2}"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IN"/>
        </a:p>
      </dgm:t>
    </dgm:pt>
    <dgm:pt modelId="{FE05DEA0-4493-4991-B2DD-2016039BE467}">
      <dgm:prSet phldrT="[Text]"/>
      <dgm:spPr/>
      <dgm:t>
        <a:bodyPr/>
        <a:lstStyle/>
        <a:p>
          <a:r>
            <a:rPr lang="en-US" dirty="0"/>
            <a:t>AUTONOMIC NERVOUS SYSTEM</a:t>
          </a:r>
          <a:endParaRPr lang="en-IN" dirty="0"/>
        </a:p>
      </dgm:t>
    </dgm:pt>
    <dgm:pt modelId="{3BB59D28-20A6-4455-947C-AAEE8F63B058}" type="parTrans" cxnId="{D647C6CA-1F44-4FAD-A330-DCF2EC1E4FB4}">
      <dgm:prSet/>
      <dgm:spPr/>
      <dgm:t>
        <a:bodyPr/>
        <a:lstStyle/>
        <a:p>
          <a:endParaRPr lang="en-IN"/>
        </a:p>
      </dgm:t>
    </dgm:pt>
    <dgm:pt modelId="{9AE26107-C879-4BD8-A807-DEB4D34C3C17}" type="sibTrans" cxnId="{D647C6CA-1F44-4FAD-A330-DCF2EC1E4FB4}">
      <dgm:prSet/>
      <dgm:spPr/>
      <dgm:t>
        <a:bodyPr/>
        <a:lstStyle/>
        <a:p>
          <a:endParaRPr lang="en-IN"/>
        </a:p>
      </dgm:t>
    </dgm:pt>
    <dgm:pt modelId="{8EF5D230-5ADE-4401-B234-4A98149D5888}">
      <dgm:prSet phldrT="[Text]"/>
      <dgm:spPr/>
      <dgm:t>
        <a:bodyPr/>
        <a:lstStyle/>
        <a:p>
          <a:r>
            <a:rPr lang="en-US" dirty="0"/>
            <a:t>SYMPATHETIC </a:t>
          </a:r>
          <a:endParaRPr lang="en-IN" dirty="0"/>
        </a:p>
      </dgm:t>
    </dgm:pt>
    <dgm:pt modelId="{E6DB0482-6CC0-4DF9-B193-A1DFBD1992F5}" type="parTrans" cxnId="{03F08D1C-BC1B-405A-9B73-82F7E682F605}">
      <dgm:prSet/>
      <dgm:spPr/>
      <dgm:t>
        <a:bodyPr/>
        <a:lstStyle/>
        <a:p>
          <a:endParaRPr lang="en-IN"/>
        </a:p>
      </dgm:t>
    </dgm:pt>
    <dgm:pt modelId="{0998B2EA-3586-4570-B334-EBA9DE5DF23E}" type="sibTrans" cxnId="{03F08D1C-BC1B-405A-9B73-82F7E682F605}">
      <dgm:prSet/>
      <dgm:spPr/>
      <dgm:t>
        <a:bodyPr/>
        <a:lstStyle/>
        <a:p>
          <a:endParaRPr lang="en-IN"/>
        </a:p>
      </dgm:t>
    </dgm:pt>
    <dgm:pt modelId="{B766EDA8-8680-435C-902F-2E6E51B989C0}">
      <dgm:prSet phldrT="[Text]"/>
      <dgm:spPr/>
      <dgm:t>
        <a:bodyPr/>
        <a:lstStyle/>
        <a:p>
          <a:r>
            <a:rPr lang="en-US" dirty="0"/>
            <a:t>PARASYMPATHETIC</a:t>
          </a:r>
          <a:endParaRPr lang="en-IN" dirty="0"/>
        </a:p>
      </dgm:t>
    </dgm:pt>
    <dgm:pt modelId="{D5E8F2CE-7A92-48F1-BE14-A24BAA1AF990}" type="parTrans" cxnId="{0441EC8C-692C-4D7C-BD5E-4FCD7F0DC6AB}">
      <dgm:prSet/>
      <dgm:spPr/>
      <dgm:t>
        <a:bodyPr/>
        <a:lstStyle/>
        <a:p>
          <a:endParaRPr lang="en-IN"/>
        </a:p>
      </dgm:t>
    </dgm:pt>
    <dgm:pt modelId="{8B094057-DFD4-48AA-8F44-145886B1D2A5}" type="sibTrans" cxnId="{0441EC8C-692C-4D7C-BD5E-4FCD7F0DC6AB}">
      <dgm:prSet/>
      <dgm:spPr/>
      <dgm:t>
        <a:bodyPr/>
        <a:lstStyle/>
        <a:p>
          <a:endParaRPr lang="en-IN"/>
        </a:p>
      </dgm:t>
    </dgm:pt>
    <dgm:pt modelId="{77A03D69-21B0-413E-BA68-17881ADA3CC0}" type="pres">
      <dgm:prSet presAssocID="{5B98AD44-CA73-470F-B91F-424085C9FCD2}" presName="Name0" presStyleCnt="0">
        <dgm:presLayoutVars>
          <dgm:orgChart val="1"/>
          <dgm:chPref val="1"/>
          <dgm:dir/>
          <dgm:animOne val="branch"/>
          <dgm:animLvl val="lvl"/>
          <dgm:resizeHandles/>
        </dgm:presLayoutVars>
      </dgm:prSet>
      <dgm:spPr/>
    </dgm:pt>
    <dgm:pt modelId="{8A2E4595-DEBB-4FA3-A725-EC6371BB6A07}" type="pres">
      <dgm:prSet presAssocID="{FE05DEA0-4493-4991-B2DD-2016039BE467}" presName="hierRoot1" presStyleCnt="0">
        <dgm:presLayoutVars>
          <dgm:hierBranch val="init"/>
        </dgm:presLayoutVars>
      </dgm:prSet>
      <dgm:spPr/>
    </dgm:pt>
    <dgm:pt modelId="{8FF4A58A-B54C-448F-AF8B-4F24E68CB150}" type="pres">
      <dgm:prSet presAssocID="{FE05DEA0-4493-4991-B2DD-2016039BE467}" presName="rootComposite1" presStyleCnt="0"/>
      <dgm:spPr/>
    </dgm:pt>
    <dgm:pt modelId="{21562DE7-2452-438C-9811-6D90F67FD61D}" type="pres">
      <dgm:prSet presAssocID="{FE05DEA0-4493-4991-B2DD-2016039BE467}" presName="rootText1" presStyleLbl="alignAcc1" presStyleIdx="0" presStyleCnt="0">
        <dgm:presLayoutVars>
          <dgm:chPref val="3"/>
        </dgm:presLayoutVars>
      </dgm:prSet>
      <dgm:spPr/>
    </dgm:pt>
    <dgm:pt modelId="{C2365451-9F26-4BAA-BC3E-FB43F3E33D65}" type="pres">
      <dgm:prSet presAssocID="{FE05DEA0-4493-4991-B2DD-2016039BE467}" presName="topArc1" presStyleLbl="parChTrans1D1" presStyleIdx="0" presStyleCnt="6"/>
      <dgm:spPr/>
    </dgm:pt>
    <dgm:pt modelId="{43174137-CEA5-4041-ACA9-6A45AD32BFBE}" type="pres">
      <dgm:prSet presAssocID="{FE05DEA0-4493-4991-B2DD-2016039BE467}" presName="bottomArc1" presStyleLbl="parChTrans1D1" presStyleIdx="1" presStyleCnt="6"/>
      <dgm:spPr/>
    </dgm:pt>
    <dgm:pt modelId="{F80AE5F8-D76F-4BA6-9EEF-FF3EAC4B2046}" type="pres">
      <dgm:prSet presAssocID="{FE05DEA0-4493-4991-B2DD-2016039BE467}" presName="topConnNode1" presStyleLbl="node1" presStyleIdx="0" presStyleCnt="0"/>
      <dgm:spPr/>
    </dgm:pt>
    <dgm:pt modelId="{EF7BBD04-BB5A-47AD-AB97-EEB1A0D52465}" type="pres">
      <dgm:prSet presAssocID="{FE05DEA0-4493-4991-B2DD-2016039BE467}" presName="hierChild2" presStyleCnt="0"/>
      <dgm:spPr/>
    </dgm:pt>
    <dgm:pt modelId="{9E7C1E6C-BADC-4940-A294-2C7ABA7BD2FE}" type="pres">
      <dgm:prSet presAssocID="{E6DB0482-6CC0-4DF9-B193-A1DFBD1992F5}" presName="Name28" presStyleLbl="parChTrans1D2" presStyleIdx="0" presStyleCnt="2"/>
      <dgm:spPr/>
    </dgm:pt>
    <dgm:pt modelId="{5D6A925A-93B7-446E-B564-2A3B4A878C69}" type="pres">
      <dgm:prSet presAssocID="{8EF5D230-5ADE-4401-B234-4A98149D5888}" presName="hierRoot2" presStyleCnt="0">
        <dgm:presLayoutVars>
          <dgm:hierBranch val="init"/>
        </dgm:presLayoutVars>
      </dgm:prSet>
      <dgm:spPr/>
    </dgm:pt>
    <dgm:pt modelId="{0646F5F7-0B70-49C1-9DA6-9EBE6B1E747D}" type="pres">
      <dgm:prSet presAssocID="{8EF5D230-5ADE-4401-B234-4A98149D5888}" presName="rootComposite2" presStyleCnt="0"/>
      <dgm:spPr/>
    </dgm:pt>
    <dgm:pt modelId="{D0109B7B-9FF5-40D7-8241-D8E25993F1F2}" type="pres">
      <dgm:prSet presAssocID="{8EF5D230-5ADE-4401-B234-4A98149D5888}" presName="rootText2" presStyleLbl="alignAcc1" presStyleIdx="0" presStyleCnt="0">
        <dgm:presLayoutVars>
          <dgm:chPref val="3"/>
        </dgm:presLayoutVars>
      </dgm:prSet>
      <dgm:spPr/>
    </dgm:pt>
    <dgm:pt modelId="{6159EB0F-FC6B-4C49-8732-F30ED040413E}" type="pres">
      <dgm:prSet presAssocID="{8EF5D230-5ADE-4401-B234-4A98149D5888}" presName="topArc2" presStyleLbl="parChTrans1D1" presStyleIdx="2" presStyleCnt="6"/>
      <dgm:spPr/>
    </dgm:pt>
    <dgm:pt modelId="{766F3691-6A5B-4AE4-BB10-4313DCF509D3}" type="pres">
      <dgm:prSet presAssocID="{8EF5D230-5ADE-4401-B234-4A98149D5888}" presName="bottomArc2" presStyleLbl="parChTrans1D1" presStyleIdx="3" presStyleCnt="6"/>
      <dgm:spPr/>
    </dgm:pt>
    <dgm:pt modelId="{9E5CC8CF-DF13-4B0A-8EDD-DF262BE9BD26}" type="pres">
      <dgm:prSet presAssocID="{8EF5D230-5ADE-4401-B234-4A98149D5888}" presName="topConnNode2" presStyleLbl="node2" presStyleIdx="0" presStyleCnt="0"/>
      <dgm:spPr/>
    </dgm:pt>
    <dgm:pt modelId="{9A5C83FD-029C-4D1C-BAC6-989F4B52ED3F}" type="pres">
      <dgm:prSet presAssocID="{8EF5D230-5ADE-4401-B234-4A98149D5888}" presName="hierChild4" presStyleCnt="0"/>
      <dgm:spPr/>
    </dgm:pt>
    <dgm:pt modelId="{D815EF9D-36C1-445F-81AC-7216A11F13C9}" type="pres">
      <dgm:prSet presAssocID="{8EF5D230-5ADE-4401-B234-4A98149D5888}" presName="hierChild5" presStyleCnt="0"/>
      <dgm:spPr/>
    </dgm:pt>
    <dgm:pt modelId="{3546C371-EE0D-4B11-A691-5E26C728B9CB}" type="pres">
      <dgm:prSet presAssocID="{D5E8F2CE-7A92-48F1-BE14-A24BAA1AF990}" presName="Name28" presStyleLbl="parChTrans1D2" presStyleIdx="1" presStyleCnt="2"/>
      <dgm:spPr/>
    </dgm:pt>
    <dgm:pt modelId="{6B3C323F-6B2A-4C69-9824-29319E31F628}" type="pres">
      <dgm:prSet presAssocID="{B766EDA8-8680-435C-902F-2E6E51B989C0}" presName="hierRoot2" presStyleCnt="0">
        <dgm:presLayoutVars>
          <dgm:hierBranch val="init"/>
        </dgm:presLayoutVars>
      </dgm:prSet>
      <dgm:spPr/>
    </dgm:pt>
    <dgm:pt modelId="{0100115C-21BE-4983-A5E5-15E4E57FD9ED}" type="pres">
      <dgm:prSet presAssocID="{B766EDA8-8680-435C-902F-2E6E51B989C0}" presName="rootComposite2" presStyleCnt="0"/>
      <dgm:spPr/>
    </dgm:pt>
    <dgm:pt modelId="{7B5D5168-A6D1-45DF-B6C0-3F090A618FD3}" type="pres">
      <dgm:prSet presAssocID="{B766EDA8-8680-435C-902F-2E6E51B989C0}" presName="rootText2" presStyleLbl="alignAcc1" presStyleIdx="0" presStyleCnt="0">
        <dgm:presLayoutVars>
          <dgm:chPref val="3"/>
        </dgm:presLayoutVars>
      </dgm:prSet>
      <dgm:spPr/>
    </dgm:pt>
    <dgm:pt modelId="{36C15F54-BA2C-4E5F-B716-F9FDDE62DFA7}" type="pres">
      <dgm:prSet presAssocID="{B766EDA8-8680-435C-902F-2E6E51B989C0}" presName="topArc2" presStyleLbl="parChTrans1D1" presStyleIdx="4" presStyleCnt="6"/>
      <dgm:spPr/>
    </dgm:pt>
    <dgm:pt modelId="{EC5A097D-9BA9-4E58-9766-1617D331D6E6}" type="pres">
      <dgm:prSet presAssocID="{B766EDA8-8680-435C-902F-2E6E51B989C0}" presName="bottomArc2" presStyleLbl="parChTrans1D1" presStyleIdx="5" presStyleCnt="6"/>
      <dgm:spPr/>
    </dgm:pt>
    <dgm:pt modelId="{61EC5F35-EE46-4570-9067-9350F26F1E85}" type="pres">
      <dgm:prSet presAssocID="{B766EDA8-8680-435C-902F-2E6E51B989C0}" presName="topConnNode2" presStyleLbl="node2" presStyleIdx="0" presStyleCnt="0"/>
      <dgm:spPr/>
    </dgm:pt>
    <dgm:pt modelId="{4719C1B4-7696-4496-A129-3AA58CFCB202}" type="pres">
      <dgm:prSet presAssocID="{B766EDA8-8680-435C-902F-2E6E51B989C0}" presName="hierChild4" presStyleCnt="0"/>
      <dgm:spPr/>
    </dgm:pt>
    <dgm:pt modelId="{8A119C28-76FF-4696-88AB-D77BF4550887}" type="pres">
      <dgm:prSet presAssocID="{B766EDA8-8680-435C-902F-2E6E51B989C0}" presName="hierChild5" presStyleCnt="0"/>
      <dgm:spPr/>
    </dgm:pt>
    <dgm:pt modelId="{60734887-39DF-4EE1-B34C-B730BDDD273A}" type="pres">
      <dgm:prSet presAssocID="{FE05DEA0-4493-4991-B2DD-2016039BE467}" presName="hierChild3" presStyleCnt="0"/>
      <dgm:spPr/>
    </dgm:pt>
  </dgm:ptLst>
  <dgm:cxnLst>
    <dgm:cxn modelId="{03F08D1C-BC1B-405A-9B73-82F7E682F605}" srcId="{FE05DEA0-4493-4991-B2DD-2016039BE467}" destId="{8EF5D230-5ADE-4401-B234-4A98149D5888}" srcOrd="0" destOrd="0" parTransId="{E6DB0482-6CC0-4DF9-B193-A1DFBD1992F5}" sibTransId="{0998B2EA-3586-4570-B334-EBA9DE5DF23E}"/>
    <dgm:cxn modelId="{47BDA01D-516A-470B-BD6E-DC7A4D52A237}" type="presOf" srcId="{FE05DEA0-4493-4991-B2DD-2016039BE467}" destId="{21562DE7-2452-438C-9811-6D90F67FD61D}" srcOrd="0" destOrd="0" presId="urn:microsoft.com/office/officeart/2008/layout/HalfCircleOrganizationChart"/>
    <dgm:cxn modelId="{93F1BD2E-4D42-4126-9DEE-D7BE77F96D3F}" type="presOf" srcId="{B766EDA8-8680-435C-902F-2E6E51B989C0}" destId="{7B5D5168-A6D1-45DF-B6C0-3F090A618FD3}" srcOrd="0" destOrd="0" presId="urn:microsoft.com/office/officeart/2008/layout/HalfCircleOrganizationChart"/>
    <dgm:cxn modelId="{26A2116E-9218-4780-BA37-1EB32AF5AB6E}" type="presOf" srcId="{8EF5D230-5ADE-4401-B234-4A98149D5888}" destId="{9E5CC8CF-DF13-4B0A-8EDD-DF262BE9BD26}" srcOrd="1" destOrd="0" presId="urn:microsoft.com/office/officeart/2008/layout/HalfCircleOrganizationChart"/>
    <dgm:cxn modelId="{0441EC8C-692C-4D7C-BD5E-4FCD7F0DC6AB}" srcId="{FE05DEA0-4493-4991-B2DD-2016039BE467}" destId="{B766EDA8-8680-435C-902F-2E6E51B989C0}" srcOrd="1" destOrd="0" parTransId="{D5E8F2CE-7A92-48F1-BE14-A24BAA1AF990}" sibTransId="{8B094057-DFD4-48AA-8F44-145886B1D2A5}"/>
    <dgm:cxn modelId="{D13696AE-EAA3-492A-BC4F-87DBCC567036}" type="presOf" srcId="{FE05DEA0-4493-4991-B2DD-2016039BE467}" destId="{F80AE5F8-D76F-4BA6-9EEF-FF3EAC4B2046}" srcOrd="1" destOrd="0" presId="urn:microsoft.com/office/officeart/2008/layout/HalfCircleOrganizationChart"/>
    <dgm:cxn modelId="{83EB25B3-C46B-4E5D-A946-4F10BF285369}" type="presOf" srcId="{8EF5D230-5ADE-4401-B234-4A98149D5888}" destId="{D0109B7B-9FF5-40D7-8241-D8E25993F1F2}" srcOrd="0" destOrd="0" presId="urn:microsoft.com/office/officeart/2008/layout/HalfCircleOrganizationChart"/>
    <dgm:cxn modelId="{CB24BDBE-68B1-4328-AF0B-2D9F43DC0A06}" type="presOf" srcId="{B766EDA8-8680-435C-902F-2E6E51B989C0}" destId="{61EC5F35-EE46-4570-9067-9350F26F1E85}" srcOrd="1" destOrd="0" presId="urn:microsoft.com/office/officeart/2008/layout/HalfCircleOrganizationChart"/>
    <dgm:cxn modelId="{AEFD2EC6-AD07-48AE-A371-5C8138F58368}" type="presOf" srcId="{D5E8F2CE-7A92-48F1-BE14-A24BAA1AF990}" destId="{3546C371-EE0D-4B11-A691-5E26C728B9CB}" srcOrd="0" destOrd="0" presId="urn:microsoft.com/office/officeart/2008/layout/HalfCircleOrganizationChart"/>
    <dgm:cxn modelId="{D647C6CA-1F44-4FAD-A330-DCF2EC1E4FB4}" srcId="{5B98AD44-CA73-470F-B91F-424085C9FCD2}" destId="{FE05DEA0-4493-4991-B2DD-2016039BE467}" srcOrd="0" destOrd="0" parTransId="{3BB59D28-20A6-4455-947C-AAEE8F63B058}" sibTransId="{9AE26107-C879-4BD8-A807-DEB4D34C3C17}"/>
    <dgm:cxn modelId="{CD58B6E6-C52F-493D-9AB2-EE7211BBB1CF}" type="presOf" srcId="{E6DB0482-6CC0-4DF9-B193-A1DFBD1992F5}" destId="{9E7C1E6C-BADC-4940-A294-2C7ABA7BD2FE}" srcOrd="0" destOrd="0" presId="urn:microsoft.com/office/officeart/2008/layout/HalfCircleOrganizationChart"/>
    <dgm:cxn modelId="{B1437BE9-2E09-4480-810C-09F291634835}" type="presOf" srcId="{5B98AD44-CA73-470F-B91F-424085C9FCD2}" destId="{77A03D69-21B0-413E-BA68-17881ADA3CC0}" srcOrd="0" destOrd="0" presId="urn:microsoft.com/office/officeart/2008/layout/HalfCircleOrganizationChart"/>
    <dgm:cxn modelId="{00E5D7C7-A14E-4F2B-B559-2DAE921F63D5}" type="presParOf" srcId="{77A03D69-21B0-413E-BA68-17881ADA3CC0}" destId="{8A2E4595-DEBB-4FA3-A725-EC6371BB6A07}" srcOrd="0" destOrd="0" presId="urn:microsoft.com/office/officeart/2008/layout/HalfCircleOrganizationChart"/>
    <dgm:cxn modelId="{A8141D87-89AF-4529-BB11-F93FE8077067}" type="presParOf" srcId="{8A2E4595-DEBB-4FA3-A725-EC6371BB6A07}" destId="{8FF4A58A-B54C-448F-AF8B-4F24E68CB150}" srcOrd="0" destOrd="0" presId="urn:microsoft.com/office/officeart/2008/layout/HalfCircleOrganizationChart"/>
    <dgm:cxn modelId="{79874A4F-EE63-412D-A609-D740E023CDC0}" type="presParOf" srcId="{8FF4A58A-B54C-448F-AF8B-4F24E68CB150}" destId="{21562DE7-2452-438C-9811-6D90F67FD61D}" srcOrd="0" destOrd="0" presId="urn:microsoft.com/office/officeart/2008/layout/HalfCircleOrganizationChart"/>
    <dgm:cxn modelId="{08DB265D-09FA-4F80-9639-9A6EFEE11F12}" type="presParOf" srcId="{8FF4A58A-B54C-448F-AF8B-4F24E68CB150}" destId="{C2365451-9F26-4BAA-BC3E-FB43F3E33D65}" srcOrd="1" destOrd="0" presId="urn:microsoft.com/office/officeart/2008/layout/HalfCircleOrganizationChart"/>
    <dgm:cxn modelId="{6E06C4B5-8CD8-47E6-9543-9C6B55E5FAA4}" type="presParOf" srcId="{8FF4A58A-B54C-448F-AF8B-4F24E68CB150}" destId="{43174137-CEA5-4041-ACA9-6A45AD32BFBE}" srcOrd="2" destOrd="0" presId="urn:microsoft.com/office/officeart/2008/layout/HalfCircleOrganizationChart"/>
    <dgm:cxn modelId="{707AEBC9-0232-42F4-AA2F-C09338F8BCAD}" type="presParOf" srcId="{8FF4A58A-B54C-448F-AF8B-4F24E68CB150}" destId="{F80AE5F8-D76F-4BA6-9EEF-FF3EAC4B2046}" srcOrd="3" destOrd="0" presId="urn:microsoft.com/office/officeart/2008/layout/HalfCircleOrganizationChart"/>
    <dgm:cxn modelId="{3CC3A722-558A-40D7-AB54-FDCA2F03B4E5}" type="presParOf" srcId="{8A2E4595-DEBB-4FA3-A725-EC6371BB6A07}" destId="{EF7BBD04-BB5A-47AD-AB97-EEB1A0D52465}" srcOrd="1" destOrd="0" presId="urn:microsoft.com/office/officeart/2008/layout/HalfCircleOrganizationChart"/>
    <dgm:cxn modelId="{EB0E3D4C-64EA-4804-991E-E0DF77CFE88B}" type="presParOf" srcId="{EF7BBD04-BB5A-47AD-AB97-EEB1A0D52465}" destId="{9E7C1E6C-BADC-4940-A294-2C7ABA7BD2FE}" srcOrd="0" destOrd="0" presId="urn:microsoft.com/office/officeart/2008/layout/HalfCircleOrganizationChart"/>
    <dgm:cxn modelId="{ABEC41D2-A72E-4CCA-8D7F-8C9913433B83}" type="presParOf" srcId="{EF7BBD04-BB5A-47AD-AB97-EEB1A0D52465}" destId="{5D6A925A-93B7-446E-B564-2A3B4A878C69}" srcOrd="1" destOrd="0" presId="urn:microsoft.com/office/officeart/2008/layout/HalfCircleOrganizationChart"/>
    <dgm:cxn modelId="{AEDB50E1-6E2A-4725-9794-6DB86CC4CC0E}" type="presParOf" srcId="{5D6A925A-93B7-446E-B564-2A3B4A878C69}" destId="{0646F5F7-0B70-49C1-9DA6-9EBE6B1E747D}" srcOrd="0" destOrd="0" presId="urn:microsoft.com/office/officeart/2008/layout/HalfCircleOrganizationChart"/>
    <dgm:cxn modelId="{D0E438AD-CAB9-47A5-AE2F-A4AE51107D99}" type="presParOf" srcId="{0646F5F7-0B70-49C1-9DA6-9EBE6B1E747D}" destId="{D0109B7B-9FF5-40D7-8241-D8E25993F1F2}" srcOrd="0" destOrd="0" presId="urn:microsoft.com/office/officeart/2008/layout/HalfCircleOrganizationChart"/>
    <dgm:cxn modelId="{A0DD5ED1-E1EF-499A-A24C-0E1259DBF084}" type="presParOf" srcId="{0646F5F7-0B70-49C1-9DA6-9EBE6B1E747D}" destId="{6159EB0F-FC6B-4C49-8732-F30ED040413E}" srcOrd="1" destOrd="0" presId="urn:microsoft.com/office/officeart/2008/layout/HalfCircleOrganizationChart"/>
    <dgm:cxn modelId="{C4003A21-C006-4AB3-80B1-50E34F8DC4CC}" type="presParOf" srcId="{0646F5F7-0B70-49C1-9DA6-9EBE6B1E747D}" destId="{766F3691-6A5B-4AE4-BB10-4313DCF509D3}" srcOrd="2" destOrd="0" presId="urn:microsoft.com/office/officeart/2008/layout/HalfCircleOrganizationChart"/>
    <dgm:cxn modelId="{B3908085-8118-46D6-9B1A-A08761A775DC}" type="presParOf" srcId="{0646F5F7-0B70-49C1-9DA6-9EBE6B1E747D}" destId="{9E5CC8CF-DF13-4B0A-8EDD-DF262BE9BD26}" srcOrd="3" destOrd="0" presId="urn:microsoft.com/office/officeart/2008/layout/HalfCircleOrganizationChart"/>
    <dgm:cxn modelId="{6B740F56-0974-4CC8-8A69-399F8593F3F3}" type="presParOf" srcId="{5D6A925A-93B7-446E-B564-2A3B4A878C69}" destId="{9A5C83FD-029C-4D1C-BAC6-989F4B52ED3F}" srcOrd="1" destOrd="0" presId="urn:microsoft.com/office/officeart/2008/layout/HalfCircleOrganizationChart"/>
    <dgm:cxn modelId="{AAB1A7E8-FC45-42AE-B869-0D55CAC1672A}" type="presParOf" srcId="{5D6A925A-93B7-446E-B564-2A3B4A878C69}" destId="{D815EF9D-36C1-445F-81AC-7216A11F13C9}" srcOrd="2" destOrd="0" presId="urn:microsoft.com/office/officeart/2008/layout/HalfCircleOrganizationChart"/>
    <dgm:cxn modelId="{BF44C6C8-03C1-40D2-AE06-FC0D0276ED26}" type="presParOf" srcId="{EF7BBD04-BB5A-47AD-AB97-EEB1A0D52465}" destId="{3546C371-EE0D-4B11-A691-5E26C728B9CB}" srcOrd="2" destOrd="0" presId="urn:microsoft.com/office/officeart/2008/layout/HalfCircleOrganizationChart"/>
    <dgm:cxn modelId="{58812BD7-B899-4DC1-8E90-0D4AFF17CCBF}" type="presParOf" srcId="{EF7BBD04-BB5A-47AD-AB97-EEB1A0D52465}" destId="{6B3C323F-6B2A-4C69-9824-29319E31F628}" srcOrd="3" destOrd="0" presId="urn:microsoft.com/office/officeart/2008/layout/HalfCircleOrganizationChart"/>
    <dgm:cxn modelId="{52B4447D-632F-4A84-832E-1B59450BF71A}" type="presParOf" srcId="{6B3C323F-6B2A-4C69-9824-29319E31F628}" destId="{0100115C-21BE-4983-A5E5-15E4E57FD9ED}" srcOrd="0" destOrd="0" presId="urn:microsoft.com/office/officeart/2008/layout/HalfCircleOrganizationChart"/>
    <dgm:cxn modelId="{8B0B78A0-21EF-4F19-8D54-98D34B74B10B}" type="presParOf" srcId="{0100115C-21BE-4983-A5E5-15E4E57FD9ED}" destId="{7B5D5168-A6D1-45DF-B6C0-3F090A618FD3}" srcOrd="0" destOrd="0" presId="urn:microsoft.com/office/officeart/2008/layout/HalfCircleOrganizationChart"/>
    <dgm:cxn modelId="{88CF8EB8-A5B6-48F2-9109-D5EA6D6F9F6B}" type="presParOf" srcId="{0100115C-21BE-4983-A5E5-15E4E57FD9ED}" destId="{36C15F54-BA2C-4E5F-B716-F9FDDE62DFA7}" srcOrd="1" destOrd="0" presId="urn:microsoft.com/office/officeart/2008/layout/HalfCircleOrganizationChart"/>
    <dgm:cxn modelId="{D37805EA-CE0F-4DC3-BB29-BD36E637C5EA}" type="presParOf" srcId="{0100115C-21BE-4983-A5E5-15E4E57FD9ED}" destId="{EC5A097D-9BA9-4E58-9766-1617D331D6E6}" srcOrd="2" destOrd="0" presId="urn:microsoft.com/office/officeart/2008/layout/HalfCircleOrganizationChart"/>
    <dgm:cxn modelId="{90487B3B-0BB0-4C92-A86E-D39AB6A7D302}" type="presParOf" srcId="{0100115C-21BE-4983-A5E5-15E4E57FD9ED}" destId="{61EC5F35-EE46-4570-9067-9350F26F1E85}" srcOrd="3" destOrd="0" presId="urn:microsoft.com/office/officeart/2008/layout/HalfCircleOrganizationChart"/>
    <dgm:cxn modelId="{098652AA-E098-45EA-99DF-F079ACDE91C0}" type="presParOf" srcId="{6B3C323F-6B2A-4C69-9824-29319E31F628}" destId="{4719C1B4-7696-4496-A129-3AA58CFCB202}" srcOrd="1" destOrd="0" presId="urn:microsoft.com/office/officeart/2008/layout/HalfCircleOrganizationChart"/>
    <dgm:cxn modelId="{0C826FAB-3FFD-4DD6-8E84-8BBF5210E53C}" type="presParOf" srcId="{6B3C323F-6B2A-4C69-9824-29319E31F628}" destId="{8A119C28-76FF-4696-88AB-D77BF4550887}" srcOrd="2" destOrd="0" presId="urn:microsoft.com/office/officeart/2008/layout/HalfCircleOrganizationChart"/>
    <dgm:cxn modelId="{C78DAED7-2C36-4634-8514-EF1F46FA7068}" type="presParOf" srcId="{8A2E4595-DEBB-4FA3-A725-EC6371BB6A07}" destId="{60734887-39DF-4EE1-B34C-B730BDDD273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6C371-EE0D-4B11-A691-5E26C728B9CB}">
      <dsp:nvSpPr>
        <dsp:cNvPr id="0" name=""/>
        <dsp:cNvSpPr/>
      </dsp:nvSpPr>
      <dsp:spPr>
        <a:xfrm>
          <a:off x="4298156" y="2170025"/>
          <a:ext cx="2352154" cy="816450"/>
        </a:xfrm>
        <a:custGeom>
          <a:avLst/>
          <a:gdLst/>
          <a:ahLst/>
          <a:cxnLst/>
          <a:rect l="0" t="0" r="0" b="0"/>
          <a:pathLst>
            <a:path>
              <a:moveTo>
                <a:pt x="0" y="0"/>
              </a:moveTo>
              <a:lnTo>
                <a:pt x="0" y="408225"/>
              </a:lnTo>
              <a:lnTo>
                <a:pt x="2352154" y="408225"/>
              </a:lnTo>
              <a:lnTo>
                <a:pt x="2352154" y="81645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7C1E6C-BADC-4940-A294-2C7ABA7BD2FE}">
      <dsp:nvSpPr>
        <dsp:cNvPr id="0" name=""/>
        <dsp:cNvSpPr/>
      </dsp:nvSpPr>
      <dsp:spPr>
        <a:xfrm>
          <a:off x="1946001" y="2170025"/>
          <a:ext cx="2352154" cy="816450"/>
        </a:xfrm>
        <a:custGeom>
          <a:avLst/>
          <a:gdLst/>
          <a:ahLst/>
          <a:cxnLst/>
          <a:rect l="0" t="0" r="0" b="0"/>
          <a:pathLst>
            <a:path>
              <a:moveTo>
                <a:pt x="2352154" y="0"/>
              </a:moveTo>
              <a:lnTo>
                <a:pt x="2352154" y="408225"/>
              </a:lnTo>
              <a:lnTo>
                <a:pt x="0" y="408225"/>
              </a:lnTo>
              <a:lnTo>
                <a:pt x="0" y="81645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65451-9F26-4BAA-BC3E-FB43F3E33D65}">
      <dsp:nvSpPr>
        <dsp:cNvPr id="0" name=""/>
        <dsp:cNvSpPr/>
      </dsp:nvSpPr>
      <dsp:spPr>
        <a:xfrm>
          <a:off x="3326191" y="226096"/>
          <a:ext cx="1943929" cy="1943929"/>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74137-CEA5-4041-ACA9-6A45AD32BFBE}">
      <dsp:nvSpPr>
        <dsp:cNvPr id="0" name=""/>
        <dsp:cNvSpPr/>
      </dsp:nvSpPr>
      <dsp:spPr>
        <a:xfrm>
          <a:off x="3326191" y="226096"/>
          <a:ext cx="1943929" cy="1943929"/>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62DE7-2452-438C-9811-6D90F67FD61D}">
      <dsp:nvSpPr>
        <dsp:cNvPr id="0" name=""/>
        <dsp:cNvSpPr/>
      </dsp:nvSpPr>
      <dsp:spPr>
        <a:xfrm>
          <a:off x="2354226" y="576003"/>
          <a:ext cx="3887858" cy="124411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AUTONOMIC NERVOUS SYSTEM</a:t>
          </a:r>
          <a:endParaRPr lang="en-IN" sz="3700" kern="1200" dirty="0"/>
        </a:p>
      </dsp:txBody>
      <dsp:txXfrm>
        <a:off x="2354226" y="576003"/>
        <a:ext cx="3887858" cy="1244114"/>
      </dsp:txXfrm>
    </dsp:sp>
    <dsp:sp modelId="{6159EB0F-FC6B-4C49-8732-F30ED040413E}">
      <dsp:nvSpPr>
        <dsp:cNvPr id="0" name=""/>
        <dsp:cNvSpPr/>
      </dsp:nvSpPr>
      <dsp:spPr>
        <a:xfrm>
          <a:off x="974037" y="2986475"/>
          <a:ext cx="1943929" cy="1943929"/>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F3691-6A5B-4AE4-BB10-4313DCF509D3}">
      <dsp:nvSpPr>
        <dsp:cNvPr id="0" name=""/>
        <dsp:cNvSpPr/>
      </dsp:nvSpPr>
      <dsp:spPr>
        <a:xfrm>
          <a:off x="974037" y="2986475"/>
          <a:ext cx="1943929" cy="1943929"/>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09B7B-9FF5-40D7-8241-D8E25993F1F2}">
      <dsp:nvSpPr>
        <dsp:cNvPr id="0" name=""/>
        <dsp:cNvSpPr/>
      </dsp:nvSpPr>
      <dsp:spPr>
        <a:xfrm>
          <a:off x="2072" y="3336382"/>
          <a:ext cx="3887858" cy="124411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SYMPATHETIC </a:t>
          </a:r>
          <a:endParaRPr lang="en-IN" sz="3700" kern="1200" dirty="0"/>
        </a:p>
      </dsp:txBody>
      <dsp:txXfrm>
        <a:off x="2072" y="3336382"/>
        <a:ext cx="3887858" cy="1244114"/>
      </dsp:txXfrm>
    </dsp:sp>
    <dsp:sp modelId="{36C15F54-BA2C-4E5F-B716-F9FDDE62DFA7}">
      <dsp:nvSpPr>
        <dsp:cNvPr id="0" name=""/>
        <dsp:cNvSpPr/>
      </dsp:nvSpPr>
      <dsp:spPr>
        <a:xfrm>
          <a:off x="5678345" y="2986475"/>
          <a:ext cx="1943929" cy="1943929"/>
        </a:xfrm>
        <a:prstGeom prst="arc">
          <a:avLst>
            <a:gd name="adj1" fmla="val 13200000"/>
            <a:gd name="adj2" fmla="val 192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A097D-9BA9-4E58-9766-1617D331D6E6}">
      <dsp:nvSpPr>
        <dsp:cNvPr id="0" name=""/>
        <dsp:cNvSpPr/>
      </dsp:nvSpPr>
      <dsp:spPr>
        <a:xfrm>
          <a:off x="5678345" y="2986475"/>
          <a:ext cx="1943929" cy="1943929"/>
        </a:xfrm>
        <a:prstGeom prst="arc">
          <a:avLst>
            <a:gd name="adj1" fmla="val 2400000"/>
            <a:gd name="adj2" fmla="val 8400000"/>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5D5168-A6D1-45DF-B6C0-3F090A618FD3}">
      <dsp:nvSpPr>
        <dsp:cNvPr id="0" name=""/>
        <dsp:cNvSpPr/>
      </dsp:nvSpPr>
      <dsp:spPr>
        <a:xfrm>
          <a:off x="4706381" y="3336382"/>
          <a:ext cx="3887858" cy="1244114"/>
        </a:xfrm>
        <a:prstGeom prst="rect">
          <a:avLst/>
        </a:prstGeom>
        <a:noFill/>
        <a:ln w="19050" cap="rnd"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PARASYMPATHETIC</a:t>
          </a:r>
          <a:endParaRPr lang="en-IN" sz="3700" kern="1200" dirty="0"/>
        </a:p>
      </dsp:txBody>
      <dsp:txXfrm>
        <a:off x="4706381" y="3336382"/>
        <a:ext cx="3887858" cy="1244114"/>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126440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5268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02453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79471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03898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109527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575450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59145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66171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16E25-5209-4090-9F44-C8DD3E3D342B}" type="datetimeFigureOut">
              <a:rPr lang="en-IN" smtClean="0"/>
              <a:t>18-04-2022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68280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D16E25-5209-4090-9F44-C8DD3E3D342B}" type="datetimeFigureOut">
              <a:rPr lang="en-IN" smtClean="0"/>
              <a:t>18-04-2022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1377255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D16E25-5209-4090-9F44-C8DD3E3D342B}" type="datetimeFigureOut">
              <a:rPr lang="en-IN" smtClean="0"/>
              <a:t>18-04-2022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421427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D16E25-5209-4090-9F44-C8DD3E3D342B}" type="datetimeFigureOut">
              <a:rPr lang="en-IN" smtClean="0"/>
              <a:t>18-04-2022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106971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16E25-5209-4090-9F44-C8DD3E3D342B}" type="datetimeFigureOut">
              <a:rPr lang="en-IN" smtClean="0"/>
              <a:t>18-04-2022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24932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D16E25-5209-4090-9F44-C8DD3E3D342B}" type="datetimeFigureOut">
              <a:rPr lang="en-IN" smtClean="0"/>
              <a:t>18-04-2022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60361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D16E25-5209-4090-9F44-C8DD3E3D342B}" type="datetimeFigureOut">
              <a:rPr lang="en-IN" smtClean="0"/>
              <a:t>18-04-2022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88FBBF0-58DD-4896-8F12-FC69BDEC4459}" type="slidenum">
              <a:rPr lang="en-IN" smtClean="0"/>
              <a:t>‹#›</a:t>
            </a:fld>
            <a:endParaRPr lang="en-IN"/>
          </a:p>
        </p:txBody>
      </p:sp>
    </p:spTree>
    <p:extLst>
      <p:ext uri="{BB962C8B-B14F-4D97-AF65-F5344CB8AC3E}">
        <p14:creationId xmlns:p14="http://schemas.microsoft.com/office/powerpoint/2010/main" val="48861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D16E25-5209-4090-9F44-C8DD3E3D342B}" type="datetimeFigureOut">
              <a:rPr lang="en-IN" smtClean="0"/>
              <a:t>18-04-2022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88FBBF0-58DD-4896-8F12-FC69BDEC4459}" type="slidenum">
              <a:rPr lang="en-IN" smtClean="0"/>
              <a:t>‹#›</a:t>
            </a:fld>
            <a:endParaRPr lang="en-IN"/>
          </a:p>
        </p:txBody>
      </p:sp>
    </p:spTree>
    <p:extLst>
      <p:ext uri="{BB962C8B-B14F-4D97-AF65-F5344CB8AC3E}">
        <p14:creationId xmlns:p14="http://schemas.microsoft.com/office/powerpoint/2010/main" val="2433852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06B3-AC5C-4224-B210-77D5E3BEEBCF}"/>
              </a:ext>
            </a:extLst>
          </p:cNvPr>
          <p:cNvSpPr>
            <a:spLocks noGrp="1"/>
          </p:cNvSpPr>
          <p:nvPr>
            <p:ph type="ctrTitle"/>
          </p:nvPr>
        </p:nvSpPr>
        <p:spPr/>
        <p:txBody>
          <a:bodyPr>
            <a:noAutofit/>
          </a:bodyPr>
          <a:lstStyle/>
          <a:p>
            <a:r>
              <a:rPr lang="en-US" sz="4800" dirty="0"/>
              <a:t>RELAXATION TRAINING, PROGRESSIVE MUSCLE RELAXATION AND VISUALIZATION </a:t>
            </a:r>
            <a:endParaRPr lang="en-IN" sz="4800" dirty="0"/>
          </a:p>
        </p:txBody>
      </p:sp>
      <p:sp>
        <p:nvSpPr>
          <p:cNvPr id="3" name="Subtitle 2">
            <a:extLst>
              <a:ext uri="{FF2B5EF4-FFF2-40B4-BE49-F238E27FC236}">
                <a16:creationId xmlns:a16="http://schemas.microsoft.com/office/drawing/2014/main" id="{2C21674C-B8C6-414A-9BB2-8679DEAFFDCC}"/>
              </a:ext>
            </a:extLst>
          </p:cNvPr>
          <p:cNvSpPr>
            <a:spLocks noGrp="1"/>
          </p:cNvSpPr>
          <p:nvPr>
            <p:ph type="subTitle" idx="1"/>
          </p:nvPr>
        </p:nvSpPr>
        <p:spPr/>
        <p:txBody>
          <a:bodyPr/>
          <a:lstStyle/>
          <a:p>
            <a:r>
              <a:rPr lang="en-US" dirty="0"/>
              <a:t>Sayantani Mukherjee</a:t>
            </a:r>
          </a:p>
          <a:p>
            <a:r>
              <a:rPr lang="en-US" dirty="0"/>
              <a:t>Clinical Psychologist in Emotion of Life</a:t>
            </a:r>
            <a:endParaRPr lang="en-IN" dirty="0"/>
          </a:p>
        </p:txBody>
      </p:sp>
    </p:spTree>
    <p:extLst>
      <p:ext uri="{BB962C8B-B14F-4D97-AF65-F5344CB8AC3E}">
        <p14:creationId xmlns:p14="http://schemas.microsoft.com/office/powerpoint/2010/main" val="11321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pothalamic-pituitary-adrenal (HPA) axis. Experiencing an... | Download  Scientific Diagram">
            <a:extLst>
              <a:ext uri="{FF2B5EF4-FFF2-40B4-BE49-F238E27FC236}">
                <a16:creationId xmlns:a16="http://schemas.microsoft.com/office/drawing/2014/main" id="{6B6D902F-F385-4265-9766-F142A065A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155" y="173254"/>
            <a:ext cx="6819900" cy="6487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53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58B6BEA-E0F2-43B1-82D4-997ED64DA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427" y="0"/>
            <a:ext cx="790234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101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CD21-253A-484F-B929-8A7F508EEBE1}"/>
              </a:ext>
            </a:extLst>
          </p:cNvPr>
          <p:cNvSpPr>
            <a:spLocks noGrp="1"/>
          </p:cNvSpPr>
          <p:nvPr>
            <p:ph type="title"/>
          </p:nvPr>
        </p:nvSpPr>
        <p:spPr/>
        <p:txBody>
          <a:bodyPr/>
          <a:lstStyle/>
          <a:p>
            <a:r>
              <a:rPr lang="en-US" dirty="0"/>
              <a:t>In CBT these are mostly the behavioral techniques used to reduce Anxiety</a:t>
            </a:r>
            <a:endParaRPr lang="en-IN" dirty="0"/>
          </a:p>
        </p:txBody>
      </p:sp>
      <p:pic>
        <p:nvPicPr>
          <p:cNvPr id="7170" name="Picture 2" descr="Relax relaxation Images, Stock Photos &amp; Vectors | Shutterstock">
            <a:extLst>
              <a:ext uri="{FF2B5EF4-FFF2-40B4-BE49-F238E27FC236}">
                <a16:creationId xmlns:a16="http://schemas.microsoft.com/office/drawing/2014/main" id="{533AEC20-B4E6-4C0E-AE5A-3A8A883A6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166" y="2095499"/>
            <a:ext cx="6660681" cy="4266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7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14E81F4-BC63-4AC9-AC91-916E887F0A57}"/>
              </a:ext>
            </a:extLst>
          </p:cNvPr>
          <p:cNvSpPr/>
          <p:nvPr/>
        </p:nvSpPr>
        <p:spPr>
          <a:xfrm>
            <a:off x="1062379" y="2967335"/>
            <a:ext cx="8450198"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RELAXATION TECHNIQUES</a:t>
            </a:r>
            <a:endParaRPr lang="en-IN"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07876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2E06C-B434-4AA7-BC91-8464C8154C1B}"/>
              </a:ext>
            </a:extLst>
          </p:cNvPr>
          <p:cNvSpPr>
            <a:spLocks noGrp="1"/>
          </p:cNvSpPr>
          <p:nvPr>
            <p:ph type="title"/>
          </p:nvPr>
        </p:nvSpPr>
        <p:spPr/>
        <p:txBody>
          <a:bodyPr/>
          <a:lstStyle/>
          <a:p>
            <a:r>
              <a:rPr lang="en-US" dirty="0"/>
              <a:t>JACOBSON PROGRESSIVE MUSCLE RELAXATION</a:t>
            </a:r>
            <a:endParaRPr lang="en-IN" dirty="0"/>
          </a:p>
        </p:txBody>
      </p:sp>
      <p:sp>
        <p:nvSpPr>
          <p:cNvPr id="3" name="Content Placeholder 2">
            <a:extLst>
              <a:ext uri="{FF2B5EF4-FFF2-40B4-BE49-F238E27FC236}">
                <a16:creationId xmlns:a16="http://schemas.microsoft.com/office/drawing/2014/main" id="{1AD7BDD6-8871-45F7-ABD9-717BE86765A7}"/>
              </a:ext>
            </a:extLst>
          </p:cNvPr>
          <p:cNvSpPr>
            <a:spLocks noGrp="1"/>
          </p:cNvSpPr>
          <p:nvPr>
            <p:ph idx="1"/>
          </p:nvPr>
        </p:nvSpPr>
        <p:spPr/>
        <p:txBody>
          <a:bodyPr>
            <a:normAutofit fontScale="77500" lnSpcReduction="20000"/>
          </a:bodyPr>
          <a:lstStyle/>
          <a:p>
            <a:pPr algn="just" eaLnBrk="1" hangingPunct="1">
              <a:buFontTx/>
              <a:buNone/>
            </a:pPr>
            <a:r>
              <a:rPr lang="en-US" altLang="en-US" sz="2800" dirty="0">
                <a:latin typeface="High Tower Text" panose="02040502050506030303" pitchFamily="18" charset="0"/>
              </a:rPr>
              <a:t>A popular technique is progressive relaxation, in which the individual is taught what it feels like to relax by comparing relaxation with muscle tension. </a:t>
            </a:r>
          </a:p>
          <a:p>
            <a:pPr algn="just" eaLnBrk="1" hangingPunct="1">
              <a:buFontTx/>
              <a:buNone/>
            </a:pPr>
            <a:endParaRPr lang="en-US" altLang="en-US" sz="2800" dirty="0">
              <a:latin typeface="High Tower Text" panose="02040502050506030303" pitchFamily="18" charset="0"/>
            </a:endParaRPr>
          </a:p>
          <a:p>
            <a:pPr algn="just" eaLnBrk="1" hangingPunct="1">
              <a:buFontTx/>
              <a:buNone/>
            </a:pPr>
            <a:r>
              <a:rPr lang="en-US" altLang="en-US" sz="2800" dirty="0">
                <a:latin typeface="High Tower Text" panose="02040502050506030303" pitchFamily="18" charset="0"/>
              </a:rPr>
              <a:t>It was developed by Dr. Edmund Jacobson in the 1930’s. He discovered that a muscle could be relaxed by first tensing it for a few seconds and then releasing it. Tensing and releasing various muscle groups throughout the body produces a state of relaxation.</a:t>
            </a:r>
          </a:p>
          <a:p>
            <a:pPr algn="just" eaLnBrk="1" hangingPunct="1">
              <a:buFontTx/>
              <a:buNone/>
            </a:pPr>
            <a:endParaRPr lang="en-US" altLang="en-US" sz="2800" dirty="0">
              <a:latin typeface="High Tower Text" panose="02040502050506030303" pitchFamily="18" charset="0"/>
            </a:endParaRPr>
          </a:p>
          <a:p>
            <a:pPr algn="just" eaLnBrk="1" hangingPunct="1">
              <a:buFontTx/>
              <a:buNone/>
            </a:pPr>
            <a:r>
              <a:rPr lang="en-US" altLang="en-US" sz="2800" dirty="0">
                <a:latin typeface="High Tower Text" panose="02040502050506030303" pitchFamily="18" charset="0"/>
              </a:rPr>
              <a:t>It is termed progressive because it proceeds through all major muscle groups, relaxing them one at a time, and eventually leads to total muscle relaxation.</a:t>
            </a:r>
          </a:p>
          <a:p>
            <a:endParaRPr lang="en-IN" dirty="0"/>
          </a:p>
        </p:txBody>
      </p:sp>
      <p:pic>
        <p:nvPicPr>
          <p:cNvPr id="10242" name="Picture 2" descr="Jacobson Relaxing - English version - YouTube">
            <a:extLst>
              <a:ext uri="{FF2B5EF4-FFF2-40B4-BE49-F238E27FC236}">
                <a16:creationId xmlns:a16="http://schemas.microsoft.com/office/drawing/2014/main" id="{ABD7C717-3618-4E6A-B29C-76B2DD921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77819"/>
            <a:ext cx="2800951" cy="185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81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F68A-9DB7-43CB-BFE7-59F28FEFC3DD}"/>
              </a:ext>
            </a:extLst>
          </p:cNvPr>
          <p:cNvSpPr>
            <a:spLocks noGrp="1"/>
          </p:cNvSpPr>
          <p:nvPr>
            <p:ph type="title"/>
          </p:nvPr>
        </p:nvSpPr>
        <p:spPr/>
        <p:txBody>
          <a:bodyPr/>
          <a:lstStyle/>
          <a:p>
            <a:r>
              <a:rPr lang="en-US" dirty="0"/>
              <a:t>PROCEDURE </a:t>
            </a:r>
            <a:endParaRPr lang="en-IN" dirty="0"/>
          </a:p>
        </p:txBody>
      </p:sp>
      <p:sp>
        <p:nvSpPr>
          <p:cNvPr id="3" name="Content Placeholder 2">
            <a:extLst>
              <a:ext uri="{FF2B5EF4-FFF2-40B4-BE49-F238E27FC236}">
                <a16:creationId xmlns:a16="http://schemas.microsoft.com/office/drawing/2014/main" id="{398DFF75-DCD1-4511-AAF1-AC2D438D431E}"/>
              </a:ext>
            </a:extLst>
          </p:cNvPr>
          <p:cNvSpPr>
            <a:spLocks noGrp="1"/>
          </p:cNvSpPr>
          <p:nvPr>
            <p:ph idx="1"/>
          </p:nvPr>
        </p:nvSpPr>
        <p:spPr/>
        <p:txBody>
          <a:bodyPr/>
          <a:lstStyle/>
          <a:p>
            <a:r>
              <a:rPr lang="en-US" dirty="0"/>
              <a:t>Sit or lie down in a comfortable position</a:t>
            </a:r>
          </a:p>
          <a:p>
            <a:r>
              <a:rPr lang="en-US" dirty="0"/>
              <a:t>Lights are minimal</a:t>
            </a:r>
          </a:p>
          <a:p>
            <a:r>
              <a:rPr lang="en-US" dirty="0"/>
              <a:t>Wear loose clothes</a:t>
            </a:r>
          </a:p>
          <a:p>
            <a:r>
              <a:rPr lang="en-US" dirty="0"/>
              <a:t>Close the eyes</a:t>
            </a:r>
            <a:endParaRPr lang="en-IN" dirty="0"/>
          </a:p>
        </p:txBody>
      </p:sp>
    </p:spTree>
    <p:extLst>
      <p:ext uri="{BB962C8B-B14F-4D97-AF65-F5344CB8AC3E}">
        <p14:creationId xmlns:p14="http://schemas.microsoft.com/office/powerpoint/2010/main" val="413769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80A95-4E46-4742-B122-C34DD4739A33}"/>
              </a:ext>
            </a:extLst>
          </p:cNvPr>
          <p:cNvSpPr>
            <a:spLocks noGrp="1"/>
          </p:cNvSpPr>
          <p:nvPr>
            <p:ph type="title"/>
          </p:nvPr>
        </p:nvSpPr>
        <p:spPr/>
        <p:txBody>
          <a:bodyPr/>
          <a:lstStyle/>
          <a:p>
            <a:r>
              <a:rPr lang="en-US" dirty="0"/>
              <a:t>INSTRUCTION</a:t>
            </a:r>
            <a:endParaRPr lang="en-IN" dirty="0"/>
          </a:p>
        </p:txBody>
      </p:sp>
      <p:sp>
        <p:nvSpPr>
          <p:cNvPr id="3" name="Content Placeholder 2">
            <a:extLst>
              <a:ext uri="{FF2B5EF4-FFF2-40B4-BE49-F238E27FC236}">
                <a16:creationId xmlns:a16="http://schemas.microsoft.com/office/drawing/2014/main" id="{F4BEAE67-59A1-4244-ADB6-8A5A99AA42C3}"/>
              </a:ext>
            </a:extLst>
          </p:cNvPr>
          <p:cNvSpPr>
            <a:spLocks noGrp="1"/>
          </p:cNvSpPr>
          <p:nvPr>
            <p:ph idx="1"/>
          </p:nvPr>
        </p:nvSpPr>
        <p:spPr/>
        <p:txBody>
          <a:bodyPr>
            <a:normAutofit fontScale="85000" lnSpcReduction="10000"/>
          </a:bodyPr>
          <a:lstStyle/>
          <a:p>
            <a:pPr>
              <a:buFontTx/>
              <a:buNone/>
            </a:pPr>
            <a:r>
              <a:rPr lang="en-IN" altLang="en-US" sz="2800" dirty="0">
                <a:latin typeface="High Tower Text" panose="02040502050506030303" pitchFamily="18" charset="0"/>
              </a:rPr>
              <a:t>Lets begin by tensing the muscles of the right hand by clinching your fist. Tense these muscles </a:t>
            </a:r>
            <a:r>
              <a:rPr lang="en-IN" altLang="en-US" sz="2800" b="1" dirty="0">
                <a:latin typeface="High Tower Text" panose="02040502050506030303" pitchFamily="18" charset="0"/>
              </a:rPr>
              <a:t>now</a:t>
            </a:r>
            <a:r>
              <a:rPr lang="en-IN" altLang="en-US" sz="2800" dirty="0">
                <a:latin typeface="High Tower Text" panose="02040502050506030303" pitchFamily="18" charset="0"/>
              </a:rPr>
              <a:t>. Hold it... feel the tension... feel the tightness..</a:t>
            </a:r>
            <a:r>
              <a:rPr lang="en-IN" altLang="en-US" sz="2800" b="1" dirty="0">
                <a:latin typeface="High Tower Text" panose="02040502050506030303" pitchFamily="18" charset="0"/>
              </a:rPr>
              <a:t>. </a:t>
            </a:r>
            <a:r>
              <a:rPr lang="en-IN" altLang="en-US" sz="2800" dirty="0">
                <a:latin typeface="High Tower Text" panose="02040502050506030303" pitchFamily="18" charset="0"/>
              </a:rPr>
              <a:t> Let go off all the tension. Let your  hand come to a comfortable position…</a:t>
            </a:r>
            <a:r>
              <a:rPr lang="en-IN" altLang="en-US" sz="2800" b="1" dirty="0">
                <a:latin typeface="High Tower Text" panose="02040502050506030303" pitchFamily="18" charset="0"/>
              </a:rPr>
              <a:t> Relax, relax, relax.</a:t>
            </a:r>
            <a:r>
              <a:rPr lang="en-IN" altLang="en-US" sz="2800" dirty="0">
                <a:latin typeface="High Tower Text" panose="02040502050506030303" pitchFamily="18" charset="0"/>
              </a:rPr>
              <a:t>”</a:t>
            </a:r>
          </a:p>
          <a:p>
            <a:pPr eaLnBrk="1" hangingPunct="1">
              <a:buFont typeface="Arial" panose="020B0604020202020204" pitchFamily="34" charset="0"/>
              <a:buAutoNum type="arabicPeriod"/>
            </a:pPr>
            <a:r>
              <a:rPr lang="en-IN" altLang="en-US" sz="2800" dirty="0">
                <a:latin typeface="High Tower Text" panose="02040502050506030303" pitchFamily="18" charset="0"/>
              </a:rPr>
              <a:t>Both hands and arms.</a:t>
            </a:r>
          </a:p>
          <a:p>
            <a:pPr eaLnBrk="1" hangingPunct="1">
              <a:buFont typeface="Arial" panose="020B0604020202020204" pitchFamily="34" charset="0"/>
              <a:buAutoNum type="arabicPeriod"/>
            </a:pPr>
            <a:r>
              <a:rPr lang="en-IN" altLang="en-US" sz="2800" dirty="0">
                <a:latin typeface="High Tower Text" panose="02040502050506030303" pitchFamily="18" charset="0"/>
              </a:rPr>
              <a:t>All facial muscles.</a:t>
            </a:r>
          </a:p>
          <a:p>
            <a:pPr eaLnBrk="1" hangingPunct="1">
              <a:buFont typeface="Arial" panose="020B0604020202020204" pitchFamily="34" charset="0"/>
              <a:buAutoNum type="arabicPeriod"/>
            </a:pPr>
            <a:r>
              <a:rPr lang="en-IN" altLang="en-US" sz="2800" dirty="0">
                <a:latin typeface="High Tower Text" panose="02040502050506030303" pitchFamily="18" charset="0"/>
              </a:rPr>
              <a:t>Chest, shoulders, upper-back, stomach.</a:t>
            </a:r>
          </a:p>
          <a:p>
            <a:pPr eaLnBrk="1" hangingPunct="1">
              <a:buFont typeface="Arial" panose="020B0604020202020204" pitchFamily="34" charset="0"/>
              <a:buAutoNum type="arabicPeriod"/>
            </a:pPr>
            <a:r>
              <a:rPr lang="en-IN" altLang="en-US" sz="2800" dirty="0">
                <a:latin typeface="High Tower Text" panose="02040502050506030303" pitchFamily="18" charset="0"/>
              </a:rPr>
              <a:t>Buttocks in both upper legs.</a:t>
            </a:r>
          </a:p>
          <a:p>
            <a:pPr eaLnBrk="1" hangingPunct="1">
              <a:buFont typeface="Arial" panose="020B0604020202020204" pitchFamily="34" charset="0"/>
              <a:buAutoNum type="arabicPeriod"/>
            </a:pPr>
            <a:r>
              <a:rPr lang="en-IN" altLang="en-US" sz="2800" dirty="0">
                <a:latin typeface="High Tower Text" panose="02040502050506030303" pitchFamily="18" charset="0"/>
              </a:rPr>
              <a:t>Both lower legs and feet</a:t>
            </a:r>
          </a:p>
          <a:p>
            <a:endParaRPr lang="en-IN" dirty="0"/>
          </a:p>
        </p:txBody>
      </p:sp>
    </p:spTree>
    <p:extLst>
      <p:ext uri="{BB962C8B-B14F-4D97-AF65-F5344CB8AC3E}">
        <p14:creationId xmlns:p14="http://schemas.microsoft.com/office/powerpoint/2010/main" val="2494857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EB49DB-C69E-4139-95C4-689720A0343F}"/>
              </a:ext>
            </a:extLst>
          </p:cNvPr>
          <p:cNvSpPr>
            <a:spLocks noGrp="1"/>
          </p:cNvSpPr>
          <p:nvPr>
            <p:ph idx="1"/>
          </p:nvPr>
        </p:nvSpPr>
        <p:spPr>
          <a:xfrm>
            <a:off x="677334" y="510139"/>
            <a:ext cx="8596668" cy="5531223"/>
          </a:xfrm>
        </p:spPr>
        <p:txBody>
          <a:bodyPr>
            <a:normAutofit/>
          </a:bodyPr>
          <a:lstStyle/>
          <a:p>
            <a:r>
              <a:rPr lang="en-IN" altLang="en-US" sz="2800" dirty="0">
                <a:latin typeface="High Tower Text" panose="02040502050506030303" pitchFamily="18" charset="0"/>
              </a:rPr>
              <a:t>After termination of the procedure, the therapist should interview the client about the induction. The therapist might ask the client to indicate on a </a:t>
            </a:r>
            <a:r>
              <a:rPr lang="en-IN" altLang="en-US" sz="2800" dirty="0">
                <a:latin typeface="Arial Rounded MT Bold" panose="020F0704030504030204" pitchFamily="34" charset="0"/>
              </a:rPr>
              <a:t>10</a:t>
            </a:r>
            <a:r>
              <a:rPr lang="en-IN" altLang="en-US" sz="2800" dirty="0">
                <a:latin typeface="High Tower Text" panose="02040502050506030303" pitchFamily="18" charset="0"/>
              </a:rPr>
              <a:t> point scale how he or she feels with </a:t>
            </a:r>
            <a:r>
              <a:rPr lang="en-IN" altLang="en-US" sz="2800" dirty="0">
                <a:latin typeface="Arial Rounded MT Bold" panose="020F0704030504030204" pitchFamily="34" charset="0"/>
              </a:rPr>
              <a:t>10</a:t>
            </a:r>
            <a:r>
              <a:rPr lang="en-IN" altLang="en-US" sz="2800" dirty="0">
                <a:latin typeface="High Tower Text" panose="02040502050506030303" pitchFamily="18" charset="0"/>
              </a:rPr>
              <a:t> being as anxious as the client has ever felt, and </a:t>
            </a:r>
            <a:r>
              <a:rPr lang="en-IN" altLang="en-US" sz="2800" dirty="0">
                <a:latin typeface="Arial Rounded MT Bold" panose="020F0704030504030204" pitchFamily="34" charset="0"/>
              </a:rPr>
              <a:t>1</a:t>
            </a:r>
            <a:r>
              <a:rPr lang="en-IN" altLang="en-US" sz="2800" dirty="0">
                <a:latin typeface="High Tower Text" panose="02040502050506030303" pitchFamily="18" charset="0"/>
              </a:rPr>
              <a:t> indicating a feeling of complete relaxation.</a:t>
            </a:r>
          </a:p>
          <a:p>
            <a:pPr>
              <a:buFontTx/>
              <a:buNone/>
            </a:pPr>
            <a:endParaRPr lang="en-IN" altLang="en-US" sz="2800" dirty="0">
              <a:latin typeface="High Tower Text" panose="02040502050506030303" pitchFamily="18" charset="0"/>
            </a:endParaRPr>
          </a:p>
          <a:p>
            <a:pPr>
              <a:buFontTx/>
              <a:buNone/>
            </a:pPr>
            <a:r>
              <a:rPr lang="en-US" altLang="en-US" sz="2800" u="sng" dirty="0">
                <a:latin typeface="High Tower Text" panose="02040502050506030303" pitchFamily="18" charset="0"/>
              </a:rPr>
              <a:t>HOME TASK:</a:t>
            </a:r>
            <a:endParaRPr lang="en-IN" altLang="en-US" sz="2800" u="sng" dirty="0">
              <a:latin typeface="High Tower Text" panose="02040502050506030303" pitchFamily="18" charset="0"/>
            </a:endParaRPr>
          </a:p>
          <a:p>
            <a:r>
              <a:rPr lang="en-IN" altLang="en-US" sz="2800" dirty="0">
                <a:latin typeface="High Tower Text" panose="02040502050506030303" pitchFamily="18" charset="0"/>
              </a:rPr>
              <a:t>The therapist should then instruct the client to practise the relaxation skills once, or preferably twice a day.</a:t>
            </a:r>
            <a:endParaRPr lang="en-US" altLang="en-US" sz="2800" dirty="0">
              <a:latin typeface="High Tower Text" panose="02040502050506030303" pitchFamily="18" charset="0"/>
            </a:endParaRPr>
          </a:p>
          <a:p>
            <a:endParaRPr lang="en-IN" dirty="0"/>
          </a:p>
        </p:txBody>
      </p:sp>
    </p:spTree>
    <p:extLst>
      <p:ext uri="{BB962C8B-B14F-4D97-AF65-F5344CB8AC3E}">
        <p14:creationId xmlns:p14="http://schemas.microsoft.com/office/powerpoint/2010/main" val="1211138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2FA29-74DF-497B-95A4-3D170697777D}"/>
              </a:ext>
            </a:extLst>
          </p:cNvPr>
          <p:cNvSpPr>
            <a:spLocks noGrp="1"/>
          </p:cNvSpPr>
          <p:nvPr>
            <p:ph type="title"/>
          </p:nvPr>
        </p:nvSpPr>
        <p:spPr/>
        <p:txBody>
          <a:bodyPr/>
          <a:lstStyle/>
          <a:p>
            <a:r>
              <a:rPr lang="en-US" dirty="0"/>
              <a:t>CAUTION</a:t>
            </a:r>
            <a:endParaRPr lang="en-IN" dirty="0"/>
          </a:p>
        </p:txBody>
      </p:sp>
      <p:sp>
        <p:nvSpPr>
          <p:cNvPr id="3" name="Content Placeholder 2">
            <a:extLst>
              <a:ext uri="{FF2B5EF4-FFF2-40B4-BE49-F238E27FC236}">
                <a16:creationId xmlns:a16="http://schemas.microsoft.com/office/drawing/2014/main" id="{716D2A1D-A3CD-4DF5-8F4E-8F70AC168588}"/>
              </a:ext>
            </a:extLst>
          </p:cNvPr>
          <p:cNvSpPr>
            <a:spLocks noGrp="1"/>
          </p:cNvSpPr>
          <p:nvPr>
            <p:ph idx="1"/>
          </p:nvPr>
        </p:nvSpPr>
        <p:spPr/>
        <p:txBody>
          <a:bodyPr/>
          <a:lstStyle/>
          <a:p>
            <a:r>
              <a:rPr lang="en-US" dirty="0"/>
              <a:t>Always ask your Therapist before starting the exercise. </a:t>
            </a:r>
          </a:p>
          <a:p>
            <a:endParaRPr lang="en-US" dirty="0"/>
          </a:p>
          <a:p>
            <a:r>
              <a:rPr lang="en-US" dirty="0"/>
              <a:t>The exercise will be avoided in certain situations like –</a:t>
            </a:r>
          </a:p>
          <a:p>
            <a:r>
              <a:rPr lang="en-US" dirty="0"/>
              <a:t>1. Any history of muscle spasms, back problems, injuries due to any accidents</a:t>
            </a:r>
          </a:p>
          <a:p>
            <a:r>
              <a:rPr lang="en-US" dirty="0"/>
              <a:t>2. Suicidal Thoughts </a:t>
            </a:r>
            <a:endParaRPr lang="en-IN" dirty="0"/>
          </a:p>
        </p:txBody>
      </p:sp>
      <p:pic>
        <p:nvPicPr>
          <p:cNvPr id="8194" name="Picture 2" descr="Yield Caution Red Triangle Caution Road Traffic | Citypng">
            <a:extLst>
              <a:ext uri="{FF2B5EF4-FFF2-40B4-BE49-F238E27FC236}">
                <a16:creationId xmlns:a16="http://schemas.microsoft.com/office/drawing/2014/main" id="{E473A10D-03FA-43DD-9D46-CDFFCFF03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4513" y="129659"/>
            <a:ext cx="2367815" cy="1545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21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3421F-417E-4214-9A1D-4C8CB9F3D3C7}"/>
              </a:ext>
            </a:extLst>
          </p:cNvPr>
          <p:cNvSpPr>
            <a:spLocks noGrp="1"/>
          </p:cNvSpPr>
          <p:nvPr>
            <p:ph type="title"/>
          </p:nvPr>
        </p:nvSpPr>
        <p:spPr/>
        <p:txBody>
          <a:bodyPr/>
          <a:lstStyle/>
          <a:p>
            <a:r>
              <a:rPr lang="en-US" dirty="0"/>
              <a:t>Other techniques</a:t>
            </a:r>
            <a:endParaRPr lang="en-IN" dirty="0"/>
          </a:p>
        </p:txBody>
      </p:sp>
      <p:sp>
        <p:nvSpPr>
          <p:cNvPr id="3" name="Content Placeholder 2">
            <a:extLst>
              <a:ext uri="{FF2B5EF4-FFF2-40B4-BE49-F238E27FC236}">
                <a16:creationId xmlns:a16="http://schemas.microsoft.com/office/drawing/2014/main" id="{351CBC08-F36B-43FF-802F-2538DD50501D}"/>
              </a:ext>
            </a:extLst>
          </p:cNvPr>
          <p:cNvSpPr>
            <a:spLocks noGrp="1"/>
          </p:cNvSpPr>
          <p:nvPr>
            <p:ph idx="1"/>
          </p:nvPr>
        </p:nvSpPr>
        <p:spPr/>
        <p:txBody>
          <a:bodyPr/>
          <a:lstStyle/>
          <a:p>
            <a:r>
              <a:rPr lang="en-US" dirty="0"/>
              <a:t>Deep Breathing</a:t>
            </a:r>
          </a:p>
          <a:p>
            <a:r>
              <a:rPr lang="en-US" dirty="0"/>
              <a:t>Body Scanning </a:t>
            </a:r>
          </a:p>
          <a:p>
            <a:r>
              <a:rPr lang="en-US" dirty="0"/>
              <a:t>Biofeedback etc.  </a:t>
            </a:r>
            <a:endParaRPr lang="en-IN" dirty="0"/>
          </a:p>
        </p:txBody>
      </p:sp>
    </p:spTree>
    <p:extLst>
      <p:ext uri="{BB962C8B-B14F-4D97-AF65-F5344CB8AC3E}">
        <p14:creationId xmlns:p14="http://schemas.microsoft.com/office/powerpoint/2010/main" val="2808672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813D-319C-4A55-BE8F-46E77C21059E}"/>
              </a:ext>
            </a:extLst>
          </p:cNvPr>
          <p:cNvSpPr>
            <a:spLocks noGrp="1"/>
          </p:cNvSpPr>
          <p:nvPr>
            <p:ph type="title"/>
          </p:nvPr>
        </p:nvSpPr>
        <p:spPr/>
        <p:txBody>
          <a:bodyPr/>
          <a:lstStyle/>
          <a:p>
            <a:r>
              <a:rPr lang="en-US" dirty="0"/>
              <a:t>Why Anxiety affects our physiology if we are apprehensive in our mind?</a:t>
            </a:r>
            <a:endParaRPr lang="en-IN" dirty="0"/>
          </a:p>
        </p:txBody>
      </p:sp>
      <p:pic>
        <p:nvPicPr>
          <p:cNvPr id="4" name="Picture 2" descr="The 5 Best Meditation Videos - Relaxing Breathing Exercises and Tutorials">
            <a:extLst>
              <a:ext uri="{FF2B5EF4-FFF2-40B4-BE49-F238E27FC236}">
                <a16:creationId xmlns:a16="http://schemas.microsoft.com/office/drawing/2014/main" id="{82D414D3-CA36-4260-ACD2-6034A04E6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288" y="2011680"/>
            <a:ext cx="7430703" cy="410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68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B7C80-5C70-4FBB-8849-A30004EBE689}"/>
              </a:ext>
            </a:extLst>
          </p:cNvPr>
          <p:cNvSpPr>
            <a:spLocks noGrp="1"/>
          </p:cNvSpPr>
          <p:nvPr>
            <p:ph type="title"/>
          </p:nvPr>
        </p:nvSpPr>
        <p:spPr/>
        <p:txBody>
          <a:bodyPr/>
          <a:lstStyle/>
          <a:p>
            <a:r>
              <a:rPr lang="en-US" dirty="0"/>
              <a:t>VISUALISATION AND GUIDED IMAGERY </a:t>
            </a:r>
            <a:endParaRPr lang="en-IN" dirty="0"/>
          </a:p>
        </p:txBody>
      </p:sp>
      <p:sp>
        <p:nvSpPr>
          <p:cNvPr id="3" name="Content Placeholder 2">
            <a:extLst>
              <a:ext uri="{FF2B5EF4-FFF2-40B4-BE49-F238E27FC236}">
                <a16:creationId xmlns:a16="http://schemas.microsoft.com/office/drawing/2014/main" id="{0D92418D-4ED5-4348-B15D-FDB4103B61F7}"/>
              </a:ext>
            </a:extLst>
          </p:cNvPr>
          <p:cNvSpPr>
            <a:spLocks noGrp="1"/>
          </p:cNvSpPr>
          <p:nvPr>
            <p:ph idx="1"/>
          </p:nvPr>
        </p:nvSpPr>
        <p:spPr/>
        <p:txBody>
          <a:bodyPr/>
          <a:lstStyle/>
          <a:p>
            <a:r>
              <a:rPr lang="en-US" dirty="0"/>
              <a:t>Imagination is always a very powerful tool.</a:t>
            </a:r>
          </a:p>
          <a:p>
            <a:r>
              <a:rPr lang="en-US" dirty="0"/>
              <a:t>Imagining themes and trying to experience it through our sense organs eventually calms down our body and mind.  </a:t>
            </a:r>
          </a:p>
          <a:p>
            <a:r>
              <a:rPr lang="en-US" dirty="0"/>
              <a:t>These are mental exercises and evokes specific emotions in a client.  </a:t>
            </a:r>
            <a:endParaRPr lang="en-IN" dirty="0"/>
          </a:p>
        </p:txBody>
      </p:sp>
      <p:pic>
        <p:nvPicPr>
          <p:cNvPr id="11266" name="Picture 2" descr="Using Guided Imagery for Stress Management">
            <a:extLst>
              <a:ext uri="{FF2B5EF4-FFF2-40B4-BE49-F238E27FC236}">
                <a16:creationId xmlns:a16="http://schemas.microsoft.com/office/drawing/2014/main" id="{48DE45E5-EF2A-4A87-A988-5104198BA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5954" y="3811604"/>
            <a:ext cx="4377873" cy="288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21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1A17-B0E9-4BAC-9559-02E2F3D1B2CD}"/>
              </a:ext>
            </a:extLst>
          </p:cNvPr>
          <p:cNvSpPr>
            <a:spLocks noGrp="1"/>
          </p:cNvSpPr>
          <p:nvPr>
            <p:ph type="title"/>
          </p:nvPr>
        </p:nvSpPr>
        <p:spPr/>
        <p:txBody>
          <a:bodyPr/>
          <a:lstStyle/>
          <a:p>
            <a:r>
              <a:rPr lang="en-US" dirty="0"/>
              <a:t>GUIDED IMAGERY</a:t>
            </a:r>
            <a:endParaRPr lang="en-IN" dirty="0"/>
          </a:p>
        </p:txBody>
      </p:sp>
      <p:sp>
        <p:nvSpPr>
          <p:cNvPr id="3" name="Content Placeholder 2">
            <a:extLst>
              <a:ext uri="{FF2B5EF4-FFF2-40B4-BE49-F238E27FC236}">
                <a16:creationId xmlns:a16="http://schemas.microsoft.com/office/drawing/2014/main" id="{A3419B9B-9609-46FA-96DC-7BFAA29DFFB1}"/>
              </a:ext>
            </a:extLst>
          </p:cNvPr>
          <p:cNvSpPr>
            <a:spLocks noGrp="1"/>
          </p:cNvSpPr>
          <p:nvPr>
            <p:ph idx="1"/>
          </p:nvPr>
        </p:nvSpPr>
        <p:spPr/>
        <p:txBody>
          <a:bodyPr/>
          <a:lstStyle/>
          <a:p>
            <a:r>
              <a:rPr lang="en-US" dirty="0"/>
              <a:t>LETS DO A SAFE PLACE EXERCISE - ACTIVITY</a:t>
            </a:r>
            <a:endParaRPr lang="en-IN" dirty="0"/>
          </a:p>
        </p:txBody>
      </p:sp>
    </p:spTree>
    <p:extLst>
      <p:ext uri="{BB962C8B-B14F-4D97-AF65-F5344CB8AC3E}">
        <p14:creationId xmlns:p14="http://schemas.microsoft.com/office/powerpoint/2010/main" val="229671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5A01-BEC4-4340-A34A-C6C5E45EE76B}"/>
              </a:ext>
            </a:extLst>
          </p:cNvPr>
          <p:cNvSpPr>
            <a:spLocks noGrp="1"/>
          </p:cNvSpPr>
          <p:nvPr>
            <p:ph type="title"/>
          </p:nvPr>
        </p:nvSpPr>
        <p:spPr/>
        <p:txBody>
          <a:bodyPr/>
          <a:lstStyle/>
          <a:p>
            <a:r>
              <a:rPr lang="en-US" dirty="0"/>
              <a:t>CONCLUSION</a:t>
            </a:r>
            <a:endParaRPr lang="en-IN" dirty="0"/>
          </a:p>
        </p:txBody>
      </p:sp>
      <p:sp>
        <p:nvSpPr>
          <p:cNvPr id="3" name="Content Placeholder 2">
            <a:extLst>
              <a:ext uri="{FF2B5EF4-FFF2-40B4-BE49-F238E27FC236}">
                <a16:creationId xmlns:a16="http://schemas.microsoft.com/office/drawing/2014/main" id="{3294FFB3-0AB5-481B-B48A-7C465379B650}"/>
              </a:ext>
            </a:extLst>
          </p:cNvPr>
          <p:cNvSpPr>
            <a:spLocks noGrp="1"/>
          </p:cNvSpPr>
          <p:nvPr>
            <p:ph idx="1"/>
          </p:nvPr>
        </p:nvSpPr>
        <p:spPr/>
        <p:txBody>
          <a:bodyPr>
            <a:normAutofit fontScale="92500" lnSpcReduction="20000"/>
          </a:bodyPr>
          <a:lstStyle/>
          <a:p>
            <a:r>
              <a:rPr lang="en-US" altLang="en-US" sz="2800" dirty="0">
                <a:latin typeface="High Tower Text" panose="02040502050506030303" pitchFamily="18" charset="0"/>
              </a:rPr>
              <a:t>Always remember… Constant anxiety is one of the defining features of modern life and the source of many common health problems. Our bodies are relatively sedentary, while our minds are forced to respond to the rapid pace of a society that never stops. The result is high levels of stress and reduced ability to cope with it. So, increased physical exercise can help, as can simple, common sense steps like taking relaxation breaks and vacations. Most relaxation techniques are enjoyable, and many healthy individuals practice them without having particular health problems. </a:t>
            </a:r>
            <a:endParaRPr lang="en-IN" dirty="0"/>
          </a:p>
        </p:txBody>
      </p:sp>
    </p:spTree>
    <p:extLst>
      <p:ext uri="{BB962C8B-B14F-4D97-AF65-F5344CB8AC3E}">
        <p14:creationId xmlns:p14="http://schemas.microsoft.com/office/powerpoint/2010/main" val="217841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7AFF-E714-43CD-83FD-441CA30409FC}"/>
              </a:ext>
            </a:extLst>
          </p:cNvPr>
          <p:cNvSpPr>
            <a:spLocks noGrp="1"/>
          </p:cNvSpPr>
          <p:nvPr>
            <p:ph type="title"/>
          </p:nvPr>
        </p:nvSpPr>
        <p:spPr/>
        <p:txBody>
          <a:bodyPr/>
          <a:lstStyle/>
          <a:p>
            <a:r>
              <a:rPr lang="en-US" dirty="0"/>
              <a:t>Let us understand how body plays its role during Anxiety</a:t>
            </a:r>
            <a:endParaRPr lang="en-IN" dirty="0"/>
          </a:p>
        </p:txBody>
      </p:sp>
      <p:pic>
        <p:nvPicPr>
          <p:cNvPr id="4098" name="Picture 2" descr="Anxiety: Signs, Symptoms, Treatment and More">
            <a:extLst>
              <a:ext uri="{FF2B5EF4-FFF2-40B4-BE49-F238E27FC236}">
                <a16:creationId xmlns:a16="http://schemas.microsoft.com/office/drawing/2014/main" id="{5C0AABDB-A00F-4AB0-BB82-D20F1596A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656" y="2059807"/>
            <a:ext cx="8094846" cy="3493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98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F7D3-C0CF-409B-958E-A1165240A932}"/>
              </a:ext>
            </a:extLst>
          </p:cNvPr>
          <p:cNvSpPr>
            <a:spLocks noGrp="1"/>
          </p:cNvSpPr>
          <p:nvPr>
            <p:ph type="title"/>
          </p:nvPr>
        </p:nvSpPr>
        <p:spPr/>
        <p:txBody>
          <a:bodyPr/>
          <a:lstStyle/>
          <a:p>
            <a:r>
              <a:rPr lang="en-US" dirty="0"/>
              <a:t>BRAIN ONLY UNDERSTANDS DANGER- How, why, worth it or not, who cares?</a:t>
            </a:r>
            <a:endParaRPr lang="en-IN" dirty="0"/>
          </a:p>
        </p:txBody>
      </p:sp>
      <p:pic>
        <p:nvPicPr>
          <p:cNvPr id="6146" name="Picture 2" descr="Scared Funky Frightened Brain Isolated On Stock Vector (Royalty Free)  1842567205">
            <a:extLst>
              <a:ext uri="{FF2B5EF4-FFF2-40B4-BE49-F238E27FC236}">
                <a16:creationId xmlns:a16="http://schemas.microsoft.com/office/drawing/2014/main" id="{2479CD31-000F-4F89-997F-C4070D9E6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881" y="1930400"/>
            <a:ext cx="6351587" cy="472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963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CA114C3-DF94-483F-B657-BEB6247F4CBD}"/>
              </a:ext>
            </a:extLst>
          </p:cNvPr>
          <p:cNvGraphicFramePr>
            <a:graphicFrameLocks noGrp="1"/>
          </p:cNvGraphicFramePr>
          <p:nvPr>
            <p:ph idx="1"/>
            <p:extLst>
              <p:ext uri="{D42A27DB-BD31-4B8C-83A1-F6EECF244321}">
                <p14:modId xmlns:p14="http://schemas.microsoft.com/office/powerpoint/2010/main" val="2743508219"/>
              </p:ext>
            </p:extLst>
          </p:nvPr>
        </p:nvGraphicFramePr>
        <p:xfrm>
          <a:off x="677863" y="885524"/>
          <a:ext cx="8596312" cy="515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90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596903-226B-47C8-B8BD-ED166D0E68EB}"/>
              </a:ext>
            </a:extLst>
          </p:cNvPr>
          <p:cNvSpPr>
            <a:spLocks noGrp="1"/>
          </p:cNvSpPr>
          <p:nvPr>
            <p:ph idx="1"/>
          </p:nvPr>
        </p:nvSpPr>
        <p:spPr>
          <a:xfrm>
            <a:off x="677334" y="587141"/>
            <a:ext cx="8596668" cy="5454221"/>
          </a:xfrm>
        </p:spPr>
        <p:txBody>
          <a:bodyPr>
            <a:normAutofit lnSpcReduction="10000"/>
          </a:bodyPr>
          <a:lstStyle/>
          <a:p>
            <a:pPr algn="just" eaLnBrk="1" hangingPunct="1">
              <a:buFontTx/>
              <a:buNone/>
            </a:pPr>
            <a:r>
              <a:rPr lang="en-US" altLang="en-US" sz="2800" dirty="0">
                <a:latin typeface="High Tower Text" panose="02040502050506030303" pitchFamily="18" charset="0"/>
              </a:rPr>
              <a:t>The autonomic nervous system has two components, the sympathetic nervous system and the parasympathetic nervous system.</a:t>
            </a:r>
          </a:p>
          <a:p>
            <a:pPr algn="just" eaLnBrk="1" hangingPunct="1">
              <a:buFontTx/>
              <a:buNone/>
            </a:pPr>
            <a:endParaRPr lang="en-US" altLang="en-US" sz="2800" dirty="0">
              <a:latin typeface="High Tower Text" panose="02040502050506030303" pitchFamily="18" charset="0"/>
            </a:endParaRPr>
          </a:p>
          <a:p>
            <a:pPr algn="just" eaLnBrk="1" hangingPunct="1"/>
            <a:r>
              <a:rPr lang="en-US" altLang="en-US" sz="2800" dirty="0">
                <a:latin typeface="High Tower Text" panose="02040502050506030303" pitchFamily="18" charset="0"/>
              </a:rPr>
              <a:t>The sympathetic nervous system functions like a gas pedal in a car. It triggers the fight-or-flight response, providing the body with a burst of energy so that it can respond to perceived dangers. </a:t>
            </a:r>
          </a:p>
          <a:p>
            <a:pPr algn="just" eaLnBrk="1" hangingPunct="1">
              <a:buFontTx/>
              <a:buNone/>
            </a:pPr>
            <a:endParaRPr lang="en-US" altLang="en-US" sz="2800" dirty="0">
              <a:latin typeface="High Tower Text" panose="02040502050506030303" pitchFamily="18" charset="0"/>
            </a:endParaRPr>
          </a:p>
          <a:p>
            <a:pPr algn="just" eaLnBrk="1" hangingPunct="1"/>
            <a:r>
              <a:rPr lang="en-US" altLang="en-US" sz="2800" dirty="0">
                <a:latin typeface="High Tower Text" panose="02040502050506030303" pitchFamily="18" charset="0"/>
              </a:rPr>
              <a:t>The parasympathetic nervous system acts like a brake. It promotes the "rest and digest" response that calms the body down after the danger has passed.</a:t>
            </a:r>
          </a:p>
          <a:p>
            <a:endParaRPr lang="en-IN" dirty="0"/>
          </a:p>
        </p:txBody>
      </p:sp>
    </p:spTree>
    <p:extLst>
      <p:ext uri="{BB962C8B-B14F-4D97-AF65-F5344CB8AC3E}">
        <p14:creationId xmlns:p14="http://schemas.microsoft.com/office/powerpoint/2010/main" val="213891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E163-4C07-4416-B54D-BB5220685A7D}"/>
              </a:ext>
            </a:extLst>
          </p:cNvPr>
          <p:cNvSpPr>
            <a:spLocks noGrp="1"/>
          </p:cNvSpPr>
          <p:nvPr>
            <p:ph type="title"/>
          </p:nvPr>
        </p:nvSpPr>
        <p:spPr/>
        <p:txBody>
          <a:bodyPr/>
          <a:lstStyle/>
          <a:p>
            <a:r>
              <a:rPr lang="en-US" dirty="0"/>
              <a:t>PHYSIOLOGY OF STRESS RESPONSE</a:t>
            </a:r>
            <a:endParaRPr lang="en-IN" dirty="0"/>
          </a:p>
        </p:txBody>
      </p:sp>
      <p:sp>
        <p:nvSpPr>
          <p:cNvPr id="3" name="Content Placeholder 2">
            <a:extLst>
              <a:ext uri="{FF2B5EF4-FFF2-40B4-BE49-F238E27FC236}">
                <a16:creationId xmlns:a16="http://schemas.microsoft.com/office/drawing/2014/main" id="{51F8F69D-8B20-464A-B72D-42D940D70341}"/>
              </a:ext>
            </a:extLst>
          </p:cNvPr>
          <p:cNvSpPr>
            <a:spLocks noGrp="1"/>
          </p:cNvSpPr>
          <p:nvPr>
            <p:ph idx="1"/>
          </p:nvPr>
        </p:nvSpPr>
        <p:spPr/>
        <p:txBody>
          <a:bodyPr>
            <a:normAutofit fontScale="85000" lnSpcReduction="20000"/>
          </a:bodyPr>
          <a:lstStyle/>
          <a:p>
            <a:pPr algn="just" eaLnBrk="1" hangingPunct="1">
              <a:buFontTx/>
              <a:buNone/>
            </a:pPr>
            <a:r>
              <a:rPr lang="en-US" altLang="en-US" sz="2800" dirty="0">
                <a:latin typeface="High Tower Text" panose="02040502050506030303" pitchFamily="18" charset="0"/>
              </a:rPr>
              <a:t>When someone experiences a stressful event, the amygdala, an area of the brain that contributes to emotional processing, sends a distress signal to the hypothalamus. This area of the brain functions like a command center, communicating with the rest of the body through the nervous system so that the person has the energy to fight or flight.</a:t>
            </a:r>
          </a:p>
          <a:p>
            <a:pPr algn="just" eaLnBrk="1" hangingPunct="1">
              <a:buFontTx/>
              <a:buNone/>
            </a:pPr>
            <a:endParaRPr lang="en-US" altLang="en-US" sz="2800" dirty="0">
              <a:latin typeface="High Tower Text" panose="02040502050506030303" pitchFamily="18" charset="0"/>
            </a:endParaRPr>
          </a:p>
          <a:p>
            <a:pPr algn="just" eaLnBrk="1" hangingPunct="1">
              <a:buFontTx/>
              <a:buNone/>
            </a:pPr>
            <a:r>
              <a:rPr lang="en-US" altLang="en-US" sz="2800" dirty="0">
                <a:latin typeface="High Tower Text" panose="02040502050506030303" pitchFamily="18" charset="0"/>
              </a:rPr>
              <a:t>The hypothalamus communicates with the rest of the body through the autonomic nervous system, which controls involuntary body functions such as breathing, blood pressure, heartbeat, and the dilation or constriction of key blood vessels and small airways in the lungs called bronchioles. </a:t>
            </a:r>
          </a:p>
          <a:p>
            <a:endParaRPr lang="en-IN" dirty="0"/>
          </a:p>
        </p:txBody>
      </p:sp>
    </p:spTree>
    <p:extLst>
      <p:ext uri="{BB962C8B-B14F-4D97-AF65-F5344CB8AC3E}">
        <p14:creationId xmlns:p14="http://schemas.microsoft.com/office/powerpoint/2010/main" val="404124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590CD-DFCD-484A-A069-07F355F72C8A}"/>
              </a:ext>
            </a:extLst>
          </p:cNvPr>
          <p:cNvSpPr>
            <a:spLocks noGrp="1"/>
          </p:cNvSpPr>
          <p:nvPr>
            <p:ph idx="1"/>
          </p:nvPr>
        </p:nvSpPr>
        <p:spPr>
          <a:xfrm>
            <a:off x="677334" y="529389"/>
            <a:ext cx="8596668" cy="5511973"/>
          </a:xfrm>
        </p:spPr>
        <p:txBody>
          <a:bodyPr>
            <a:normAutofit fontScale="92500" lnSpcReduction="20000"/>
          </a:bodyPr>
          <a:lstStyle/>
          <a:p>
            <a:pPr algn="just">
              <a:buFontTx/>
              <a:buNone/>
            </a:pPr>
            <a:r>
              <a:rPr lang="en-US" altLang="en-US" sz="2800" dirty="0">
                <a:latin typeface="High Tower Text" panose="02040502050506030303" pitchFamily="18" charset="0"/>
              </a:rPr>
              <a:t>After the amygdala sends a distress signal, the hypothalamus activates the sympathetic nervous system by sending signals through the autonomic nerves to the adrenal glands.</a:t>
            </a:r>
          </a:p>
          <a:p>
            <a:pPr algn="just">
              <a:buFontTx/>
              <a:buNone/>
            </a:pPr>
            <a:endParaRPr lang="en-US" altLang="en-US" sz="2800" dirty="0">
              <a:latin typeface="High Tower Text" panose="02040502050506030303" pitchFamily="18" charset="0"/>
            </a:endParaRPr>
          </a:p>
          <a:p>
            <a:pPr algn="just">
              <a:buFontTx/>
              <a:buNone/>
            </a:pPr>
            <a:r>
              <a:rPr lang="en-US" altLang="en-US" sz="2800" dirty="0">
                <a:latin typeface="High Tower Text" panose="02040502050506030303" pitchFamily="18" charset="0"/>
              </a:rPr>
              <a:t>-These glands respond by pumping the hormone epinephrine (also known as adrenaline) into the bloodstream. As epinephrine circulates through the body, it brings on a number of physiological changes. </a:t>
            </a:r>
          </a:p>
          <a:p>
            <a:pPr algn="just">
              <a:buFontTx/>
              <a:buNone/>
            </a:pPr>
            <a:endParaRPr lang="en-US" altLang="en-US" sz="2800" dirty="0">
              <a:latin typeface="High Tower Text" panose="02040502050506030303" pitchFamily="18" charset="0"/>
            </a:endParaRPr>
          </a:p>
          <a:p>
            <a:pPr algn="just">
              <a:buFontTx/>
              <a:buNone/>
            </a:pPr>
            <a:r>
              <a:rPr lang="en-US" altLang="en-US" sz="2800" dirty="0">
                <a:latin typeface="High Tower Text" panose="02040502050506030303" pitchFamily="18" charset="0"/>
              </a:rPr>
              <a:t>-The person undergoing these changes also starts to breathe more rapidly. This way, the lungs can take in as much oxygen as possible with each breath. Extra oxygen is sent to the brain, increasing alertness. </a:t>
            </a:r>
            <a:endParaRPr lang="en-US" altLang="en-US" sz="2800" dirty="0"/>
          </a:p>
          <a:p>
            <a:endParaRPr lang="en-IN" dirty="0"/>
          </a:p>
        </p:txBody>
      </p:sp>
    </p:spTree>
    <p:extLst>
      <p:ext uri="{BB962C8B-B14F-4D97-AF65-F5344CB8AC3E}">
        <p14:creationId xmlns:p14="http://schemas.microsoft.com/office/powerpoint/2010/main" val="262485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94C6F-EDEA-4DD8-BD35-C0AA920116B7}"/>
              </a:ext>
            </a:extLst>
          </p:cNvPr>
          <p:cNvSpPr>
            <a:spLocks noGrp="1"/>
          </p:cNvSpPr>
          <p:nvPr>
            <p:ph type="title"/>
          </p:nvPr>
        </p:nvSpPr>
        <p:spPr/>
        <p:txBody>
          <a:bodyPr>
            <a:normAutofit/>
          </a:bodyPr>
          <a:lstStyle/>
          <a:p>
            <a:r>
              <a:rPr lang="en-US" dirty="0"/>
              <a:t>                       HPA AXIS</a:t>
            </a:r>
            <a:br>
              <a:rPr lang="en-US" dirty="0"/>
            </a:br>
            <a:r>
              <a:rPr lang="en-US" dirty="0"/>
              <a:t>   (Hypothalamus-Pituitary- Adrenal axis)</a:t>
            </a:r>
            <a:endParaRPr lang="en-IN" dirty="0"/>
          </a:p>
        </p:txBody>
      </p:sp>
      <p:sp>
        <p:nvSpPr>
          <p:cNvPr id="3" name="Content Placeholder 2">
            <a:extLst>
              <a:ext uri="{FF2B5EF4-FFF2-40B4-BE49-F238E27FC236}">
                <a16:creationId xmlns:a16="http://schemas.microsoft.com/office/drawing/2014/main" id="{AB3D08FB-ED41-4215-A71E-D75F3EAE3778}"/>
              </a:ext>
            </a:extLst>
          </p:cNvPr>
          <p:cNvSpPr>
            <a:spLocks noGrp="1"/>
          </p:cNvSpPr>
          <p:nvPr>
            <p:ph idx="1"/>
          </p:nvPr>
        </p:nvSpPr>
        <p:spPr/>
        <p:txBody>
          <a:bodyPr>
            <a:normAutofit fontScale="85000" lnSpcReduction="20000"/>
          </a:bodyPr>
          <a:lstStyle/>
          <a:p>
            <a:pPr>
              <a:buFontTx/>
              <a:buNone/>
            </a:pPr>
            <a:r>
              <a:rPr lang="en-US" altLang="en-US" sz="2800" dirty="0">
                <a:latin typeface="High Tower Text" panose="02040502050506030303" pitchFamily="18" charset="0"/>
              </a:rPr>
              <a:t>The HPA axis relies on a series of hormonal signals to keep the sympathetic nervous system — the "gas pedal" — pressed down.</a:t>
            </a:r>
          </a:p>
          <a:p>
            <a:pPr>
              <a:buFontTx/>
              <a:buNone/>
            </a:pPr>
            <a:r>
              <a:rPr lang="en-US" altLang="en-US" sz="2800" dirty="0">
                <a:latin typeface="High Tower Text" panose="02040502050506030303" pitchFamily="18" charset="0"/>
              </a:rPr>
              <a:t>-If the brain continues to perceive something as dangerous, the hypothalamus releases corticotropin-releasing hormone (CRH), which travels to the pituitary gland, triggering the release of adrenocorticotropic hormone (ACTH). This hormone travels to the adrenal glands, prompting them to release cortisol.</a:t>
            </a:r>
          </a:p>
          <a:p>
            <a:pPr>
              <a:buFontTx/>
              <a:buNone/>
            </a:pPr>
            <a:r>
              <a:rPr lang="en-US" altLang="en-US" sz="2800" dirty="0">
                <a:latin typeface="High Tower Text" panose="02040502050506030303" pitchFamily="18" charset="0"/>
              </a:rPr>
              <a:t>-The body thus stays revved up and on high alert. When the threat passes, cortisol levels fall. The parasympathetic nervous system — the "brake" — then dampens the stress response.</a:t>
            </a:r>
          </a:p>
          <a:p>
            <a:endParaRPr lang="en-IN" dirty="0"/>
          </a:p>
        </p:txBody>
      </p:sp>
    </p:spTree>
    <p:extLst>
      <p:ext uri="{BB962C8B-B14F-4D97-AF65-F5344CB8AC3E}">
        <p14:creationId xmlns:p14="http://schemas.microsoft.com/office/powerpoint/2010/main" val="7412579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75</TotalTime>
  <Words>985</Words>
  <Application>Microsoft Office PowerPoint</Application>
  <PresentationFormat>Widescreen</PresentationFormat>
  <Paragraphs>69</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Rounded MT Bold</vt:lpstr>
      <vt:lpstr>High Tower Text</vt:lpstr>
      <vt:lpstr>Trebuchet MS</vt:lpstr>
      <vt:lpstr>Wingdings 3</vt:lpstr>
      <vt:lpstr>Facet</vt:lpstr>
      <vt:lpstr>RELAXATION TRAINING, PROGRESSIVE MUSCLE RELAXATION AND VISUALIZATION </vt:lpstr>
      <vt:lpstr>Why Anxiety affects our physiology if we are apprehensive in our mind?</vt:lpstr>
      <vt:lpstr>Let us understand how body plays its role during Anxiety</vt:lpstr>
      <vt:lpstr>BRAIN ONLY UNDERSTANDS DANGER- How, why, worth it or not, who cares?</vt:lpstr>
      <vt:lpstr>PowerPoint Presentation</vt:lpstr>
      <vt:lpstr>PowerPoint Presentation</vt:lpstr>
      <vt:lpstr>PHYSIOLOGY OF STRESS RESPONSE</vt:lpstr>
      <vt:lpstr>PowerPoint Presentation</vt:lpstr>
      <vt:lpstr>                       HPA AXIS    (Hypothalamus-Pituitary- Adrenal axis)</vt:lpstr>
      <vt:lpstr>PowerPoint Presentation</vt:lpstr>
      <vt:lpstr>PowerPoint Presentation</vt:lpstr>
      <vt:lpstr>In CBT these are mostly the behavioral techniques used to reduce Anxiety</vt:lpstr>
      <vt:lpstr>PowerPoint Presentation</vt:lpstr>
      <vt:lpstr>JACOBSON PROGRESSIVE MUSCLE RELAXATION</vt:lpstr>
      <vt:lpstr>PROCEDURE </vt:lpstr>
      <vt:lpstr>INSTRUCTION</vt:lpstr>
      <vt:lpstr>PowerPoint Presentation</vt:lpstr>
      <vt:lpstr>CAUTION</vt:lpstr>
      <vt:lpstr>Other techniques</vt:lpstr>
      <vt:lpstr>VISUALISATION AND GUIDED IMAGERY </vt:lpstr>
      <vt:lpstr>GUIDED IMAGERY</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RELAXATION TRAINING, PROGRESSIVE MUSCLE RELAXATION AND VISUALIZATION </dc:title>
  <dc:creator>Sayantani Mukherjee</dc:creator>
  <cp:lastModifiedBy>Sayantani Mukherjee</cp:lastModifiedBy>
  <cp:revision>8</cp:revision>
  <dcterms:created xsi:type="dcterms:W3CDTF">2022-04-18T03:22:50Z</dcterms:created>
  <dcterms:modified xsi:type="dcterms:W3CDTF">2022-04-18T04:38:14Z</dcterms:modified>
</cp:coreProperties>
</file>