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1" r:id="rId4"/>
    <p:sldId id="257" r:id="rId5"/>
    <p:sldId id="258" r:id="rId6"/>
    <p:sldId id="259" r:id="rId7"/>
    <p:sldId id="260" r:id="rId8"/>
    <p:sldId id="261" r:id="rId9"/>
    <p:sldId id="262" r:id="rId10"/>
    <p:sldId id="263" r:id="rId11"/>
    <p:sldId id="264" r:id="rId12"/>
    <p:sldId id="265" r:id="rId13"/>
    <p:sldId id="266" r:id="rId14"/>
    <p:sldId id="267" r:id="rId15"/>
    <p:sldId id="268" r:id="rId16"/>
    <p:sldId id="272" r:id="rId17"/>
    <p:sldId id="273" r:id="rId18"/>
    <p:sldId id="276" r:id="rId19"/>
    <p:sldId id="274" r:id="rId20"/>
    <p:sldId id="275" r:id="rId21"/>
    <p:sldId id="277" r:id="rId22"/>
    <p:sldId id="26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4127735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AA72D4-2357-4BFA-B7DE-E91CDC4721FD}" type="datetimeFigureOut">
              <a:rPr lang="en-IN" smtClean="0"/>
              <a:t>07-01-2021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3953518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2509349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2264199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3558300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3272655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1165649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2802735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139609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336517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AA72D4-2357-4BFA-B7DE-E91CDC4721FD}" type="datetimeFigureOut">
              <a:rPr lang="en-IN" smtClean="0"/>
              <a:t>07-01-2021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4258537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AA72D4-2357-4BFA-B7DE-E91CDC4721FD}" type="datetimeFigureOut">
              <a:rPr lang="en-IN" smtClean="0"/>
              <a:t>07-01-2021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3295836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AA72D4-2357-4BFA-B7DE-E91CDC4721FD}" type="datetimeFigureOut">
              <a:rPr lang="en-IN" smtClean="0"/>
              <a:t>07-01-2021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4087101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AA72D4-2357-4BFA-B7DE-E91CDC4721FD}" type="datetimeFigureOut">
              <a:rPr lang="en-IN" smtClean="0"/>
              <a:t>07-01-2021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417651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AA72D4-2357-4BFA-B7DE-E91CDC4721FD}" type="datetimeFigureOut">
              <a:rPr lang="en-IN" smtClean="0"/>
              <a:t>07-01-2021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2683781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AA72D4-2357-4BFA-B7DE-E91CDC4721FD}" type="datetimeFigureOut">
              <a:rPr lang="en-IN" smtClean="0"/>
              <a:t>07-01-2021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239990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AA72D4-2357-4BFA-B7DE-E91CDC4721FD}" type="datetimeFigureOut">
              <a:rPr lang="en-IN" smtClean="0"/>
              <a:t>07-01-2021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D9C5E96-CC11-43B1-BFA5-B32E348093B5}" type="slidenum">
              <a:rPr lang="en-IN" smtClean="0"/>
              <a:t>‹#›</a:t>
            </a:fld>
            <a:endParaRPr lang="en-IN"/>
          </a:p>
        </p:txBody>
      </p:sp>
    </p:spTree>
    <p:extLst>
      <p:ext uri="{BB962C8B-B14F-4D97-AF65-F5344CB8AC3E}">
        <p14:creationId xmlns:p14="http://schemas.microsoft.com/office/powerpoint/2010/main" val="824270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1AA72D4-2357-4BFA-B7DE-E91CDC4721FD}" type="datetimeFigureOut">
              <a:rPr lang="en-IN" smtClean="0"/>
              <a:t>07-01-2021</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D9C5E96-CC11-43B1-BFA5-B32E348093B5}" type="slidenum">
              <a:rPr lang="en-IN" smtClean="0"/>
              <a:t>‹#›</a:t>
            </a:fld>
            <a:endParaRPr lang="en-IN"/>
          </a:p>
        </p:txBody>
      </p:sp>
    </p:spTree>
    <p:extLst>
      <p:ext uri="{BB962C8B-B14F-4D97-AF65-F5344CB8AC3E}">
        <p14:creationId xmlns:p14="http://schemas.microsoft.com/office/powerpoint/2010/main" val="37289425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f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1.jfif"/><Relationship Id="rId3" Type="http://schemas.openxmlformats.org/officeDocument/2006/relationships/image" Target="../media/image6.jfif"/><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fif"/><Relationship Id="rId5" Type="http://schemas.openxmlformats.org/officeDocument/2006/relationships/image" Target="../media/image8.jfif"/><Relationship Id="rId4" Type="http://schemas.openxmlformats.org/officeDocument/2006/relationships/image" Target="../media/image7.jfif"/></Relationships>
</file>

<file path=ppt/slides/_rels/slide4.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C415F6E-1144-48B9-A2F7-FFDCBB61C937}"/>
              </a:ext>
            </a:extLst>
          </p:cNvPr>
          <p:cNvSpPr>
            <a:spLocks noGrp="1"/>
          </p:cNvSpPr>
          <p:nvPr>
            <p:ph type="subTitle" idx="1"/>
          </p:nvPr>
        </p:nvSpPr>
        <p:spPr/>
        <p:txBody>
          <a:bodyPr/>
          <a:lstStyle/>
          <a:p>
            <a:r>
              <a:rPr lang="en-US" dirty="0"/>
              <a:t>By Annjala Moni Mathews</a:t>
            </a:r>
          </a:p>
          <a:p>
            <a:r>
              <a:rPr lang="en-US" dirty="0" err="1"/>
              <a:t>IInd</a:t>
            </a:r>
            <a:r>
              <a:rPr lang="en-US" dirty="0"/>
              <a:t> </a:t>
            </a:r>
            <a:r>
              <a:rPr lang="en-US" dirty="0" err="1"/>
              <a:t>M.Sc</a:t>
            </a:r>
            <a:r>
              <a:rPr lang="en-US" dirty="0"/>
              <a:t> Psychology</a:t>
            </a:r>
            <a:endParaRPr lang="en-IN" dirty="0"/>
          </a:p>
        </p:txBody>
      </p:sp>
      <p:pic>
        <p:nvPicPr>
          <p:cNvPr id="5" name="Picture 4">
            <a:extLst>
              <a:ext uri="{FF2B5EF4-FFF2-40B4-BE49-F238E27FC236}">
                <a16:creationId xmlns:a16="http://schemas.microsoft.com/office/drawing/2014/main" id="{2EC79DF8-49BC-4DD8-AD00-087D6F762F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7186" y="985308"/>
            <a:ext cx="3266981" cy="1876425"/>
          </a:xfrm>
          <a:prstGeom prst="rect">
            <a:avLst/>
          </a:prstGeom>
        </p:spPr>
      </p:pic>
      <p:pic>
        <p:nvPicPr>
          <p:cNvPr id="7" name="Picture 6">
            <a:extLst>
              <a:ext uri="{FF2B5EF4-FFF2-40B4-BE49-F238E27FC236}">
                <a16:creationId xmlns:a16="http://schemas.microsoft.com/office/drawing/2014/main" id="{6474A30D-CE48-4754-A0B9-00F7A3BC4C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4167" y="898216"/>
            <a:ext cx="2466975" cy="1847850"/>
          </a:xfrm>
          <a:prstGeom prst="rect">
            <a:avLst/>
          </a:prstGeom>
        </p:spPr>
      </p:pic>
    </p:spTree>
    <p:extLst>
      <p:ext uri="{BB962C8B-B14F-4D97-AF65-F5344CB8AC3E}">
        <p14:creationId xmlns:p14="http://schemas.microsoft.com/office/powerpoint/2010/main" val="41808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DD8250-A8CB-4E11-B256-53C2B9193893}"/>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person with Type C personality are </a:t>
            </a:r>
            <a:r>
              <a:rPr lang="en-US" b="0" i="0" dirty="0">
                <a:solidFill>
                  <a:srgbClr val="161C2D"/>
                </a:solidFill>
                <a:effectLst/>
                <a:latin typeface="Times New Roman" panose="02020603050405020304" pitchFamily="18" charset="0"/>
                <a:cs typeface="Times New Roman" panose="02020603050405020304" pitchFamily="18" charset="0"/>
              </a:rPr>
              <a:t>very detail-oriented individual who likes to be involved in things that are controlled and stable.</a:t>
            </a:r>
          </a:p>
          <a:p>
            <a:r>
              <a:rPr lang="en-US" dirty="0">
                <a:solidFill>
                  <a:srgbClr val="161C2D"/>
                </a:solidFill>
                <a:latin typeface="Times New Roman" panose="02020603050405020304" pitchFamily="18" charset="0"/>
                <a:cs typeface="Times New Roman" panose="02020603050405020304" pitchFamily="18" charset="0"/>
              </a:rPr>
              <a:t>Their main interest will be for accuracy, rationality and logic.</a:t>
            </a:r>
            <a:endParaRPr lang="en-IN"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EFF4311E-8E7B-4832-A9AF-BD5AC7F62F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8859" y="809624"/>
            <a:ext cx="3958193" cy="1743075"/>
          </a:xfrm>
          <a:prstGeom prst="rect">
            <a:avLst/>
          </a:prstGeom>
        </p:spPr>
      </p:pic>
    </p:spTree>
    <p:extLst>
      <p:ext uri="{BB962C8B-B14F-4D97-AF65-F5344CB8AC3E}">
        <p14:creationId xmlns:p14="http://schemas.microsoft.com/office/powerpoint/2010/main" val="2481694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53E71-ACF2-4A61-9061-F840F465AA32}"/>
              </a:ext>
            </a:extLst>
          </p:cNvPr>
          <p:cNvSpPr>
            <a:spLocks noGrp="1"/>
          </p:cNvSpPr>
          <p:nvPr>
            <p:ph idx="1"/>
          </p:nvPr>
        </p:nvSpPr>
        <p:spPr>
          <a:xfrm>
            <a:off x="1484311" y="452761"/>
            <a:ext cx="3043302" cy="5338439"/>
          </a:xfrm>
        </p:spPr>
        <p:txBody>
          <a:bodyPr>
            <a:normAutofit lnSpcReduction="10000"/>
          </a:bodyPr>
          <a:lstStyle/>
          <a:p>
            <a:pPr marL="0" indent="0" algn="l">
              <a:buNone/>
            </a:pPr>
            <a:r>
              <a:rPr lang="en-US" b="1" i="0" dirty="0">
                <a:solidFill>
                  <a:schemeClr val="accent3"/>
                </a:solidFill>
                <a:effectLst/>
                <a:latin typeface="Times New Roman" panose="02020603050405020304" pitchFamily="18" charset="0"/>
                <a:cs typeface="Times New Roman" panose="02020603050405020304" pitchFamily="18" charset="0"/>
              </a:rPr>
              <a:t>Strengths of Type C</a:t>
            </a:r>
          </a:p>
          <a:p>
            <a:pPr algn="l">
              <a:buFont typeface="Arial" panose="020B0604020202020204" pitchFamily="34" charset="0"/>
              <a:buChar char="•"/>
            </a:pPr>
            <a:r>
              <a:rPr lang="en-US" b="0" i="0" dirty="0">
                <a:solidFill>
                  <a:srgbClr val="161C2D"/>
                </a:solidFill>
                <a:effectLst/>
                <a:latin typeface="HKGroteskPro"/>
              </a:rPr>
              <a:t>Accuracy</a:t>
            </a:r>
          </a:p>
          <a:p>
            <a:pPr algn="l">
              <a:buFont typeface="Arial" panose="020B0604020202020204" pitchFamily="34" charset="0"/>
              <a:buChar char="•"/>
            </a:pPr>
            <a:r>
              <a:rPr lang="en-US" b="0" i="0" dirty="0">
                <a:solidFill>
                  <a:srgbClr val="161C2D"/>
                </a:solidFill>
                <a:effectLst/>
                <a:latin typeface="HKGroteskPro"/>
              </a:rPr>
              <a:t>Creative</a:t>
            </a:r>
          </a:p>
          <a:p>
            <a:pPr algn="l">
              <a:buFont typeface="Arial" panose="020B0604020202020204" pitchFamily="34" charset="0"/>
              <a:buChar char="•"/>
            </a:pPr>
            <a:r>
              <a:rPr lang="en-US" b="0" i="0" dirty="0">
                <a:solidFill>
                  <a:srgbClr val="161C2D"/>
                </a:solidFill>
                <a:effectLst/>
                <a:latin typeface="HKGroteskPro"/>
              </a:rPr>
              <a:t>Dependable</a:t>
            </a:r>
          </a:p>
          <a:p>
            <a:pPr algn="l">
              <a:buFont typeface="Arial" panose="020B0604020202020204" pitchFamily="34" charset="0"/>
              <a:buChar char="•"/>
            </a:pPr>
            <a:r>
              <a:rPr lang="en-US" b="0" i="0" dirty="0">
                <a:solidFill>
                  <a:srgbClr val="161C2D"/>
                </a:solidFill>
                <a:effectLst/>
                <a:latin typeface="HKGroteskPro"/>
              </a:rPr>
              <a:t>Imaginative</a:t>
            </a:r>
          </a:p>
          <a:p>
            <a:pPr algn="l">
              <a:buFont typeface="Arial" panose="020B0604020202020204" pitchFamily="34" charset="0"/>
              <a:buChar char="•"/>
            </a:pPr>
            <a:r>
              <a:rPr lang="en-US" b="0" i="0" dirty="0">
                <a:solidFill>
                  <a:srgbClr val="161C2D"/>
                </a:solidFill>
                <a:effectLst/>
                <a:latin typeface="HKGroteskPro"/>
              </a:rPr>
              <a:t>Independent</a:t>
            </a:r>
          </a:p>
          <a:p>
            <a:pPr algn="l">
              <a:buFont typeface="Arial" panose="020B0604020202020204" pitchFamily="34" charset="0"/>
              <a:buChar char="•"/>
            </a:pPr>
            <a:r>
              <a:rPr lang="en-US" b="0" i="0" dirty="0">
                <a:solidFill>
                  <a:srgbClr val="161C2D"/>
                </a:solidFill>
                <a:effectLst/>
                <a:latin typeface="HKGroteskPro"/>
              </a:rPr>
              <a:t>Detailed</a:t>
            </a:r>
          </a:p>
          <a:p>
            <a:pPr algn="l">
              <a:buFont typeface="Arial" panose="020B0604020202020204" pitchFamily="34" charset="0"/>
              <a:buChar char="•"/>
            </a:pPr>
            <a:r>
              <a:rPr lang="en-US" b="0" i="0" dirty="0">
                <a:solidFill>
                  <a:srgbClr val="161C2D"/>
                </a:solidFill>
                <a:effectLst/>
                <a:latin typeface="HKGroteskPro"/>
              </a:rPr>
              <a:t>Organized</a:t>
            </a:r>
          </a:p>
          <a:p>
            <a:pPr algn="l">
              <a:buFont typeface="Arial" panose="020B0604020202020204" pitchFamily="34" charset="0"/>
              <a:buChar char="•"/>
            </a:pPr>
            <a:r>
              <a:rPr lang="en-US" b="0" i="0" dirty="0">
                <a:solidFill>
                  <a:srgbClr val="161C2D"/>
                </a:solidFill>
                <a:effectLst/>
                <a:latin typeface="HKGroteskPro"/>
              </a:rPr>
              <a:t>Intelligent</a:t>
            </a:r>
          </a:p>
          <a:p>
            <a:pPr algn="l">
              <a:buFont typeface="Arial" panose="020B0604020202020204" pitchFamily="34" charset="0"/>
              <a:buChar char="•"/>
            </a:pPr>
            <a:r>
              <a:rPr lang="en-US" b="0" i="0" dirty="0">
                <a:solidFill>
                  <a:srgbClr val="161C2D"/>
                </a:solidFill>
                <a:effectLst/>
                <a:latin typeface="HKGroteskPro"/>
              </a:rPr>
              <a:t>Analytical</a:t>
            </a:r>
          </a:p>
          <a:p>
            <a:pPr algn="l">
              <a:buFont typeface="Arial" panose="020B0604020202020204" pitchFamily="34" charset="0"/>
              <a:buChar char="•"/>
            </a:pPr>
            <a:r>
              <a:rPr lang="en-US" b="0" i="0" dirty="0">
                <a:solidFill>
                  <a:srgbClr val="161C2D"/>
                </a:solidFill>
                <a:effectLst/>
                <a:latin typeface="HKGroteskPro"/>
              </a:rPr>
              <a:t>Critical thinker</a:t>
            </a:r>
          </a:p>
          <a:p>
            <a:endParaRPr lang="en-IN" dirty="0"/>
          </a:p>
        </p:txBody>
      </p:sp>
      <p:sp>
        <p:nvSpPr>
          <p:cNvPr id="5" name="TextBox 4">
            <a:extLst>
              <a:ext uri="{FF2B5EF4-FFF2-40B4-BE49-F238E27FC236}">
                <a16:creationId xmlns:a16="http://schemas.microsoft.com/office/drawing/2014/main" id="{7E46C7DA-AA48-4CC9-8FB4-A9ADA8F640E4}"/>
              </a:ext>
            </a:extLst>
          </p:cNvPr>
          <p:cNvSpPr txBox="1"/>
          <p:nvPr/>
        </p:nvSpPr>
        <p:spPr>
          <a:xfrm>
            <a:off x="4104072" y="551895"/>
            <a:ext cx="4285695" cy="2215991"/>
          </a:xfrm>
          <a:prstGeom prst="rect">
            <a:avLst/>
          </a:prstGeom>
          <a:noFill/>
        </p:spPr>
        <p:txBody>
          <a:bodyPr wrap="square">
            <a:spAutoFit/>
          </a:bodyPr>
          <a:lstStyle/>
          <a:p>
            <a:pPr algn="l"/>
            <a:r>
              <a:rPr lang="en-IN" sz="2400" b="1" i="0" dirty="0">
                <a:solidFill>
                  <a:schemeClr val="accent1"/>
                </a:solidFill>
                <a:effectLst/>
                <a:latin typeface="Times New Roman" panose="02020603050405020304" pitchFamily="18" charset="0"/>
                <a:cs typeface="Times New Roman" panose="02020603050405020304" pitchFamily="18" charset="0"/>
              </a:rPr>
              <a:t>Weakness of Type C</a:t>
            </a:r>
          </a:p>
          <a:p>
            <a:pPr algn="l">
              <a:buFont typeface="Arial" panose="020B0604020202020204" pitchFamily="34" charset="0"/>
              <a:buChar char="•"/>
            </a:pPr>
            <a:r>
              <a:rPr lang="en-IN" sz="2400" b="0" i="0" dirty="0">
                <a:solidFill>
                  <a:srgbClr val="161C2D"/>
                </a:solidFill>
                <a:effectLst/>
                <a:latin typeface="Times New Roman" panose="02020603050405020304" pitchFamily="18" charset="0"/>
                <a:cs typeface="Times New Roman" panose="02020603050405020304" pitchFamily="18" charset="0"/>
              </a:rPr>
              <a:t>Worry about progress</a:t>
            </a:r>
          </a:p>
          <a:p>
            <a:pPr algn="l">
              <a:buFont typeface="Arial" panose="020B0604020202020204" pitchFamily="34" charset="0"/>
              <a:buChar char="•"/>
            </a:pPr>
            <a:r>
              <a:rPr lang="en-US" sz="2400" b="0" i="0" dirty="0">
                <a:solidFill>
                  <a:srgbClr val="161C2D"/>
                </a:solidFill>
                <a:effectLst/>
                <a:latin typeface="Times New Roman" panose="02020603050405020304" pitchFamily="18" charset="0"/>
                <a:cs typeface="Times New Roman" panose="02020603050405020304" pitchFamily="18" charset="0"/>
              </a:rPr>
              <a:t>Critical behavior</a:t>
            </a:r>
          </a:p>
          <a:p>
            <a:pPr algn="l">
              <a:buFont typeface="Arial" panose="020B0604020202020204" pitchFamily="34" charset="0"/>
              <a:buChar char="•"/>
            </a:pPr>
            <a:r>
              <a:rPr lang="en-US" sz="2400" b="0" i="0" dirty="0">
                <a:solidFill>
                  <a:srgbClr val="161C2D"/>
                </a:solidFill>
                <a:effectLst/>
                <a:latin typeface="Times New Roman" panose="02020603050405020304" pitchFamily="18" charset="0"/>
                <a:cs typeface="Times New Roman" panose="02020603050405020304" pitchFamily="18" charset="0"/>
              </a:rPr>
              <a:t>Likes to do things their own way</a:t>
            </a:r>
          </a:p>
          <a:p>
            <a:pPr algn="l"/>
            <a:endParaRPr lang="en-IN" b="0" i="0" dirty="0">
              <a:solidFill>
                <a:srgbClr val="161C2D"/>
              </a:solidFill>
              <a:effectLst/>
              <a:latin typeface="HKGroteskPro"/>
            </a:endParaRPr>
          </a:p>
        </p:txBody>
      </p:sp>
      <p:sp>
        <p:nvSpPr>
          <p:cNvPr id="7" name="TextBox 6">
            <a:extLst>
              <a:ext uri="{FF2B5EF4-FFF2-40B4-BE49-F238E27FC236}">
                <a16:creationId xmlns:a16="http://schemas.microsoft.com/office/drawing/2014/main" id="{A1C6FFCC-428E-4436-ADF4-C26C6F368643}"/>
              </a:ext>
            </a:extLst>
          </p:cNvPr>
          <p:cNvSpPr txBox="1"/>
          <p:nvPr/>
        </p:nvSpPr>
        <p:spPr>
          <a:xfrm>
            <a:off x="8161538" y="551895"/>
            <a:ext cx="4030462" cy="2677656"/>
          </a:xfrm>
          <a:prstGeom prst="rect">
            <a:avLst/>
          </a:prstGeom>
          <a:noFill/>
        </p:spPr>
        <p:txBody>
          <a:bodyPr wrap="square">
            <a:spAutoFit/>
          </a:bodyPr>
          <a:lstStyle/>
          <a:p>
            <a:pPr algn="l"/>
            <a:r>
              <a:rPr lang="en-US" sz="2800" b="1" dirty="0">
                <a:solidFill>
                  <a:schemeClr val="accent5"/>
                </a:solidFill>
                <a:latin typeface="Times New Roman" panose="02020603050405020304" pitchFamily="18" charset="0"/>
                <a:cs typeface="Times New Roman" panose="02020603050405020304" pitchFamily="18" charset="0"/>
              </a:rPr>
              <a:t>Motivation of Type C</a:t>
            </a:r>
            <a:endParaRPr lang="en-US" sz="2800" b="1" i="0" dirty="0">
              <a:solidFill>
                <a:schemeClr val="accent5"/>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Control</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Opportunities to be independent and analytical</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Challenges</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Problem-solving</a:t>
            </a:r>
          </a:p>
        </p:txBody>
      </p:sp>
    </p:spTree>
    <p:extLst>
      <p:ext uri="{BB962C8B-B14F-4D97-AF65-F5344CB8AC3E}">
        <p14:creationId xmlns:p14="http://schemas.microsoft.com/office/powerpoint/2010/main" val="1380344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59532C-B43A-4239-B6D1-47A204950534}"/>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en-US" b="0" i="0" dirty="0">
                <a:solidFill>
                  <a:srgbClr val="161C2D"/>
                </a:solidFill>
                <a:effectLst/>
                <a:latin typeface="HKGroteskPro"/>
              </a:rPr>
              <a:t>Engineer</a:t>
            </a:r>
          </a:p>
          <a:p>
            <a:pPr algn="l">
              <a:buFont typeface="Arial" panose="020B0604020202020204" pitchFamily="34" charset="0"/>
              <a:buChar char="•"/>
            </a:pPr>
            <a:r>
              <a:rPr lang="en-US" b="0" i="0" dirty="0">
                <a:solidFill>
                  <a:srgbClr val="161C2D"/>
                </a:solidFill>
                <a:effectLst/>
                <a:latin typeface="HKGroteskPro"/>
              </a:rPr>
              <a:t>Technical support</a:t>
            </a:r>
          </a:p>
          <a:p>
            <a:pPr algn="l">
              <a:buFont typeface="Arial" panose="020B0604020202020204" pitchFamily="34" charset="0"/>
              <a:buChar char="•"/>
            </a:pPr>
            <a:r>
              <a:rPr lang="en-US" b="0" i="0" dirty="0">
                <a:solidFill>
                  <a:srgbClr val="161C2D"/>
                </a:solidFill>
                <a:effectLst/>
                <a:latin typeface="HKGroteskPro"/>
              </a:rPr>
              <a:t>Research scientist</a:t>
            </a:r>
          </a:p>
          <a:p>
            <a:pPr algn="l">
              <a:buFont typeface="Arial" panose="020B0604020202020204" pitchFamily="34" charset="0"/>
              <a:buChar char="•"/>
            </a:pPr>
            <a:r>
              <a:rPr lang="en-US" b="0" i="0" dirty="0">
                <a:solidFill>
                  <a:srgbClr val="161C2D"/>
                </a:solidFill>
                <a:effectLst/>
                <a:latin typeface="HKGroteskPro"/>
              </a:rPr>
              <a:t>Game designer</a:t>
            </a:r>
          </a:p>
          <a:p>
            <a:pPr algn="l">
              <a:buFont typeface="Arial" panose="020B0604020202020204" pitchFamily="34" charset="0"/>
              <a:buChar char="•"/>
            </a:pPr>
            <a:r>
              <a:rPr lang="en-US" b="0" i="0" dirty="0">
                <a:solidFill>
                  <a:srgbClr val="161C2D"/>
                </a:solidFill>
                <a:effectLst/>
                <a:latin typeface="HKGroteskPro"/>
              </a:rPr>
              <a:t>Data analyst</a:t>
            </a:r>
          </a:p>
          <a:p>
            <a:pPr algn="l">
              <a:buFont typeface="Arial" panose="020B0604020202020204" pitchFamily="34" charset="0"/>
              <a:buChar char="•"/>
            </a:pPr>
            <a:r>
              <a:rPr lang="en-US" b="0" i="0" dirty="0">
                <a:solidFill>
                  <a:srgbClr val="161C2D"/>
                </a:solidFill>
                <a:effectLst/>
                <a:latin typeface="HKGroteskPro"/>
              </a:rPr>
              <a:t>Pilot</a:t>
            </a:r>
          </a:p>
          <a:p>
            <a:r>
              <a:rPr lang="en-IN" b="0" i="0" dirty="0">
                <a:solidFill>
                  <a:srgbClr val="161C2D"/>
                </a:solidFill>
                <a:effectLst/>
                <a:latin typeface="HKGroteskPro"/>
              </a:rPr>
              <a:t>Inventor</a:t>
            </a:r>
          </a:p>
          <a:p>
            <a:endParaRPr lang="en-IN" dirty="0"/>
          </a:p>
        </p:txBody>
      </p:sp>
      <p:pic>
        <p:nvPicPr>
          <p:cNvPr id="5" name="Picture 4">
            <a:extLst>
              <a:ext uri="{FF2B5EF4-FFF2-40B4-BE49-F238E27FC236}">
                <a16:creationId xmlns:a16="http://schemas.microsoft.com/office/drawing/2014/main" id="{888CB64B-9145-49D5-9611-578BEE715C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992" y="2628900"/>
            <a:ext cx="2857500" cy="1600200"/>
          </a:xfrm>
          <a:prstGeom prst="rect">
            <a:avLst/>
          </a:prstGeom>
        </p:spPr>
      </p:pic>
      <p:sp>
        <p:nvSpPr>
          <p:cNvPr id="6" name="Arrow: Left 5">
            <a:extLst>
              <a:ext uri="{FF2B5EF4-FFF2-40B4-BE49-F238E27FC236}">
                <a16:creationId xmlns:a16="http://schemas.microsoft.com/office/drawing/2014/main" id="{03D2D385-B5C2-4ACD-B39A-28FE3B0B71B1}"/>
              </a:ext>
            </a:extLst>
          </p:cNvPr>
          <p:cNvSpPr/>
          <p:nvPr/>
        </p:nvSpPr>
        <p:spPr>
          <a:xfrm>
            <a:off x="4749553" y="2885243"/>
            <a:ext cx="1464816" cy="932155"/>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196713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B15DF6-D797-486C-8BB0-18313A7DB5A0}"/>
              </a:ext>
            </a:extLst>
          </p:cNvPr>
          <p:cNvSpPr>
            <a:spLocks noGrp="1"/>
          </p:cNvSpPr>
          <p:nvPr>
            <p:ph idx="1"/>
          </p:nvPr>
        </p:nvSpPr>
        <p:spPr/>
        <p:txBody>
          <a:bodyPr/>
          <a:lstStyle/>
          <a:p>
            <a:r>
              <a:rPr lang="en-US" dirty="0"/>
              <a:t>It is usually seen that type D personality usually seen to take a slower, easier pace towards the work that they are assigned of and even about their life.</a:t>
            </a:r>
          </a:p>
          <a:p>
            <a:r>
              <a:rPr lang="en-US" dirty="0"/>
              <a:t>They get a security in the work that they are </a:t>
            </a:r>
            <a:r>
              <a:rPr lang="en-US" dirty="0" err="1"/>
              <a:t>repeting</a:t>
            </a:r>
            <a:r>
              <a:rPr lang="en-US" dirty="0"/>
              <a:t> and doesn’t like if the rules changes since they don’t want to change.</a:t>
            </a:r>
            <a:endParaRPr lang="en-IN" dirty="0"/>
          </a:p>
        </p:txBody>
      </p:sp>
      <p:pic>
        <p:nvPicPr>
          <p:cNvPr id="5" name="Picture 4">
            <a:extLst>
              <a:ext uri="{FF2B5EF4-FFF2-40B4-BE49-F238E27FC236}">
                <a16:creationId xmlns:a16="http://schemas.microsoft.com/office/drawing/2014/main" id="{3911D3B1-14BB-4470-A977-94EF406E0B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7387" y="923924"/>
            <a:ext cx="7421732" cy="1743075"/>
          </a:xfrm>
          <a:prstGeom prst="rect">
            <a:avLst/>
          </a:prstGeom>
        </p:spPr>
      </p:pic>
    </p:spTree>
    <p:extLst>
      <p:ext uri="{BB962C8B-B14F-4D97-AF65-F5344CB8AC3E}">
        <p14:creationId xmlns:p14="http://schemas.microsoft.com/office/powerpoint/2010/main" val="3061157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EFF719-19C9-4F96-83CF-AC258C7D0067}"/>
              </a:ext>
            </a:extLst>
          </p:cNvPr>
          <p:cNvSpPr>
            <a:spLocks noGrp="1"/>
          </p:cNvSpPr>
          <p:nvPr>
            <p:ph idx="1"/>
          </p:nvPr>
        </p:nvSpPr>
        <p:spPr>
          <a:xfrm>
            <a:off x="1484310" y="665825"/>
            <a:ext cx="3061057" cy="5125375"/>
          </a:xfrm>
        </p:spPr>
        <p:txBody>
          <a:bodyPr/>
          <a:lstStyle/>
          <a:p>
            <a:pPr marL="0" indent="0" algn="l">
              <a:buNone/>
            </a:pPr>
            <a:r>
              <a:rPr lang="en-US" b="1" i="0" dirty="0">
                <a:solidFill>
                  <a:srgbClr val="FFFF00"/>
                </a:solidFill>
                <a:effectLst/>
                <a:latin typeface="Times New Roman" panose="02020603050405020304" pitchFamily="18" charset="0"/>
                <a:cs typeface="Times New Roman" panose="02020603050405020304" pitchFamily="18" charset="0"/>
              </a:rPr>
              <a:t>Strength of Type D</a:t>
            </a:r>
          </a:p>
          <a:p>
            <a:pPr algn="l">
              <a:buFont typeface="Arial" panose="020B0604020202020204" pitchFamily="34" charset="0"/>
              <a:buChar char="•"/>
            </a:pPr>
            <a:r>
              <a:rPr lang="en-US" b="0" i="0" dirty="0">
                <a:solidFill>
                  <a:srgbClr val="161C2D"/>
                </a:solidFill>
                <a:effectLst/>
                <a:latin typeface="HKGroteskPro"/>
              </a:rPr>
              <a:t>Caring</a:t>
            </a:r>
          </a:p>
          <a:p>
            <a:pPr algn="l">
              <a:buFont typeface="Arial" panose="020B0604020202020204" pitchFamily="34" charset="0"/>
              <a:buChar char="•"/>
            </a:pPr>
            <a:r>
              <a:rPr lang="en-US" b="0" i="0" dirty="0">
                <a:solidFill>
                  <a:srgbClr val="161C2D"/>
                </a:solidFill>
                <a:effectLst/>
                <a:latin typeface="HKGroteskPro"/>
              </a:rPr>
              <a:t>Sincere</a:t>
            </a:r>
          </a:p>
          <a:p>
            <a:pPr algn="l">
              <a:buFont typeface="Arial" panose="020B0604020202020204" pitchFamily="34" charset="0"/>
              <a:buChar char="•"/>
            </a:pPr>
            <a:r>
              <a:rPr lang="en-US" b="0" i="0" dirty="0">
                <a:solidFill>
                  <a:srgbClr val="161C2D"/>
                </a:solidFill>
                <a:effectLst/>
                <a:latin typeface="HKGroteskPro"/>
              </a:rPr>
              <a:t>Compassionate</a:t>
            </a:r>
          </a:p>
          <a:p>
            <a:pPr algn="l">
              <a:buFont typeface="Arial" panose="020B0604020202020204" pitchFamily="34" charset="0"/>
              <a:buChar char="•"/>
            </a:pPr>
            <a:r>
              <a:rPr lang="en-US" b="0" i="0" dirty="0">
                <a:solidFill>
                  <a:srgbClr val="161C2D"/>
                </a:solidFill>
                <a:effectLst/>
                <a:latin typeface="HKGroteskPro"/>
              </a:rPr>
              <a:t>Stable</a:t>
            </a:r>
          </a:p>
          <a:p>
            <a:pPr algn="l">
              <a:buFont typeface="Arial" panose="020B0604020202020204" pitchFamily="34" charset="0"/>
              <a:buChar char="•"/>
            </a:pPr>
            <a:r>
              <a:rPr lang="en-US" b="0" i="0" dirty="0">
                <a:solidFill>
                  <a:srgbClr val="161C2D"/>
                </a:solidFill>
                <a:effectLst/>
                <a:latin typeface="HKGroteskPro"/>
              </a:rPr>
              <a:t>Fair and equitable</a:t>
            </a:r>
          </a:p>
          <a:p>
            <a:pPr algn="l">
              <a:buFont typeface="Arial" panose="020B0604020202020204" pitchFamily="34" charset="0"/>
              <a:buChar char="•"/>
            </a:pPr>
            <a:r>
              <a:rPr lang="en-US" b="0" i="0" dirty="0">
                <a:solidFill>
                  <a:srgbClr val="161C2D"/>
                </a:solidFill>
                <a:effectLst/>
                <a:latin typeface="HKGroteskPro"/>
              </a:rPr>
              <a:t>Calm</a:t>
            </a:r>
          </a:p>
          <a:p>
            <a:pPr algn="l">
              <a:buFont typeface="Arial" panose="020B0604020202020204" pitchFamily="34" charset="0"/>
              <a:buChar char="•"/>
            </a:pPr>
            <a:r>
              <a:rPr lang="en-IN" b="0" i="0" dirty="0">
                <a:solidFill>
                  <a:srgbClr val="161C2D"/>
                </a:solidFill>
                <a:effectLst/>
                <a:latin typeface="HKGroteskPro"/>
              </a:rPr>
              <a:t>Reliable</a:t>
            </a:r>
          </a:p>
          <a:p>
            <a:pPr algn="l">
              <a:buFont typeface="Arial" panose="020B0604020202020204" pitchFamily="34" charset="0"/>
              <a:buChar char="•"/>
            </a:pPr>
            <a:r>
              <a:rPr lang="en-IN" b="0" i="0" dirty="0">
                <a:solidFill>
                  <a:srgbClr val="161C2D"/>
                </a:solidFill>
                <a:effectLst/>
                <a:latin typeface="HKGroteskPro"/>
              </a:rPr>
              <a:t>Consistent</a:t>
            </a:r>
          </a:p>
          <a:p>
            <a:endParaRPr lang="en-IN" dirty="0"/>
          </a:p>
        </p:txBody>
      </p:sp>
      <p:sp>
        <p:nvSpPr>
          <p:cNvPr id="5" name="TextBox 4">
            <a:extLst>
              <a:ext uri="{FF2B5EF4-FFF2-40B4-BE49-F238E27FC236}">
                <a16:creationId xmlns:a16="http://schemas.microsoft.com/office/drawing/2014/main" id="{FE33F098-6BEB-4E5E-A6FC-20682D164DA8}"/>
              </a:ext>
            </a:extLst>
          </p:cNvPr>
          <p:cNvSpPr txBox="1"/>
          <p:nvPr/>
        </p:nvSpPr>
        <p:spPr>
          <a:xfrm>
            <a:off x="4341180" y="879759"/>
            <a:ext cx="4596413" cy="2954655"/>
          </a:xfrm>
          <a:prstGeom prst="rect">
            <a:avLst/>
          </a:prstGeom>
          <a:noFill/>
        </p:spPr>
        <p:txBody>
          <a:bodyPr wrap="square">
            <a:spAutoFit/>
          </a:bodyPr>
          <a:lstStyle/>
          <a:p>
            <a:pPr algn="l"/>
            <a:r>
              <a:rPr lang="en-US" sz="2800" b="1" i="0" dirty="0">
                <a:solidFill>
                  <a:srgbClr val="C00000"/>
                </a:solidFill>
                <a:effectLst/>
                <a:latin typeface="Times New Roman" panose="02020603050405020304" pitchFamily="18" charset="0"/>
                <a:cs typeface="Times New Roman" panose="02020603050405020304" pitchFamily="18" charset="0"/>
              </a:rPr>
              <a:t>Weakness </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Not speaking up</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Easily used by others</a:t>
            </a:r>
          </a:p>
          <a:p>
            <a:pPr>
              <a:buFont typeface="Arial" panose="020B0604020202020204" pitchFamily="34" charset="0"/>
              <a:buChar char="•"/>
            </a:pPr>
            <a:r>
              <a:rPr lang="en-IN" sz="2800" b="0" i="0" dirty="0">
                <a:solidFill>
                  <a:srgbClr val="161C2D"/>
                </a:solidFill>
                <a:effectLst/>
                <a:latin typeface="Times New Roman" panose="02020603050405020304" pitchFamily="18" charset="0"/>
                <a:cs typeface="Times New Roman" panose="02020603050405020304" pitchFamily="18" charset="0"/>
              </a:rPr>
              <a:t>Uncomfortable with constant change</a:t>
            </a:r>
          </a:p>
          <a:p>
            <a:pPr>
              <a:buFont typeface="Arial" panose="020B0604020202020204" pitchFamily="34" charset="0"/>
              <a:buChar char="•"/>
            </a:pPr>
            <a:r>
              <a:rPr lang="en-IN" sz="2800" b="0" i="0" dirty="0">
                <a:solidFill>
                  <a:srgbClr val="161C2D"/>
                </a:solidFill>
                <a:effectLst/>
                <a:latin typeface="Times New Roman" panose="02020603050405020304" pitchFamily="18" charset="0"/>
                <a:cs typeface="Times New Roman" panose="02020603050405020304" pitchFamily="18" charset="0"/>
              </a:rPr>
              <a:t>Resistant to change</a:t>
            </a:r>
          </a:p>
          <a:p>
            <a:pPr algn="l"/>
            <a:endParaRPr lang="en-US" b="0" i="0" dirty="0">
              <a:solidFill>
                <a:srgbClr val="161C2D"/>
              </a:solidFill>
              <a:effectLst/>
              <a:latin typeface="HKGroteskPro"/>
            </a:endParaRPr>
          </a:p>
        </p:txBody>
      </p:sp>
      <p:sp>
        <p:nvSpPr>
          <p:cNvPr id="7" name="TextBox 6">
            <a:extLst>
              <a:ext uri="{FF2B5EF4-FFF2-40B4-BE49-F238E27FC236}">
                <a16:creationId xmlns:a16="http://schemas.microsoft.com/office/drawing/2014/main" id="{37DBBFA8-D675-4A3D-AA93-C93B9CD1403B}"/>
              </a:ext>
            </a:extLst>
          </p:cNvPr>
          <p:cNvSpPr txBox="1"/>
          <p:nvPr/>
        </p:nvSpPr>
        <p:spPr>
          <a:xfrm>
            <a:off x="8937593" y="1180730"/>
            <a:ext cx="2527916" cy="3785652"/>
          </a:xfrm>
          <a:prstGeom prst="rect">
            <a:avLst/>
          </a:prstGeom>
          <a:noFill/>
        </p:spPr>
        <p:txBody>
          <a:bodyPr wrap="square">
            <a:spAutoFit/>
          </a:bodyPr>
          <a:lstStyle/>
          <a:p>
            <a:pPr algn="l"/>
            <a:r>
              <a:rPr lang="en-US" sz="2400" b="1" i="0" dirty="0">
                <a:solidFill>
                  <a:schemeClr val="accent1"/>
                </a:solidFill>
                <a:effectLst/>
                <a:latin typeface="Times New Roman" panose="02020603050405020304" pitchFamily="18" charset="0"/>
                <a:cs typeface="Times New Roman" panose="02020603050405020304" pitchFamily="18" charset="0"/>
              </a:rPr>
              <a:t>Motivation</a:t>
            </a:r>
          </a:p>
          <a:p>
            <a:pPr algn="l">
              <a:buFont typeface="Arial" panose="020B0604020202020204" pitchFamily="34" charset="0"/>
              <a:buChar char="•"/>
            </a:pPr>
            <a:r>
              <a:rPr lang="en-US" sz="2400" b="0" i="0" dirty="0">
                <a:solidFill>
                  <a:srgbClr val="161C2D"/>
                </a:solidFill>
                <a:effectLst/>
                <a:latin typeface="Times New Roman" panose="02020603050405020304" pitchFamily="18" charset="0"/>
                <a:cs typeface="Times New Roman" panose="02020603050405020304" pitchFamily="18" charset="0"/>
              </a:rPr>
              <a:t>Stability</a:t>
            </a:r>
          </a:p>
          <a:p>
            <a:pPr algn="l">
              <a:buFont typeface="Arial" panose="020B0604020202020204" pitchFamily="34" charset="0"/>
              <a:buChar char="•"/>
            </a:pPr>
            <a:r>
              <a:rPr lang="en-US" sz="2400" b="0" i="0" dirty="0">
                <a:solidFill>
                  <a:srgbClr val="161C2D"/>
                </a:solidFill>
                <a:effectLst/>
                <a:latin typeface="Times New Roman" panose="02020603050405020304" pitchFamily="18" charset="0"/>
                <a:cs typeface="Times New Roman" panose="02020603050405020304" pitchFamily="18" charset="0"/>
              </a:rPr>
              <a:t>Benefits</a:t>
            </a:r>
          </a:p>
          <a:p>
            <a:pPr algn="l">
              <a:buFont typeface="Arial" panose="020B0604020202020204" pitchFamily="34" charset="0"/>
              <a:buChar char="•"/>
            </a:pPr>
            <a:r>
              <a:rPr lang="en-US" sz="2400" b="0" i="0" dirty="0">
                <a:solidFill>
                  <a:srgbClr val="161C2D"/>
                </a:solidFill>
                <a:effectLst/>
                <a:latin typeface="Times New Roman" panose="02020603050405020304" pitchFamily="18" charset="0"/>
                <a:cs typeface="Times New Roman" panose="02020603050405020304" pitchFamily="18" charset="0"/>
              </a:rPr>
              <a:t>Security</a:t>
            </a:r>
          </a:p>
          <a:p>
            <a:pPr algn="l">
              <a:buFont typeface="Arial" panose="020B0604020202020204" pitchFamily="34" charset="0"/>
              <a:buChar char="•"/>
            </a:pPr>
            <a:r>
              <a:rPr lang="en-US" sz="2400" b="0" i="0" dirty="0">
                <a:solidFill>
                  <a:srgbClr val="161C2D"/>
                </a:solidFill>
                <a:effectLst/>
                <a:latin typeface="Times New Roman" panose="02020603050405020304" pitchFamily="18" charset="0"/>
                <a:cs typeface="Times New Roman" panose="02020603050405020304" pitchFamily="18" charset="0"/>
              </a:rPr>
              <a:t>Low risk</a:t>
            </a:r>
          </a:p>
          <a:p>
            <a:pPr algn="l">
              <a:buFont typeface="Arial" panose="020B0604020202020204" pitchFamily="34" charset="0"/>
              <a:buChar char="•"/>
            </a:pPr>
            <a:r>
              <a:rPr lang="en-US" sz="2400" b="0" i="0" dirty="0">
                <a:solidFill>
                  <a:srgbClr val="161C2D"/>
                </a:solidFill>
                <a:effectLst/>
                <a:latin typeface="Times New Roman" panose="02020603050405020304" pitchFamily="18" charset="0"/>
                <a:cs typeface="Times New Roman" panose="02020603050405020304" pitchFamily="18" charset="0"/>
              </a:rPr>
              <a:t>Routine</a:t>
            </a:r>
          </a:p>
          <a:p>
            <a:pPr algn="l">
              <a:buFont typeface="Arial" panose="020B0604020202020204" pitchFamily="34" charset="0"/>
              <a:buChar char="•"/>
            </a:pPr>
            <a:r>
              <a:rPr lang="en-US" sz="2400" b="0" i="0" dirty="0">
                <a:solidFill>
                  <a:srgbClr val="161C2D"/>
                </a:solidFill>
                <a:effectLst/>
                <a:latin typeface="Times New Roman" panose="02020603050405020304" pitchFamily="18" charset="0"/>
                <a:cs typeface="Times New Roman" panose="02020603050405020304" pitchFamily="18" charset="0"/>
              </a:rPr>
              <a:t>Team/group opportunities</a:t>
            </a:r>
          </a:p>
          <a:p>
            <a:pPr algn="l">
              <a:buFont typeface="Arial" panose="020B0604020202020204" pitchFamily="34" charset="0"/>
              <a:buChar char="•"/>
            </a:pPr>
            <a:r>
              <a:rPr lang="en-US" sz="2400" b="0" i="0" dirty="0">
                <a:solidFill>
                  <a:srgbClr val="161C2D"/>
                </a:solidFill>
                <a:effectLst/>
                <a:latin typeface="Times New Roman" panose="02020603050405020304" pitchFamily="18" charset="0"/>
                <a:cs typeface="Times New Roman" panose="02020603050405020304" pitchFamily="18" charset="0"/>
              </a:rPr>
              <a:t>Calm work atmosphere</a:t>
            </a:r>
          </a:p>
        </p:txBody>
      </p:sp>
    </p:spTree>
    <p:extLst>
      <p:ext uri="{BB962C8B-B14F-4D97-AF65-F5344CB8AC3E}">
        <p14:creationId xmlns:p14="http://schemas.microsoft.com/office/powerpoint/2010/main" val="3563188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B4008B-E733-485F-AD49-BD4A291AFA1B}"/>
              </a:ext>
            </a:extLst>
          </p:cNvPr>
          <p:cNvSpPr>
            <a:spLocks noGrp="1"/>
          </p:cNvSpPr>
          <p:nvPr>
            <p:ph idx="1"/>
          </p:nvPr>
        </p:nvSpPr>
        <p:spPr>
          <a:xfrm>
            <a:off x="1484310" y="1145219"/>
            <a:ext cx="10018713" cy="4645981"/>
          </a:xfrm>
        </p:spPr>
        <p:txBody>
          <a:bodyPr/>
          <a:lstStyle/>
          <a:p>
            <a:pPr algn="l">
              <a:buFont typeface="Arial" panose="020B0604020202020204" pitchFamily="34" charset="0"/>
              <a:buChar char="•"/>
            </a:pPr>
            <a:r>
              <a:rPr lang="en-US" b="0" i="0" dirty="0">
                <a:solidFill>
                  <a:srgbClr val="161C2D"/>
                </a:solidFill>
                <a:effectLst/>
                <a:latin typeface="HKGroteskPro"/>
              </a:rPr>
              <a:t>Secure team position</a:t>
            </a:r>
          </a:p>
          <a:p>
            <a:pPr algn="l">
              <a:buFont typeface="Arial" panose="020B0604020202020204" pitchFamily="34" charset="0"/>
              <a:buChar char="•"/>
            </a:pPr>
            <a:r>
              <a:rPr lang="en-US" b="0" i="0" dirty="0">
                <a:solidFill>
                  <a:srgbClr val="161C2D"/>
                </a:solidFill>
                <a:effectLst/>
                <a:latin typeface="HKGroteskPro"/>
              </a:rPr>
              <a:t>Administrator</a:t>
            </a:r>
          </a:p>
          <a:p>
            <a:pPr algn="l">
              <a:buFont typeface="Arial" panose="020B0604020202020204" pitchFamily="34" charset="0"/>
              <a:buChar char="•"/>
            </a:pPr>
            <a:r>
              <a:rPr lang="en-US" b="0" i="0" dirty="0">
                <a:solidFill>
                  <a:srgbClr val="161C2D"/>
                </a:solidFill>
                <a:effectLst/>
                <a:latin typeface="HKGroteskPro"/>
              </a:rPr>
              <a:t>Financial services</a:t>
            </a:r>
          </a:p>
          <a:p>
            <a:pPr algn="l">
              <a:buFont typeface="Arial" panose="020B0604020202020204" pitchFamily="34" charset="0"/>
              <a:buChar char="•"/>
            </a:pPr>
            <a:r>
              <a:rPr lang="en-US" b="0" i="0" dirty="0">
                <a:solidFill>
                  <a:srgbClr val="161C2D"/>
                </a:solidFill>
                <a:effectLst/>
                <a:latin typeface="HKGroteskPro"/>
              </a:rPr>
              <a:t>HR manager</a:t>
            </a:r>
          </a:p>
          <a:p>
            <a:pPr algn="l">
              <a:buFont typeface="Arial" panose="020B0604020202020204" pitchFamily="34" charset="0"/>
              <a:buChar char="•"/>
            </a:pPr>
            <a:r>
              <a:rPr lang="en-US" b="0" i="0" dirty="0">
                <a:solidFill>
                  <a:srgbClr val="161C2D"/>
                </a:solidFill>
                <a:effectLst/>
                <a:latin typeface="HKGroteskPro"/>
              </a:rPr>
              <a:t>Social worker</a:t>
            </a:r>
          </a:p>
          <a:p>
            <a:pPr algn="l">
              <a:buFont typeface="Arial" panose="020B0604020202020204" pitchFamily="34" charset="0"/>
              <a:buChar char="•"/>
            </a:pPr>
            <a:r>
              <a:rPr lang="en-US" b="0" i="0" dirty="0">
                <a:solidFill>
                  <a:srgbClr val="161C2D"/>
                </a:solidFill>
                <a:effectLst/>
                <a:latin typeface="HKGroteskPro"/>
              </a:rPr>
              <a:t>Family doctor/nurse</a:t>
            </a:r>
          </a:p>
          <a:p>
            <a:pPr algn="l">
              <a:buFont typeface="Arial" panose="020B0604020202020204" pitchFamily="34" charset="0"/>
              <a:buChar char="•"/>
            </a:pPr>
            <a:r>
              <a:rPr lang="en-IN" b="0" i="0" dirty="0">
                <a:solidFill>
                  <a:srgbClr val="161C2D"/>
                </a:solidFill>
                <a:effectLst/>
                <a:latin typeface="HKGroteskPro"/>
              </a:rPr>
              <a:t>Mechanic</a:t>
            </a:r>
          </a:p>
          <a:p>
            <a:pPr algn="l">
              <a:buFont typeface="Arial" panose="020B0604020202020204" pitchFamily="34" charset="0"/>
              <a:buChar char="•"/>
            </a:pPr>
            <a:r>
              <a:rPr lang="en-IN" b="0" i="0" dirty="0">
                <a:solidFill>
                  <a:srgbClr val="161C2D"/>
                </a:solidFill>
                <a:effectLst/>
                <a:latin typeface="HKGroteskPro"/>
              </a:rPr>
              <a:t>Teacher</a:t>
            </a:r>
          </a:p>
          <a:p>
            <a:pPr algn="l">
              <a:buFont typeface="Arial" panose="020B0604020202020204" pitchFamily="34" charset="0"/>
              <a:buChar char="•"/>
            </a:pPr>
            <a:endParaRPr lang="en-US" b="0" i="0" dirty="0">
              <a:solidFill>
                <a:srgbClr val="161C2D"/>
              </a:solidFill>
              <a:effectLst/>
              <a:latin typeface="HKGroteskPro"/>
            </a:endParaRPr>
          </a:p>
          <a:p>
            <a:endParaRPr lang="en-IN" dirty="0"/>
          </a:p>
        </p:txBody>
      </p:sp>
      <p:pic>
        <p:nvPicPr>
          <p:cNvPr id="5" name="Picture 4">
            <a:extLst>
              <a:ext uri="{FF2B5EF4-FFF2-40B4-BE49-F238E27FC236}">
                <a16:creationId xmlns:a16="http://schemas.microsoft.com/office/drawing/2014/main" id="{BCDDF75E-9460-4196-BA4D-E5A8EF0232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3051" y="1620359"/>
            <a:ext cx="2466975" cy="1847850"/>
          </a:xfrm>
          <a:prstGeom prst="rect">
            <a:avLst/>
          </a:prstGeom>
        </p:spPr>
      </p:pic>
      <p:sp>
        <p:nvSpPr>
          <p:cNvPr id="6" name="Arrow: Left 5">
            <a:extLst>
              <a:ext uri="{FF2B5EF4-FFF2-40B4-BE49-F238E27FC236}">
                <a16:creationId xmlns:a16="http://schemas.microsoft.com/office/drawing/2014/main" id="{0D616477-635A-4F75-93D5-D00644B82EFB}"/>
              </a:ext>
            </a:extLst>
          </p:cNvPr>
          <p:cNvSpPr/>
          <p:nvPr/>
        </p:nvSpPr>
        <p:spPr>
          <a:xfrm>
            <a:off x="4998127" y="1748901"/>
            <a:ext cx="1482571" cy="958788"/>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89667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4C996-D2F3-4536-B81E-C17CDB0AFE74}"/>
              </a:ext>
            </a:extLst>
          </p:cNvPr>
          <p:cNvSpPr>
            <a:spLocks noGrp="1"/>
          </p:cNvSpPr>
          <p:nvPr>
            <p:ph type="title"/>
          </p:nvPr>
        </p:nvSpPr>
        <p:spPr>
          <a:xfrm>
            <a:off x="1484311" y="186432"/>
            <a:ext cx="10018713" cy="1970842"/>
          </a:xfrm>
        </p:spPr>
        <p:txBody>
          <a:bodyPr>
            <a:normAutofit/>
          </a:bodyPr>
          <a:lstStyle/>
          <a:p>
            <a:r>
              <a:rPr lang="en-US" sz="2400" b="1" i="0" dirty="0">
                <a:solidFill>
                  <a:srgbClr val="374858"/>
                </a:solidFill>
                <a:effectLst/>
                <a:latin typeface="Times New Roman" panose="02020603050405020304" pitchFamily="18" charset="0"/>
                <a:cs typeface="Times New Roman" panose="02020603050405020304" pitchFamily="18" charset="0"/>
              </a:rPr>
              <a:t>Gordon Allport (1897 – 1967) was a well-respected and influential American scholar in the psychology field.</a:t>
            </a:r>
            <a:r>
              <a:rPr lang="en-US" sz="1100" b="1" i="0" dirty="0">
                <a:solidFill>
                  <a:srgbClr val="374858"/>
                </a:solidFill>
                <a:effectLst/>
                <a:latin typeface="Roboto"/>
              </a:rPr>
              <a:t> </a:t>
            </a:r>
            <a:r>
              <a:rPr lang="en-US" sz="2400" b="1" i="0" dirty="0">
                <a:solidFill>
                  <a:srgbClr val="374858"/>
                </a:solidFill>
                <a:effectLst/>
                <a:latin typeface="Times New Roman" panose="02020603050405020304" pitchFamily="18" charset="0"/>
                <a:cs typeface="Times New Roman" panose="02020603050405020304" pitchFamily="18" charset="0"/>
              </a:rPr>
              <a:t>According to Allport, the personality traits are influenced by our childhood experiences, our current environment, and the interaction between them. He put forward three trait which are as follows</a:t>
            </a:r>
            <a:r>
              <a:rPr lang="en-US" sz="1100" b="1" i="0" dirty="0">
                <a:solidFill>
                  <a:srgbClr val="374858"/>
                </a:solidFill>
                <a:effectLst/>
                <a:latin typeface="Roboto"/>
              </a:rPr>
              <a:t>:</a:t>
            </a:r>
            <a:endParaRPr lang="en-IN"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DBC3BC-B857-4BC6-8C15-188B4C8ABF71}"/>
              </a:ext>
            </a:extLst>
          </p:cNvPr>
          <p:cNvSpPr>
            <a:spLocks noGrp="1"/>
          </p:cNvSpPr>
          <p:nvPr>
            <p:ph idx="1"/>
          </p:nvPr>
        </p:nvSpPr>
        <p:spPr>
          <a:xfrm>
            <a:off x="1484310" y="2666999"/>
            <a:ext cx="4144133" cy="3124201"/>
          </a:xfrm>
        </p:spPr>
        <p:txBody>
          <a:bodyPr>
            <a:normAutofit fontScale="77500" lnSpcReduction="20000"/>
          </a:bodyPr>
          <a:lstStyle/>
          <a:p>
            <a:pPr marL="0" indent="0" algn="l">
              <a:buNone/>
            </a:pPr>
            <a:r>
              <a:rPr lang="en-US" b="1" i="0" dirty="0">
                <a:solidFill>
                  <a:srgbClr val="FFC000"/>
                </a:solidFill>
                <a:effectLst/>
                <a:latin typeface="Times New Roman" panose="02020603050405020304" pitchFamily="18" charset="0"/>
                <a:cs typeface="Times New Roman" panose="02020603050405020304" pitchFamily="18" charset="0"/>
              </a:rPr>
              <a:t>Cardinal traits-</a:t>
            </a:r>
          </a:p>
          <a:p>
            <a:pPr algn="l"/>
            <a:r>
              <a:rPr lang="en-US" b="0" i="0" dirty="0">
                <a:solidFill>
                  <a:srgbClr val="374858"/>
                </a:solidFill>
                <a:effectLst/>
                <a:latin typeface="Times New Roman" panose="02020603050405020304" pitchFamily="18" charset="0"/>
                <a:cs typeface="Times New Roman" panose="02020603050405020304" pitchFamily="18" charset="0"/>
              </a:rPr>
              <a:t>Some historical figures with strong cardinal traits are Abraham Lincoln for his honesty, Marques de Sade for his sadism, and Joan of Arc for her heroic self-service. </a:t>
            </a:r>
            <a:r>
              <a:rPr lang="en-US" i="0" dirty="0">
                <a:solidFill>
                  <a:srgbClr val="374858"/>
                </a:solidFill>
                <a:effectLst/>
                <a:latin typeface="Times New Roman" panose="02020603050405020304" pitchFamily="18" charset="0"/>
                <a:cs typeface="Times New Roman" panose="02020603050405020304" pitchFamily="18" charset="0"/>
              </a:rPr>
              <a:t>People with such personalities are known for these traits and their names are often associated with these qualities. </a:t>
            </a:r>
            <a:r>
              <a:rPr lang="en-US" b="0" i="0" dirty="0">
                <a:solidFill>
                  <a:srgbClr val="374858"/>
                </a:solidFill>
                <a:effectLst/>
                <a:latin typeface="Times New Roman" panose="02020603050405020304" pitchFamily="18" charset="0"/>
                <a:cs typeface="Times New Roman" panose="02020603050405020304" pitchFamily="18" charset="0"/>
              </a:rPr>
              <a:t>Allport suggested that cardinal traits are rare and tend to develop over the years.</a:t>
            </a:r>
          </a:p>
          <a:p>
            <a:endParaRPr lang="en-IN" dirty="0"/>
          </a:p>
        </p:txBody>
      </p:sp>
      <p:sp>
        <p:nvSpPr>
          <p:cNvPr id="5" name="TextBox 4">
            <a:extLst>
              <a:ext uri="{FF2B5EF4-FFF2-40B4-BE49-F238E27FC236}">
                <a16:creationId xmlns:a16="http://schemas.microsoft.com/office/drawing/2014/main" id="{5EFF2DE6-6EFD-4753-A6E5-86F8B4A92DAF}"/>
              </a:ext>
            </a:extLst>
          </p:cNvPr>
          <p:cNvSpPr txBox="1"/>
          <p:nvPr/>
        </p:nvSpPr>
        <p:spPr>
          <a:xfrm>
            <a:off x="5717218" y="2969554"/>
            <a:ext cx="3424561" cy="3139321"/>
          </a:xfrm>
          <a:prstGeom prst="rect">
            <a:avLst/>
          </a:prstGeom>
          <a:noFill/>
        </p:spPr>
        <p:txBody>
          <a:bodyPr wrap="square">
            <a:spAutoFit/>
          </a:bodyPr>
          <a:lstStyle/>
          <a:p>
            <a:pPr algn="l"/>
            <a:r>
              <a:rPr lang="en-US" b="1" i="0" dirty="0">
                <a:solidFill>
                  <a:srgbClr val="92D050"/>
                </a:solidFill>
                <a:effectLst/>
                <a:latin typeface="Times New Roman" panose="02020603050405020304" pitchFamily="18" charset="0"/>
                <a:cs typeface="Times New Roman" panose="02020603050405020304" pitchFamily="18" charset="0"/>
              </a:rPr>
              <a:t>Central traits-</a:t>
            </a:r>
          </a:p>
          <a:p>
            <a:pPr algn="l"/>
            <a:r>
              <a:rPr lang="en-US" i="0" dirty="0">
                <a:solidFill>
                  <a:srgbClr val="374858"/>
                </a:solidFill>
                <a:effectLst/>
                <a:latin typeface="Roboto"/>
              </a:rPr>
              <a:t>Central traits are the general characteristics that form the basic foundations of personality. </a:t>
            </a:r>
            <a:r>
              <a:rPr lang="en-US" dirty="0">
                <a:solidFill>
                  <a:srgbClr val="374858"/>
                </a:solidFill>
                <a:latin typeface="Roboto"/>
              </a:rPr>
              <a:t>It seen that</a:t>
            </a:r>
            <a:r>
              <a:rPr lang="en-US" b="0" i="0" dirty="0">
                <a:solidFill>
                  <a:srgbClr val="374858"/>
                </a:solidFill>
                <a:effectLst/>
                <a:latin typeface="Roboto"/>
              </a:rPr>
              <a:t> </a:t>
            </a:r>
            <a:r>
              <a:rPr lang="en-US" i="0" dirty="0">
                <a:solidFill>
                  <a:srgbClr val="374858"/>
                </a:solidFill>
                <a:effectLst/>
                <a:latin typeface="Roboto"/>
              </a:rPr>
              <a:t>each person has between 5 and 10 central traits. They’re present to varying degrees in each person. </a:t>
            </a:r>
            <a:r>
              <a:rPr lang="en-US" b="0" i="0" dirty="0">
                <a:solidFill>
                  <a:srgbClr val="374858"/>
                </a:solidFill>
                <a:effectLst/>
                <a:latin typeface="Roboto"/>
              </a:rPr>
              <a:t>These include common traits such as intelligence, shyness, and honesty. </a:t>
            </a:r>
            <a:endParaRPr lang="en-US" i="0" dirty="0">
              <a:solidFill>
                <a:srgbClr val="374858"/>
              </a:solidFill>
              <a:effectLst/>
              <a:latin typeface="Roboto"/>
            </a:endParaRPr>
          </a:p>
        </p:txBody>
      </p:sp>
      <p:sp>
        <p:nvSpPr>
          <p:cNvPr id="7" name="TextBox 6">
            <a:extLst>
              <a:ext uri="{FF2B5EF4-FFF2-40B4-BE49-F238E27FC236}">
                <a16:creationId xmlns:a16="http://schemas.microsoft.com/office/drawing/2014/main" id="{E64F61CE-CE99-4217-92E1-A43E8A835B6D}"/>
              </a:ext>
            </a:extLst>
          </p:cNvPr>
          <p:cNvSpPr txBox="1"/>
          <p:nvPr/>
        </p:nvSpPr>
        <p:spPr>
          <a:xfrm>
            <a:off x="9141779" y="2228296"/>
            <a:ext cx="2558990" cy="4801314"/>
          </a:xfrm>
          <a:prstGeom prst="rect">
            <a:avLst/>
          </a:prstGeom>
          <a:noFill/>
        </p:spPr>
        <p:txBody>
          <a:bodyPr wrap="square">
            <a:spAutoFit/>
          </a:bodyPr>
          <a:lstStyle/>
          <a:p>
            <a:pPr algn="l"/>
            <a:r>
              <a:rPr lang="en-IN" b="1" i="0" dirty="0">
                <a:solidFill>
                  <a:schemeClr val="accent1"/>
                </a:solidFill>
                <a:effectLst/>
                <a:latin typeface="Signika"/>
              </a:rPr>
              <a:t>Secondary traits-</a:t>
            </a:r>
            <a:r>
              <a:rPr lang="en-US" b="0" i="0" dirty="0">
                <a:solidFill>
                  <a:srgbClr val="374858"/>
                </a:solidFill>
                <a:effectLst/>
                <a:latin typeface="Roboto"/>
              </a:rPr>
              <a:t>They’re only seen in certain situations or under specific circumstances.</a:t>
            </a:r>
          </a:p>
          <a:p>
            <a:pPr algn="l"/>
            <a:r>
              <a:rPr lang="en-US" b="0" i="0" dirty="0">
                <a:solidFill>
                  <a:srgbClr val="374858"/>
                </a:solidFill>
                <a:effectLst/>
                <a:latin typeface="Roboto"/>
              </a:rPr>
              <a:t>For example, a person whose cardinal trait is assertiveness may show signs of submission when the police stops them for speeding. This is just a situational trait that may or may not show up during other interpersonal encounters.</a:t>
            </a:r>
          </a:p>
          <a:p>
            <a:pPr algn="l"/>
            <a:endParaRPr lang="en-IN" b="1" i="0" dirty="0">
              <a:solidFill>
                <a:srgbClr val="374858"/>
              </a:solidFill>
              <a:effectLst/>
              <a:latin typeface="Signika"/>
            </a:endParaRPr>
          </a:p>
        </p:txBody>
      </p:sp>
    </p:spTree>
    <p:extLst>
      <p:ext uri="{BB962C8B-B14F-4D97-AF65-F5344CB8AC3E}">
        <p14:creationId xmlns:p14="http://schemas.microsoft.com/office/powerpoint/2010/main" val="3221882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A469-ED2A-4D4E-BA96-01F1AAE9077E}"/>
              </a:ext>
            </a:extLst>
          </p:cNvPr>
          <p:cNvSpPr>
            <a:spLocks noGrp="1"/>
          </p:cNvSpPr>
          <p:nvPr>
            <p:ph type="title"/>
          </p:nvPr>
        </p:nvSpPr>
        <p:spPr>
          <a:xfrm>
            <a:off x="1484311" y="301842"/>
            <a:ext cx="10018713" cy="2136558"/>
          </a:xfrm>
        </p:spPr>
        <p:txBody>
          <a:bodyPr>
            <a:noAutofit/>
          </a:bodyPr>
          <a:lstStyle/>
          <a:p>
            <a:r>
              <a:rPr lang="en-US" sz="2400" dirty="0">
                <a:solidFill>
                  <a:srgbClr val="373D3F"/>
                </a:solidFill>
                <a:latin typeface="Times New Roman" panose="02020603050405020304" pitchFamily="18" charset="0"/>
                <a:cs typeface="Times New Roman" panose="02020603050405020304" pitchFamily="18" charset="0"/>
              </a:rPr>
              <a:t>Eysenck </a:t>
            </a:r>
            <a:r>
              <a:rPr lang="en-US" sz="2400" b="0" i="0" dirty="0">
                <a:solidFill>
                  <a:srgbClr val="373D3F"/>
                </a:solidFill>
                <a:effectLst/>
                <a:latin typeface="Times New Roman" panose="02020603050405020304" pitchFamily="18" charset="0"/>
                <a:cs typeface="Times New Roman" panose="02020603050405020304" pitchFamily="18" charset="0"/>
              </a:rPr>
              <a:t>believed personality is largely governed by biology, and he viewed people as having two specific personality dimensions: extroversion vs. introversion and neuroticism vs. stability. </a:t>
            </a:r>
            <a:r>
              <a:rPr lang="en-US" sz="2400" dirty="0">
                <a:solidFill>
                  <a:srgbClr val="373D3F"/>
                </a:solidFill>
                <a:latin typeface="Times New Roman" panose="02020603050405020304" pitchFamily="18" charset="0"/>
                <a:cs typeface="Times New Roman" panose="02020603050405020304" pitchFamily="18" charset="0"/>
              </a:rPr>
              <a:t>Later </a:t>
            </a:r>
            <a:r>
              <a:rPr lang="en-US" sz="2400" b="0" i="0" dirty="0">
                <a:solidFill>
                  <a:srgbClr val="373D3F"/>
                </a:solidFill>
                <a:effectLst/>
                <a:latin typeface="Times New Roman" panose="02020603050405020304" pitchFamily="18" charset="0"/>
                <a:cs typeface="Times New Roman" panose="02020603050405020304" pitchFamily="18" charset="0"/>
              </a:rPr>
              <a:t>collaborating with his wife and fellow personality theorist Sybil Eysenck, he added a third dimension to this model: psychoticism vs. socialization.</a:t>
            </a:r>
            <a:endParaRPr lang="en-IN"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42AB793-9E79-4581-92DF-E24035298F7D}"/>
              </a:ext>
            </a:extLst>
          </p:cNvPr>
          <p:cNvSpPr txBox="1"/>
          <p:nvPr/>
        </p:nvSpPr>
        <p:spPr>
          <a:xfrm>
            <a:off x="1731146" y="2692555"/>
            <a:ext cx="3497802" cy="2585323"/>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373D3F"/>
                </a:solidFill>
                <a:effectLst/>
                <a:latin typeface="Times New Roman" panose="02020603050405020304" pitchFamily="18" charset="0"/>
                <a:cs typeface="Times New Roman" panose="02020603050405020304" pitchFamily="18" charset="0"/>
              </a:rPr>
              <a:t>According to their theory, people high on the trait of </a:t>
            </a:r>
            <a:r>
              <a:rPr lang="en-US" b="1" dirty="0">
                <a:solidFill>
                  <a:srgbClr val="373D3F"/>
                </a:solidFill>
                <a:effectLst/>
                <a:latin typeface="Times New Roman" panose="02020603050405020304" pitchFamily="18" charset="0"/>
                <a:cs typeface="Times New Roman" panose="02020603050405020304" pitchFamily="18" charset="0"/>
              </a:rPr>
              <a:t>extroversion</a:t>
            </a:r>
            <a:r>
              <a:rPr lang="en-US" b="0" i="1" dirty="0">
                <a:solidFill>
                  <a:srgbClr val="373D3F"/>
                </a:solidFill>
                <a:effectLst/>
                <a:latin typeface="Times New Roman" panose="02020603050405020304" pitchFamily="18" charset="0"/>
                <a:cs typeface="Times New Roman" panose="02020603050405020304" pitchFamily="18" charset="0"/>
              </a:rPr>
              <a:t> </a:t>
            </a:r>
            <a:r>
              <a:rPr lang="en-US" b="0" i="0" dirty="0">
                <a:solidFill>
                  <a:srgbClr val="373D3F"/>
                </a:solidFill>
                <a:effectLst/>
                <a:latin typeface="Times New Roman" panose="02020603050405020304" pitchFamily="18" charset="0"/>
                <a:cs typeface="Times New Roman" panose="02020603050405020304" pitchFamily="18" charset="0"/>
              </a:rPr>
              <a:t>are sociable and outgoing and readily connect with others, whereas people high on the trait of </a:t>
            </a:r>
            <a:r>
              <a:rPr lang="en-US" b="1" dirty="0">
                <a:solidFill>
                  <a:srgbClr val="373D3F"/>
                </a:solidFill>
                <a:effectLst/>
                <a:latin typeface="Times New Roman" panose="02020603050405020304" pitchFamily="18" charset="0"/>
                <a:cs typeface="Times New Roman" panose="02020603050405020304" pitchFamily="18" charset="0"/>
              </a:rPr>
              <a:t>introversion</a:t>
            </a:r>
            <a:r>
              <a:rPr lang="en-US" b="1" i="1" dirty="0">
                <a:solidFill>
                  <a:srgbClr val="373D3F"/>
                </a:solidFill>
                <a:effectLst/>
                <a:latin typeface="Times New Roman" panose="02020603050405020304" pitchFamily="18" charset="0"/>
                <a:cs typeface="Times New Roman" panose="02020603050405020304" pitchFamily="18" charset="0"/>
              </a:rPr>
              <a:t> </a:t>
            </a:r>
            <a:r>
              <a:rPr lang="en-US" b="0" i="0" dirty="0">
                <a:solidFill>
                  <a:srgbClr val="373D3F"/>
                </a:solidFill>
                <a:effectLst/>
                <a:latin typeface="Times New Roman" panose="02020603050405020304" pitchFamily="18" charset="0"/>
                <a:cs typeface="Times New Roman" panose="02020603050405020304" pitchFamily="18" charset="0"/>
              </a:rPr>
              <a:t>have a higher need to be alone, engage in solitary behaviors, and limit their interactions with others.</a:t>
            </a:r>
          </a:p>
        </p:txBody>
      </p:sp>
      <p:sp>
        <p:nvSpPr>
          <p:cNvPr id="7" name="TextBox 6">
            <a:extLst>
              <a:ext uri="{FF2B5EF4-FFF2-40B4-BE49-F238E27FC236}">
                <a16:creationId xmlns:a16="http://schemas.microsoft.com/office/drawing/2014/main" id="{3528D47D-0187-4164-958B-6437A27E54C7}"/>
              </a:ext>
            </a:extLst>
          </p:cNvPr>
          <p:cNvSpPr txBox="1"/>
          <p:nvPr/>
        </p:nvSpPr>
        <p:spPr>
          <a:xfrm>
            <a:off x="5486400" y="2438400"/>
            <a:ext cx="3213717" cy="3970318"/>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373D3F"/>
                </a:solidFill>
                <a:effectLst/>
                <a:latin typeface="Times New Roman" panose="02020603050405020304" pitchFamily="18" charset="0"/>
                <a:cs typeface="Times New Roman" panose="02020603050405020304" pitchFamily="18" charset="0"/>
              </a:rPr>
              <a:t>In the neuroticism/stability dimension, people high on </a:t>
            </a:r>
            <a:r>
              <a:rPr lang="en-US" b="1" dirty="0">
                <a:solidFill>
                  <a:srgbClr val="373D3F"/>
                </a:solidFill>
                <a:effectLst/>
                <a:latin typeface="Times New Roman" panose="02020603050405020304" pitchFamily="18" charset="0"/>
                <a:cs typeface="Times New Roman" panose="02020603050405020304" pitchFamily="18" charset="0"/>
              </a:rPr>
              <a:t>neuroticism</a:t>
            </a:r>
            <a:r>
              <a:rPr lang="en-US" b="0" i="1" dirty="0">
                <a:solidFill>
                  <a:srgbClr val="373D3F"/>
                </a:solidFill>
                <a:effectLst/>
                <a:latin typeface="Times New Roman" panose="02020603050405020304" pitchFamily="18" charset="0"/>
                <a:cs typeface="Times New Roman" panose="02020603050405020304" pitchFamily="18" charset="0"/>
              </a:rPr>
              <a:t> </a:t>
            </a:r>
            <a:r>
              <a:rPr lang="en-US" b="0" i="0" dirty="0">
                <a:solidFill>
                  <a:srgbClr val="373D3F"/>
                </a:solidFill>
                <a:effectLst/>
                <a:latin typeface="Times New Roman" panose="02020603050405020304" pitchFamily="18" charset="0"/>
                <a:cs typeface="Times New Roman" panose="02020603050405020304" pitchFamily="18" charset="0"/>
              </a:rPr>
              <a:t>tend to be anxious; they tend to have an overactive sympathetic nervous system and even with low stress, their bodies and emotional state tend to go into a flight-or-fight reaction. In contrast, people high on </a:t>
            </a:r>
            <a:r>
              <a:rPr lang="en-US" b="1" dirty="0">
                <a:solidFill>
                  <a:srgbClr val="373D3F"/>
                </a:solidFill>
                <a:effectLst/>
                <a:latin typeface="Times New Roman" panose="02020603050405020304" pitchFamily="18" charset="0"/>
                <a:cs typeface="Times New Roman" panose="02020603050405020304" pitchFamily="18" charset="0"/>
              </a:rPr>
              <a:t>stability</a:t>
            </a:r>
            <a:r>
              <a:rPr lang="en-US" b="0" dirty="0">
                <a:solidFill>
                  <a:srgbClr val="373D3F"/>
                </a:solidFill>
                <a:effectLst/>
                <a:latin typeface="Times New Roman" panose="02020603050405020304" pitchFamily="18" charset="0"/>
                <a:cs typeface="Times New Roman" panose="02020603050405020304" pitchFamily="18" charset="0"/>
              </a:rPr>
              <a:t> </a:t>
            </a:r>
            <a:r>
              <a:rPr lang="en-US" b="0" i="0" dirty="0">
                <a:solidFill>
                  <a:srgbClr val="373D3F"/>
                </a:solidFill>
                <a:effectLst/>
                <a:latin typeface="Times New Roman" panose="02020603050405020304" pitchFamily="18" charset="0"/>
                <a:cs typeface="Times New Roman" panose="02020603050405020304" pitchFamily="18" charset="0"/>
              </a:rPr>
              <a:t>tend to need more stimulation to activate their flight-or-fight reaction and are therefore considered more emotionally stable.</a:t>
            </a:r>
          </a:p>
        </p:txBody>
      </p:sp>
      <p:sp>
        <p:nvSpPr>
          <p:cNvPr id="12" name="TextBox 11">
            <a:extLst>
              <a:ext uri="{FF2B5EF4-FFF2-40B4-BE49-F238E27FC236}">
                <a16:creationId xmlns:a16="http://schemas.microsoft.com/office/drawing/2014/main" id="{05B32694-1581-439F-8E23-D0122B872F32}"/>
              </a:ext>
            </a:extLst>
          </p:cNvPr>
          <p:cNvSpPr txBox="1"/>
          <p:nvPr/>
        </p:nvSpPr>
        <p:spPr>
          <a:xfrm>
            <a:off x="8531441" y="2554056"/>
            <a:ext cx="3071674" cy="3416320"/>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373D3F"/>
                </a:solidFill>
                <a:effectLst/>
                <a:latin typeface="Times New Roman" panose="02020603050405020304" pitchFamily="18" charset="0"/>
                <a:cs typeface="Times New Roman" panose="02020603050405020304" pitchFamily="18" charset="0"/>
              </a:rPr>
              <a:t>In the psychoticism/socialization dimension, people who are high on </a:t>
            </a:r>
            <a:r>
              <a:rPr lang="en-US" b="1" dirty="0">
                <a:solidFill>
                  <a:srgbClr val="373D3F"/>
                </a:solidFill>
                <a:effectLst/>
                <a:latin typeface="Times New Roman" panose="02020603050405020304" pitchFamily="18" charset="0"/>
                <a:cs typeface="Times New Roman" panose="02020603050405020304" pitchFamily="18" charset="0"/>
              </a:rPr>
              <a:t>psychoticism</a:t>
            </a:r>
            <a:r>
              <a:rPr lang="en-US" b="0" i="1" dirty="0">
                <a:solidFill>
                  <a:srgbClr val="373D3F"/>
                </a:solidFill>
                <a:effectLst/>
                <a:latin typeface="Times New Roman" panose="02020603050405020304" pitchFamily="18" charset="0"/>
                <a:cs typeface="Times New Roman" panose="02020603050405020304" pitchFamily="18" charset="0"/>
              </a:rPr>
              <a:t> </a:t>
            </a:r>
            <a:r>
              <a:rPr lang="en-US" b="0" i="0" dirty="0">
                <a:solidFill>
                  <a:srgbClr val="373D3F"/>
                </a:solidFill>
                <a:effectLst/>
                <a:latin typeface="Times New Roman" panose="02020603050405020304" pitchFamily="18" charset="0"/>
                <a:cs typeface="Times New Roman" panose="02020603050405020304" pitchFamily="18" charset="0"/>
              </a:rPr>
              <a:t>tend to be independent thinkers, cold, nonconformist, impulsive, antisocial, and hostile. People who are high on </a:t>
            </a:r>
            <a:r>
              <a:rPr lang="en-US" b="1" dirty="0">
                <a:solidFill>
                  <a:srgbClr val="373D3F"/>
                </a:solidFill>
                <a:effectLst/>
                <a:latin typeface="Times New Roman" panose="02020603050405020304" pitchFamily="18" charset="0"/>
                <a:cs typeface="Times New Roman" panose="02020603050405020304" pitchFamily="18" charset="0"/>
              </a:rPr>
              <a:t>socialization</a:t>
            </a:r>
            <a:r>
              <a:rPr lang="en-US" b="0" i="1" dirty="0">
                <a:solidFill>
                  <a:srgbClr val="373D3F"/>
                </a:solidFill>
                <a:effectLst/>
                <a:latin typeface="Times New Roman" panose="02020603050405020304" pitchFamily="18" charset="0"/>
                <a:cs typeface="Times New Roman" panose="02020603050405020304" pitchFamily="18" charset="0"/>
              </a:rPr>
              <a:t> </a:t>
            </a:r>
            <a:r>
              <a:rPr lang="en-US" b="0" i="0" dirty="0">
                <a:solidFill>
                  <a:srgbClr val="373D3F"/>
                </a:solidFill>
                <a:effectLst/>
                <a:latin typeface="Times New Roman" panose="02020603050405020304" pitchFamily="18" charset="0"/>
                <a:cs typeface="Times New Roman" panose="02020603050405020304" pitchFamily="18" charset="0"/>
              </a:rPr>
              <a:t>tend to have high impulse control—they are more altruistic, empathetic, cooperative, and conventional.</a:t>
            </a:r>
          </a:p>
        </p:txBody>
      </p:sp>
    </p:spTree>
    <p:extLst>
      <p:ext uri="{BB962C8B-B14F-4D97-AF65-F5344CB8AC3E}">
        <p14:creationId xmlns:p14="http://schemas.microsoft.com/office/powerpoint/2010/main" val="1682953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A6870EF-2F87-466B-87E7-080E2D0CDD3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0065" y="0"/>
            <a:ext cx="10571825" cy="6471820"/>
          </a:xfrm>
        </p:spPr>
      </p:pic>
    </p:spTree>
    <p:extLst>
      <p:ext uri="{BB962C8B-B14F-4D97-AF65-F5344CB8AC3E}">
        <p14:creationId xmlns:p14="http://schemas.microsoft.com/office/powerpoint/2010/main" val="4161912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4C881C-1C0D-4A15-B796-9E696628D67D}"/>
              </a:ext>
            </a:extLst>
          </p:cNvPr>
          <p:cNvSpPr>
            <a:spLocks noGrp="1"/>
          </p:cNvSpPr>
          <p:nvPr>
            <p:ph idx="1"/>
          </p:nvPr>
        </p:nvSpPr>
        <p:spPr>
          <a:xfrm>
            <a:off x="1484310" y="1083077"/>
            <a:ext cx="10018713" cy="4708124"/>
          </a:xfrm>
        </p:spPr>
        <p:txBody>
          <a:bodyPr>
            <a:normAutofit fontScale="92500" lnSpcReduction="20000"/>
          </a:bodyPr>
          <a:lstStyle/>
          <a:p>
            <a:pPr marL="0" indent="0" algn="l">
              <a:buNone/>
            </a:pPr>
            <a:r>
              <a:rPr lang="en-US" sz="3000" b="1" i="0" dirty="0">
                <a:solidFill>
                  <a:schemeClr val="accent2"/>
                </a:solidFill>
                <a:effectLst/>
                <a:latin typeface="Times New Roman" panose="02020603050405020304" pitchFamily="18" charset="0"/>
                <a:cs typeface="Times New Roman" panose="02020603050405020304" pitchFamily="18" charset="0"/>
              </a:rPr>
              <a:t>Jung’s 8 Personality Types</a:t>
            </a:r>
          </a:p>
          <a:p>
            <a:pPr marL="0" indent="0" algn="l">
              <a:buNone/>
            </a:pPr>
            <a:r>
              <a:rPr lang="en-US" b="0" i="0" dirty="0">
                <a:effectLst/>
                <a:latin typeface="Open Sans"/>
              </a:rPr>
              <a:t>Jung formulated eight personality types, which are the basis for the Briggs Myers’ </a:t>
            </a:r>
            <a:r>
              <a:rPr lang="en-US" dirty="0">
                <a:latin typeface="Open Sans"/>
              </a:rPr>
              <a:t>16 personality.</a:t>
            </a:r>
            <a:r>
              <a:rPr lang="en-US" b="0" i="0" dirty="0">
                <a:effectLst/>
                <a:latin typeface="Open Sans"/>
              </a:rPr>
              <a:t>  The eight types are:</a:t>
            </a:r>
          </a:p>
          <a:p>
            <a:pPr algn="l">
              <a:buFont typeface="Arial" panose="020B0604020202020204" pitchFamily="34" charset="0"/>
              <a:buChar char="•"/>
            </a:pPr>
            <a:r>
              <a:rPr lang="en-US" b="0" i="0" dirty="0">
                <a:effectLst/>
                <a:latin typeface="Open Sans"/>
              </a:rPr>
              <a:t>Extraverted Thinking</a:t>
            </a:r>
          </a:p>
          <a:p>
            <a:pPr algn="l">
              <a:buFont typeface="Arial" panose="020B0604020202020204" pitchFamily="34" charset="0"/>
              <a:buChar char="•"/>
            </a:pPr>
            <a:r>
              <a:rPr lang="en-US" b="0" i="0" dirty="0">
                <a:effectLst/>
                <a:latin typeface="Open Sans"/>
              </a:rPr>
              <a:t>Introverted Thinking </a:t>
            </a:r>
          </a:p>
          <a:p>
            <a:pPr algn="l">
              <a:buFont typeface="Arial" panose="020B0604020202020204" pitchFamily="34" charset="0"/>
              <a:buChar char="•"/>
            </a:pPr>
            <a:r>
              <a:rPr lang="en-US" b="0" i="0" dirty="0">
                <a:effectLst/>
                <a:latin typeface="Open Sans"/>
              </a:rPr>
              <a:t>Extraverted Feeling </a:t>
            </a:r>
          </a:p>
          <a:p>
            <a:pPr algn="l">
              <a:buFont typeface="Arial" panose="020B0604020202020204" pitchFamily="34" charset="0"/>
              <a:buChar char="•"/>
            </a:pPr>
            <a:r>
              <a:rPr lang="en-US" b="0" i="0" dirty="0">
                <a:effectLst/>
                <a:latin typeface="Open Sans"/>
              </a:rPr>
              <a:t>Introverted Feeling </a:t>
            </a:r>
          </a:p>
          <a:p>
            <a:pPr algn="l">
              <a:buFont typeface="Arial" panose="020B0604020202020204" pitchFamily="34" charset="0"/>
              <a:buChar char="•"/>
            </a:pPr>
            <a:r>
              <a:rPr lang="en-US" b="0" i="0" dirty="0">
                <a:effectLst/>
                <a:latin typeface="Open Sans"/>
              </a:rPr>
              <a:t>Extraverted Sensation </a:t>
            </a:r>
          </a:p>
          <a:p>
            <a:pPr algn="l">
              <a:buFont typeface="Arial" panose="020B0604020202020204" pitchFamily="34" charset="0"/>
              <a:buChar char="•"/>
            </a:pPr>
            <a:r>
              <a:rPr lang="en-US" b="0" i="0" dirty="0">
                <a:effectLst/>
                <a:latin typeface="Open Sans"/>
              </a:rPr>
              <a:t>Introverted Sensation </a:t>
            </a:r>
          </a:p>
          <a:p>
            <a:pPr algn="l">
              <a:buFont typeface="Arial" panose="020B0604020202020204" pitchFamily="34" charset="0"/>
              <a:buChar char="•"/>
            </a:pPr>
            <a:r>
              <a:rPr lang="en-US" b="0" i="0" dirty="0">
                <a:effectLst/>
                <a:latin typeface="Open Sans"/>
              </a:rPr>
              <a:t>Extraverted Intuition</a:t>
            </a:r>
          </a:p>
          <a:p>
            <a:pPr algn="l">
              <a:buFont typeface="Arial" panose="020B0604020202020204" pitchFamily="34" charset="0"/>
              <a:buChar char="•"/>
            </a:pPr>
            <a:r>
              <a:rPr lang="en-US" b="0" i="0" dirty="0">
                <a:effectLst/>
                <a:latin typeface="Open Sans"/>
              </a:rPr>
              <a:t>Introverted Intuition</a:t>
            </a:r>
          </a:p>
          <a:p>
            <a:endParaRPr lang="en-IN" dirty="0"/>
          </a:p>
        </p:txBody>
      </p:sp>
    </p:spTree>
    <p:extLst>
      <p:ext uri="{BB962C8B-B14F-4D97-AF65-F5344CB8AC3E}">
        <p14:creationId xmlns:p14="http://schemas.microsoft.com/office/powerpoint/2010/main" val="3718196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E29672-4818-449A-911C-249C6DB62DFB}"/>
              </a:ext>
            </a:extLst>
          </p:cNvPr>
          <p:cNvSpPr>
            <a:spLocks noGrp="1"/>
          </p:cNvSpPr>
          <p:nvPr>
            <p:ph idx="1"/>
          </p:nvPr>
        </p:nvSpPr>
        <p:spPr>
          <a:xfrm>
            <a:off x="1484310" y="2667000"/>
            <a:ext cx="10018713" cy="2846034"/>
          </a:xfrm>
        </p:spPr>
        <p:txBody>
          <a:bodyPr/>
          <a:lstStyle/>
          <a:p>
            <a:pPr algn="l"/>
            <a:r>
              <a:rPr lang="en-US" b="0" i="0" dirty="0">
                <a:solidFill>
                  <a:srgbClr val="121212"/>
                </a:solidFill>
                <a:effectLst/>
                <a:latin typeface="noto sans"/>
              </a:rPr>
              <a:t>Personality is the dynamic organization within the individual of those psychophysical systems that determine his characteristics behavior and thought" (Allport, 1961, p. 28).</a:t>
            </a:r>
          </a:p>
          <a:p>
            <a:pPr algn="l"/>
            <a:r>
              <a:rPr lang="en-US" b="0" i="0" dirty="0">
                <a:solidFill>
                  <a:srgbClr val="121212"/>
                </a:solidFill>
                <a:effectLst/>
                <a:latin typeface="noto sans"/>
              </a:rPr>
              <a:t>“The characteristics or blend of characteristics that make a person unique” (Weinberg &amp; Gould, 1999).</a:t>
            </a:r>
          </a:p>
          <a:p>
            <a:endParaRPr lang="en-IN" dirty="0"/>
          </a:p>
        </p:txBody>
      </p:sp>
      <p:pic>
        <p:nvPicPr>
          <p:cNvPr id="5" name="Picture 4">
            <a:extLst>
              <a:ext uri="{FF2B5EF4-FFF2-40B4-BE49-F238E27FC236}">
                <a16:creationId xmlns:a16="http://schemas.microsoft.com/office/drawing/2014/main" id="{A40AB95D-7310-4091-8477-347CE3A557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3301" y="761999"/>
            <a:ext cx="6658252" cy="1600200"/>
          </a:xfrm>
          <a:prstGeom prst="rect">
            <a:avLst/>
          </a:prstGeom>
        </p:spPr>
      </p:pic>
    </p:spTree>
    <p:extLst>
      <p:ext uri="{BB962C8B-B14F-4D97-AF65-F5344CB8AC3E}">
        <p14:creationId xmlns:p14="http://schemas.microsoft.com/office/powerpoint/2010/main" val="1300361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E568D7-28BE-476A-8BE4-864465AF017B}"/>
              </a:ext>
            </a:extLst>
          </p:cNvPr>
          <p:cNvSpPr>
            <a:spLocks noGrp="1"/>
          </p:cNvSpPr>
          <p:nvPr>
            <p:ph idx="1"/>
          </p:nvPr>
        </p:nvSpPr>
        <p:spPr>
          <a:xfrm>
            <a:off x="1484310" y="381740"/>
            <a:ext cx="10018713" cy="5566299"/>
          </a:xfrm>
        </p:spPr>
        <p:txBody>
          <a:bodyPr>
            <a:normAutofit/>
          </a:bodyPr>
          <a:lstStyle/>
          <a:p>
            <a:r>
              <a:rPr lang="en-US" b="0" i="0" dirty="0">
                <a:solidFill>
                  <a:srgbClr val="373D3F"/>
                </a:solidFill>
                <a:effectLst/>
                <a:latin typeface="proxima-nova"/>
              </a:rPr>
              <a:t>Hippocrates theorized that personality traits and human behaviors are based on four separate temperaments associated with four fluids (“humors”) of the body: choleric temperament (yellow bile from the liver), melancholic temperament (black bile from the kidneys), sanguine temperament (red blood from the heart), and phlegmatic temperament (white phlegm from the lungs). </a:t>
            </a:r>
          </a:p>
          <a:p>
            <a:r>
              <a:rPr lang="en-US" b="0" i="0" dirty="0">
                <a:solidFill>
                  <a:srgbClr val="373D3F"/>
                </a:solidFill>
                <a:effectLst/>
                <a:latin typeface="proxima-nova"/>
              </a:rPr>
              <a:t>Years later, the influential Greek physician and philosopher Galen built on Hippocrates’s theory, suggesting that both diseases and personality differences could be explained by imbalances in the humors and that each person exhibits one of the four temperaments. </a:t>
            </a:r>
          </a:p>
          <a:p>
            <a:r>
              <a:rPr lang="en-US" b="0" i="0" dirty="0">
                <a:solidFill>
                  <a:srgbClr val="373D3F"/>
                </a:solidFill>
                <a:effectLst/>
                <a:latin typeface="proxima-nova"/>
              </a:rPr>
              <a:t>For example, the choleric person is passionate, ambitious, and bold; the melancholic person is reserved, anxious, and unhappy; the sanguine person is joyful, eager, and optimistic; and the phlegmatic person is calm, reliable, and thoughtful.</a:t>
            </a:r>
            <a:endParaRPr lang="en-IN" dirty="0"/>
          </a:p>
        </p:txBody>
      </p:sp>
    </p:spTree>
    <p:extLst>
      <p:ext uri="{BB962C8B-B14F-4D97-AF65-F5344CB8AC3E}">
        <p14:creationId xmlns:p14="http://schemas.microsoft.com/office/powerpoint/2010/main" val="351953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02A800A-E18F-445C-8FFC-DE948D48096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9429" y="506027"/>
            <a:ext cx="7652551" cy="5285173"/>
          </a:xfrm>
        </p:spPr>
      </p:pic>
    </p:spTree>
    <p:extLst>
      <p:ext uri="{BB962C8B-B14F-4D97-AF65-F5344CB8AC3E}">
        <p14:creationId xmlns:p14="http://schemas.microsoft.com/office/powerpoint/2010/main" val="3767224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A2962E5-5C3D-4C74-A6EB-422E809A2AC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75355" y="1784412"/>
            <a:ext cx="6134470" cy="3316225"/>
          </a:xfrm>
        </p:spPr>
      </p:pic>
    </p:spTree>
    <p:extLst>
      <p:ext uri="{BB962C8B-B14F-4D97-AF65-F5344CB8AC3E}">
        <p14:creationId xmlns:p14="http://schemas.microsoft.com/office/powerpoint/2010/main" val="1045302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BF74425-B90B-4DAE-B008-9D410E7196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4926" y="114717"/>
            <a:ext cx="7865617" cy="1685925"/>
          </a:xfrm>
        </p:spPr>
      </p:pic>
      <p:pic>
        <p:nvPicPr>
          <p:cNvPr id="7" name="Picture 6">
            <a:extLst>
              <a:ext uri="{FF2B5EF4-FFF2-40B4-BE49-F238E27FC236}">
                <a16:creationId xmlns:a16="http://schemas.microsoft.com/office/drawing/2014/main" id="{BD4E1984-45D1-479D-831D-4CC5F35E37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3668" y="2952425"/>
            <a:ext cx="2438400" cy="1876425"/>
          </a:xfrm>
          <a:prstGeom prst="rect">
            <a:avLst/>
          </a:prstGeom>
        </p:spPr>
      </p:pic>
      <p:pic>
        <p:nvPicPr>
          <p:cNvPr id="9" name="Picture 8">
            <a:extLst>
              <a:ext uri="{FF2B5EF4-FFF2-40B4-BE49-F238E27FC236}">
                <a16:creationId xmlns:a16="http://schemas.microsoft.com/office/drawing/2014/main" id="{40D10C15-F0A4-4AA1-8A27-D0D74234E0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05217" y="2792236"/>
            <a:ext cx="2857500" cy="1600200"/>
          </a:xfrm>
          <a:prstGeom prst="rect">
            <a:avLst/>
          </a:prstGeom>
        </p:spPr>
      </p:pic>
      <p:pic>
        <p:nvPicPr>
          <p:cNvPr id="11" name="Picture 10">
            <a:extLst>
              <a:ext uri="{FF2B5EF4-FFF2-40B4-BE49-F238E27FC236}">
                <a16:creationId xmlns:a16="http://schemas.microsoft.com/office/drawing/2014/main" id="{3EC7BA10-87E6-44BB-B42F-63672104E72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17674" y="2952425"/>
            <a:ext cx="2981325" cy="1533525"/>
          </a:xfrm>
          <a:prstGeom prst="rect">
            <a:avLst/>
          </a:prstGeom>
        </p:spPr>
      </p:pic>
      <p:pic>
        <p:nvPicPr>
          <p:cNvPr id="13" name="Picture 12">
            <a:extLst>
              <a:ext uri="{FF2B5EF4-FFF2-40B4-BE49-F238E27FC236}">
                <a16:creationId xmlns:a16="http://schemas.microsoft.com/office/drawing/2014/main" id="{113F347F-1645-40C9-B1E4-F58AA6F046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57993" y="4923174"/>
            <a:ext cx="3876675" cy="1181100"/>
          </a:xfrm>
          <a:prstGeom prst="rect">
            <a:avLst/>
          </a:prstGeom>
        </p:spPr>
      </p:pic>
      <p:pic>
        <p:nvPicPr>
          <p:cNvPr id="15" name="Picture 14">
            <a:extLst>
              <a:ext uri="{FF2B5EF4-FFF2-40B4-BE49-F238E27FC236}">
                <a16:creationId xmlns:a16="http://schemas.microsoft.com/office/drawing/2014/main" id="{7C1F4C7E-9ECC-4790-9DCE-9931FF59AD9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35571" y="4361199"/>
            <a:ext cx="1981200" cy="2305050"/>
          </a:xfrm>
          <a:prstGeom prst="rect">
            <a:avLst/>
          </a:prstGeom>
        </p:spPr>
      </p:pic>
      <p:pic>
        <p:nvPicPr>
          <p:cNvPr id="17" name="Picture 16">
            <a:extLst>
              <a:ext uri="{FF2B5EF4-FFF2-40B4-BE49-F238E27FC236}">
                <a16:creationId xmlns:a16="http://schemas.microsoft.com/office/drawing/2014/main" id="{F055B341-1F73-4C27-BD7E-280CFF8F157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18579" y="4609172"/>
            <a:ext cx="2933700" cy="1562100"/>
          </a:xfrm>
          <a:prstGeom prst="rect">
            <a:avLst/>
          </a:prstGeom>
        </p:spPr>
      </p:pic>
      <p:sp>
        <p:nvSpPr>
          <p:cNvPr id="18" name="Arrow: Down 17">
            <a:extLst>
              <a:ext uri="{FF2B5EF4-FFF2-40B4-BE49-F238E27FC236}">
                <a16:creationId xmlns:a16="http://schemas.microsoft.com/office/drawing/2014/main" id="{162BDC12-8B81-49B2-9BE1-280072C96D2E}"/>
              </a:ext>
            </a:extLst>
          </p:cNvPr>
          <p:cNvSpPr/>
          <p:nvPr/>
        </p:nvSpPr>
        <p:spPr>
          <a:xfrm>
            <a:off x="4334036" y="1863548"/>
            <a:ext cx="3984271" cy="635354"/>
          </a:xfrm>
          <a:prstGeom prst="downArrow">
            <a:avLst>
              <a:gd name="adj1" fmla="val 50000"/>
              <a:gd name="adj2" fmla="val 5419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405932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A0F4A3-421B-45FA-8159-B32B51157791}"/>
              </a:ext>
            </a:extLst>
          </p:cNvPr>
          <p:cNvSpPr>
            <a:spLocks noGrp="1"/>
          </p:cNvSpPr>
          <p:nvPr>
            <p:ph idx="1"/>
          </p:nvPr>
        </p:nvSpPr>
        <p:spPr/>
        <p:txBody>
          <a:bodyPr/>
          <a:lstStyle/>
          <a:p>
            <a:r>
              <a:rPr lang="en-US" b="0" i="0" dirty="0">
                <a:solidFill>
                  <a:srgbClr val="161C2D"/>
                </a:solidFill>
                <a:effectLst/>
                <a:latin typeface="HKGroteskPro"/>
              </a:rPr>
              <a:t> </a:t>
            </a:r>
            <a:r>
              <a:rPr lang="en-US" b="0" i="0" dirty="0">
                <a:solidFill>
                  <a:srgbClr val="161C2D"/>
                </a:solidFill>
                <a:effectLst/>
                <a:latin typeface="Times New Roman" panose="02020603050405020304" pitchFamily="18" charset="0"/>
                <a:cs typeface="Times New Roman" panose="02020603050405020304" pitchFamily="18" charset="0"/>
              </a:rPr>
              <a:t>Type A personality likes to be in charge and be in control of their environment and their lives.</a:t>
            </a:r>
          </a:p>
          <a:p>
            <a:r>
              <a:rPr lang="en-US" b="0" i="0" dirty="0">
                <a:solidFill>
                  <a:srgbClr val="161C2D"/>
                </a:solidFill>
                <a:effectLst/>
                <a:latin typeface="Times New Roman" panose="02020603050405020304" pitchFamily="18" charset="0"/>
                <a:cs typeface="Times New Roman" panose="02020603050405020304" pitchFamily="18" charset="0"/>
              </a:rPr>
              <a:t>They’re usually very goal-oriented and practical in their solutions. </a:t>
            </a:r>
          </a:p>
          <a:p>
            <a:r>
              <a:rPr lang="en-US" dirty="0">
                <a:solidFill>
                  <a:srgbClr val="161C2D"/>
                </a:solidFill>
                <a:latin typeface="Times New Roman" panose="02020603050405020304" pitchFamily="18" charset="0"/>
                <a:cs typeface="Times New Roman" panose="02020603050405020304" pitchFamily="18" charset="0"/>
              </a:rPr>
              <a:t>They prefer to work all alone by themselves and does not like any restrictions.</a:t>
            </a:r>
            <a:endParaRPr lang="en-IN"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1CFBFC72-D19F-4A8A-8BCA-5444037916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1" y="482122"/>
            <a:ext cx="6693762" cy="2466975"/>
          </a:xfrm>
          <a:prstGeom prst="rect">
            <a:avLst/>
          </a:prstGeom>
        </p:spPr>
      </p:pic>
    </p:spTree>
    <p:extLst>
      <p:ext uri="{BB962C8B-B14F-4D97-AF65-F5344CB8AC3E}">
        <p14:creationId xmlns:p14="http://schemas.microsoft.com/office/powerpoint/2010/main" val="38561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68ED0C-6ED0-4F8B-B7F4-8574908970CF}"/>
              </a:ext>
            </a:extLst>
          </p:cNvPr>
          <p:cNvSpPr>
            <a:spLocks noGrp="1"/>
          </p:cNvSpPr>
          <p:nvPr>
            <p:ph idx="1"/>
          </p:nvPr>
        </p:nvSpPr>
        <p:spPr>
          <a:xfrm>
            <a:off x="1484311" y="585927"/>
            <a:ext cx="2874626" cy="5406500"/>
          </a:xfrm>
        </p:spPr>
        <p:txBody>
          <a:bodyPr>
            <a:normAutofit/>
          </a:bodyPr>
          <a:lstStyle/>
          <a:p>
            <a:pPr algn="l">
              <a:buFont typeface="Arial" panose="020B0604020202020204" pitchFamily="34" charset="0"/>
              <a:buChar char="•"/>
            </a:pPr>
            <a:endParaRPr lang="en-IN" sz="1600" b="0" i="0" dirty="0">
              <a:solidFill>
                <a:srgbClr val="161C2D"/>
              </a:solidFill>
              <a:effectLst/>
              <a:latin typeface="Times New Roman" panose="02020603050405020304" pitchFamily="18" charset="0"/>
              <a:cs typeface="Times New Roman" panose="02020603050405020304" pitchFamily="18" charset="0"/>
            </a:endParaRPr>
          </a:p>
          <a:p>
            <a:pPr marL="0" indent="0" algn="l">
              <a:buNone/>
            </a:pPr>
            <a:r>
              <a:rPr lang="en-IN" sz="1800" b="1" i="0" dirty="0">
                <a:solidFill>
                  <a:schemeClr val="accent4"/>
                </a:solidFill>
                <a:effectLst/>
                <a:latin typeface="Times New Roman" panose="02020603050405020304" pitchFamily="18" charset="0"/>
                <a:cs typeface="Times New Roman" panose="02020603050405020304" pitchFamily="18" charset="0"/>
              </a:rPr>
              <a:t>STRENGTHS OF TYPE A</a:t>
            </a:r>
          </a:p>
          <a:p>
            <a:pPr algn="l">
              <a:buFont typeface="Arial" panose="020B0604020202020204" pitchFamily="34" charset="0"/>
              <a:buChar char="•"/>
            </a:pPr>
            <a:r>
              <a:rPr lang="en-IN" sz="1800" b="0" i="0" dirty="0">
                <a:solidFill>
                  <a:srgbClr val="161C2D"/>
                </a:solidFill>
                <a:effectLst/>
                <a:latin typeface="Times New Roman" panose="02020603050405020304" pitchFamily="18" charset="0"/>
                <a:cs typeface="Times New Roman" panose="02020603050405020304" pitchFamily="18" charset="0"/>
              </a:rPr>
              <a:t>Embraces change</a:t>
            </a:r>
          </a:p>
          <a:p>
            <a:pPr algn="l">
              <a:buFont typeface="Arial" panose="020B0604020202020204" pitchFamily="34" charset="0"/>
              <a:buChar char="•"/>
            </a:pPr>
            <a:r>
              <a:rPr lang="en-IN" sz="1800" b="0" i="0" dirty="0">
                <a:solidFill>
                  <a:srgbClr val="161C2D"/>
                </a:solidFill>
                <a:effectLst/>
                <a:latin typeface="Times New Roman" panose="02020603050405020304" pitchFamily="18" charset="0"/>
                <a:cs typeface="Times New Roman" panose="02020603050405020304" pitchFamily="18" charset="0"/>
              </a:rPr>
              <a:t>Fast-paced</a:t>
            </a:r>
          </a:p>
          <a:p>
            <a:pPr algn="l">
              <a:buFont typeface="Arial" panose="020B0604020202020204" pitchFamily="34" charset="0"/>
              <a:buChar char="•"/>
            </a:pPr>
            <a:r>
              <a:rPr lang="en-IN" sz="1800" b="0" i="0" dirty="0">
                <a:solidFill>
                  <a:srgbClr val="161C2D"/>
                </a:solidFill>
                <a:effectLst/>
                <a:latin typeface="Times New Roman" panose="02020603050405020304" pitchFamily="18" charset="0"/>
                <a:cs typeface="Times New Roman" panose="02020603050405020304" pitchFamily="18" charset="0"/>
              </a:rPr>
              <a:t>Entrepreneurial</a:t>
            </a:r>
          </a:p>
          <a:p>
            <a:pPr algn="l">
              <a:buFont typeface="Arial" panose="020B0604020202020204" pitchFamily="34" charset="0"/>
              <a:buChar char="•"/>
            </a:pPr>
            <a:r>
              <a:rPr lang="en-IN" sz="1800" b="0" i="0" dirty="0">
                <a:solidFill>
                  <a:srgbClr val="161C2D"/>
                </a:solidFill>
                <a:effectLst/>
                <a:latin typeface="Times New Roman" panose="02020603050405020304" pitchFamily="18" charset="0"/>
                <a:cs typeface="Times New Roman" panose="02020603050405020304" pitchFamily="18" charset="0"/>
              </a:rPr>
              <a:t>Direct management style</a:t>
            </a:r>
          </a:p>
          <a:p>
            <a:pPr algn="l">
              <a:buFont typeface="Arial" panose="020B0604020202020204" pitchFamily="34" charset="0"/>
              <a:buChar char="•"/>
            </a:pPr>
            <a:r>
              <a:rPr lang="en-IN" sz="1800" b="0" i="0" dirty="0">
                <a:solidFill>
                  <a:srgbClr val="161C2D"/>
                </a:solidFill>
                <a:effectLst/>
                <a:latin typeface="Times New Roman" panose="02020603050405020304" pitchFamily="18" charset="0"/>
                <a:cs typeface="Times New Roman" panose="02020603050405020304" pitchFamily="18" charset="0"/>
              </a:rPr>
              <a:t>Ambitious</a:t>
            </a:r>
          </a:p>
          <a:p>
            <a:pPr>
              <a:buFont typeface="Arial" panose="020B0604020202020204" pitchFamily="34" charset="0"/>
              <a:buChar char="•"/>
            </a:pPr>
            <a:r>
              <a:rPr lang="en-IN" sz="1800" b="0" i="0" dirty="0">
                <a:solidFill>
                  <a:srgbClr val="161C2D"/>
                </a:solidFill>
                <a:effectLst/>
                <a:latin typeface="Times New Roman" panose="02020603050405020304" pitchFamily="18" charset="0"/>
                <a:cs typeface="Times New Roman" panose="02020603050405020304" pitchFamily="18" charset="0"/>
              </a:rPr>
              <a:t>Works well independently</a:t>
            </a:r>
          </a:p>
          <a:p>
            <a:pPr algn="l">
              <a:buFont typeface="Arial" panose="020B0604020202020204" pitchFamily="34" charset="0"/>
              <a:buChar char="•"/>
            </a:pPr>
            <a:r>
              <a:rPr lang="en-US" sz="1800" b="0" i="0" dirty="0">
                <a:solidFill>
                  <a:srgbClr val="161C2D"/>
                </a:solidFill>
                <a:effectLst/>
                <a:latin typeface="Times New Roman" panose="02020603050405020304" pitchFamily="18" charset="0"/>
                <a:cs typeface="Times New Roman" panose="02020603050405020304" pitchFamily="18" charset="0"/>
              </a:rPr>
              <a:t>Dominant</a:t>
            </a:r>
          </a:p>
          <a:p>
            <a:pPr algn="l">
              <a:buFont typeface="Arial" panose="020B0604020202020204" pitchFamily="34" charset="0"/>
              <a:buChar char="•"/>
            </a:pPr>
            <a:r>
              <a:rPr lang="en-US" sz="1800" b="0" i="0" dirty="0">
                <a:solidFill>
                  <a:srgbClr val="161C2D"/>
                </a:solidFill>
                <a:effectLst/>
                <a:latin typeface="Times New Roman" panose="02020603050405020304" pitchFamily="18" charset="0"/>
                <a:cs typeface="Times New Roman" panose="02020603050405020304" pitchFamily="18" charset="0"/>
              </a:rPr>
              <a:t>Good administrative skills</a:t>
            </a:r>
          </a:p>
          <a:p>
            <a:pPr algn="l">
              <a:buFont typeface="Arial" panose="020B0604020202020204" pitchFamily="34" charset="0"/>
              <a:buChar char="•"/>
            </a:pPr>
            <a:r>
              <a:rPr lang="en-US" sz="1800" b="0" i="0" dirty="0">
                <a:solidFill>
                  <a:srgbClr val="161C2D"/>
                </a:solidFill>
                <a:effectLst/>
                <a:latin typeface="Times New Roman" panose="02020603050405020304" pitchFamily="18" charset="0"/>
                <a:cs typeface="Times New Roman" panose="02020603050405020304" pitchFamily="18" charset="0"/>
              </a:rPr>
              <a:t>Highly competitive</a:t>
            </a:r>
          </a:p>
          <a:p>
            <a:pPr algn="l">
              <a:buFont typeface="Arial" panose="020B0604020202020204" pitchFamily="34" charset="0"/>
              <a:buChar char="•"/>
            </a:pPr>
            <a:endParaRPr lang="en-IN" sz="1600" b="0" i="0" dirty="0">
              <a:solidFill>
                <a:srgbClr val="161C2D"/>
              </a:solidFill>
              <a:effectLst/>
              <a:latin typeface="Times New Roman" panose="02020603050405020304" pitchFamily="18" charset="0"/>
              <a:cs typeface="Times New Roman" panose="02020603050405020304" pitchFamily="18" charset="0"/>
            </a:endParaRPr>
          </a:p>
          <a:p>
            <a:endParaRPr lang="en-IN" dirty="0"/>
          </a:p>
        </p:txBody>
      </p:sp>
      <p:sp>
        <p:nvSpPr>
          <p:cNvPr id="5" name="TextBox 4">
            <a:extLst>
              <a:ext uri="{FF2B5EF4-FFF2-40B4-BE49-F238E27FC236}">
                <a16:creationId xmlns:a16="http://schemas.microsoft.com/office/drawing/2014/main" id="{CCEED12D-FE06-473D-8182-164EDC1B06C2}"/>
              </a:ext>
            </a:extLst>
          </p:cNvPr>
          <p:cNvSpPr txBox="1"/>
          <p:nvPr/>
        </p:nvSpPr>
        <p:spPr>
          <a:xfrm>
            <a:off x="4617868" y="980853"/>
            <a:ext cx="3915051" cy="2308324"/>
          </a:xfrm>
          <a:prstGeom prst="rect">
            <a:avLst/>
          </a:prstGeom>
          <a:noFill/>
        </p:spPr>
        <p:txBody>
          <a:bodyPr wrap="square">
            <a:spAutoFit/>
          </a:bodyPr>
          <a:lstStyle/>
          <a:p>
            <a:pPr algn="l"/>
            <a:r>
              <a:rPr lang="en-US" b="1" i="0" dirty="0">
                <a:solidFill>
                  <a:srgbClr val="00B050"/>
                </a:solidFill>
                <a:effectLst/>
                <a:latin typeface="Times New Roman" panose="02020603050405020304" pitchFamily="18" charset="0"/>
                <a:cs typeface="Times New Roman" panose="02020603050405020304" pitchFamily="18" charset="0"/>
              </a:rPr>
              <a:t>WEAKNESS OF TYPE A</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Stubborn</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Workaholic</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Impatient</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Abrupt</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Tough</a:t>
            </a:r>
          </a:p>
          <a:p>
            <a:pPr>
              <a:buFont typeface="Arial" panose="020B0604020202020204" pitchFamily="34" charset="0"/>
              <a:buChar char="•"/>
            </a:pPr>
            <a:r>
              <a:rPr lang="en-IN" b="0" i="0" dirty="0">
                <a:solidFill>
                  <a:srgbClr val="161C2D"/>
                </a:solidFill>
                <a:effectLst/>
                <a:latin typeface="Times New Roman" panose="02020603050405020304" pitchFamily="18" charset="0"/>
                <a:cs typeface="Times New Roman" panose="02020603050405020304" pitchFamily="18" charset="0"/>
              </a:rPr>
              <a:t>Easily angered</a:t>
            </a:r>
          </a:p>
          <a:p>
            <a:pPr algn="l">
              <a:buFont typeface="Arial" panose="020B0604020202020204" pitchFamily="34" charset="0"/>
              <a:buChar char="•"/>
            </a:pPr>
            <a:endParaRPr lang="en-US" b="0" i="0" dirty="0">
              <a:solidFill>
                <a:srgbClr val="161C2D"/>
              </a:solidFill>
              <a:effectLst/>
              <a:latin typeface="HKGroteskPro"/>
            </a:endParaRPr>
          </a:p>
        </p:txBody>
      </p:sp>
      <p:sp>
        <p:nvSpPr>
          <p:cNvPr id="7" name="TextBox 6">
            <a:extLst>
              <a:ext uri="{FF2B5EF4-FFF2-40B4-BE49-F238E27FC236}">
                <a16:creationId xmlns:a16="http://schemas.microsoft.com/office/drawing/2014/main" id="{EF897880-7D2F-4B86-A04C-7A49CD871013}"/>
              </a:ext>
            </a:extLst>
          </p:cNvPr>
          <p:cNvSpPr txBox="1"/>
          <p:nvPr/>
        </p:nvSpPr>
        <p:spPr>
          <a:xfrm>
            <a:off x="8389399" y="829996"/>
            <a:ext cx="1711170" cy="4401205"/>
          </a:xfrm>
          <a:prstGeom prst="rect">
            <a:avLst/>
          </a:prstGeom>
          <a:noFill/>
        </p:spPr>
        <p:txBody>
          <a:bodyPr wrap="square">
            <a:spAutoFit/>
          </a:bodyPr>
          <a:lstStyle/>
          <a:p>
            <a:pPr algn="l"/>
            <a:r>
              <a:rPr lang="en-US" sz="2000" b="0" i="0" dirty="0">
                <a:solidFill>
                  <a:srgbClr val="FFC000"/>
                </a:solidFill>
                <a:effectLst/>
                <a:latin typeface="Times New Roman" panose="02020603050405020304" pitchFamily="18" charset="0"/>
                <a:cs typeface="Times New Roman" panose="02020603050405020304" pitchFamily="18" charset="0"/>
              </a:rPr>
              <a:t>MOTIVATION FOR TYPE A</a:t>
            </a:r>
          </a:p>
          <a:p>
            <a:pPr algn="l">
              <a:buFont typeface="Arial" panose="020B0604020202020204" pitchFamily="34" charset="0"/>
              <a:buChar char="•"/>
            </a:pPr>
            <a:r>
              <a:rPr lang="en-US" sz="2000" b="0" i="0" dirty="0">
                <a:solidFill>
                  <a:srgbClr val="161C2D"/>
                </a:solidFill>
                <a:effectLst/>
                <a:latin typeface="HKGroteskPro"/>
              </a:rPr>
              <a:t>Money</a:t>
            </a:r>
          </a:p>
          <a:p>
            <a:pPr algn="l">
              <a:buFont typeface="Arial" panose="020B0604020202020204" pitchFamily="34" charset="0"/>
              <a:buChar char="•"/>
            </a:pPr>
            <a:r>
              <a:rPr lang="en-US" sz="2000" b="0" i="0" dirty="0">
                <a:solidFill>
                  <a:srgbClr val="161C2D"/>
                </a:solidFill>
                <a:effectLst/>
                <a:latin typeface="HKGroteskPro"/>
              </a:rPr>
              <a:t>Opportunity</a:t>
            </a:r>
          </a:p>
          <a:p>
            <a:pPr algn="l">
              <a:buFont typeface="Arial" panose="020B0604020202020204" pitchFamily="34" charset="0"/>
              <a:buChar char="•"/>
            </a:pPr>
            <a:r>
              <a:rPr lang="en-US" sz="2000" b="0" i="0" dirty="0">
                <a:solidFill>
                  <a:srgbClr val="161C2D"/>
                </a:solidFill>
                <a:effectLst/>
                <a:latin typeface="HKGroteskPro"/>
              </a:rPr>
              <a:t>Freedom/independence</a:t>
            </a:r>
          </a:p>
          <a:p>
            <a:pPr algn="l">
              <a:buFont typeface="Arial" panose="020B0604020202020204" pitchFamily="34" charset="0"/>
              <a:buChar char="•"/>
            </a:pPr>
            <a:r>
              <a:rPr lang="en-US" sz="2000" b="0" i="0" dirty="0">
                <a:solidFill>
                  <a:srgbClr val="161C2D"/>
                </a:solidFill>
                <a:effectLst/>
                <a:latin typeface="HKGroteskPro"/>
              </a:rPr>
              <a:t>Favorable risk-reward ratio</a:t>
            </a:r>
          </a:p>
          <a:p>
            <a:pPr algn="l">
              <a:buFont typeface="Arial" panose="020B0604020202020204" pitchFamily="34" charset="0"/>
              <a:buChar char="•"/>
            </a:pPr>
            <a:r>
              <a:rPr lang="en-US" sz="2000" b="0" i="0" dirty="0">
                <a:solidFill>
                  <a:srgbClr val="161C2D"/>
                </a:solidFill>
                <a:effectLst/>
                <a:latin typeface="HKGroteskPro"/>
              </a:rPr>
              <a:t>Challenges</a:t>
            </a:r>
          </a:p>
          <a:p>
            <a:pPr algn="l">
              <a:buFont typeface="Arial" panose="020B0604020202020204" pitchFamily="34" charset="0"/>
              <a:buChar char="•"/>
            </a:pPr>
            <a:r>
              <a:rPr lang="en-US" sz="2000" b="0" i="0" dirty="0">
                <a:solidFill>
                  <a:srgbClr val="161C2D"/>
                </a:solidFill>
                <a:effectLst/>
                <a:latin typeface="HKGroteskPro"/>
              </a:rPr>
              <a:t>Urgency</a:t>
            </a:r>
          </a:p>
          <a:p>
            <a:pPr algn="l">
              <a:buFont typeface="Arial" panose="020B0604020202020204" pitchFamily="34" charset="0"/>
              <a:buChar char="•"/>
            </a:pPr>
            <a:r>
              <a:rPr lang="en-US" sz="2000" b="0" i="0" dirty="0">
                <a:solidFill>
                  <a:srgbClr val="161C2D"/>
                </a:solidFill>
                <a:effectLst/>
                <a:latin typeface="HKGroteskPro"/>
              </a:rPr>
              <a:t>Success</a:t>
            </a:r>
          </a:p>
          <a:p>
            <a:pPr algn="l">
              <a:buFont typeface="Arial" panose="020B0604020202020204" pitchFamily="34" charset="0"/>
              <a:buChar char="•"/>
            </a:pPr>
            <a:r>
              <a:rPr lang="en-US" sz="2000" b="0" i="0" dirty="0">
                <a:solidFill>
                  <a:srgbClr val="161C2D"/>
                </a:solidFill>
                <a:effectLst/>
                <a:latin typeface="HKGroteskPro"/>
              </a:rPr>
              <a:t>Leadership</a:t>
            </a:r>
          </a:p>
        </p:txBody>
      </p:sp>
    </p:spTree>
    <p:extLst>
      <p:ext uri="{BB962C8B-B14F-4D97-AF65-F5344CB8AC3E}">
        <p14:creationId xmlns:p14="http://schemas.microsoft.com/office/powerpoint/2010/main" val="318220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228582-126C-4816-A6D7-B69ABF9E30E3}"/>
              </a:ext>
            </a:extLst>
          </p:cNvPr>
          <p:cNvSpPr>
            <a:spLocks noGrp="1"/>
          </p:cNvSpPr>
          <p:nvPr>
            <p:ph idx="1"/>
          </p:nvPr>
        </p:nvSpPr>
        <p:spPr>
          <a:xfrm>
            <a:off x="1484311" y="1033506"/>
            <a:ext cx="4611690" cy="4781367"/>
          </a:xfrm>
        </p:spPr>
        <p:txBody>
          <a:bodyPr>
            <a:normAutofit fontScale="92500" lnSpcReduction="10000"/>
          </a:bodyPr>
          <a:lstStyle/>
          <a:p>
            <a:pPr marL="0" indent="0" algn="l">
              <a:buNone/>
            </a:pPr>
            <a:endParaRPr lang="en-US" b="0" i="0" dirty="0">
              <a:solidFill>
                <a:srgbClr val="161C2D"/>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President/CEO</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General contractor</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Salesperson or sales manager</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Business owner</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Politician</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Entrepreneur</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Police/military officer</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Manager</a:t>
            </a:r>
          </a:p>
          <a:p>
            <a:pPr algn="l">
              <a:buFont typeface="Arial" panose="020B0604020202020204" pitchFamily="34" charset="0"/>
              <a:buChar char="•"/>
            </a:pPr>
            <a:r>
              <a:rPr lang="en-US" b="0" i="0" dirty="0">
                <a:solidFill>
                  <a:srgbClr val="161C2D"/>
                </a:solidFill>
                <a:effectLst/>
                <a:latin typeface="Times New Roman" panose="02020603050405020304" pitchFamily="18" charset="0"/>
                <a:cs typeface="Times New Roman" panose="02020603050405020304" pitchFamily="18" charset="0"/>
              </a:rPr>
              <a:t>Executive</a:t>
            </a:r>
          </a:p>
          <a:p>
            <a:endParaRPr lang="en-IN" dirty="0"/>
          </a:p>
        </p:txBody>
      </p:sp>
      <p:pic>
        <p:nvPicPr>
          <p:cNvPr id="5" name="Picture 4">
            <a:extLst>
              <a:ext uri="{FF2B5EF4-FFF2-40B4-BE49-F238E27FC236}">
                <a16:creationId xmlns:a16="http://schemas.microsoft.com/office/drawing/2014/main" id="{B2D04BF2-13D1-4E1E-8BC7-210013104F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93555" y="1795414"/>
            <a:ext cx="2809875" cy="1628775"/>
          </a:xfrm>
          <a:prstGeom prst="rect">
            <a:avLst/>
          </a:prstGeom>
        </p:spPr>
      </p:pic>
      <p:sp>
        <p:nvSpPr>
          <p:cNvPr id="6" name="Arrow: Left 5">
            <a:extLst>
              <a:ext uri="{FF2B5EF4-FFF2-40B4-BE49-F238E27FC236}">
                <a16:creationId xmlns:a16="http://schemas.microsoft.com/office/drawing/2014/main" id="{0AE8DF49-518A-4185-A0AD-22BE881FEC41}"/>
              </a:ext>
            </a:extLst>
          </p:cNvPr>
          <p:cNvSpPr/>
          <p:nvPr/>
        </p:nvSpPr>
        <p:spPr>
          <a:xfrm>
            <a:off x="6569476" y="2414726"/>
            <a:ext cx="1047565" cy="594804"/>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858217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A9E4FB-ACAC-4AFF-A0AC-213E4F96525A}"/>
              </a:ext>
            </a:extLst>
          </p:cNvPr>
          <p:cNvSpPr>
            <a:spLocks noGrp="1"/>
          </p:cNvSpPr>
          <p:nvPr>
            <p:ph idx="1"/>
          </p:nvPr>
        </p:nvSpPr>
        <p:spPr/>
        <p:txBody>
          <a:bodyPr/>
          <a:lstStyle/>
          <a:p>
            <a:r>
              <a:rPr lang="en-US" dirty="0"/>
              <a:t>Those with type B personality are </a:t>
            </a:r>
            <a:r>
              <a:rPr lang="en-US" b="0" i="0" dirty="0">
                <a:solidFill>
                  <a:srgbClr val="161C2D"/>
                </a:solidFill>
                <a:effectLst/>
                <a:latin typeface="HKGroteskPro"/>
              </a:rPr>
              <a:t>very outgoing, energetic, and fast-paced individual who likes to be around people and enjoys being the center of attention.</a:t>
            </a:r>
          </a:p>
          <a:p>
            <a:r>
              <a:rPr lang="en-US" dirty="0">
                <a:solidFill>
                  <a:srgbClr val="161C2D"/>
                </a:solidFill>
                <a:latin typeface="HKGroteskPro"/>
              </a:rPr>
              <a:t>Their driving force is approval from other’s for which they work hard to make other’s accept them.</a:t>
            </a:r>
            <a:r>
              <a:rPr lang="en-US" b="0" i="0" dirty="0">
                <a:solidFill>
                  <a:srgbClr val="161C2D"/>
                </a:solidFill>
                <a:effectLst/>
                <a:latin typeface="HKGroteskPro"/>
              </a:rPr>
              <a:t> </a:t>
            </a:r>
            <a:endParaRPr lang="en-IN" dirty="0"/>
          </a:p>
        </p:txBody>
      </p:sp>
      <p:pic>
        <p:nvPicPr>
          <p:cNvPr id="5" name="Picture 4">
            <a:extLst>
              <a:ext uri="{FF2B5EF4-FFF2-40B4-BE49-F238E27FC236}">
                <a16:creationId xmlns:a16="http://schemas.microsoft.com/office/drawing/2014/main" id="{DFF42B9B-2996-4B75-B937-C16A6F16A8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508" y="685800"/>
            <a:ext cx="4961370" cy="1743075"/>
          </a:xfrm>
          <a:prstGeom prst="rect">
            <a:avLst/>
          </a:prstGeom>
        </p:spPr>
      </p:pic>
    </p:spTree>
    <p:extLst>
      <p:ext uri="{BB962C8B-B14F-4D97-AF65-F5344CB8AC3E}">
        <p14:creationId xmlns:p14="http://schemas.microsoft.com/office/powerpoint/2010/main" val="2581201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C4C5C1-3D0E-4452-95DD-2E758BC6919E}"/>
              </a:ext>
            </a:extLst>
          </p:cNvPr>
          <p:cNvSpPr>
            <a:spLocks noGrp="1"/>
          </p:cNvSpPr>
          <p:nvPr>
            <p:ph idx="1"/>
          </p:nvPr>
        </p:nvSpPr>
        <p:spPr>
          <a:xfrm>
            <a:off x="1484311" y="559293"/>
            <a:ext cx="3913312" cy="5231907"/>
          </a:xfrm>
        </p:spPr>
        <p:txBody>
          <a:bodyPr/>
          <a:lstStyle/>
          <a:p>
            <a:pPr marL="0" indent="0" algn="l">
              <a:buNone/>
            </a:pPr>
            <a:r>
              <a:rPr lang="en-US" sz="2800" b="1" i="0" dirty="0">
                <a:solidFill>
                  <a:srgbClr val="7030A0"/>
                </a:solidFill>
                <a:effectLst/>
                <a:latin typeface="Times New Roman" panose="02020603050405020304" pitchFamily="18" charset="0"/>
                <a:cs typeface="Times New Roman" panose="02020603050405020304" pitchFamily="18" charset="0"/>
              </a:rPr>
              <a:t>Strengths of Type B</a:t>
            </a:r>
          </a:p>
          <a:p>
            <a:pPr algn="l">
              <a:buFont typeface="Arial" panose="020B0604020202020204" pitchFamily="34" charset="0"/>
              <a:buChar char="•"/>
            </a:pPr>
            <a:r>
              <a:rPr lang="en-US" b="0" i="0" dirty="0">
                <a:solidFill>
                  <a:srgbClr val="161C2D"/>
                </a:solidFill>
                <a:effectLst/>
                <a:latin typeface="HKGroteskPro"/>
              </a:rPr>
              <a:t>Enthusiasm</a:t>
            </a:r>
          </a:p>
          <a:p>
            <a:pPr algn="l">
              <a:buFont typeface="Arial" panose="020B0604020202020204" pitchFamily="34" charset="0"/>
              <a:buChar char="•"/>
            </a:pPr>
            <a:r>
              <a:rPr lang="en-US" b="0" i="0" dirty="0">
                <a:solidFill>
                  <a:srgbClr val="161C2D"/>
                </a:solidFill>
                <a:effectLst/>
                <a:latin typeface="HKGroteskPro"/>
              </a:rPr>
              <a:t>Fun-loving</a:t>
            </a:r>
          </a:p>
          <a:p>
            <a:pPr algn="l">
              <a:buFont typeface="Arial" panose="020B0604020202020204" pitchFamily="34" charset="0"/>
              <a:buChar char="•"/>
            </a:pPr>
            <a:r>
              <a:rPr lang="en-US" b="0" i="0" dirty="0">
                <a:solidFill>
                  <a:srgbClr val="161C2D"/>
                </a:solidFill>
                <a:effectLst/>
                <a:latin typeface="HKGroteskPro"/>
              </a:rPr>
              <a:t>Persuasiveness</a:t>
            </a:r>
          </a:p>
          <a:p>
            <a:pPr algn="l">
              <a:buFont typeface="Arial" panose="020B0604020202020204" pitchFamily="34" charset="0"/>
              <a:buChar char="•"/>
            </a:pPr>
            <a:r>
              <a:rPr lang="en-US" b="0" i="0" dirty="0">
                <a:solidFill>
                  <a:srgbClr val="161C2D"/>
                </a:solidFill>
                <a:effectLst/>
                <a:latin typeface="HKGroteskPro"/>
              </a:rPr>
              <a:t>Easily liked by most people</a:t>
            </a:r>
          </a:p>
          <a:p>
            <a:pPr algn="l">
              <a:buFont typeface="Arial" panose="020B0604020202020204" pitchFamily="34" charset="0"/>
              <a:buChar char="•"/>
            </a:pPr>
            <a:r>
              <a:rPr lang="en-US" b="0" i="0" dirty="0">
                <a:solidFill>
                  <a:srgbClr val="161C2D"/>
                </a:solidFill>
                <a:effectLst/>
                <a:latin typeface="HKGroteskPro"/>
              </a:rPr>
              <a:t>Friendliness</a:t>
            </a:r>
          </a:p>
          <a:p>
            <a:pPr algn="l">
              <a:buFont typeface="Arial" panose="020B0604020202020204" pitchFamily="34" charset="0"/>
              <a:buChar char="•"/>
            </a:pPr>
            <a:r>
              <a:rPr lang="en-US" b="0" i="0" dirty="0">
                <a:solidFill>
                  <a:srgbClr val="161C2D"/>
                </a:solidFill>
                <a:effectLst/>
                <a:latin typeface="HKGroteskPro"/>
              </a:rPr>
              <a:t>Charismatic</a:t>
            </a:r>
          </a:p>
          <a:p>
            <a:r>
              <a:rPr lang="en-IN" b="0" i="0" dirty="0">
                <a:solidFill>
                  <a:srgbClr val="161C2D"/>
                </a:solidFill>
                <a:effectLst/>
                <a:latin typeface="HKGroteskPro"/>
              </a:rPr>
              <a:t>People-oriented</a:t>
            </a:r>
          </a:p>
          <a:p>
            <a:r>
              <a:rPr lang="en-IN" b="0" i="0" dirty="0">
                <a:solidFill>
                  <a:srgbClr val="161C2D"/>
                </a:solidFill>
                <a:effectLst/>
                <a:latin typeface="HKGroteskPro"/>
              </a:rPr>
              <a:t>People-oriented</a:t>
            </a:r>
          </a:p>
          <a:p>
            <a:pPr marL="0" indent="0">
              <a:buNone/>
            </a:pPr>
            <a:endParaRPr lang="en-IN" dirty="0"/>
          </a:p>
        </p:txBody>
      </p:sp>
      <p:sp>
        <p:nvSpPr>
          <p:cNvPr id="5" name="TextBox 4">
            <a:extLst>
              <a:ext uri="{FF2B5EF4-FFF2-40B4-BE49-F238E27FC236}">
                <a16:creationId xmlns:a16="http://schemas.microsoft.com/office/drawing/2014/main" id="{F56DDEAD-B126-4F9B-9448-52E930827C96}"/>
              </a:ext>
            </a:extLst>
          </p:cNvPr>
          <p:cNvSpPr txBox="1"/>
          <p:nvPr/>
        </p:nvSpPr>
        <p:spPr>
          <a:xfrm>
            <a:off x="5184559" y="677324"/>
            <a:ext cx="3406805" cy="3539430"/>
          </a:xfrm>
          <a:prstGeom prst="rect">
            <a:avLst/>
          </a:prstGeom>
          <a:noFill/>
        </p:spPr>
        <p:txBody>
          <a:bodyPr wrap="square">
            <a:spAutoFit/>
          </a:bodyPr>
          <a:lstStyle/>
          <a:p>
            <a:pPr algn="l"/>
            <a:r>
              <a:rPr lang="en-US" sz="2800" b="1" i="0" dirty="0">
                <a:solidFill>
                  <a:schemeClr val="accent5"/>
                </a:solidFill>
                <a:effectLst/>
                <a:latin typeface="Times New Roman" panose="02020603050405020304" pitchFamily="18" charset="0"/>
                <a:cs typeface="Times New Roman" panose="02020603050405020304" pitchFamily="18" charset="0"/>
              </a:rPr>
              <a:t>Weakness of Type B</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Too self-involved</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May try to do too much at once</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Impatient</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Sometimes unrealistic</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Trouble being alone</a:t>
            </a:r>
          </a:p>
        </p:txBody>
      </p:sp>
      <p:sp>
        <p:nvSpPr>
          <p:cNvPr id="7" name="TextBox 6">
            <a:extLst>
              <a:ext uri="{FF2B5EF4-FFF2-40B4-BE49-F238E27FC236}">
                <a16:creationId xmlns:a16="http://schemas.microsoft.com/office/drawing/2014/main" id="{F9B4D063-9622-42DE-925E-772469BDC688}"/>
              </a:ext>
            </a:extLst>
          </p:cNvPr>
          <p:cNvSpPr txBox="1"/>
          <p:nvPr/>
        </p:nvSpPr>
        <p:spPr>
          <a:xfrm>
            <a:off x="8585446" y="677324"/>
            <a:ext cx="3302494" cy="4093428"/>
          </a:xfrm>
          <a:prstGeom prst="rect">
            <a:avLst/>
          </a:prstGeom>
          <a:noFill/>
        </p:spPr>
        <p:txBody>
          <a:bodyPr wrap="square">
            <a:spAutoFit/>
          </a:bodyPr>
          <a:lstStyle/>
          <a:p>
            <a:pPr algn="l"/>
            <a:r>
              <a:rPr lang="en-US" sz="2800" b="1" i="0" dirty="0">
                <a:solidFill>
                  <a:srgbClr val="00B050"/>
                </a:solidFill>
                <a:effectLst/>
                <a:latin typeface="Times New Roman" panose="02020603050405020304" pitchFamily="18" charset="0"/>
                <a:cs typeface="Times New Roman" panose="02020603050405020304" pitchFamily="18" charset="0"/>
              </a:rPr>
              <a:t>Motivation for Type B</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Public recognition</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Awards, plaques, certificates</a:t>
            </a:r>
          </a:p>
          <a:p>
            <a:pPr algn="l">
              <a:buFont typeface="Arial" panose="020B0604020202020204" pitchFamily="34" charset="0"/>
              <a:buChar char="•"/>
            </a:pPr>
            <a:r>
              <a:rPr lang="en-US" sz="2800" b="0" i="0" dirty="0">
                <a:solidFill>
                  <a:srgbClr val="161C2D"/>
                </a:solidFill>
                <a:effectLst/>
                <a:latin typeface="Times New Roman" panose="02020603050405020304" pitchFamily="18" charset="0"/>
                <a:cs typeface="Times New Roman" panose="02020603050405020304" pitchFamily="18" charset="0"/>
              </a:rPr>
              <a:t>Having picture taken with celebrities</a:t>
            </a:r>
          </a:p>
          <a:p>
            <a:pPr algn="l">
              <a:buFont typeface="Arial" panose="020B0604020202020204" pitchFamily="34" charset="0"/>
              <a:buChar char="•"/>
            </a:pPr>
            <a:r>
              <a:rPr lang="en-IN" sz="2800" b="0" i="0" dirty="0">
                <a:solidFill>
                  <a:srgbClr val="161C2D"/>
                </a:solidFill>
                <a:effectLst/>
                <a:latin typeface="Times New Roman" panose="02020603050405020304" pitchFamily="18" charset="0"/>
                <a:cs typeface="Times New Roman" panose="02020603050405020304" pitchFamily="18" charset="0"/>
              </a:rPr>
              <a:t>Acceptance</a:t>
            </a:r>
          </a:p>
          <a:p>
            <a:br>
              <a:rPr lang="en-IN" dirty="0"/>
            </a:br>
            <a:endParaRPr lang="en-US" b="0" i="0" dirty="0">
              <a:solidFill>
                <a:srgbClr val="161C2D"/>
              </a:solidFill>
              <a:effectLst/>
              <a:latin typeface="HKGroteskPro"/>
            </a:endParaRPr>
          </a:p>
        </p:txBody>
      </p:sp>
    </p:spTree>
    <p:extLst>
      <p:ext uri="{BB962C8B-B14F-4D97-AF65-F5344CB8AC3E}">
        <p14:creationId xmlns:p14="http://schemas.microsoft.com/office/powerpoint/2010/main" val="2406186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9773A2-6B6A-4484-836F-31B594673948}"/>
              </a:ext>
            </a:extLst>
          </p:cNvPr>
          <p:cNvSpPr>
            <a:spLocks noGrp="1"/>
          </p:cNvSpPr>
          <p:nvPr>
            <p:ph idx="1"/>
          </p:nvPr>
        </p:nvSpPr>
        <p:spPr>
          <a:xfrm>
            <a:off x="1484310" y="532661"/>
            <a:ext cx="10018713" cy="5258540"/>
          </a:xfrm>
        </p:spPr>
        <p:txBody>
          <a:bodyPr/>
          <a:lstStyle/>
          <a:p>
            <a:pPr algn="l">
              <a:buFont typeface="Arial" panose="020B0604020202020204" pitchFamily="34" charset="0"/>
              <a:buChar char="•"/>
            </a:pPr>
            <a:r>
              <a:rPr lang="en-IN" b="0" i="0" dirty="0">
                <a:solidFill>
                  <a:srgbClr val="161C2D"/>
                </a:solidFill>
                <a:effectLst/>
                <a:latin typeface="Times New Roman" panose="02020603050405020304" pitchFamily="18" charset="0"/>
                <a:cs typeface="Times New Roman" panose="02020603050405020304" pitchFamily="18" charset="0"/>
              </a:rPr>
              <a:t>Public relations</a:t>
            </a:r>
          </a:p>
          <a:p>
            <a:pPr algn="l">
              <a:buFont typeface="Arial" panose="020B0604020202020204" pitchFamily="34" charset="0"/>
              <a:buChar char="•"/>
            </a:pPr>
            <a:r>
              <a:rPr lang="en-IN" b="0" i="0" dirty="0">
                <a:solidFill>
                  <a:srgbClr val="161C2D"/>
                </a:solidFill>
                <a:effectLst/>
                <a:latin typeface="Times New Roman" panose="02020603050405020304" pitchFamily="18" charset="0"/>
                <a:cs typeface="Times New Roman" panose="02020603050405020304" pitchFamily="18" charset="0"/>
              </a:rPr>
              <a:t>Salesperson</a:t>
            </a:r>
          </a:p>
          <a:p>
            <a:pPr algn="l">
              <a:buFont typeface="Arial" panose="020B0604020202020204" pitchFamily="34" charset="0"/>
              <a:buChar char="•"/>
            </a:pPr>
            <a:r>
              <a:rPr lang="en-IN" b="0" i="0" dirty="0">
                <a:solidFill>
                  <a:srgbClr val="161C2D"/>
                </a:solidFill>
                <a:effectLst/>
                <a:latin typeface="Times New Roman" panose="02020603050405020304" pitchFamily="18" charset="0"/>
                <a:cs typeface="Times New Roman" panose="02020603050405020304" pitchFamily="18" charset="0"/>
              </a:rPr>
              <a:t>Entertainment</a:t>
            </a:r>
          </a:p>
          <a:p>
            <a:pPr algn="l">
              <a:buFont typeface="Arial" panose="020B0604020202020204" pitchFamily="34" charset="0"/>
              <a:buChar char="•"/>
            </a:pPr>
            <a:r>
              <a:rPr lang="en-IN" b="0" i="0" dirty="0">
                <a:solidFill>
                  <a:srgbClr val="161C2D"/>
                </a:solidFill>
                <a:effectLst/>
                <a:latin typeface="Times New Roman" panose="02020603050405020304" pitchFamily="18" charset="0"/>
                <a:cs typeface="Times New Roman" panose="02020603050405020304" pitchFamily="18" charset="0"/>
              </a:rPr>
              <a:t>Personnel interviewer</a:t>
            </a:r>
          </a:p>
          <a:p>
            <a:r>
              <a:rPr lang="en-IN" b="0" i="0" dirty="0">
                <a:solidFill>
                  <a:srgbClr val="161C2D"/>
                </a:solidFill>
                <a:effectLst/>
                <a:latin typeface="Times New Roman" panose="02020603050405020304" pitchFamily="18" charset="0"/>
                <a:cs typeface="Times New Roman" panose="02020603050405020304" pitchFamily="18" charset="0"/>
              </a:rPr>
              <a:t>Politician</a:t>
            </a:r>
          </a:p>
          <a:p>
            <a:endParaRPr lang="en-IN" dirty="0"/>
          </a:p>
        </p:txBody>
      </p:sp>
      <p:pic>
        <p:nvPicPr>
          <p:cNvPr id="5" name="Picture 4">
            <a:extLst>
              <a:ext uri="{FF2B5EF4-FFF2-40B4-BE49-F238E27FC236}">
                <a16:creationId xmlns:a16="http://schemas.microsoft.com/office/drawing/2014/main" id="{857CDE75-5C49-4BAE-9BE0-5E3358A0FD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9001" y="1628406"/>
            <a:ext cx="2971800" cy="1533525"/>
          </a:xfrm>
          <a:prstGeom prst="rect">
            <a:avLst/>
          </a:prstGeom>
        </p:spPr>
      </p:pic>
      <p:sp>
        <p:nvSpPr>
          <p:cNvPr id="6" name="Arrow: Left 5">
            <a:extLst>
              <a:ext uri="{FF2B5EF4-FFF2-40B4-BE49-F238E27FC236}">
                <a16:creationId xmlns:a16="http://schemas.microsoft.com/office/drawing/2014/main" id="{6DE16BF0-EC15-417A-8628-E235DC3E0E78}"/>
              </a:ext>
            </a:extLst>
          </p:cNvPr>
          <p:cNvSpPr/>
          <p:nvPr/>
        </p:nvSpPr>
        <p:spPr>
          <a:xfrm>
            <a:off x="4572000" y="2024109"/>
            <a:ext cx="1180730" cy="594804"/>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9230244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139</TotalTime>
  <Words>1130</Words>
  <Application>Microsoft Office PowerPoint</Application>
  <PresentationFormat>Widescreen</PresentationFormat>
  <Paragraphs>157</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Corbel</vt:lpstr>
      <vt:lpstr>HKGroteskPro</vt:lpstr>
      <vt:lpstr>noto sans</vt:lpstr>
      <vt:lpstr>Open Sans</vt:lpstr>
      <vt:lpstr>proxima-nova</vt:lpstr>
      <vt:lpstr>Roboto</vt:lpstr>
      <vt:lpstr>Signika</vt:lpstr>
      <vt:lpstr>Times New Roman</vt:lpstr>
      <vt:lpstr>Parallax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Gordon Allport (1897 – 1967) was a well-respected and influential American scholar in the psychology field. According to Allport, the personality traits are influenced by our childhood experiences, our current environment, and the interaction between them. He put forward three trait which are as follows:</vt:lpstr>
      <vt:lpstr>Eysenck believed personality is largely governed by biology, and he viewed people as having two specific personality dimensions: extroversion vs. introversion and neuroticism vs. stability. Later collaborating with his wife and fellow personality theorist Sybil Eysenck, he added a third dimension to this model: psychoticism vs. socialization.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Annjala Mathews</dc:creator>
  <cp:lastModifiedBy>Annjala Mathews</cp:lastModifiedBy>
  <cp:revision>15</cp:revision>
  <dcterms:created xsi:type="dcterms:W3CDTF">2021-01-07T05:05:40Z</dcterms:created>
  <dcterms:modified xsi:type="dcterms:W3CDTF">2021-01-07T09:16:13Z</dcterms:modified>
</cp:coreProperties>
</file>