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77" r:id="rId6"/>
    <p:sldId id="261" r:id="rId7"/>
    <p:sldId id="262" r:id="rId8"/>
    <p:sldId id="260" r:id="rId9"/>
    <p:sldId id="280" r:id="rId10"/>
    <p:sldId id="263" r:id="rId11"/>
    <p:sldId id="264" r:id="rId12"/>
    <p:sldId id="279" r:id="rId13"/>
    <p:sldId id="265" r:id="rId14"/>
    <p:sldId id="270" r:id="rId15"/>
    <p:sldId id="266" r:id="rId16"/>
    <p:sldId id="267" r:id="rId17"/>
    <p:sldId id="268" r:id="rId18"/>
    <p:sldId id="269" r:id="rId19"/>
    <p:sldId id="271" r:id="rId20"/>
    <p:sldId id="272" r:id="rId21"/>
    <p:sldId id="273" r:id="rId22"/>
    <p:sldId id="274" r:id="rId23"/>
    <p:sldId id="275"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snapToGrid="0">
      <p:cViewPr varScale="1">
        <p:scale>
          <a:sx n="82" d="100"/>
          <a:sy n="82" d="100"/>
        </p:scale>
        <p:origin x="72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F4ADE-7CEA-7CFE-7A0B-602726C8C1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D158D7-2E87-B496-F7BC-B8D00CA25D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F1975F-3E5C-8430-A688-054CE82A12DF}"/>
              </a:ext>
            </a:extLst>
          </p:cNvPr>
          <p:cNvSpPr>
            <a:spLocks noGrp="1"/>
          </p:cNvSpPr>
          <p:nvPr>
            <p:ph type="dt" sz="half" idx="10"/>
          </p:nvPr>
        </p:nvSpPr>
        <p:spPr/>
        <p:txBody>
          <a:bodyPr/>
          <a:lstStyle/>
          <a:p>
            <a:fld id="{F1250DE5-3B83-422B-AA64-7279BD6EA67F}" type="datetimeFigureOut">
              <a:rPr lang="en-US" smtClean="0"/>
              <a:t>10/16/2024</a:t>
            </a:fld>
            <a:endParaRPr lang="en-US"/>
          </a:p>
        </p:txBody>
      </p:sp>
      <p:sp>
        <p:nvSpPr>
          <p:cNvPr id="5" name="Footer Placeholder 4">
            <a:extLst>
              <a:ext uri="{FF2B5EF4-FFF2-40B4-BE49-F238E27FC236}">
                <a16:creationId xmlns:a16="http://schemas.microsoft.com/office/drawing/2014/main" id="{CE7A77B3-F1B8-B882-BD3D-F68F222688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4D07C3-63CA-E525-0812-84592EE6EA01}"/>
              </a:ext>
            </a:extLst>
          </p:cNvPr>
          <p:cNvSpPr>
            <a:spLocks noGrp="1"/>
          </p:cNvSpPr>
          <p:nvPr>
            <p:ph type="sldNum" sz="quarter" idx="12"/>
          </p:nvPr>
        </p:nvSpPr>
        <p:spPr/>
        <p:txBody>
          <a:bodyPr/>
          <a:lstStyle/>
          <a:p>
            <a:fld id="{31001BEF-CB76-4E35-9E94-5C7F0DE66D98}" type="slidenum">
              <a:rPr lang="en-US" smtClean="0"/>
              <a:t>‹#›</a:t>
            </a:fld>
            <a:endParaRPr lang="en-US"/>
          </a:p>
        </p:txBody>
      </p:sp>
    </p:spTree>
    <p:extLst>
      <p:ext uri="{BB962C8B-B14F-4D97-AF65-F5344CB8AC3E}">
        <p14:creationId xmlns:p14="http://schemas.microsoft.com/office/powerpoint/2010/main" val="1706569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C7267-78E5-65C8-C673-26457ADA36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309F9D-D300-033B-BADC-7C0A6DAB3C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BAD94-6912-2AA8-E4B4-F52E9E105784}"/>
              </a:ext>
            </a:extLst>
          </p:cNvPr>
          <p:cNvSpPr>
            <a:spLocks noGrp="1"/>
          </p:cNvSpPr>
          <p:nvPr>
            <p:ph type="dt" sz="half" idx="10"/>
          </p:nvPr>
        </p:nvSpPr>
        <p:spPr/>
        <p:txBody>
          <a:bodyPr/>
          <a:lstStyle/>
          <a:p>
            <a:fld id="{F1250DE5-3B83-422B-AA64-7279BD6EA67F}" type="datetimeFigureOut">
              <a:rPr lang="en-US" smtClean="0"/>
              <a:t>10/16/2024</a:t>
            </a:fld>
            <a:endParaRPr lang="en-US"/>
          </a:p>
        </p:txBody>
      </p:sp>
      <p:sp>
        <p:nvSpPr>
          <p:cNvPr id="5" name="Footer Placeholder 4">
            <a:extLst>
              <a:ext uri="{FF2B5EF4-FFF2-40B4-BE49-F238E27FC236}">
                <a16:creationId xmlns:a16="http://schemas.microsoft.com/office/drawing/2014/main" id="{47F08A46-CBAE-BF59-B164-A7F06E018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ED5B18-68DF-AA33-2467-050DDF46C1D6}"/>
              </a:ext>
            </a:extLst>
          </p:cNvPr>
          <p:cNvSpPr>
            <a:spLocks noGrp="1"/>
          </p:cNvSpPr>
          <p:nvPr>
            <p:ph type="sldNum" sz="quarter" idx="12"/>
          </p:nvPr>
        </p:nvSpPr>
        <p:spPr/>
        <p:txBody>
          <a:bodyPr/>
          <a:lstStyle/>
          <a:p>
            <a:fld id="{31001BEF-CB76-4E35-9E94-5C7F0DE66D98}" type="slidenum">
              <a:rPr lang="en-US" smtClean="0"/>
              <a:t>‹#›</a:t>
            </a:fld>
            <a:endParaRPr lang="en-US"/>
          </a:p>
        </p:txBody>
      </p:sp>
    </p:spTree>
    <p:extLst>
      <p:ext uri="{BB962C8B-B14F-4D97-AF65-F5344CB8AC3E}">
        <p14:creationId xmlns:p14="http://schemas.microsoft.com/office/powerpoint/2010/main" val="243014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877312-48B0-11A3-AD3C-7120966050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F66ED4-A67E-E629-22BB-B41BC4CF1F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7C4BC7-2A43-7626-C92A-C709E655D8D6}"/>
              </a:ext>
            </a:extLst>
          </p:cNvPr>
          <p:cNvSpPr>
            <a:spLocks noGrp="1"/>
          </p:cNvSpPr>
          <p:nvPr>
            <p:ph type="dt" sz="half" idx="10"/>
          </p:nvPr>
        </p:nvSpPr>
        <p:spPr/>
        <p:txBody>
          <a:bodyPr/>
          <a:lstStyle/>
          <a:p>
            <a:fld id="{F1250DE5-3B83-422B-AA64-7279BD6EA67F}" type="datetimeFigureOut">
              <a:rPr lang="en-US" smtClean="0"/>
              <a:t>10/16/2024</a:t>
            </a:fld>
            <a:endParaRPr lang="en-US"/>
          </a:p>
        </p:txBody>
      </p:sp>
      <p:sp>
        <p:nvSpPr>
          <p:cNvPr id="5" name="Footer Placeholder 4">
            <a:extLst>
              <a:ext uri="{FF2B5EF4-FFF2-40B4-BE49-F238E27FC236}">
                <a16:creationId xmlns:a16="http://schemas.microsoft.com/office/drawing/2014/main" id="{1B6BF5BC-0A56-E390-D733-F648A8CA88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1B119-21F6-0216-C08C-C4BFCEE57016}"/>
              </a:ext>
            </a:extLst>
          </p:cNvPr>
          <p:cNvSpPr>
            <a:spLocks noGrp="1"/>
          </p:cNvSpPr>
          <p:nvPr>
            <p:ph type="sldNum" sz="quarter" idx="12"/>
          </p:nvPr>
        </p:nvSpPr>
        <p:spPr/>
        <p:txBody>
          <a:bodyPr/>
          <a:lstStyle/>
          <a:p>
            <a:fld id="{31001BEF-CB76-4E35-9E94-5C7F0DE66D98}" type="slidenum">
              <a:rPr lang="en-US" smtClean="0"/>
              <a:t>‹#›</a:t>
            </a:fld>
            <a:endParaRPr lang="en-US"/>
          </a:p>
        </p:txBody>
      </p:sp>
    </p:spTree>
    <p:extLst>
      <p:ext uri="{BB962C8B-B14F-4D97-AF65-F5344CB8AC3E}">
        <p14:creationId xmlns:p14="http://schemas.microsoft.com/office/powerpoint/2010/main" val="9681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C1A5-C87F-3806-28BF-A45F2B4740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F8C5A1-F198-EF1D-2595-72335F49B1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BC55AD-6281-980D-A2DB-C73910F2DA1C}"/>
              </a:ext>
            </a:extLst>
          </p:cNvPr>
          <p:cNvSpPr>
            <a:spLocks noGrp="1"/>
          </p:cNvSpPr>
          <p:nvPr>
            <p:ph type="dt" sz="half" idx="10"/>
          </p:nvPr>
        </p:nvSpPr>
        <p:spPr/>
        <p:txBody>
          <a:bodyPr/>
          <a:lstStyle/>
          <a:p>
            <a:fld id="{F1250DE5-3B83-422B-AA64-7279BD6EA67F}" type="datetimeFigureOut">
              <a:rPr lang="en-US" smtClean="0"/>
              <a:t>10/16/2024</a:t>
            </a:fld>
            <a:endParaRPr lang="en-US"/>
          </a:p>
        </p:txBody>
      </p:sp>
      <p:sp>
        <p:nvSpPr>
          <p:cNvPr id="5" name="Footer Placeholder 4">
            <a:extLst>
              <a:ext uri="{FF2B5EF4-FFF2-40B4-BE49-F238E27FC236}">
                <a16:creationId xmlns:a16="http://schemas.microsoft.com/office/drawing/2014/main" id="{87978213-84BC-3958-AF1E-C75FD99CA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A2E72-D269-9F32-34A3-9745BB115E34}"/>
              </a:ext>
            </a:extLst>
          </p:cNvPr>
          <p:cNvSpPr>
            <a:spLocks noGrp="1"/>
          </p:cNvSpPr>
          <p:nvPr>
            <p:ph type="sldNum" sz="quarter" idx="12"/>
          </p:nvPr>
        </p:nvSpPr>
        <p:spPr/>
        <p:txBody>
          <a:bodyPr/>
          <a:lstStyle/>
          <a:p>
            <a:fld id="{31001BEF-CB76-4E35-9E94-5C7F0DE66D98}" type="slidenum">
              <a:rPr lang="en-US" smtClean="0"/>
              <a:t>‹#›</a:t>
            </a:fld>
            <a:endParaRPr lang="en-US"/>
          </a:p>
        </p:txBody>
      </p:sp>
    </p:spTree>
    <p:extLst>
      <p:ext uri="{BB962C8B-B14F-4D97-AF65-F5344CB8AC3E}">
        <p14:creationId xmlns:p14="http://schemas.microsoft.com/office/powerpoint/2010/main" val="297735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A3D9B-5A82-E195-D303-FBE0D1D5D7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FCE66A-E98A-6DDC-350F-D01AB5644E9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81C6FF-11AA-63CF-AEA9-846645C74872}"/>
              </a:ext>
            </a:extLst>
          </p:cNvPr>
          <p:cNvSpPr>
            <a:spLocks noGrp="1"/>
          </p:cNvSpPr>
          <p:nvPr>
            <p:ph type="dt" sz="half" idx="10"/>
          </p:nvPr>
        </p:nvSpPr>
        <p:spPr/>
        <p:txBody>
          <a:bodyPr/>
          <a:lstStyle/>
          <a:p>
            <a:fld id="{F1250DE5-3B83-422B-AA64-7279BD6EA67F}" type="datetimeFigureOut">
              <a:rPr lang="en-US" smtClean="0"/>
              <a:t>10/16/2024</a:t>
            </a:fld>
            <a:endParaRPr lang="en-US"/>
          </a:p>
        </p:txBody>
      </p:sp>
      <p:sp>
        <p:nvSpPr>
          <p:cNvPr id="5" name="Footer Placeholder 4">
            <a:extLst>
              <a:ext uri="{FF2B5EF4-FFF2-40B4-BE49-F238E27FC236}">
                <a16:creationId xmlns:a16="http://schemas.microsoft.com/office/drawing/2014/main" id="{0EDC6337-5506-759D-B773-028C4FF90A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544E0-A713-3630-B710-8F277F71DD85}"/>
              </a:ext>
            </a:extLst>
          </p:cNvPr>
          <p:cNvSpPr>
            <a:spLocks noGrp="1"/>
          </p:cNvSpPr>
          <p:nvPr>
            <p:ph type="sldNum" sz="quarter" idx="12"/>
          </p:nvPr>
        </p:nvSpPr>
        <p:spPr/>
        <p:txBody>
          <a:bodyPr/>
          <a:lstStyle/>
          <a:p>
            <a:fld id="{31001BEF-CB76-4E35-9E94-5C7F0DE66D98}" type="slidenum">
              <a:rPr lang="en-US" smtClean="0"/>
              <a:t>‹#›</a:t>
            </a:fld>
            <a:endParaRPr lang="en-US"/>
          </a:p>
        </p:txBody>
      </p:sp>
    </p:spTree>
    <p:extLst>
      <p:ext uri="{BB962C8B-B14F-4D97-AF65-F5344CB8AC3E}">
        <p14:creationId xmlns:p14="http://schemas.microsoft.com/office/powerpoint/2010/main" val="3960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9DBF1-8E03-FFA9-D7B0-A9C407A9C3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61BD4E-5C6D-665C-4D50-4C45746FE7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8414F4-8213-3681-BFE9-E147035602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C903D1-7463-C87B-9EB6-8921A2132006}"/>
              </a:ext>
            </a:extLst>
          </p:cNvPr>
          <p:cNvSpPr>
            <a:spLocks noGrp="1"/>
          </p:cNvSpPr>
          <p:nvPr>
            <p:ph type="dt" sz="half" idx="10"/>
          </p:nvPr>
        </p:nvSpPr>
        <p:spPr/>
        <p:txBody>
          <a:bodyPr/>
          <a:lstStyle/>
          <a:p>
            <a:fld id="{F1250DE5-3B83-422B-AA64-7279BD6EA67F}" type="datetimeFigureOut">
              <a:rPr lang="en-US" smtClean="0"/>
              <a:t>10/16/2024</a:t>
            </a:fld>
            <a:endParaRPr lang="en-US"/>
          </a:p>
        </p:txBody>
      </p:sp>
      <p:sp>
        <p:nvSpPr>
          <p:cNvPr id="6" name="Footer Placeholder 5">
            <a:extLst>
              <a:ext uri="{FF2B5EF4-FFF2-40B4-BE49-F238E27FC236}">
                <a16:creationId xmlns:a16="http://schemas.microsoft.com/office/drawing/2014/main" id="{E0469607-40D6-6124-B612-2DA4F1639C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ECC9CD-1AFF-DCF5-8261-1A3A9033F2EE}"/>
              </a:ext>
            </a:extLst>
          </p:cNvPr>
          <p:cNvSpPr>
            <a:spLocks noGrp="1"/>
          </p:cNvSpPr>
          <p:nvPr>
            <p:ph type="sldNum" sz="quarter" idx="12"/>
          </p:nvPr>
        </p:nvSpPr>
        <p:spPr/>
        <p:txBody>
          <a:bodyPr/>
          <a:lstStyle/>
          <a:p>
            <a:fld id="{31001BEF-CB76-4E35-9E94-5C7F0DE66D98}" type="slidenum">
              <a:rPr lang="en-US" smtClean="0"/>
              <a:t>‹#›</a:t>
            </a:fld>
            <a:endParaRPr lang="en-US"/>
          </a:p>
        </p:txBody>
      </p:sp>
    </p:spTree>
    <p:extLst>
      <p:ext uri="{BB962C8B-B14F-4D97-AF65-F5344CB8AC3E}">
        <p14:creationId xmlns:p14="http://schemas.microsoft.com/office/powerpoint/2010/main" val="9637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D6CB3-E1FF-B8FA-2FA2-D2BB74DAF3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77E597-6909-01C9-8008-173151AD84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1B5575-86F0-EE22-86B8-932667C027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8012BD-007E-B1F7-8E72-AA71CCEB81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C4DB3F-4F71-87D4-159E-3912ADE35B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90737A-ED22-175F-3337-72503C0054B9}"/>
              </a:ext>
            </a:extLst>
          </p:cNvPr>
          <p:cNvSpPr>
            <a:spLocks noGrp="1"/>
          </p:cNvSpPr>
          <p:nvPr>
            <p:ph type="dt" sz="half" idx="10"/>
          </p:nvPr>
        </p:nvSpPr>
        <p:spPr/>
        <p:txBody>
          <a:bodyPr/>
          <a:lstStyle/>
          <a:p>
            <a:fld id="{F1250DE5-3B83-422B-AA64-7279BD6EA67F}" type="datetimeFigureOut">
              <a:rPr lang="en-US" smtClean="0"/>
              <a:t>10/16/2024</a:t>
            </a:fld>
            <a:endParaRPr lang="en-US"/>
          </a:p>
        </p:txBody>
      </p:sp>
      <p:sp>
        <p:nvSpPr>
          <p:cNvPr id="8" name="Footer Placeholder 7">
            <a:extLst>
              <a:ext uri="{FF2B5EF4-FFF2-40B4-BE49-F238E27FC236}">
                <a16:creationId xmlns:a16="http://schemas.microsoft.com/office/drawing/2014/main" id="{515FABD0-C41E-9DC8-4C06-A99A048A38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541A23-2DDF-DBBC-7571-A5505B779C3C}"/>
              </a:ext>
            </a:extLst>
          </p:cNvPr>
          <p:cNvSpPr>
            <a:spLocks noGrp="1"/>
          </p:cNvSpPr>
          <p:nvPr>
            <p:ph type="sldNum" sz="quarter" idx="12"/>
          </p:nvPr>
        </p:nvSpPr>
        <p:spPr/>
        <p:txBody>
          <a:bodyPr/>
          <a:lstStyle/>
          <a:p>
            <a:fld id="{31001BEF-CB76-4E35-9E94-5C7F0DE66D98}" type="slidenum">
              <a:rPr lang="en-US" smtClean="0"/>
              <a:t>‹#›</a:t>
            </a:fld>
            <a:endParaRPr lang="en-US"/>
          </a:p>
        </p:txBody>
      </p:sp>
    </p:spTree>
    <p:extLst>
      <p:ext uri="{BB962C8B-B14F-4D97-AF65-F5344CB8AC3E}">
        <p14:creationId xmlns:p14="http://schemas.microsoft.com/office/powerpoint/2010/main" val="1405294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D87FE-7C0C-F606-9E47-9C627B8328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9EAB72-2C5C-4E12-69AB-649D573A5AEA}"/>
              </a:ext>
            </a:extLst>
          </p:cNvPr>
          <p:cNvSpPr>
            <a:spLocks noGrp="1"/>
          </p:cNvSpPr>
          <p:nvPr>
            <p:ph type="dt" sz="half" idx="10"/>
          </p:nvPr>
        </p:nvSpPr>
        <p:spPr/>
        <p:txBody>
          <a:bodyPr/>
          <a:lstStyle/>
          <a:p>
            <a:fld id="{F1250DE5-3B83-422B-AA64-7279BD6EA67F}" type="datetimeFigureOut">
              <a:rPr lang="en-US" smtClean="0"/>
              <a:t>10/16/2024</a:t>
            </a:fld>
            <a:endParaRPr lang="en-US"/>
          </a:p>
        </p:txBody>
      </p:sp>
      <p:sp>
        <p:nvSpPr>
          <p:cNvPr id="4" name="Footer Placeholder 3">
            <a:extLst>
              <a:ext uri="{FF2B5EF4-FFF2-40B4-BE49-F238E27FC236}">
                <a16:creationId xmlns:a16="http://schemas.microsoft.com/office/drawing/2014/main" id="{F1D8694F-4A71-1222-53A6-148D82BC4E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267A7D-00AF-8865-4F84-FDAEB0CCCEB0}"/>
              </a:ext>
            </a:extLst>
          </p:cNvPr>
          <p:cNvSpPr>
            <a:spLocks noGrp="1"/>
          </p:cNvSpPr>
          <p:nvPr>
            <p:ph type="sldNum" sz="quarter" idx="12"/>
          </p:nvPr>
        </p:nvSpPr>
        <p:spPr/>
        <p:txBody>
          <a:bodyPr/>
          <a:lstStyle/>
          <a:p>
            <a:fld id="{31001BEF-CB76-4E35-9E94-5C7F0DE66D98}" type="slidenum">
              <a:rPr lang="en-US" smtClean="0"/>
              <a:t>‹#›</a:t>
            </a:fld>
            <a:endParaRPr lang="en-US"/>
          </a:p>
        </p:txBody>
      </p:sp>
    </p:spTree>
    <p:extLst>
      <p:ext uri="{BB962C8B-B14F-4D97-AF65-F5344CB8AC3E}">
        <p14:creationId xmlns:p14="http://schemas.microsoft.com/office/powerpoint/2010/main" val="2849270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854717-3C95-2093-F112-30CF5C351BF8}"/>
              </a:ext>
            </a:extLst>
          </p:cNvPr>
          <p:cNvSpPr>
            <a:spLocks noGrp="1"/>
          </p:cNvSpPr>
          <p:nvPr>
            <p:ph type="dt" sz="half" idx="10"/>
          </p:nvPr>
        </p:nvSpPr>
        <p:spPr/>
        <p:txBody>
          <a:bodyPr/>
          <a:lstStyle/>
          <a:p>
            <a:fld id="{F1250DE5-3B83-422B-AA64-7279BD6EA67F}" type="datetimeFigureOut">
              <a:rPr lang="en-US" smtClean="0"/>
              <a:t>10/16/2024</a:t>
            </a:fld>
            <a:endParaRPr lang="en-US"/>
          </a:p>
        </p:txBody>
      </p:sp>
      <p:sp>
        <p:nvSpPr>
          <p:cNvPr id="3" name="Footer Placeholder 2">
            <a:extLst>
              <a:ext uri="{FF2B5EF4-FFF2-40B4-BE49-F238E27FC236}">
                <a16:creationId xmlns:a16="http://schemas.microsoft.com/office/drawing/2014/main" id="{0A79A731-70D3-6903-0A06-67074C1EEA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AB2481-BAAF-9383-04B4-09AA99266427}"/>
              </a:ext>
            </a:extLst>
          </p:cNvPr>
          <p:cNvSpPr>
            <a:spLocks noGrp="1"/>
          </p:cNvSpPr>
          <p:nvPr>
            <p:ph type="sldNum" sz="quarter" idx="12"/>
          </p:nvPr>
        </p:nvSpPr>
        <p:spPr/>
        <p:txBody>
          <a:bodyPr/>
          <a:lstStyle/>
          <a:p>
            <a:fld id="{31001BEF-CB76-4E35-9E94-5C7F0DE66D98}" type="slidenum">
              <a:rPr lang="en-US" smtClean="0"/>
              <a:t>‹#›</a:t>
            </a:fld>
            <a:endParaRPr lang="en-US"/>
          </a:p>
        </p:txBody>
      </p:sp>
    </p:spTree>
    <p:extLst>
      <p:ext uri="{BB962C8B-B14F-4D97-AF65-F5344CB8AC3E}">
        <p14:creationId xmlns:p14="http://schemas.microsoft.com/office/powerpoint/2010/main" val="1743195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6F32-1506-F767-7F12-A9029EFFD0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53B13A-92AB-D4CF-21DA-6B4FD8FD14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F56FE6-D637-E37B-1185-BFF961FA0B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D621AC-55B9-B909-24EF-A9E0C571E908}"/>
              </a:ext>
            </a:extLst>
          </p:cNvPr>
          <p:cNvSpPr>
            <a:spLocks noGrp="1"/>
          </p:cNvSpPr>
          <p:nvPr>
            <p:ph type="dt" sz="half" idx="10"/>
          </p:nvPr>
        </p:nvSpPr>
        <p:spPr/>
        <p:txBody>
          <a:bodyPr/>
          <a:lstStyle/>
          <a:p>
            <a:fld id="{F1250DE5-3B83-422B-AA64-7279BD6EA67F}" type="datetimeFigureOut">
              <a:rPr lang="en-US" smtClean="0"/>
              <a:t>10/16/2024</a:t>
            </a:fld>
            <a:endParaRPr lang="en-US"/>
          </a:p>
        </p:txBody>
      </p:sp>
      <p:sp>
        <p:nvSpPr>
          <p:cNvPr id="6" name="Footer Placeholder 5">
            <a:extLst>
              <a:ext uri="{FF2B5EF4-FFF2-40B4-BE49-F238E27FC236}">
                <a16:creationId xmlns:a16="http://schemas.microsoft.com/office/drawing/2014/main" id="{CF82C6B7-65D2-2628-F419-057484BE5C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80D78-E10C-C30F-471A-B4D384DC1B56}"/>
              </a:ext>
            </a:extLst>
          </p:cNvPr>
          <p:cNvSpPr>
            <a:spLocks noGrp="1"/>
          </p:cNvSpPr>
          <p:nvPr>
            <p:ph type="sldNum" sz="quarter" idx="12"/>
          </p:nvPr>
        </p:nvSpPr>
        <p:spPr/>
        <p:txBody>
          <a:bodyPr/>
          <a:lstStyle/>
          <a:p>
            <a:fld id="{31001BEF-CB76-4E35-9E94-5C7F0DE66D98}" type="slidenum">
              <a:rPr lang="en-US" smtClean="0"/>
              <a:t>‹#›</a:t>
            </a:fld>
            <a:endParaRPr lang="en-US"/>
          </a:p>
        </p:txBody>
      </p:sp>
    </p:spTree>
    <p:extLst>
      <p:ext uri="{BB962C8B-B14F-4D97-AF65-F5344CB8AC3E}">
        <p14:creationId xmlns:p14="http://schemas.microsoft.com/office/powerpoint/2010/main" val="401718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D937-8A83-067B-61F3-25F63D4F3D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7685B2-6AAC-D83E-148D-D5E6931BB9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4AD585-745C-8B77-E0EF-AE05979D1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82BEA2-87AF-866B-4AD4-78C148E4624E}"/>
              </a:ext>
            </a:extLst>
          </p:cNvPr>
          <p:cNvSpPr>
            <a:spLocks noGrp="1"/>
          </p:cNvSpPr>
          <p:nvPr>
            <p:ph type="dt" sz="half" idx="10"/>
          </p:nvPr>
        </p:nvSpPr>
        <p:spPr/>
        <p:txBody>
          <a:bodyPr/>
          <a:lstStyle/>
          <a:p>
            <a:fld id="{F1250DE5-3B83-422B-AA64-7279BD6EA67F}" type="datetimeFigureOut">
              <a:rPr lang="en-US" smtClean="0"/>
              <a:t>10/16/2024</a:t>
            </a:fld>
            <a:endParaRPr lang="en-US"/>
          </a:p>
        </p:txBody>
      </p:sp>
      <p:sp>
        <p:nvSpPr>
          <p:cNvPr id="6" name="Footer Placeholder 5">
            <a:extLst>
              <a:ext uri="{FF2B5EF4-FFF2-40B4-BE49-F238E27FC236}">
                <a16:creationId xmlns:a16="http://schemas.microsoft.com/office/drawing/2014/main" id="{6F40D04E-A3BA-B992-7F72-9B62C79081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37C8B0-87ED-EBD7-38CF-1424062CC5EF}"/>
              </a:ext>
            </a:extLst>
          </p:cNvPr>
          <p:cNvSpPr>
            <a:spLocks noGrp="1"/>
          </p:cNvSpPr>
          <p:nvPr>
            <p:ph type="sldNum" sz="quarter" idx="12"/>
          </p:nvPr>
        </p:nvSpPr>
        <p:spPr/>
        <p:txBody>
          <a:bodyPr/>
          <a:lstStyle/>
          <a:p>
            <a:fld id="{31001BEF-CB76-4E35-9E94-5C7F0DE66D98}" type="slidenum">
              <a:rPr lang="en-US" smtClean="0"/>
              <a:t>‹#›</a:t>
            </a:fld>
            <a:endParaRPr lang="en-US"/>
          </a:p>
        </p:txBody>
      </p:sp>
    </p:spTree>
    <p:extLst>
      <p:ext uri="{BB962C8B-B14F-4D97-AF65-F5344CB8AC3E}">
        <p14:creationId xmlns:p14="http://schemas.microsoft.com/office/powerpoint/2010/main" val="1133337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F16C79-7BA6-8410-CC61-3DE2539878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88CB90-76FB-0CE3-4A4C-21819A2EBA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7881EA-910E-2CAF-43B3-B8D2D34E99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1250DE5-3B83-422B-AA64-7279BD6EA67F}" type="datetimeFigureOut">
              <a:rPr lang="en-US" smtClean="0"/>
              <a:t>10/16/2024</a:t>
            </a:fld>
            <a:endParaRPr lang="en-US"/>
          </a:p>
        </p:txBody>
      </p:sp>
      <p:sp>
        <p:nvSpPr>
          <p:cNvPr id="5" name="Footer Placeholder 4">
            <a:extLst>
              <a:ext uri="{FF2B5EF4-FFF2-40B4-BE49-F238E27FC236}">
                <a16:creationId xmlns:a16="http://schemas.microsoft.com/office/drawing/2014/main" id="{01896800-B3DE-7A06-26F5-0614A3287F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14AC475-0C86-4835-120A-DDA09A7A68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001BEF-CB76-4E35-9E94-5C7F0DE66D98}" type="slidenum">
              <a:rPr lang="en-US" smtClean="0"/>
              <a:t>‹#›</a:t>
            </a:fld>
            <a:endParaRPr lang="en-US"/>
          </a:p>
        </p:txBody>
      </p:sp>
    </p:spTree>
    <p:extLst>
      <p:ext uri="{BB962C8B-B14F-4D97-AF65-F5344CB8AC3E}">
        <p14:creationId xmlns:p14="http://schemas.microsoft.com/office/powerpoint/2010/main" val="4267377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email@e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235A-9E52-99D5-3111-858A5A535C0C}"/>
              </a:ext>
            </a:extLst>
          </p:cNvPr>
          <p:cNvSpPr>
            <a:spLocks noGrp="1"/>
          </p:cNvSpPr>
          <p:nvPr>
            <p:ph type="ctrTitle"/>
          </p:nvPr>
        </p:nvSpPr>
        <p:spPr>
          <a:xfrm>
            <a:off x="1524000" y="-1039210"/>
            <a:ext cx="9144000" cy="2387600"/>
          </a:xfrm>
        </p:spPr>
        <p:txBody>
          <a:bodyPr>
            <a:normAutofit/>
          </a:bodyPr>
          <a:lstStyle/>
          <a:p>
            <a:r>
              <a:rPr lang="en-US" sz="4400" dirty="0">
                <a:latin typeface="Stencil" panose="040409050D0802020404" pitchFamily="82" charset="0"/>
              </a:rPr>
              <a:t>BLACK TIE</a:t>
            </a:r>
            <a:br>
              <a:rPr lang="en-US" sz="4400" dirty="0">
                <a:latin typeface="Stencil" panose="040409050D0802020404" pitchFamily="82" charset="0"/>
              </a:rPr>
            </a:br>
            <a:r>
              <a:rPr lang="en-US" sz="4400" dirty="0">
                <a:latin typeface="Stencil" panose="040409050D0802020404" pitchFamily="82" charset="0"/>
              </a:rPr>
              <a:t>basics</a:t>
            </a:r>
          </a:p>
        </p:txBody>
      </p:sp>
      <p:sp>
        <p:nvSpPr>
          <p:cNvPr id="3" name="Subtitle 2">
            <a:extLst>
              <a:ext uri="{FF2B5EF4-FFF2-40B4-BE49-F238E27FC236}">
                <a16:creationId xmlns:a16="http://schemas.microsoft.com/office/drawing/2014/main" id="{EFDDBD28-79FD-E344-5505-E775110DABA7}"/>
              </a:ext>
            </a:extLst>
          </p:cNvPr>
          <p:cNvSpPr>
            <a:spLocks noGrp="1"/>
          </p:cNvSpPr>
          <p:nvPr>
            <p:ph type="subTitle" idx="1"/>
          </p:nvPr>
        </p:nvSpPr>
        <p:spPr>
          <a:xfrm>
            <a:off x="1524000" y="1347440"/>
            <a:ext cx="9144000" cy="508792"/>
          </a:xfrm>
        </p:spPr>
        <p:txBody>
          <a:bodyPr/>
          <a:lstStyle/>
          <a:p>
            <a:r>
              <a:rPr lang="en-US" dirty="0">
                <a:latin typeface="Baskerville Old Face" panose="02020602080505020303" pitchFamily="18" charset="0"/>
              </a:rPr>
              <a:t>THE BASICS OF TABLE MANNERS</a:t>
            </a:r>
          </a:p>
        </p:txBody>
      </p:sp>
      <p:pic>
        <p:nvPicPr>
          <p:cNvPr id="1026" name="Picture 2" descr="Download High Quality restaurant clipart interior Transparent PNG ...">
            <a:extLst>
              <a:ext uri="{FF2B5EF4-FFF2-40B4-BE49-F238E27FC236}">
                <a16:creationId xmlns:a16="http://schemas.microsoft.com/office/drawing/2014/main" id="{9D4FBBB0-EF26-0CBE-88B5-8FEEFBC37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182" y="3002251"/>
            <a:ext cx="4987636" cy="3491346"/>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3AAF08DD-2406-94C2-9961-7E9A0788F567}"/>
              </a:ext>
            </a:extLst>
          </p:cNvPr>
          <p:cNvSpPr txBox="1">
            <a:spLocks/>
          </p:cNvSpPr>
          <p:nvPr/>
        </p:nvSpPr>
        <p:spPr>
          <a:xfrm>
            <a:off x="155448" y="1856232"/>
            <a:ext cx="3538728" cy="29352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latin typeface="Baskerville Old Face" panose="02020602080505020303" pitchFamily="18" charset="0"/>
              </a:rPr>
              <a:t>1- Invitations &amp; RSVPs</a:t>
            </a:r>
          </a:p>
          <a:p>
            <a:pPr algn="l"/>
            <a:r>
              <a:rPr lang="en-US" sz="2000" dirty="0">
                <a:latin typeface="Baskerville Old Face" panose="02020602080505020303" pitchFamily="18" charset="0"/>
              </a:rPr>
              <a:t>2- Proper Attire</a:t>
            </a:r>
          </a:p>
          <a:p>
            <a:pPr algn="l"/>
            <a:r>
              <a:rPr lang="en-US" sz="2000" dirty="0">
                <a:latin typeface="Baskerville Old Face" panose="02020602080505020303" pitchFamily="18" charset="0"/>
              </a:rPr>
              <a:t>3- Greetings &amp; Polite Conversation</a:t>
            </a:r>
          </a:p>
          <a:p>
            <a:pPr algn="l"/>
            <a:r>
              <a:rPr lang="en-US" sz="2000" dirty="0">
                <a:latin typeface="Baskerville Old Face" panose="02020602080505020303" pitchFamily="18" charset="0"/>
              </a:rPr>
              <a:t>4- Beginning the Meal- when to sit, proper posture, fingers or forks</a:t>
            </a:r>
          </a:p>
          <a:p>
            <a:pPr algn="l"/>
            <a:r>
              <a:rPr lang="en-US" sz="2000" dirty="0">
                <a:latin typeface="Baskerville Old Face" panose="02020602080505020303" pitchFamily="18" charset="0"/>
              </a:rPr>
              <a:t>5- Proper Napkin Use</a:t>
            </a:r>
          </a:p>
          <a:p>
            <a:pPr algn="l"/>
            <a:endParaRPr lang="en-US" sz="2000" dirty="0">
              <a:latin typeface="Baskerville Old Face" panose="02020602080505020303" pitchFamily="18" charset="0"/>
            </a:endParaRPr>
          </a:p>
          <a:p>
            <a:pPr algn="l"/>
            <a:endParaRPr lang="en-US" sz="2000" dirty="0">
              <a:latin typeface="Baskerville Old Face" panose="02020602080505020303" pitchFamily="18" charset="0"/>
            </a:endParaRPr>
          </a:p>
        </p:txBody>
      </p:sp>
      <p:sp>
        <p:nvSpPr>
          <p:cNvPr id="5" name="Subtitle 2">
            <a:extLst>
              <a:ext uri="{FF2B5EF4-FFF2-40B4-BE49-F238E27FC236}">
                <a16:creationId xmlns:a16="http://schemas.microsoft.com/office/drawing/2014/main" id="{9852C0F5-FEAD-D5FB-5EC8-24C3650D76A3}"/>
              </a:ext>
            </a:extLst>
          </p:cNvPr>
          <p:cNvSpPr txBox="1">
            <a:spLocks/>
          </p:cNvSpPr>
          <p:nvPr/>
        </p:nvSpPr>
        <p:spPr>
          <a:xfrm>
            <a:off x="8729472" y="1743456"/>
            <a:ext cx="3538728" cy="29352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latin typeface="Baskerville Old Face" panose="02020602080505020303" pitchFamily="18" charset="0"/>
              </a:rPr>
              <a:t>6- the Buffet</a:t>
            </a:r>
          </a:p>
          <a:p>
            <a:pPr algn="l"/>
            <a:r>
              <a:rPr lang="en-US" sz="2000" dirty="0">
                <a:latin typeface="Baskerville Old Face" panose="02020602080505020303" pitchFamily="18" charset="0"/>
              </a:rPr>
              <a:t>7- Utensils &amp; Place Settings</a:t>
            </a:r>
          </a:p>
          <a:p>
            <a:pPr algn="l"/>
            <a:r>
              <a:rPr lang="en-US" sz="2000" dirty="0">
                <a:latin typeface="Baskerville Old Face" panose="02020602080505020303" pitchFamily="18" charset="0"/>
              </a:rPr>
              <a:t>8- Passing the Dish</a:t>
            </a:r>
          </a:p>
          <a:p>
            <a:pPr algn="l"/>
            <a:r>
              <a:rPr lang="en-US" sz="2000" dirty="0">
                <a:latin typeface="Baskerville Old Face" panose="02020602080505020303" pitchFamily="18" charset="0"/>
              </a:rPr>
              <a:t>9- Different Foods</a:t>
            </a:r>
          </a:p>
          <a:p>
            <a:pPr algn="l"/>
            <a:r>
              <a:rPr lang="en-US" sz="2000" dirty="0">
                <a:latin typeface="Baskerville Old Face" panose="02020602080505020303" pitchFamily="18" charset="0"/>
              </a:rPr>
              <a:t>10- Ending the Meal</a:t>
            </a:r>
          </a:p>
          <a:p>
            <a:pPr algn="l"/>
            <a:r>
              <a:rPr lang="en-US" sz="2000" dirty="0">
                <a:latin typeface="Baskerville Old Face" panose="02020602080505020303" pitchFamily="18" charset="0"/>
              </a:rPr>
              <a:t>11- OOPS! Common Mistakes (and how to handle them)</a:t>
            </a:r>
          </a:p>
          <a:p>
            <a:pPr algn="l"/>
            <a:endParaRPr lang="en-US" sz="2000" dirty="0">
              <a:latin typeface="Baskerville Old Face" panose="02020602080505020303" pitchFamily="18" charset="0"/>
            </a:endParaRPr>
          </a:p>
          <a:p>
            <a:pPr algn="l"/>
            <a:endParaRPr lang="en-US" sz="2000" dirty="0">
              <a:latin typeface="Baskerville Old Face" panose="02020602080505020303" pitchFamily="18" charset="0"/>
            </a:endParaRPr>
          </a:p>
        </p:txBody>
      </p:sp>
    </p:spTree>
    <p:extLst>
      <p:ext uri="{BB962C8B-B14F-4D97-AF65-F5344CB8AC3E}">
        <p14:creationId xmlns:p14="http://schemas.microsoft.com/office/powerpoint/2010/main" val="3819157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9C1D-8BAC-12B8-6059-2DDF95835338}"/>
              </a:ext>
            </a:extLst>
          </p:cNvPr>
          <p:cNvSpPr>
            <a:spLocks noGrp="1"/>
          </p:cNvSpPr>
          <p:nvPr>
            <p:ph type="title"/>
          </p:nvPr>
        </p:nvSpPr>
        <p:spPr>
          <a:xfrm>
            <a:off x="685800" y="123824"/>
            <a:ext cx="4200525" cy="1035050"/>
          </a:xfrm>
        </p:spPr>
        <p:txBody>
          <a:bodyPr>
            <a:normAutofit/>
          </a:bodyPr>
          <a:lstStyle/>
          <a:p>
            <a:r>
              <a:rPr lang="en-US" sz="3200" dirty="0">
                <a:latin typeface="Baskerville Old Face" panose="02020602080505020303" pitchFamily="18" charset="0"/>
              </a:rPr>
              <a:t>5- Proper Napkin Use</a:t>
            </a:r>
          </a:p>
        </p:txBody>
      </p:sp>
      <p:sp>
        <p:nvSpPr>
          <p:cNvPr id="3" name="Content Placeholder 2">
            <a:extLst>
              <a:ext uri="{FF2B5EF4-FFF2-40B4-BE49-F238E27FC236}">
                <a16:creationId xmlns:a16="http://schemas.microsoft.com/office/drawing/2014/main" id="{37F8778C-BC80-F793-5E53-54D9951335C8}"/>
              </a:ext>
            </a:extLst>
          </p:cNvPr>
          <p:cNvSpPr>
            <a:spLocks noGrp="1"/>
          </p:cNvSpPr>
          <p:nvPr>
            <p:ph idx="1"/>
          </p:nvPr>
        </p:nvSpPr>
        <p:spPr>
          <a:xfrm>
            <a:off x="108431" y="1071561"/>
            <a:ext cx="5739070" cy="4351338"/>
          </a:xfrm>
        </p:spPr>
        <p:txBody>
          <a:bodyPr>
            <a:normAutofit/>
          </a:bodyPr>
          <a:lstStyle/>
          <a:p>
            <a:pPr algn="l"/>
            <a:r>
              <a:rPr lang="en-US" sz="1600" u="sng" dirty="0">
                <a:solidFill>
                  <a:srgbClr val="222222"/>
                </a:solidFill>
                <a:latin typeface="Constantia" panose="02030602050306030303" pitchFamily="18" charset="0"/>
              </a:rPr>
              <a:t>L</a:t>
            </a:r>
            <a:r>
              <a:rPr lang="en-US" sz="1600" b="0" i="0" u="sng" dirty="0">
                <a:solidFill>
                  <a:srgbClr val="222222"/>
                </a:solidFill>
                <a:effectLst/>
                <a:latin typeface="Constantia" panose="02030602050306030303" pitchFamily="18" charset="0"/>
              </a:rPr>
              <a:t>oosely </a:t>
            </a:r>
            <a:r>
              <a:rPr lang="en-US" sz="1600" u="sng" dirty="0">
                <a:solidFill>
                  <a:srgbClr val="222222"/>
                </a:solidFill>
                <a:latin typeface="Constantia" panose="02030602050306030303" pitchFamily="18" charset="0"/>
              </a:rPr>
              <a:t>L</a:t>
            </a:r>
            <a:r>
              <a:rPr lang="en-US" sz="1600" b="0" i="0" u="sng" dirty="0">
                <a:solidFill>
                  <a:srgbClr val="222222"/>
                </a:solidFill>
                <a:effectLst/>
                <a:latin typeface="Constantia" panose="02030602050306030303" pitchFamily="18" charset="0"/>
              </a:rPr>
              <a:t>eft- </a:t>
            </a:r>
            <a:r>
              <a:rPr lang="en-US" sz="1600" b="0" i="0" dirty="0">
                <a:solidFill>
                  <a:srgbClr val="222222"/>
                </a:solidFill>
                <a:effectLst/>
                <a:latin typeface="Constantia" panose="02030602050306030303" pitchFamily="18" charset="0"/>
              </a:rPr>
              <a:t>if you need to get up or you are finished with the meal, your napkin is laid loosely to the left of your plate; don't wad or crumple. (see Diagram 2)</a:t>
            </a:r>
          </a:p>
          <a:p>
            <a:pPr algn="l"/>
            <a:r>
              <a:rPr lang="en-US" sz="1600" dirty="0">
                <a:solidFill>
                  <a:srgbClr val="222222"/>
                </a:solidFill>
                <a:latin typeface="Constantia" panose="02030602050306030303" pitchFamily="18" charset="0"/>
              </a:rPr>
              <a:t>Y</a:t>
            </a:r>
            <a:r>
              <a:rPr lang="en-US" sz="1600" b="0" i="0" dirty="0">
                <a:solidFill>
                  <a:srgbClr val="222222"/>
                </a:solidFill>
                <a:effectLst/>
                <a:latin typeface="Constantia" panose="02030602050306030303" pitchFamily="18" charset="0"/>
              </a:rPr>
              <a:t>our napkin rests on your upper thigh or across your lap if in a skirt. </a:t>
            </a:r>
            <a:r>
              <a:rPr lang="en-US" sz="1600" dirty="0">
                <a:solidFill>
                  <a:srgbClr val="222222"/>
                </a:solidFill>
                <a:latin typeface="Constantia" panose="02030602050306030303" pitchFamily="18" charset="0"/>
              </a:rPr>
              <a:t>(see Diagram 4)</a:t>
            </a:r>
            <a:endParaRPr lang="en-US" sz="1600" b="0" i="0" dirty="0">
              <a:solidFill>
                <a:srgbClr val="222222"/>
              </a:solidFill>
              <a:effectLst/>
              <a:latin typeface="Constantia" panose="02030602050306030303" pitchFamily="18" charset="0"/>
            </a:endParaRPr>
          </a:p>
          <a:p>
            <a:pPr algn="l"/>
            <a:r>
              <a:rPr lang="en-US" sz="1600" dirty="0">
                <a:solidFill>
                  <a:srgbClr val="C00000"/>
                </a:solidFill>
                <a:latin typeface="Constantia" panose="02030602050306030303" pitchFamily="18" charset="0"/>
              </a:rPr>
              <a:t>D</a:t>
            </a:r>
            <a:r>
              <a:rPr lang="en-US" sz="1600" b="0" i="0" dirty="0">
                <a:solidFill>
                  <a:srgbClr val="C00000"/>
                </a:solidFill>
                <a:effectLst/>
                <a:latin typeface="Constantia" panose="02030602050306030303" pitchFamily="18" charset="0"/>
              </a:rPr>
              <a:t>on't tuck your napkin into your shirt or leave it on the table while you're eating</a:t>
            </a:r>
            <a:r>
              <a:rPr lang="en-US" sz="1600" b="0" i="0" dirty="0">
                <a:solidFill>
                  <a:srgbClr val="222222"/>
                </a:solidFill>
                <a:effectLst/>
                <a:latin typeface="Constantia" panose="02030602050306030303" pitchFamily="18" charset="0"/>
              </a:rPr>
              <a:t>. (see Diagram 3)</a:t>
            </a:r>
          </a:p>
          <a:p>
            <a:pPr algn="l"/>
            <a:r>
              <a:rPr lang="en-US" sz="1600" dirty="0">
                <a:solidFill>
                  <a:srgbClr val="222222"/>
                </a:solidFill>
                <a:latin typeface="Constantia" panose="02030602050306030303" pitchFamily="18" charset="0"/>
              </a:rPr>
              <a:t>Don’t use your napkin for anything other than dabbing your mouth.</a:t>
            </a:r>
          </a:p>
          <a:p>
            <a:pPr marL="0" indent="0" algn="l">
              <a:buNone/>
            </a:pPr>
            <a:endParaRPr lang="en-US" sz="1600" dirty="0">
              <a:solidFill>
                <a:srgbClr val="222222"/>
              </a:solidFill>
              <a:latin typeface="Constantia" panose="02030602050306030303" pitchFamily="18" charset="0"/>
            </a:endParaRPr>
          </a:p>
          <a:p>
            <a:pPr marL="0" indent="0" algn="l">
              <a:buNone/>
            </a:pPr>
            <a:r>
              <a:rPr lang="en-US" sz="1600" i="1" dirty="0">
                <a:solidFill>
                  <a:srgbClr val="222222"/>
                </a:solidFill>
                <a:latin typeface="Constantia" panose="02030602050306030303" pitchFamily="18" charset="0"/>
              </a:rPr>
              <a:t>NOTE: remembering HOW to use your napkin is important, but remembering to USE your napkin is more important.</a:t>
            </a:r>
          </a:p>
          <a:p>
            <a:pPr marL="0" indent="0" algn="l">
              <a:buNone/>
            </a:pPr>
            <a:endParaRPr lang="en-US" sz="1600" i="1" dirty="0">
              <a:solidFill>
                <a:srgbClr val="222222"/>
              </a:solidFill>
              <a:latin typeface="Constantia" panose="02030602050306030303" pitchFamily="18" charset="0"/>
            </a:endParaRPr>
          </a:p>
          <a:p>
            <a:pPr marL="0" indent="0" algn="l">
              <a:buNone/>
            </a:pPr>
            <a:r>
              <a:rPr lang="en-US" sz="1600" i="1" dirty="0">
                <a:solidFill>
                  <a:srgbClr val="222222"/>
                </a:solidFill>
                <a:latin typeface="Constantia" panose="02030602050306030303" pitchFamily="18" charset="0"/>
              </a:rPr>
              <a:t>TIP: blowing your nose should NEVER be done at the table- it’s just gross!</a:t>
            </a:r>
          </a:p>
          <a:p>
            <a:endParaRPr lang="en-US" sz="1600" dirty="0">
              <a:latin typeface="Constantia" panose="02030602050306030303" pitchFamily="18" charset="0"/>
            </a:endParaRPr>
          </a:p>
        </p:txBody>
      </p:sp>
      <p:sp>
        <p:nvSpPr>
          <p:cNvPr id="5" name="TextBox 4">
            <a:extLst>
              <a:ext uri="{FF2B5EF4-FFF2-40B4-BE49-F238E27FC236}">
                <a16:creationId xmlns:a16="http://schemas.microsoft.com/office/drawing/2014/main" id="{E2430E85-5E01-09D4-902C-0CD100BA8C35}"/>
              </a:ext>
            </a:extLst>
          </p:cNvPr>
          <p:cNvSpPr txBox="1"/>
          <p:nvPr/>
        </p:nvSpPr>
        <p:spPr>
          <a:xfrm>
            <a:off x="1682429" y="5940207"/>
            <a:ext cx="6094476" cy="584775"/>
          </a:xfrm>
          <a:prstGeom prst="rect">
            <a:avLst/>
          </a:prstGeom>
          <a:noFill/>
        </p:spPr>
        <p:txBody>
          <a:bodyPr wrap="square">
            <a:spAutoFit/>
          </a:bodyPr>
          <a:lstStyle/>
          <a:p>
            <a:pPr marL="0" indent="0" algn="l">
              <a:buNone/>
            </a:pPr>
            <a:r>
              <a:rPr lang="en-US" sz="1600" b="0" i="1" u="sng" dirty="0">
                <a:solidFill>
                  <a:srgbClr val="0070C0"/>
                </a:solidFill>
                <a:effectLst/>
                <a:latin typeface="Constantia" panose="02030602050306030303" pitchFamily="18" charset="0"/>
              </a:rPr>
              <a:t>Refinement</a:t>
            </a:r>
            <a:r>
              <a:rPr lang="en-US" sz="1600" b="0" i="1" dirty="0">
                <a:solidFill>
                  <a:srgbClr val="0070C0"/>
                </a:solidFill>
                <a:effectLst/>
                <a:latin typeface="Constantia" panose="02030602050306030303" pitchFamily="18" charset="0"/>
              </a:rPr>
              <a:t>- dab the napkins lightly across your lips or corners of your mouth, don't smear it across your mouth. </a:t>
            </a:r>
          </a:p>
        </p:txBody>
      </p:sp>
      <p:pic>
        <p:nvPicPr>
          <p:cNvPr id="5124" name="Picture 4" descr="See the source image">
            <a:extLst>
              <a:ext uri="{FF2B5EF4-FFF2-40B4-BE49-F238E27FC236}">
                <a16:creationId xmlns:a16="http://schemas.microsoft.com/office/drawing/2014/main" id="{3BAA698F-9F03-924A-5D5B-1D46F14889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427"/>
          <a:stretch/>
        </p:blipFill>
        <p:spPr bwMode="auto">
          <a:xfrm>
            <a:off x="9418335" y="1419224"/>
            <a:ext cx="2598559" cy="20097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59CD2D8E-041A-24A3-AB77-E8369EFE5C0C}"/>
              </a:ext>
            </a:extLst>
          </p:cNvPr>
          <p:cNvCxnSpPr>
            <a:stCxn id="5124" idx="3"/>
            <a:endCxn id="5124" idx="7"/>
          </p:cNvCxnSpPr>
          <p:nvPr/>
        </p:nvCxnSpPr>
        <p:spPr>
          <a:xfrm flipV="1">
            <a:off x="9798885" y="1713549"/>
            <a:ext cx="1837459" cy="1421126"/>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5126" name="Picture 6" descr="Image result for proper napkin placement">
            <a:extLst>
              <a:ext uri="{FF2B5EF4-FFF2-40B4-BE49-F238E27FC236}">
                <a16:creationId xmlns:a16="http://schemas.microsoft.com/office/drawing/2014/main" id="{1593C08E-8BD2-A477-6952-483D57907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2130" y="5082957"/>
            <a:ext cx="22955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See the source image">
            <a:extLst>
              <a:ext uri="{FF2B5EF4-FFF2-40B4-BE49-F238E27FC236}">
                <a16:creationId xmlns:a16="http://schemas.microsoft.com/office/drawing/2014/main" id="{7F97101B-62C7-9FB4-F06D-FD2C0C5B85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2717283"/>
            <a:ext cx="2390775" cy="218357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8 Ways to Use a Napkin with Proper Table Etiquette - wikiHow">
            <a:extLst>
              <a:ext uri="{FF2B5EF4-FFF2-40B4-BE49-F238E27FC236}">
                <a16:creationId xmlns:a16="http://schemas.microsoft.com/office/drawing/2014/main" id="{5BDDF2E7-C2C2-2953-D58C-599AEEF4BE7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642"/>
          <a:stretch/>
        </p:blipFill>
        <p:spPr bwMode="auto">
          <a:xfrm>
            <a:off x="5761520" y="123824"/>
            <a:ext cx="3231846" cy="2311374"/>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09AA4A06-1780-5A9E-77B8-524DE29D23E6}"/>
              </a:ext>
            </a:extLst>
          </p:cNvPr>
          <p:cNvSpPr txBox="1">
            <a:spLocks/>
          </p:cNvSpPr>
          <p:nvPr/>
        </p:nvSpPr>
        <p:spPr>
          <a:xfrm>
            <a:off x="8912155" y="-77216"/>
            <a:ext cx="947791" cy="781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dirty="0">
                <a:latin typeface="Constantia" panose="02030602050306030303" pitchFamily="18" charset="0"/>
              </a:rPr>
              <a:t>DIAGRAM 2</a:t>
            </a:r>
          </a:p>
        </p:txBody>
      </p:sp>
      <p:sp>
        <p:nvSpPr>
          <p:cNvPr id="16" name="Title 1">
            <a:extLst>
              <a:ext uri="{FF2B5EF4-FFF2-40B4-BE49-F238E27FC236}">
                <a16:creationId xmlns:a16="http://schemas.microsoft.com/office/drawing/2014/main" id="{B1A860AF-673F-88A5-E430-600A7AB60DD7}"/>
              </a:ext>
            </a:extLst>
          </p:cNvPr>
          <p:cNvSpPr txBox="1">
            <a:spLocks/>
          </p:cNvSpPr>
          <p:nvPr/>
        </p:nvSpPr>
        <p:spPr>
          <a:xfrm>
            <a:off x="11129111" y="999119"/>
            <a:ext cx="1014466" cy="781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dirty="0">
                <a:latin typeface="Constantia" panose="02030602050306030303" pitchFamily="18" charset="0"/>
              </a:rPr>
              <a:t>DIAGRAM 3</a:t>
            </a:r>
          </a:p>
        </p:txBody>
      </p:sp>
      <p:sp>
        <p:nvSpPr>
          <p:cNvPr id="17" name="Title 1">
            <a:extLst>
              <a:ext uri="{FF2B5EF4-FFF2-40B4-BE49-F238E27FC236}">
                <a16:creationId xmlns:a16="http://schemas.microsoft.com/office/drawing/2014/main" id="{44C8F194-A221-C8E3-0F1B-D7FBC28ADDD6}"/>
              </a:ext>
            </a:extLst>
          </p:cNvPr>
          <p:cNvSpPr txBox="1">
            <a:spLocks/>
          </p:cNvSpPr>
          <p:nvPr/>
        </p:nvSpPr>
        <p:spPr>
          <a:xfrm>
            <a:off x="9339209" y="3820001"/>
            <a:ext cx="1152525" cy="781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dirty="0">
                <a:latin typeface="Constantia" panose="02030602050306030303" pitchFamily="18" charset="0"/>
              </a:rPr>
              <a:t>DIAGRAM 4</a:t>
            </a:r>
          </a:p>
        </p:txBody>
      </p:sp>
      <p:sp>
        <p:nvSpPr>
          <p:cNvPr id="18" name="Title 1">
            <a:extLst>
              <a:ext uri="{FF2B5EF4-FFF2-40B4-BE49-F238E27FC236}">
                <a16:creationId xmlns:a16="http://schemas.microsoft.com/office/drawing/2014/main" id="{221D233F-D43E-EC1C-A48F-094475228EBA}"/>
              </a:ext>
            </a:extLst>
          </p:cNvPr>
          <p:cNvSpPr txBox="1">
            <a:spLocks/>
          </p:cNvSpPr>
          <p:nvPr/>
        </p:nvSpPr>
        <p:spPr>
          <a:xfrm>
            <a:off x="10040853" y="5841958"/>
            <a:ext cx="1595491" cy="781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dirty="0">
                <a:latin typeface="Constantia" panose="02030602050306030303" pitchFamily="18" charset="0"/>
              </a:rPr>
              <a:t>DIAGRAM 5</a:t>
            </a:r>
          </a:p>
        </p:txBody>
      </p:sp>
    </p:spTree>
    <p:extLst>
      <p:ext uri="{BB962C8B-B14F-4D97-AF65-F5344CB8AC3E}">
        <p14:creationId xmlns:p14="http://schemas.microsoft.com/office/powerpoint/2010/main" val="2070735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F322F-2ECF-0F9D-18C3-7345995939D6}"/>
              </a:ext>
            </a:extLst>
          </p:cNvPr>
          <p:cNvSpPr>
            <a:spLocks noGrp="1"/>
          </p:cNvSpPr>
          <p:nvPr>
            <p:ph type="title"/>
          </p:nvPr>
        </p:nvSpPr>
        <p:spPr>
          <a:xfrm>
            <a:off x="838200" y="365125"/>
            <a:ext cx="2771775" cy="1325563"/>
          </a:xfrm>
        </p:spPr>
        <p:txBody>
          <a:bodyPr>
            <a:normAutofit/>
          </a:bodyPr>
          <a:lstStyle/>
          <a:p>
            <a:r>
              <a:rPr lang="en-US" sz="3200" dirty="0">
                <a:latin typeface="Baskerville Old Face" panose="02020602080505020303" pitchFamily="18" charset="0"/>
              </a:rPr>
              <a:t>6- the Buffet</a:t>
            </a:r>
          </a:p>
        </p:txBody>
      </p:sp>
      <p:sp>
        <p:nvSpPr>
          <p:cNvPr id="3" name="Content Placeholder 2">
            <a:extLst>
              <a:ext uri="{FF2B5EF4-FFF2-40B4-BE49-F238E27FC236}">
                <a16:creationId xmlns:a16="http://schemas.microsoft.com/office/drawing/2014/main" id="{A9D1CA10-14FF-EA61-12F6-FDD295732675}"/>
              </a:ext>
            </a:extLst>
          </p:cNvPr>
          <p:cNvSpPr>
            <a:spLocks noGrp="1"/>
          </p:cNvSpPr>
          <p:nvPr>
            <p:ph idx="1"/>
          </p:nvPr>
        </p:nvSpPr>
        <p:spPr/>
        <p:txBody>
          <a:bodyPr>
            <a:normAutofit/>
          </a:bodyPr>
          <a:lstStyle/>
          <a:p>
            <a:pPr algn="l"/>
            <a:r>
              <a:rPr lang="en-US" sz="1600" b="0" i="0" dirty="0">
                <a:solidFill>
                  <a:srgbClr val="C00000"/>
                </a:solidFill>
                <a:effectLst/>
                <a:latin typeface="Constantia" panose="02030602050306030303" pitchFamily="18" charset="0"/>
              </a:rPr>
              <a:t>Always take a clean plate at the buffet</a:t>
            </a:r>
            <a:r>
              <a:rPr lang="en-US" sz="1600" b="0" i="0" dirty="0">
                <a:solidFill>
                  <a:srgbClr val="222222"/>
                </a:solidFill>
                <a:effectLst/>
                <a:latin typeface="Constantia" panose="02030602050306030303" pitchFamily="18" charset="0"/>
              </a:rPr>
              <a:t>, no matter how many times you visit the buffet line.  </a:t>
            </a:r>
          </a:p>
          <a:p>
            <a:pPr algn="l"/>
            <a:r>
              <a:rPr lang="en-US" sz="1600" b="0" i="0" dirty="0">
                <a:solidFill>
                  <a:srgbClr val="222222"/>
                </a:solidFill>
                <a:effectLst/>
                <a:latin typeface="Constantia" panose="02030602050306030303" pitchFamily="18" charset="0"/>
              </a:rPr>
              <a:t>don't eat while in the buffet line or standing near the buffet. </a:t>
            </a:r>
          </a:p>
          <a:p>
            <a:pPr algn="l"/>
            <a:r>
              <a:rPr lang="en-US" sz="1600" b="0" i="0" dirty="0">
                <a:solidFill>
                  <a:srgbClr val="222222"/>
                </a:solidFill>
                <a:effectLst/>
                <a:latin typeface="Constantia" panose="02030602050306030303" pitchFamily="18" charset="0"/>
              </a:rPr>
              <a:t>if you touch it with your hands or utensils DON'T put it back, put it on your plate, you don't have to eat it. this applies to buffet AND table items. (see 8- Passing the Dish)</a:t>
            </a:r>
          </a:p>
          <a:p>
            <a:pPr algn="l"/>
            <a:r>
              <a:rPr lang="en-US" sz="1600" dirty="0">
                <a:solidFill>
                  <a:srgbClr val="222222"/>
                </a:solidFill>
                <a:latin typeface="Constantia" panose="02030602050306030303" pitchFamily="18" charset="0"/>
              </a:rPr>
              <a:t>Don’t take</a:t>
            </a:r>
            <a:r>
              <a:rPr lang="en-US" sz="1600" b="0" i="0" dirty="0">
                <a:solidFill>
                  <a:srgbClr val="222222"/>
                </a:solidFill>
                <a:effectLst/>
                <a:latin typeface="Constantia" panose="02030602050306030303" pitchFamily="18" charset="0"/>
              </a:rPr>
              <a:t> a to-go plate at the buffet- this isn't your store.</a:t>
            </a:r>
          </a:p>
          <a:p>
            <a:pPr marL="0" indent="0">
              <a:buNone/>
            </a:pPr>
            <a:r>
              <a:rPr lang="en-US" sz="1600" i="1" dirty="0">
                <a:solidFill>
                  <a:srgbClr val="C00000"/>
                </a:solidFill>
                <a:latin typeface="Constantia" panose="02030602050306030303" pitchFamily="18" charset="0"/>
              </a:rPr>
              <a:t>NOTE: At a buffet, wait until your closest table mates have returned from the buffet line to begin eating, at a seated dinner, wait until everyone is served to begin eating.  </a:t>
            </a:r>
          </a:p>
          <a:p>
            <a:pPr algn="l"/>
            <a:endParaRPr lang="en-US" sz="1600" b="0" i="0" dirty="0">
              <a:solidFill>
                <a:srgbClr val="222222"/>
              </a:solidFill>
              <a:effectLst/>
              <a:latin typeface="Constantia" panose="02030602050306030303" pitchFamily="18" charset="0"/>
            </a:endParaRPr>
          </a:p>
          <a:p>
            <a:pPr marL="0" indent="0">
              <a:buNone/>
            </a:pPr>
            <a:r>
              <a:rPr lang="en-US" sz="1600" b="0" i="1" u="sng" dirty="0">
                <a:solidFill>
                  <a:srgbClr val="0070C0"/>
                </a:solidFill>
                <a:effectLst/>
                <a:latin typeface="Constantia" panose="02030602050306030303" pitchFamily="18" charset="0"/>
              </a:rPr>
              <a:t>Refinement</a:t>
            </a:r>
            <a:r>
              <a:rPr lang="en-US" sz="1600" b="0" i="1" dirty="0">
                <a:solidFill>
                  <a:srgbClr val="0070C0"/>
                </a:solidFill>
                <a:effectLst/>
                <a:latin typeface="Constantia" panose="02030602050306030303" pitchFamily="18" charset="0"/>
              </a:rPr>
              <a:t>- </a:t>
            </a:r>
          </a:p>
          <a:p>
            <a:r>
              <a:rPr lang="en-US" sz="1600" b="0" i="1" dirty="0">
                <a:solidFill>
                  <a:srgbClr val="0070C0"/>
                </a:solidFill>
                <a:effectLst/>
                <a:latin typeface="Constantia" panose="02030602050306030303" pitchFamily="18" charset="0"/>
              </a:rPr>
              <a:t>at a buffet dinner, don't go back for 2nds until invited to do so or everyone else has been through. NEVER go back for 3rds unless invited to do so by the host. </a:t>
            </a:r>
          </a:p>
          <a:p>
            <a:r>
              <a:rPr lang="en-US" sz="1600" i="1" dirty="0">
                <a:solidFill>
                  <a:srgbClr val="0070C0"/>
                </a:solidFill>
                <a:latin typeface="Constantia" panose="02030602050306030303" pitchFamily="18" charset="0"/>
              </a:rPr>
              <a:t>If you need to step away from the table before the meal begins, whether buffet or seated, politely excuse yourself and allow others to begin eating without you- “please excuse me, I need to step away, but don’t wait on me to eat.”</a:t>
            </a:r>
          </a:p>
          <a:p>
            <a:pPr marL="0" indent="0">
              <a:buNone/>
            </a:pPr>
            <a:endParaRPr lang="en-US" sz="1600" i="1" dirty="0">
              <a:latin typeface="Constantia" panose="02030602050306030303" pitchFamily="18" charset="0"/>
            </a:endParaRPr>
          </a:p>
        </p:txBody>
      </p:sp>
    </p:spTree>
    <p:extLst>
      <p:ext uri="{BB962C8B-B14F-4D97-AF65-F5344CB8AC3E}">
        <p14:creationId xmlns:p14="http://schemas.microsoft.com/office/powerpoint/2010/main" val="3951337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2627BF4-82A9-B7D0-8394-71F0B5E447A1}"/>
              </a:ext>
            </a:extLst>
          </p:cNvPr>
          <p:cNvSpPr>
            <a:spLocks noGrp="1"/>
          </p:cNvSpPr>
          <p:nvPr>
            <p:ph idx="1"/>
          </p:nvPr>
        </p:nvSpPr>
        <p:spPr>
          <a:xfrm>
            <a:off x="131568" y="813519"/>
            <a:ext cx="4965023" cy="5078636"/>
          </a:xfrm>
        </p:spPr>
        <p:txBody>
          <a:bodyPr>
            <a:noAutofit/>
          </a:bodyPr>
          <a:lstStyle/>
          <a:p>
            <a:r>
              <a:rPr lang="en-US" sz="1400" dirty="0">
                <a:latin typeface="Constantia" panose="02030602050306030303" pitchFamily="18" charset="0"/>
              </a:rPr>
              <a:t>keep your utensils quiet- don't clang when stirring drinks, cutting food, or eating. </a:t>
            </a:r>
          </a:p>
          <a:p>
            <a:r>
              <a:rPr lang="en-US" sz="1400" dirty="0">
                <a:latin typeface="Constantia" panose="02030602050306030303" pitchFamily="18" charset="0"/>
              </a:rPr>
              <a:t>All dirty utensils lay on your dishes: dinner knives and forks rest on the side or rim your dinner plate. coffee, dessert utensils, as well as butter knife, rest on your bread plate. It is ok to use your dinner plate if no bread plate is available. (See diagram 15)</a:t>
            </a:r>
          </a:p>
          <a:p>
            <a:r>
              <a:rPr lang="en-US" sz="1400" dirty="0">
                <a:latin typeface="Constantia" panose="02030602050306030303" pitchFamily="18" charset="0"/>
              </a:rPr>
              <a:t>BMW (Bread Meal Water) -know which is your water glass, bread plate and dinner plate. (see Diagram 6)</a:t>
            </a:r>
          </a:p>
          <a:p>
            <a:pPr marL="0" indent="0">
              <a:buNone/>
            </a:pPr>
            <a:r>
              <a:rPr lang="en-US" sz="1400" dirty="0">
                <a:latin typeface="Constantia" panose="02030602050306030303" pitchFamily="18" charset="0"/>
              </a:rPr>
              <a:t>OR try </a:t>
            </a:r>
            <a:r>
              <a:rPr lang="en-US" sz="1400" dirty="0" err="1">
                <a:latin typeface="Constantia" panose="02030602050306030303" pitchFamily="18" charset="0"/>
              </a:rPr>
              <a:t>BeD</a:t>
            </a:r>
            <a:r>
              <a:rPr lang="en-US" sz="1400" dirty="0">
                <a:latin typeface="Constantia" panose="02030602050306030303" pitchFamily="18" charset="0"/>
              </a:rPr>
              <a:t>- make a "b" with your left hand and a "d" with your right hand, your Bread is on your left, your Drink is on your right. (see Diagrams 7 and 7A)</a:t>
            </a:r>
          </a:p>
          <a:p>
            <a:r>
              <a:rPr lang="en-US" sz="1400" dirty="0">
                <a:latin typeface="Constantia" panose="02030602050306030303" pitchFamily="18" charset="0"/>
              </a:rPr>
              <a:t>Use your utensils from the outside in- utensils are set based on the sequence of the meal being served; the spoon and/or fork at the TOP of the plate is for dessert and coffee only (occasionally you will see a tiny 3-tined fork, this is for shrimp or other shelled seafood). </a:t>
            </a:r>
          </a:p>
          <a:p>
            <a:pPr marL="0" indent="0">
              <a:buNone/>
            </a:pPr>
            <a:r>
              <a:rPr lang="en-US" sz="1400" dirty="0">
                <a:latin typeface="Constantia" panose="02030602050306030303" pitchFamily="18" charset="0"/>
              </a:rPr>
              <a:t> </a:t>
            </a:r>
            <a:br>
              <a:rPr lang="en-US" sz="1400" dirty="0">
                <a:latin typeface="Constantia" panose="02030602050306030303" pitchFamily="18" charset="0"/>
              </a:rPr>
            </a:br>
            <a:r>
              <a:rPr lang="en-US" sz="1400" i="1" dirty="0">
                <a:latin typeface="Constantia" panose="02030602050306030303" pitchFamily="18" charset="0"/>
              </a:rPr>
              <a:t>TIP: Knowing which fork and spoon is used for which part of the meal is a big help at a nice dinner, but NOT eating with your fingers is even more important. </a:t>
            </a:r>
          </a:p>
          <a:p>
            <a:endParaRPr lang="en-US" sz="1400" i="1" dirty="0">
              <a:latin typeface="Constantia" panose="02030602050306030303" pitchFamily="18" charset="0"/>
            </a:endParaRPr>
          </a:p>
          <a:p>
            <a:pPr marL="0" indent="0">
              <a:buNone/>
            </a:pPr>
            <a:endParaRPr lang="en-US" sz="1400" i="1" dirty="0">
              <a:latin typeface="Constantia" panose="02030602050306030303" pitchFamily="18" charset="0"/>
            </a:endParaRPr>
          </a:p>
        </p:txBody>
      </p:sp>
      <p:sp>
        <p:nvSpPr>
          <p:cNvPr id="5" name="Title 1">
            <a:extLst>
              <a:ext uri="{FF2B5EF4-FFF2-40B4-BE49-F238E27FC236}">
                <a16:creationId xmlns:a16="http://schemas.microsoft.com/office/drawing/2014/main" id="{1284EEF0-58E2-8C58-D27D-2F074339CAF8}"/>
              </a:ext>
            </a:extLst>
          </p:cNvPr>
          <p:cNvSpPr>
            <a:spLocks noGrp="1"/>
          </p:cNvSpPr>
          <p:nvPr>
            <p:ph type="title"/>
          </p:nvPr>
        </p:nvSpPr>
        <p:spPr>
          <a:xfrm>
            <a:off x="0" y="-153355"/>
            <a:ext cx="4724400" cy="1325563"/>
          </a:xfrm>
        </p:spPr>
        <p:txBody>
          <a:bodyPr>
            <a:normAutofit/>
          </a:bodyPr>
          <a:lstStyle/>
          <a:p>
            <a:r>
              <a:rPr lang="en-US" sz="3200" dirty="0">
                <a:latin typeface="Baskerville Old Face" panose="02020602080505020303" pitchFamily="18" charset="0"/>
              </a:rPr>
              <a:t>7- Utensils &amp; Place Settings</a:t>
            </a:r>
          </a:p>
        </p:txBody>
      </p:sp>
      <p:pic>
        <p:nvPicPr>
          <p:cNvPr id="12290" name="Picture 2" descr="See the source image">
            <a:extLst>
              <a:ext uri="{FF2B5EF4-FFF2-40B4-BE49-F238E27FC236}">
                <a16:creationId xmlns:a16="http://schemas.microsoft.com/office/drawing/2014/main" id="{4770A494-4C43-2557-60FB-D1FE2EFF2C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7139" y="70556"/>
            <a:ext cx="4314825" cy="3196167"/>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See the source image">
            <a:extLst>
              <a:ext uri="{FF2B5EF4-FFF2-40B4-BE49-F238E27FC236}">
                <a16:creationId xmlns:a16="http://schemas.microsoft.com/office/drawing/2014/main" id="{DC17E125-1A25-BF5F-A59E-2801C99D7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7723" y="3406282"/>
            <a:ext cx="4533900" cy="33584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747F08C-F54E-18BB-2378-88DC0CCF22D3}"/>
              </a:ext>
            </a:extLst>
          </p:cNvPr>
          <p:cNvSpPr/>
          <p:nvPr/>
        </p:nvSpPr>
        <p:spPr>
          <a:xfrm>
            <a:off x="8607037" y="381000"/>
            <a:ext cx="2718188" cy="923330"/>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rgbClr val="00B0F0"/>
                </a:solidFill>
              </a:rPr>
              <a:t>B          W</a:t>
            </a:r>
          </a:p>
        </p:txBody>
      </p:sp>
      <p:sp>
        <p:nvSpPr>
          <p:cNvPr id="7" name="Rectangle 6">
            <a:extLst>
              <a:ext uri="{FF2B5EF4-FFF2-40B4-BE49-F238E27FC236}">
                <a16:creationId xmlns:a16="http://schemas.microsoft.com/office/drawing/2014/main" id="{B75C9400-FDAA-A27B-BF17-50B03B221939}"/>
              </a:ext>
            </a:extLst>
          </p:cNvPr>
          <p:cNvSpPr/>
          <p:nvPr/>
        </p:nvSpPr>
        <p:spPr>
          <a:xfrm>
            <a:off x="9529136" y="1485414"/>
            <a:ext cx="976939" cy="923330"/>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rgbClr val="00B0F0"/>
                </a:solidFill>
              </a:rPr>
              <a:t>M</a:t>
            </a:r>
          </a:p>
        </p:txBody>
      </p:sp>
      <p:sp>
        <p:nvSpPr>
          <p:cNvPr id="8" name="Rectangle 7">
            <a:extLst>
              <a:ext uri="{FF2B5EF4-FFF2-40B4-BE49-F238E27FC236}">
                <a16:creationId xmlns:a16="http://schemas.microsoft.com/office/drawing/2014/main" id="{B3C1CBCC-972E-F27F-86E1-8D10EB870E67}"/>
              </a:ext>
            </a:extLst>
          </p:cNvPr>
          <p:cNvSpPr/>
          <p:nvPr/>
        </p:nvSpPr>
        <p:spPr>
          <a:xfrm rot="16200000">
            <a:off x="6038972" y="1154357"/>
            <a:ext cx="1908215" cy="1168124"/>
          </a:xfrm>
          <a:prstGeom prst="rect">
            <a:avLst/>
          </a:prstGeom>
          <a:noFill/>
        </p:spPr>
        <p:txBody>
          <a:bodyPr vert="vert" wrap="square" lIns="91440" tIns="45720" rIns="91440" bIns="45720">
            <a:spAutoFit/>
          </a:bodyPr>
          <a:lstStyle/>
          <a:p>
            <a:pPr algn="ctr"/>
            <a:r>
              <a:rPr lang="en-US" sz="2800" b="1" dirty="0">
                <a:ln w="22225">
                  <a:solidFill>
                    <a:schemeClr val="accent2"/>
                  </a:solidFill>
                  <a:prstDash val="solid"/>
                </a:ln>
                <a:solidFill>
                  <a:srgbClr val="00B0F0"/>
                </a:solidFill>
              </a:rPr>
              <a:t>Bread</a:t>
            </a:r>
          </a:p>
          <a:p>
            <a:pPr algn="ctr"/>
            <a:r>
              <a:rPr lang="en-US" sz="2800" b="1" dirty="0">
                <a:ln w="22225">
                  <a:solidFill>
                    <a:schemeClr val="accent2"/>
                  </a:solidFill>
                  <a:prstDash val="solid"/>
                </a:ln>
                <a:solidFill>
                  <a:srgbClr val="00B0F0"/>
                </a:solidFill>
              </a:rPr>
              <a:t>Meal</a:t>
            </a:r>
          </a:p>
          <a:p>
            <a:pPr algn="ctr"/>
            <a:r>
              <a:rPr lang="en-US" sz="2800" b="1" dirty="0">
                <a:ln w="22225">
                  <a:solidFill>
                    <a:schemeClr val="accent2"/>
                  </a:solidFill>
                  <a:prstDash val="solid"/>
                </a:ln>
                <a:solidFill>
                  <a:srgbClr val="00B0F0"/>
                </a:solidFill>
              </a:rPr>
              <a:t>Water</a:t>
            </a:r>
          </a:p>
          <a:p>
            <a:pPr algn="ctr"/>
            <a:r>
              <a:rPr lang="en-US" sz="2800" b="1" dirty="0">
                <a:ln w="22225">
                  <a:solidFill>
                    <a:schemeClr val="accent2"/>
                  </a:solidFill>
                  <a:prstDash val="solid"/>
                </a:ln>
                <a:solidFill>
                  <a:srgbClr val="00B0F0"/>
                </a:solidFill>
              </a:rPr>
              <a:t>      </a:t>
            </a:r>
          </a:p>
        </p:txBody>
      </p:sp>
      <p:sp>
        <p:nvSpPr>
          <p:cNvPr id="9" name="Rectangle 8">
            <a:extLst>
              <a:ext uri="{FF2B5EF4-FFF2-40B4-BE49-F238E27FC236}">
                <a16:creationId xmlns:a16="http://schemas.microsoft.com/office/drawing/2014/main" id="{A3A7D36A-87FD-441A-D1C5-D3C782EB70E3}"/>
              </a:ext>
            </a:extLst>
          </p:cNvPr>
          <p:cNvSpPr/>
          <p:nvPr/>
        </p:nvSpPr>
        <p:spPr>
          <a:xfrm>
            <a:off x="8862183" y="3266723"/>
            <a:ext cx="1486305" cy="923330"/>
          </a:xfrm>
          <a:prstGeom prst="rect">
            <a:avLst/>
          </a:prstGeom>
          <a:noFill/>
        </p:spPr>
        <p:txBody>
          <a:bodyPr wrap="none" lIns="91440" tIns="45720" rIns="91440" bIns="45720">
            <a:spAutoFit/>
          </a:bodyPr>
          <a:lstStyle/>
          <a:p>
            <a:pPr algn="ctr"/>
            <a:r>
              <a:rPr lang="en-US" sz="5400" b="1" cap="none" spc="0" dirty="0" err="1">
                <a:ln w="22225">
                  <a:solidFill>
                    <a:schemeClr val="accent5">
                      <a:lumMod val="75000"/>
                    </a:schemeClr>
                  </a:solidFill>
                  <a:prstDash val="solid"/>
                </a:ln>
                <a:solidFill>
                  <a:schemeClr val="accent5">
                    <a:lumMod val="60000"/>
                    <a:lumOff val="40000"/>
                  </a:schemeClr>
                </a:solidFill>
                <a:effectLst/>
              </a:rPr>
              <a:t>BeD</a:t>
            </a:r>
            <a:endParaRPr lang="en-US" sz="5400" b="1" cap="none" spc="0" dirty="0">
              <a:ln w="22225">
                <a:solidFill>
                  <a:schemeClr val="accent5">
                    <a:lumMod val="75000"/>
                  </a:schemeClr>
                </a:solidFill>
                <a:prstDash val="solid"/>
              </a:ln>
              <a:solidFill>
                <a:schemeClr val="accent5">
                  <a:lumMod val="60000"/>
                  <a:lumOff val="40000"/>
                </a:schemeClr>
              </a:solidFill>
              <a:effectLst/>
            </a:endParaRPr>
          </a:p>
        </p:txBody>
      </p:sp>
      <p:sp>
        <p:nvSpPr>
          <p:cNvPr id="10" name="Rectangle 9">
            <a:extLst>
              <a:ext uri="{FF2B5EF4-FFF2-40B4-BE49-F238E27FC236}">
                <a16:creationId xmlns:a16="http://schemas.microsoft.com/office/drawing/2014/main" id="{C0E5D7CA-9EC7-7D80-68AB-AD9FB13A64E6}"/>
              </a:ext>
            </a:extLst>
          </p:cNvPr>
          <p:cNvSpPr/>
          <p:nvPr/>
        </p:nvSpPr>
        <p:spPr>
          <a:xfrm rot="16200000">
            <a:off x="5891386" y="4081571"/>
            <a:ext cx="1908215" cy="1168124"/>
          </a:xfrm>
          <a:prstGeom prst="rect">
            <a:avLst/>
          </a:prstGeom>
          <a:noFill/>
        </p:spPr>
        <p:txBody>
          <a:bodyPr vert="vert" wrap="square" lIns="91440" tIns="45720" rIns="91440" bIns="45720">
            <a:spAutoFit/>
          </a:bodyPr>
          <a:lstStyle/>
          <a:p>
            <a:pPr algn="ctr"/>
            <a:r>
              <a:rPr lang="en-US" sz="2800" b="1" dirty="0">
                <a:ln w="22225">
                  <a:solidFill>
                    <a:schemeClr val="accent5">
                      <a:lumMod val="75000"/>
                    </a:schemeClr>
                  </a:solidFill>
                  <a:prstDash val="solid"/>
                </a:ln>
                <a:solidFill>
                  <a:schemeClr val="accent5">
                    <a:lumMod val="60000"/>
                    <a:lumOff val="40000"/>
                  </a:schemeClr>
                </a:solidFill>
              </a:rPr>
              <a:t>Bread</a:t>
            </a:r>
          </a:p>
          <a:p>
            <a:pPr algn="ctr"/>
            <a:r>
              <a:rPr lang="en-US" sz="2800" b="1" dirty="0">
                <a:ln w="22225">
                  <a:solidFill>
                    <a:schemeClr val="accent5">
                      <a:lumMod val="75000"/>
                    </a:schemeClr>
                  </a:solidFill>
                  <a:prstDash val="solid"/>
                </a:ln>
                <a:solidFill>
                  <a:schemeClr val="accent5">
                    <a:lumMod val="60000"/>
                    <a:lumOff val="40000"/>
                  </a:schemeClr>
                </a:solidFill>
              </a:rPr>
              <a:t>and</a:t>
            </a:r>
          </a:p>
          <a:p>
            <a:pPr algn="ctr"/>
            <a:r>
              <a:rPr lang="en-US" sz="2800" b="1" dirty="0">
                <a:ln w="22225">
                  <a:solidFill>
                    <a:schemeClr val="accent5">
                      <a:lumMod val="75000"/>
                    </a:schemeClr>
                  </a:solidFill>
                  <a:prstDash val="solid"/>
                </a:ln>
                <a:solidFill>
                  <a:schemeClr val="accent5">
                    <a:lumMod val="60000"/>
                    <a:lumOff val="40000"/>
                  </a:schemeClr>
                </a:solidFill>
              </a:rPr>
              <a:t>Drink</a:t>
            </a:r>
          </a:p>
          <a:p>
            <a:pPr algn="ctr"/>
            <a:r>
              <a:rPr lang="en-US" sz="2800" b="1" dirty="0">
                <a:ln w="22225">
                  <a:solidFill>
                    <a:schemeClr val="accent5">
                      <a:lumMod val="75000"/>
                    </a:schemeClr>
                  </a:solidFill>
                  <a:prstDash val="solid"/>
                </a:ln>
                <a:solidFill>
                  <a:schemeClr val="accent5">
                    <a:lumMod val="60000"/>
                    <a:lumOff val="40000"/>
                  </a:schemeClr>
                </a:solidFill>
              </a:rPr>
              <a:t>      </a:t>
            </a:r>
          </a:p>
        </p:txBody>
      </p:sp>
      <p:pic>
        <p:nvPicPr>
          <p:cNvPr id="12298" name="Picture 10" descr="See the source image">
            <a:extLst>
              <a:ext uri="{FF2B5EF4-FFF2-40B4-BE49-F238E27FC236}">
                <a16:creationId xmlns:a16="http://schemas.microsoft.com/office/drawing/2014/main" id="{B5D991CB-AE7C-80D6-4227-2B2B573CBF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557"/>
          <a:stretch/>
        </p:blipFill>
        <p:spPr bwMode="auto">
          <a:xfrm>
            <a:off x="4867275" y="5348476"/>
            <a:ext cx="2753442" cy="1460951"/>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3D03E962-7997-E9C9-6200-B72E49FDF9E4}"/>
              </a:ext>
            </a:extLst>
          </p:cNvPr>
          <p:cNvSpPr txBox="1">
            <a:spLocks/>
          </p:cNvSpPr>
          <p:nvPr/>
        </p:nvSpPr>
        <p:spPr>
          <a:xfrm>
            <a:off x="6615135" y="3261322"/>
            <a:ext cx="1131066" cy="719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dirty="0">
                <a:latin typeface="Constantia" panose="02030602050306030303" pitchFamily="18" charset="0"/>
              </a:rPr>
              <a:t>DIAGRAM 7</a:t>
            </a:r>
          </a:p>
        </p:txBody>
      </p:sp>
      <p:sp>
        <p:nvSpPr>
          <p:cNvPr id="12" name="Title 1">
            <a:extLst>
              <a:ext uri="{FF2B5EF4-FFF2-40B4-BE49-F238E27FC236}">
                <a16:creationId xmlns:a16="http://schemas.microsoft.com/office/drawing/2014/main" id="{AA0AC395-1522-0819-367C-467A8780FC43}"/>
              </a:ext>
            </a:extLst>
          </p:cNvPr>
          <p:cNvSpPr txBox="1">
            <a:spLocks/>
          </p:cNvSpPr>
          <p:nvPr/>
        </p:nvSpPr>
        <p:spPr>
          <a:xfrm>
            <a:off x="6615135" y="-28927"/>
            <a:ext cx="1131066" cy="719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dirty="0">
                <a:latin typeface="Constantia" panose="02030602050306030303" pitchFamily="18" charset="0"/>
              </a:rPr>
              <a:t>DIAGRAM 6</a:t>
            </a:r>
          </a:p>
        </p:txBody>
      </p:sp>
      <p:sp>
        <p:nvSpPr>
          <p:cNvPr id="13" name="Title 1">
            <a:extLst>
              <a:ext uri="{FF2B5EF4-FFF2-40B4-BE49-F238E27FC236}">
                <a16:creationId xmlns:a16="http://schemas.microsoft.com/office/drawing/2014/main" id="{00E2ED0E-6B0A-9863-F662-1C5469FF4655}"/>
              </a:ext>
            </a:extLst>
          </p:cNvPr>
          <p:cNvSpPr txBox="1">
            <a:spLocks/>
          </p:cNvSpPr>
          <p:nvPr/>
        </p:nvSpPr>
        <p:spPr>
          <a:xfrm>
            <a:off x="6080553" y="4865608"/>
            <a:ext cx="1131066" cy="719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dirty="0">
                <a:latin typeface="Constantia" panose="02030602050306030303" pitchFamily="18" charset="0"/>
              </a:rPr>
              <a:t>DIAGRAM 7A</a:t>
            </a:r>
          </a:p>
        </p:txBody>
      </p:sp>
    </p:spTree>
    <p:extLst>
      <p:ext uri="{BB962C8B-B14F-4D97-AF65-F5344CB8AC3E}">
        <p14:creationId xmlns:p14="http://schemas.microsoft.com/office/powerpoint/2010/main" val="1895846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ips to use fork and knife in the right manner - Always Foodie">
            <a:extLst>
              <a:ext uri="{FF2B5EF4-FFF2-40B4-BE49-F238E27FC236}">
                <a16:creationId xmlns:a16="http://schemas.microsoft.com/office/drawing/2014/main" id="{DC62C363-4E85-4F6F-EB2E-AF71C139D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8634" y="173261"/>
            <a:ext cx="3555157" cy="2500461"/>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See the source image">
            <a:extLst>
              <a:ext uri="{FF2B5EF4-FFF2-40B4-BE49-F238E27FC236}">
                <a16:creationId xmlns:a16="http://schemas.microsoft.com/office/drawing/2014/main" id="{AFD7545A-0D8E-2146-ABB6-08E24C6C1E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2959" y="3254747"/>
            <a:ext cx="3808926" cy="299609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62282320-2A3B-054F-E5E1-5205F2936134}"/>
              </a:ext>
            </a:extLst>
          </p:cNvPr>
          <p:cNvSpPr txBox="1">
            <a:spLocks/>
          </p:cNvSpPr>
          <p:nvPr/>
        </p:nvSpPr>
        <p:spPr>
          <a:xfrm>
            <a:off x="8760538" y="2647729"/>
            <a:ext cx="3131347" cy="781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Constantia" panose="02030602050306030303" pitchFamily="18" charset="0"/>
              </a:rPr>
              <a:t>Knife in dominate hand, fork in non-dominate hand for cutting.</a:t>
            </a:r>
          </a:p>
        </p:txBody>
      </p:sp>
      <p:sp>
        <p:nvSpPr>
          <p:cNvPr id="7" name="Title 1">
            <a:extLst>
              <a:ext uri="{FF2B5EF4-FFF2-40B4-BE49-F238E27FC236}">
                <a16:creationId xmlns:a16="http://schemas.microsoft.com/office/drawing/2014/main" id="{E32BD82E-58A7-3E7B-F098-31F15C013B44}"/>
              </a:ext>
            </a:extLst>
          </p:cNvPr>
          <p:cNvSpPr txBox="1">
            <a:spLocks/>
          </p:cNvSpPr>
          <p:nvPr/>
        </p:nvSpPr>
        <p:spPr>
          <a:xfrm>
            <a:off x="8281934" y="6079173"/>
            <a:ext cx="3808926" cy="781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rgbClr val="C00000"/>
                </a:solidFill>
                <a:latin typeface="Constantia" panose="02030602050306030303" pitchFamily="18" charset="0"/>
              </a:rPr>
              <a:t>Switch! </a:t>
            </a:r>
            <a:r>
              <a:rPr lang="en-US" sz="1600" dirty="0">
                <a:latin typeface="Constantia" panose="02030602050306030303" pitchFamily="18" charset="0"/>
              </a:rPr>
              <a:t>Fork in dominate hand, knife in non-dominate hand for eating. </a:t>
            </a:r>
          </a:p>
        </p:txBody>
      </p:sp>
      <p:sp>
        <p:nvSpPr>
          <p:cNvPr id="8" name="Title 1">
            <a:extLst>
              <a:ext uri="{FF2B5EF4-FFF2-40B4-BE49-F238E27FC236}">
                <a16:creationId xmlns:a16="http://schemas.microsoft.com/office/drawing/2014/main" id="{AA7E844F-BBCA-A1A5-923A-496775BD5FF1}"/>
              </a:ext>
            </a:extLst>
          </p:cNvPr>
          <p:cNvSpPr txBox="1">
            <a:spLocks/>
          </p:cNvSpPr>
          <p:nvPr/>
        </p:nvSpPr>
        <p:spPr>
          <a:xfrm rot="19008194">
            <a:off x="6862071" y="2371356"/>
            <a:ext cx="1942300" cy="781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rgbClr val="C00000"/>
                </a:solidFill>
                <a:latin typeface="Constantia" panose="02030602050306030303" pitchFamily="18" charset="0"/>
              </a:rPr>
              <a:t>One bite at a time!</a:t>
            </a:r>
          </a:p>
        </p:txBody>
      </p:sp>
      <p:sp>
        <p:nvSpPr>
          <p:cNvPr id="9" name="Title 1">
            <a:extLst>
              <a:ext uri="{FF2B5EF4-FFF2-40B4-BE49-F238E27FC236}">
                <a16:creationId xmlns:a16="http://schemas.microsoft.com/office/drawing/2014/main" id="{25DEB73F-7217-5BA0-DAB3-D7E462EB1798}"/>
              </a:ext>
            </a:extLst>
          </p:cNvPr>
          <p:cNvSpPr txBox="1">
            <a:spLocks/>
          </p:cNvSpPr>
          <p:nvPr/>
        </p:nvSpPr>
        <p:spPr>
          <a:xfrm>
            <a:off x="11293114" y="5610113"/>
            <a:ext cx="1595491" cy="781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dirty="0">
                <a:latin typeface="Constantia" panose="02030602050306030303" pitchFamily="18" charset="0"/>
              </a:rPr>
              <a:t>DIAGRAM 9</a:t>
            </a:r>
          </a:p>
        </p:txBody>
      </p:sp>
      <p:sp>
        <p:nvSpPr>
          <p:cNvPr id="10" name="Title 1">
            <a:extLst>
              <a:ext uri="{FF2B5EF4-FFF2-40B4-BE49-F238E27FC236}">
                <a16:creationId xmlns:a16="http://schemas.microsoft.com/office/drawing/2014/main" id="{F32847F0-E508-6740-5621-7D1FE78670F9}"/>
              </a:ext>
            </a:extLst>
          </p:cNvPr>
          <p:cNvSpPr txBox="1">
            <a:spLocks/>
          </p:cNvSpPr>
          <p:nvPr/>
        </p:nvSpPr>
        <p:spPr>
          <a:xfrm>
            <a:off x="11270528" y="2402413"/>
            <a:ext cx="1131066" cy="719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dirty="0">
                <a:latin typeface="Constantia" panose="02030602050306030303" pitchFamily="18" charset="0"/>
              </a:rPr>
              <a:t>DIAGRAM 8</a:t>
            </a:r>
          </a:p>
        </p:txBody>
      </p:sp>
      <p:sp>
        <p:nvSpPr>
          <p:cNvPr id="11" name="TextBox 10">
            <a:extLst>
              <a:ext uri="{FF2B5EF4-FFF2-40B4-BE49-F238E27FC236}">
                <a16:creationId xmlns:a16="http://schemas.microsoft.com/office/drawing/2014/main" id="{107B2EF4-3D7A-83C2-EE61-DCE7EE3E90CC}"/>
              </a:ext>
            </a:extLst>
          </p:cNvPr>
          <p:cNvSpPr txBox="1"/>
          <p:nvPr/>
        </p:nvSpPr>
        <p:spPr>
          <a:xfrm>
            <a:off x="574393" y="1690688"/>
            <a:ext cx="5438070" cy="4247317"/>
          </a:xfrm>
          <a:prstGeom prst="rect">
            <a:avLst/>
          </a:prstGeom>
          <a:noFill/>
        </p:spPr>
        <p:txBody>
          <a:bodyPr wrap="square">
            <a:spAutoFit/>
          </a:bodyPr>
          <a:lstStyle/>
          <a:p>
            <a:r>
              <a:rPr lang="en-US" dirty="0">
                <a:solidFill>
                  <a:srgbClr val="C00000"/>
                </a:solidFill>
                <a:latin typeface="Constantia" panose="02030602050306030303" pitchFamily="18" charset="0"/>
              </a:rPr>
              <a:t>Don't eat with your knife in your hands.</a:t>
            </a:r>
            <a:r>
              <a:rPr lang="en-US" dirty="0">
                <a:latin typeface="Constantia" panose="02030602050306030303" pitchFamily="18" charset="0"/>
              </a:rPr>
              <a:t> </a:t>
            </a:r>
          </a:p>
          <a:p>
            <a:endParaRPr lang="en-US" dirty="0">
              <a:latin typeface="Constantia" panose="02030602050306030303" pitchFamily="18" charset="0"/>
            </a:endParaRPr>
          </a:p>
          <a:p>
            <a:pPr marL="285750" indent="-285750">
              <a:buFont typeface="Arial" panose="020B0604020202020204" pitchFamily="34" charset="0"/>
              <a:buChar char="•"/>
            </a:pPr>
            <a:r>
              <a:rPr lang="en-US" dirty="0">
                <a:latin typeface="Constantia" panose="02030602050306030303" pitchFamily="18" charset="0"/>
              </a:rPr>
              <a:t>Place your fork in your non-dominate hand and your knife in your dominate hand to cut (this is the left hand if you are left-handed, and right if you are right-handed). (see Diagram 8)</a:t>
            </a:r>
          </a:p>
          <a:p>
            <a:endParaRPr lang="en-US" dirty="0">
              <a:latin typeface="Constantia" panose="02030602050306030303" pitchFamily="18" charset="0"/>
            </a:endParaRPr>
          </a:p>
          <a:p>
            <a:pPr marL="285750" indent="-285750">
              <a:buFont typeface="Arial" panose="020B0604020202020204" pitchFamily="34" charset="0"/>
              <a:buChar char="•"/>
            </a:pPr>
            <a:r>
              <a:rPr lang="en-US" dirty="0">
                <a:latin typeface="Constantia" panose="02030602050306030303" pitchFamily="18" charset="0"/>
              </a:rPr>
              <a:t>Switch! Place your fork in your dominate hand and your lay knife on edge/rim of dinner plate (blades in- see diagram 9)</a:t>
            </a:r>
          </a:p>
          <a:p>
            <a:endParaRPr lang="en-US" dirty="0">
              <a:latin typeface="Constantia" panose="02030602050306030303" pitchFamily="18" charset="0"/>
            </a:endParaRPr>
          </a:p>
          <a:p>
            <a:pPr marL="285750" indent="-285750">
              <a:buFont typeface="Arial" panose="020B0604020202020204" pitchFamily="34" charset="0"/>
              <a:buChar char="•"/>
            </a:pPr>
            <a:r>
              <a:rPr lang="en-US" dirty="0">
                <a:latin typeface="Constantia" panose="02030602050306030303" pitchFamily="18" charset="0"/>
              </a:rPr>
              <a:t>Cut only </a:t>
            </a:r>
            <a:r>
              <a:rPr lang="en-US" dirty="0">
                <a:solidFill>
                  <a:srgbClr val="C00000"/>
                </a:solidFill>
                <a:latin typeface="Constantia" panose="02030602050306030303" pitchFamily="18" charset="0"/>
              </a:rPr>
              <a:t>ONE BITE AT a TIME </a:t>
            </a:r>
            <a:r>
              <a:rPr lang="en-US" dirty="0">
                <a:latin typeface="Constantia" panose="02030602050306030303" pitchFamily="18" charset="0"/>
              </a:rPr>
              <a:t>(exception- if the item is too large to eat with one cut, like pancakes). </a:t>
            </a:r>
          </a:p>
          <a:p>
            <a:r>
              <a:rPr lang="en-US" dirty="0">
                <a:latin typeface="Constantia" panose="02030602050306030303" pitchFamily="18" charset="0"/>
              </a:rPr>
              <a:t>(see diagrams 8 &amp; 9)</a:t>
            </a:r>
          </a:p>
        </p:txBody>
      </p:sp>
      <p:sp>
        <p:nvSpPr>
          <p:cNvPr id="15" name="Title 14">
            <a:extLst>
              <a:ext uri="{FF2B5EF4-FFF2-40B4-BE49-F238E27FC236}">
                <a16:creationId xmlns:a16="http://schemas.microsoft.com/office/drawing/2014/main" id="{E2A61EE8-ADC8-AFA5-9960-445AB715C5E9}"/>
              </a:ext>
            </a:extLst>
          </p:cNvPr>
          <p:cNvSpPr>
            <a:spLocks noGrp="1"/>
          </p:cNvSpPr>
          <p:nvPr>
            <p:ph type="title"/>
          </p:nvPr>
        </p:nvSpPr>
        <p:spPr>
          <a:xfrm>
            <a:off x="838200" y="365125"/>
            <a:ext cx="5486400" cy="1325563"/>
          </a:xfrm>
        </p:spPr>
        <p:txBody>
          <a:bodyPr>
            <a:normAutofit/>
          </a:bodyPr>
          <a:lstStyle/>
          <a:p>
            <a:r>
              <a:rPr lang="en-US" sz="3200" dirty="0">
                <a:solidFill>
                  <a:srgbClr val="C00000"/>
                </a:solidFill>
                <a:latin typeface="Baskerville Old Face" panose="02020602080505020303" pitchFamily="18" charset="0"/>
              </a:rPr>
              <a:t>Switching is Savoring!</a:t>
            </a:r>
          </a:p>
        </p:txBody>
      </p:sp>
    </p:spTree>
    <p:extLst>
      <p:ext uri="{BB962C8B-B14F-4D97-AF65-F5344CB8AC3E}">
        <p14:creationId xmlns:p14="http://schemas.microsoft.com/office/powerpoint/2010/main" val="1370232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F0194D-7859-A6D9-E80D-D2A8264CA630}"/>
              </a:ext>
            </a:extLst>
          </p:cNvPr>
          <p:cNvSpPr>
            <a:spLocks noGrp="1"/>
          </p:cNvSpPr>
          <p:nvPr>
            <p:ph idx="1"/>
          </p:nvPr>
        </p:nvSpPr>
        <p:spPr>
          <a:xfrm>
            <a:off x="655320" y="600329"/>
            <a:ext cx="6116955" cy="4351338"/>
          </a:xfrm>
        </p:spPr>
        <p:txBody>
          <a:bodyPr>
            <a:normAutofit/>
          </a:bodyPr>
          <a:lstStyle/>
          <a:p>
            <a:pPr marL="0" indent="0">
              <a:buNone/>
            </a:pPr>
            <a:r>
              <a:rPr lang="en-US" sz="1600" b="0" i="0" u="sng" dirty="0">
                <a:solidFill>
                  <a:srgbClr val="222222"/>
                </a:solidFill>
                <a:effectLst/>
                <a:latin typeface="Constantia" panose="02030602050306030303" pitchFamily="18" charset="0"/>
              </a:rPr>
              <a:t>Refrain from:</a:t>
            </a:r>
          </a:p>
          <a:p>
            <a:r>
              <a:rPr lang="en-US" sz="1600" b="0" i="0" dirty="0">
                <a:solidFill>
                  <a:srgbClr val="222222"/>
                </a:solidFill>
                <a:effectLst/>
                <a:latin typeface="Constantia" panose="02030602050306030303" pitchFamily="18" charset="0"/>
              </a:rPr>
              <a:t>licking your plate</a:t>
            </a:r>
          </a:p>
          <a:p>
            <a:pPr algn="l"/>
            <a:r>
              <a:rPr lang="en-US" sz="1600" b="0" i="0" dirty="0">
                <a:solidFill>
                  <a:srgbClr val="222222"/>
                </a:solidFill>
                <a:effectLst/>
                <a:latin typeface="Constantia" panose="02030602050306030303" pitchFamily="18" charset="0"/>
              </a:rPr>
              <a:t>licking your utensils clean between courses. (as a general rule, there is NOTHING at the table that requires licking. You won't be served ice cream in a cone!)</a:t>
            </a:r>
          </a:p>
          <a:p>
            <a:pPr algn="l"/>
            <a:r>
              <a:rPr lang="en-US" sz="1600" b="0" i="0" dirty="0">
                <a:solidFill>
                  <a:srgbClr val="222222"/>
                </a:solidFill>
                <a:effectLst/>
                <a:latin typeface="Constantia" panose="02030602050306030303" pitchFamily="18" charset="0"/>
              </a:rPr>
              <a:t>scraping teeth on utensils. Instead, place your lips around your food to cleanly take the fork or spoon into your mouth.</a:t>
            </a:r>
          </a:p>
          <a:p>
            <a:pPr algn="l"/>
            <a:r>
              <a:rPr lang="en-US" sz="1600" b="0" i="0" dirty="0">
                <a:solidFill>
                  <a:srgbClr val="222222"/>
                </a:solidFill>
                <a:effectLst/>
                <a:latin typeface="Constantia" panose="02030602050306030303" pitchFamily="18" charset="0"/>
              </a:rPr>
              <a:t>using the serving spoon/fork or knife on your plate. Serving utensils remain in the dish with which they are served. </a:t>
            </a:r>
          </a:p>
          <a:p>
            <a:pPr algn="l"/>
            <a:r>
              <a:rPr lang="en-US" sz="1600" b="0" i="0" dirty="0">
                <a:solidFill>
                  <a:srgbClr val="222222"/>
                </a:solidFill>
                <a:effectLst/>
                <a:latin typeface="Constantia" panose="02030602050306030303" pitchFamily="18" charset="0"/>
              </a:rPr>
              <a:t>resting dirty utensils on the table! Use a bread plate or dinner plate. </a:t>
            </a:r>
          </a:p>
          <a:p>
            <a:pPr algn="l"/>
            <a:r>
              <a:rPr lang="en-US" sz="1600" b="0" i="0" dirty="0">
                <a:solidFill>
                  <a:srgbClr val="222222"/>
                </a:solidFill>
                <a:effectLst/>
                <a:latin typeface="Constantia" panose="02030602050306030303" pitchFamily="18" charset="0"/>
              </a:rPr>
              <a:t>putting your knife in your mouth! </a:t>
            </a:r>
          </a:p>
          <a:p>
            <a:pPr algn="l"/>
            <a:r>
              <a:rPr lang="en-US" sz="1600" dirty="0">
                <a:solidFill>
                  <a:srgbClr val="222222"/>
                </a:solidFill>
                <a:latin typeface="Constantia" panose="02030602050306030303" pitchFamily="18" charset="0"/>
              </a:rPr>
              <a:t>Crunching or chewing the ice in your glass. It is extremely loud and breaks rule #1.</a:t>
            </a:r>
            <a:endParaRPr lang="en-US" sz="1600" b="0" i="0" dirty="0">
              <a:solidFill>
                <a:srgbClr val="222222"/>
              </a:solidFill>
              <a:effectLst/>
              <a:latin typeface="Constantia" panose="02030602050306030303" pitchFamily="18" charset="0"/>
            </a:endParaRPr>
          </a:p>
          <a:p>
            <a:endParaRPr lang="en-US" sz="1600" dirty="0"/>
          </a:p>
        </p:txBody>
      </p:sp>
      <p:sp>
        <p:nvSpPr>
          <p:cNvPr id="5" name="TextBox 4">
            <a:extLst>
              <a:ext uri="{FF2B5EF4-FFF2-40B4-BE49-F238E27FC236}">
                <a16:creationId xmlns:a16="http://schemas.microsoft.com/office/drawing/2014/main" id="{5B7A0127-0F3E-042A-800F-63526C52F5DF}"/>
              </a:ext>
            </a:extLst>
          </p:cNvPr>
          <p:cNvSpPr txBox="1"/>
          <p:nvPr/>
        </p:nvSpPr>
        <p:spPr>
          <a:xfrm>
            <a:off x="226695" y="4951667"/>
            <a:ext cx="7869555" cy="1569660"/>
          </a:xfrm>
          <a:prstGeom prst="rect">
            <a:avLst/>
          </a:prstGeom>
          <a:noFill/>
        </p:spPr>
        <p:txBody>
          <a:bodyPr wrap="square">
            <a:spAutoFit/>
          </a:bodyPr>
          <a:lstStyle/>
          <a:p>
            <a:r>
              <a:rPr lang="en-US" sz="1600" i="1" u="sng" dirty="0">
                <a:solidFill>
                  <a:srgbClr val="0070C0"/>
                </a:solidFill>
                <a:latin typeface="Constantia" panose="02030602050306030303" pitchFamily="18" charset="0"/>
              </a:rPr>
              <a:t>Refinement- </a:t>
            </a:r>
          </a:p>
          <a:p>
            <a:pPr marL="285750" indent="-285750">
              <a:buFont typeface="Arial" panose="020B0604020202020204" pitchFamily="34" charset="0"/>
              <a:buChar char="•"/>
            </a:pPr>
            <a:r>
              <a:rPr lang="en-US" sz="1600" i="1" dirty="0">
                <a:solidFill>
                  <a:srgbClr val="0070C0"/>
                </a:solidFill>
                <a:latin typeface="Constantia" panose="02030602050306030303" pitchFamily="18" charset="0"/>
              </a:rPr>
              <a:t>when stirring tea or coffee, hold the spoon so it doesn't touch the bottom or sides, stir a few times and remove WITHOUT clanging it on the side of your cup or glass. </a:t>
            </a:r>
          </a:p>
          <a:p>
            <a:pPr marL="285750" indent="-285750">
              <a:buFont typeface="Arial" panose="020B0604020202020204" pitchFamily="34" charset="0"/>
              <a:buChar char="•"/>
            </a:pPr>
            <a:r>
              <a:rPr lang="en-US" sz="1600" i="1" dirty="0">
                <a:solidFill>
                  <a:srgbClr val="0070C0"/>
                </a:solidFill>
                <a:latin typeface="Constantia" panose="02030602050306030303" pitchFamily="18" charset="0"/>
              </a:rPr>
              <a:t>utensils are rested gently on the plate, don't let them clatter. </a:t>
            </a:r>
          </a:p>
          <a:p>
            <a:pPr marL="285750" indent="-285750">
              <a:buFont typeface="Arial" panose="020B0604020202020204" pitchFamily="34" charset="0"/>
              <a:buChar char="•"/>
            </a:pPr>
            <a:r>
              <a:rPr lang="en-US" sz="1600" i="1" dirty="0">
                <a:solidFill>
                  <a:srgbClr val="0070C0"/>
                </a:solidFill>
                <a:latin typeface="Constantia" panose="02030602050306030303" pitchFamily="18" charset="0"/>
              </a:rPr>
              <a:t>Don't scrape utensils on bowls, cups, or plates- this breaks rule #1. </a:t>
            </a:r>
          </a:p>
          <a:p>
            <a:pPr marL="285750" indent="-285750">
              <a:buFont typeface="Arial" panose="020B0604020202020204" pitchFamily="34" charset="0"/>
              <a:buChar char="•"/>
            </a:pPr>
            <a:r>
              <a:rPr lang="en-US" sz="1600" i="1" dirty="0">
                <a:solidFill>
                  <a:srgbClr val="0070C0"/>
                </a:solidFill>
                <a:latin typeface="Constantia" panose="02030602050306030303" pitchFamily="18" charset="0"/>
              </a:rPr>
              <a:t>See diagram of different utensils and glasses</a:t>
            </a:r>
          </a:p>
        </p:txBody>
      </p:sp>
      <p:pic>
        <p:nvPicPr>
          <p:cNvPr id="7170" name="Picture 2" descr="Names Of Bar Glasses">
            <a:extLst>
              <a:ext uri="{FF2B5EF4-FFF2-40B4-BE49-F238E27FC236}">
                <a16:creationId xmlns:a16="http://schemas.microsoft.com/office/drawing/2014/main" id="{BC918E09-7A94-47E9-0774-00B252A754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4255" y="1028700"/>
            <a:ext cx="4514850" cy="42195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FC1AC08D-7848-A4C6-DEAF-10ED90990B06}"/>
              </a:ext>
            </a:extLst>
          </p:cNvPr>
          <p:cNvSpPr txBox="1">
            <a:spLocks/>
          </p:cNvSpPr>
          <p:nvPr/>
        </p:nvSpPr>
        <p:spPr>
          <a:xfrm>
            <a:off x="7940469" y="339892"/>
            <a:ext cx="3382423" cy="11239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Baskerville Old Face" panose="02020602080505020303" pitchFamily="18" charset="0"/>
              </a:rPr>
              <a:t>Different types of glasses</a:t>
            </a:r>
          </a:p>
        </p:txBody>
      </p:sp>
      <p:sp>
        <p:nvSpPr>
          <p:cNvPr id="6" name="Title 1">
            <a:extLst>
              <a:ext uri="{FF2B5EF4-FFF2-40B4-BE49-F238E27FC236}">
                <a16:creationId xmlns:a16="http://schemas.microsoft.com/office/drawing/2014/main" id="{22C51E68-A48E-E0C2-61A9-86482019E600}"/>
              </a:ext>
            </a:extLst>
          </p:cNvPr>
          <p:cNvSpPr txBox="1">
            <a:spLocks/>
          </p:cNvSpPr>
          <p:nvPr/>
        </p:nvSpPr>
        <p:spPr>
          <a:xfrm>
            <a:off x="10710809" y="5048029"/>
            <a:ext cx="1178295" cy="781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dirty="0">
                <a:latin typeface="Constantia" panose="02030602050306030303" pitchFamily="18" charset="0"/>
              </a:rPr>
              <a:t>DIAGRAM 10</a:t>
            </a:r>
          </a:p>
        </p:txBody>
      </p:sp>
    </p:spTree>
    <p:extLst>
      <p:ext uri="{BB962C8B-B14F-4D97-AF65-F5344CB8AC3E}">
        <p14:creationId xmlns:p14="http://schemas.microsoft.com/office/powerpoint/2010/main" val="3302584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0587-0FD5-298E-2E19-C03D60E272EC}"/>
              </a:ext>
            </a:extLst>
          </p:cNvPr>
          <p:cNvSpPr>
            <a:spLocks noGrp="1"/>
          </p:cNvSpPr>
          <p:nvPr>
            <p:ph type="title"/>
          </p:nvPr>
        </p:nvSpPr>
        <p:spPr>
          <a:xfrm>
            <a:off x="106544" y="0"/>
            <a:ext cx="4294006" cy="1123950"/>
          </a:xfrm>
        </p:spPr>
        <p:txBody>
          <a:bodyPr>
            <a:normAutofit/>
          </a:bodyPr>
          <a:lstStyle/>
          <a:p>
            <a:r>
              <a:rPr lang="en-US" sz="3200" dirty="0">
                <a:latin typeface="Baskerville Old Face" panose="02020602080505020303" pitchFamily="18" charset="0"/>
              </a:rPr>
              <a:t>Utensils &amp; Place Settings</a:t>
            </a:r>
          </a:p>
        </p:txBody>
      </p:sp>
      <p:pic>
        <p:nvPicPr>
          <p:cNvPr id="6146" name="Picture 2" descr="Table Etiquette: The Place Setting | Rooted in Foods">
            <a:extLst>
              <a:ext uri="{FF2B5EF4-FFF2-40B4-BE49-F238E27FC236}">
                <a16:creationId xmlns:a16="http://schemas.microsoft.com/office/drawing/2014/main" id="{BE0B8CC5-F55E-605D-AEAC-33B2C8D4D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4" y="2514599"/>
            <a:ext cx="5532618" cy="41052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B02A2E3A-3301-7D0F-0696-32CB03B1C7E8}"/>
              </a:ext>
            </a:extLst>
          </p:cNvPr>
          <p:cNvSpPr txBox="1">
            <a:spLocks/>
          </p:cNvSpPr>
          <p:nvPr/>
        </p:nvSpPr>
        <p:spPr>
          <a:xfrm>
            <a:off x="188914" y="1685926"/>
            <a:ext cx="2278061" cy="11239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Baskerville Old Face" panose="02020602080505020303" pitchFamily="18" charset="0"/>
              </a:rPr>
              <a:t>Most Formal</a:t>
            </a:r>
          </a:p>
        </p:txBody>
      </p:sp>
      <p:pic>
        <p:nvPicPr>
          <p:cNvPr id="6150" name="Picture 6" descr="Three Ways to Set a Table | HGTV">
            <a:extLst>
              <a:ext uri="{FF2B5EF4-FFF2-40B4-BE49-F238E27FC236}">
                <a16:creationId xmlns:a16="http://schemas.microsoft.com/office/drawing/2014/main" id="{C68DB1D4-5A21-008A-6809-2001CBF0D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6073" y="236150"/>
            <a:ext cx="4811008" cy="360825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See the source image">
            <a:extLst>
              <a:ext uri="{FF2B5EF4-FFF2-40B4-BE49-F238E27FC236}">
                <a16:creationId xmlns:a16="http://schemas.microsoft.com/office/drawing/2014/main" id="{7AB41B83-5442-67F4-03F8-6A0E868D93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333"/>
          <a:stretch/>
        </p:blipFill>
        <p:spPr bwMode="auto">
          <a:xfrm>
            <a:off x="7538332" y="3913733"/>
            <a:ext cx="4403725" cy="284965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C431B4A6-6B09-C161-0133-156394DA4926}"/>
              </a:ext>
            </a:extLst>
          </p:cNvPr>
          <p:cNvSpPr txBox="1">
            <a:spLocks/>
          </p:cNvSpPr>
          <p:nvPr/>
        </p:nvSpPr>
        <p:spPr>
          <a:xfrm rot="19990721">
            <a:off x="7012614" y="3960318"/>
            <a:ext cx="1194900" cy="8856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Baskerville Old Face" panose="02020602080505020303" pitchFamily="18" charset="0"/>
              </a:rPr>
              <a:t>Casual</a:t>
            </a:r>
          </a:p>
        </p:txBody>
      </p:sp>
      <p:sp>
        <p:nvSpPr>
          <p:cNvPr id="6" name="Title 1">
            <a:extLst>
              <a:ext uri="{FF2B5EF4-FFF2-40B4-BE49-F238E27FC236}">
                <a16:creationId xmlns:a16="http://schemas.microsoft.com/office/drawing/2014/main" id="{1DEF45AC-76C6-50D0-428E-41C489C2D851}"/>
              </a:ext>
            </a:extLst>
          </p:cNvPr>
          <p:cNvSpPr txBox="1">
            <a:spLocks/>
          </p:cNvSpPr>
          <p:nvPr/>
        </p:nvSpPr>
        <p:spPr>
          <a:xfrm rot="19796186">
            <a:off x="5565515" y="146449"/>
            <a:ext cx="2278061" cy="11239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Baskerville Old Face" panose="02020602080505020303" pitchFamily="18" charset="0"/>
              </a:rPr>
              <a:t>Most Common</a:t>
            </a:r>
          </a:p>
        </p:txBody>
      </p:sp>
      <p:sp>
        <p:nvSpPr>
          <p:cNvPr id="7" name="Title 1">
            <a:extLst>
              <a:ext uri="{FF2B5EF4-FFF2-40B4-BE49-F238E27FC236}">
                <a16:creationId xmlns:a16="http://schemas.microsoft.com/office/drawing/2014/main" id="{0BEC6964-8FDB-D2BE-2361-77D01FB442A8}"/>
              </a:ext>
            </a:extLst>
          </p:cNvPr>
          <p:cNvSpPr txBox="1">
            <a:spLocks/>
          </p:cNvSpPr>
          <p:nvPr/>
        </p:nvSpPr>
        <p:spPr>
          <a:xfrm>
            <a:off x="2837632" y="1390647"/>
            <a:ext cx="2643488" cy="11239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rgbClr val="C00000"/>
                </a:solidFill>
                <a:latin typeface="Baskerville Old Face" panose="02020602080505020303" pitchFamily="18" charset="0"/>
              </a:rPr>
              <a:t>NOTE: the demitasse cup is traditionally used to serve espresso or Turkish coffee.</a:t>
            </a:r>
          </a:p>
        </p:txBody>
      </p:sp>
      <p:sp>
        <p:nvSpPr>
          <p:cNvPr id="8" name="Title 1">
            <a:extLst>
              <a:ext uri="{FF2B5EF4-FFF2-40B4-BE49-F238E27FC236}">
                <a16:creationId xmlns:a16="http://schemas.microsoft.com/office/drawing/2014/main" id="{7463EDD0-6D40-CFF2-A11B-684F1388949A}"/>
              </a:ext>
            </a:extLst>
          </p:cNvPr>
          <p:cNvSpPr txBox="1">
            <a:spLocks/>
          </p:cNvSpPr>
          <p:nvPr/>
        </p:nvSpPr>
        <p:spPr>
          <a:xfrm>
            <a:off x="10744201" y="-182364"/>
            <a:ext cx="1001882" cy="6097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dirty="0">
                <a:latin typeface="Constantia" panose="02030602050306030303" pitchFamily="18" charset="0"/>
              </a:rPr>
              <a:t>DIAGRAM 12</a:t>
            </a:r>
          </a:p>
        </p:txBody>
      </p:sp>
      <p:sp>
        <p:nvSpPr>
          <p:cNvPr id="9" name="Title 1">
            <a:extLst>
              <a:ext uri="{FF2B5EF4-FFF2-40B4-BE49-F238E27FC236}">
                <a16:creationId xmlns:a16="http://schemas.microsoft.com/office/drawing/2014/main" id="{0724875F-EAF5-D249-C424-E7BC35117E4C}"/>
              </a:ext>
            </a:extLst>
          </p:cNvPr>
          <p:cNvSpPr txBox="1">
            <a:spLocks/>
          </p:cNvSpPr>
          <p:nvPr/>
        </p:nvSpPr>
        <p:spPr>
          <a:xfrm>
            <a:off x="4867068" y="6448314"/>
            <a:ext cx="1140305" cy="5522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dirty="0">
                <a:latin typeface="Constantia" panose="02030602050306030303" pitchFamily="18" charset="0"/>
              </a:rPr>
              <a:t>DIAGRAM 11</a:t>
            </a:r>
          </a:p>
        </p:txBody>
      </p:sp>
      <p:sp>
        <p:nvSpPr>
          <p:cNvPr id="10" name="Title 1">
            <a:extLst>
              <a:ext uri="{FF2B5EF4-FFF2-40B4-BE49-F238E27FC236}">
                <a16:creationId xmlns:a16="http://schemas.microsoft.com/office/drawing/2014/main" id="{D9D14536-F7BD-2816-DB58-430D7E71530C}"/>
              </a:ext>
            </a:extLst>
          </p:cNvPr>
          <p:cNvSpPr txBox="1">
            <a:spLocks/>
          </p:cNvSpPr>
          <p:nvPr/>
        </p:nvSpPr>
        <p:spPr>
          <a:xfrm>
            <a:off x="6634109" y="6095779"/>
            <a:ext cx="1595491" cy="781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dirty="0">
                <a:latin typeface="Constantia" panose="02030602050306030303" pitchFamily="18" charset="0"/>
              </a:rPr>
              <a:t>DIAGRAM 13</a:t>
            </a:r>
          </a:p>
        </p:txBody>
      </p:sp>
    </p:spTree>
    <p:extLst>
      <p:ext uri="{BB962C8B-B14F-4D97-AF65-F5344CB8AC3E}">
        <p14:creationId xmlns:p14="http://schemas.microsoft.com/office/powerpoint/2010/main" val="3807471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1D91-A1A2-99CE-3C4C-D6673CCA9657}"/>
              </a:ext>
            </a:extLst>
          </p:cNvPr>
          <p:cNvSpPr>
            <a:spLocks noGrp="1"/>
          </p:cNvSpPr>
          <p:nvPr>
            <p:ph type="title"/>
          </p:nvPr>
        </p:nvSpPr>
        <p:spPr>
          <a:xfrm>
            <a:off x="3996784" y="-218212"/>
            <a:ext cx="5941222" cy="1000976"/>
          </a:xfrm>
        </p:spPr>
        <p:txBody>
          <a:bodyPr>
            <a:normAutofit/>
          </a:bodyPr>
          <a:lstStyle/>
          <a:p>
            <a:r>
              <a:rPr lang="en-US" sz="2000" dirty="0">
                <a:latin typeface="Baskerville Old Face" panose="02020602080505020303" pitchFamily="18" charset="0"/>
              </a:rPr>
              <a:t>Proper placement of utensils during and after the meal</a:t>
            </a:r>
          </a:p>
        </p:txBody>
      </p:sp>
      <p:pic>
        <p:nvPicPr>
          <p:cNvPr id="8194" name="Picture 2" descr="See the source image">
            <a:extLst>
              <a:ext uri="{FF2B5EF4-FFF2-40B4-BE49-F238E27FC236}">
                <a16:creationId xmlns:a16="http://schemas.microsoft.com/office/drawing/2014/main" id="{BAC959C2-073E-8864-1487-A31794062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641" y="4061124"/>
            <a:ext cx="4101581" cy="286434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Dinner Etiquette Silverware Placement at Jennie Dias blog">
            <a:extLst>
              <a:ext uri="{FF2B5EF4-FFF2-40B4-BE49-F238E27FC236}">
                <a16:creationId xmlns:a16="http://schemas.microsoft.com/office/drawing/2014/main" id="{DC0E9E01-E29C-A334-0854-34CC87B4A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78" y="1828800"/>
            <a:ext cx="6464616" cy="5029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proper placement of spoon with cup and saucer">
            <a:extLst>
              <a:ext uri="{FF2B5EF4-FFF2-40B4-BE49-F238E27FC236}">
                <a16:creationId xmlns:a16="http://schemas.microsoft.com/office/drawing/2014/main" id="{C38E3168-D46B-117A-84BD-CCFFEF5077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2052" y="533400"/>
            <a:ext cx="4483768" cy="3276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E6381087-AB3E-1B6E-7585-705FB7DB4C4B}"/>
              </a:ext>
            </a:extLst>
          </p:cNvPr>
          <p:cNvSpPr txBox="1">
            <a:spLocks/>
          </p:cNvSpPr>
          <p:nvPr/>
        </p:nvSpPr>
        <p:spPr>
          <a:xfrm>
            <a:off x="10339335" y="-9637"/>
            <a:ext cx="995416" cy="543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dirty="0">
                <a:latin typeface="Constantia" panose="02030602050306030303" pitchFamily="18" charset="0"/>
              </a:rPr>
              <a:t>DIAGRAM 15</a:t>
            </a:r>
          </a:p>
        </p:txBody>
      </p:sp>
      <p:sp>
        <p:nvSpPr>
          <p:cNvPr id="6" name="Title 1">
            <a:extLst>
              <a:ext uri="{FF2B5EF4-FFF2-40B4-BE49-F238E27FC236}">
                <a16:creationId xmlns:a16="http://schemas.microsoft.com/office/drawing/2014/main" id="{0F45F735-FF27-F4BC-3567-5E8DC84D3B1F}"/>
              </a:ext>
            </a:extLst>
          </p:cNvPr>
          <p:cNvSpPr txBox="1">
            <a:spLocks/>
          </p:cNvSpPr>
          <p:nvPr/>
        </p:nvSpPr>
        <p:spPr>
          <a:xfrm>
            <a:off x="10339334" y="3617831"/>
            <a:ext cx="1081141" cy="706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dirty="0">
                <a:latin typeface="Constantia" panose="02030602050306030303" pitchFamily="18" charset="0"/>
              </a:rPr>
              <a:t>DIAGRAM 16</a:t>
            </a:r>
          </a:p>
        </p:txBody>
      </p:sp>
      <p:sp>
        <p:nvSpPr>
          <p:cNvPr id="7" name="Title 1">
            <a:extLst>
              <a:ext uri="{FF2B5EF4-FFF2-40B4-BE49-F238E27FC236}">
                <a16:creationId xmlns:a16="http://schemas.microsoft.com/office/drawing/2014/main" id="{231DCB57-D332-7FB3-F1F4-F8A46AD2EF4D}"/>
              </a:ext>
            </a:extLst>
          </p:cNvPr>
          <p:cNvSpPr txBox="1">
            <a:spLocks/>
          </p:cNvSpPr>
          <p:nvPr/>
        </p:nvSpPr>
        <p:spPr>
          <a:xfrm>
            <a:off x="4378577" y="1459102"/>
            <a:ext cx="1138626" cy="4977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dirty="0">
                <a:latin typeface="Constantia" panose="02030602050306030303" pitchFamily="18" charset="0"/>
              </a:rPr>
              <a:t>DIAGRAM 14</a:t>
            </a:r>
          </a:p>
        </p:txBody>
      </p:sp>
      <p:sp>
        <p:nvSpPr>
          <p:cNvPr id="8" name="Title 1">
            <a:extLst>
              <a:ext uri="{FF2B5EF4-FFF2-40B4-BE49-F238E27FC236}">
                <a16:creationId xmlns:a16="http://schemas.microsoft.com/office/drawing/2014/main" id="{BB99FEDC-4067-93D4-C2ED-40FCBE5B7E11}"/>
              </a:ext>
            </a:extLst>
          </p:cNvPr>
          <p:cNvSpPr txBox="1">
            <a:spLocks/>
          </p:cNvSpPr>
          <p:nvPr/>
        </p:nvSpPr>
        <p:spPr>
          <a:xfrm>
            <a:off x="286180" y="955909"/>
            <a:ext cx="3293272" cy="1000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latin typeface="Baskerville Old Face" panose="02020602080505020303" pitchFamily="18" charset="0"/>
              </a:rPr>
              <a:t>Different Types of Utensils</a:t>
            </a:r>
          </a:p>
        </p:txBody>
      </p:sp>
    </p:spTree>
    <p:extLst>
      <p:ext uri="{BB962C8B-B14F-4D97-AF65-F5344CB8AC3E}">
        <p14:creationId xmlns:p14="http://schemas.microsoft.com/office/powerpoint/2010/main" val="3299153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6824E-5116-2FE1-C17F-580E9BB133B6}"/>
              </a:ext>
            </a:extLst>
          </p:cNvPr>
          <p:cNvSpPr>
            <a:spLocks noGrp="1"/>
          </p:cNvSpPr>
          <p:nvPr>
            <p:ph type="title"/>
          </p:nvPr>
        </p:nvSpPr>
        <p:spPr>
          <a:xfrm>
            <a:off x="190500" y="0"/>
            <a:ext cx="3543300" cy="1325563"/>
          </a:xfrm>
        </p:spPr>
        <p:txBody>
          <a:bodyPr>
            <a:normAutofit/>
          </a:bodyPr>
          <a:lstStyle/>
          <a:p>
            <a:r>
              <a:rPr lang="en-US" sz="3200" dirty="0">
                <a:latin typeface="Baskerville Old Face" panose="02020602080505020303" pitchFamily="18" charset="0"/>
              </a:rPr>
              <a:t>8- Passing the Dish</a:t>
            </a:r>
          </a:p>
        </p:txBody>
      </p:sp>
      <p:sp>
        <p:nvSpPr>
          <p:cNvPr id="3" name="Content Placeholder 2">
            <a:extLst>
              <a:ext uri="{FF2B5EF4-FFF2-40B4-BE49-F238E27FC236}">
                <a16:creationId xmlns:a16="http://schemas.microsoft.com/office/drawing/2014/main" id="{F0737162-BB4A-43B4-6053-8BDB99A1D209}"/>
              </a:ext>
            </a:extLst>
          </p:cNvPr>
          <p:cNvSpPr>
            <a:spLocks noGrp="1"/>
          </p:cNvSpPr>
          <p:nvPr>
            <p:ph idx="1"/>
          </p:nvPr>
        </p:nvSpPr>
        <p:spPr>
          <a:xfrm>
            <a:off x="190500" y="971935"/>
            <a:ext cx="8953500" cy="4351338"/>
          </a:xfrm>
        </p:spPr>
        <p:txBody>
          <a:bodyPr>
            <a:normAutofit/>
          </a:bodyPr>
          <a:lstStyle/>
          <a:p>
            <a:r>
              <a:rPr lang="en-US" sz="1400" dirty="0">
                <a:latin typeface="Constantia" panose="02030602050306030303" pitchFamily="18" charset="0"/>
              </a:rPr>
              <a:t>ask for items to be passed don't reach across the table, a simple “please pass the tea” will work nicely.</a:t>
            </a:r>
          </a:p>
          <a:p>
            <a:r>
              <a:rPr lang="en-US" sz="1400" dirty="0">
                <a:latin typeface="Constantia" panose="02030602050306030303" pitchFamily="18" charset="0"/>
              </a:rPr>
              <a:t>When serving your plate, items will be passed to the right (Counterclockwise) and circle the table until each item has been passed to everyone at the table. </a:t>
            </a:r>
          </a:p>
          <a:p>
            <a:r>
              <a:rPr lang="en-US" sz="1400" dirty="0">
                <a:latin typeface="Constantia" panose="02030602050306030303" pitchFamily="18" charset="0"/>
              </a:rPr>
              <a:t>Bread, tea, water and other items should be passed to the right at the beginning of the meal. </a:t>
            </a:r>
          </a:p>
          <a:p>
            <a:r>
              <a:rPr lang="en-US" sz="1400" dirty="0">
                <a:latin typeface="Constantia" panose="02030602050306030303" pitchFamily="18" charset="0"/>
              </a:rPr>
              <a:t>Once every item has been passed once, asking for an item is passed by whomever is closest to the item. (e.g., if the bread is close to you on the left, ask the person closest to you to pass the bread.)</a:t>
            </a:r>
          </a:p>
          <a:p>
            <a:r>
              <a:rPr lang="en-US" sz="1400" dirty="0">
                <a:latin typeface="Constantia" panose="02030602050306030303" pitchFamily="18" charset="0"/>
              </a:rPr>
              <a:t>Take a small portion to ensure everyone has a chance to serve themselves. You can ask for the dish to be passed back if you would like 2nds. </a:t>
            </a:r>
            <a:r>
              <a:rPr lang="en-US" sz="1400" dirty="0">
                <a:solidFill>
                  <a:srgbClr val="C00000"/>
                </a:solidFill>
                <a:latin typeface="Constantia" panose="02030602050306030303" pitchFamily="18" charset="0"/>
              </a:rPr>
              <a:t>NEVER</a:t>
            </a:r>
            <a:r>
              <a:rPr lang="en-US" sz="1400" dirty="0">
                <a:latin typeface="Constantia" panose="02030602050306030303" pitchFamily="18" charset="0"/>
              </a:rPr>
              <a:t> ask for 3rds unless offered by the host.</a:t>
            </a:r>
            <a:br>
              <a:rPr lang="en-US" sz="1400" dirty="0">
                <a:latin typeface="Constantia" panose="02030602050306030303" pitchFamily="18" charset="0"/>
              </a:rPr>
            </a:br>
            <a:endParaRPr lang="en-US" sz="1400" dirty="0">
              <a:latin typeface="Constantia" panose="02030602050306030303" pitchFamily="18" charset="0"/>
            </a:endParaRPr>
          </a:p>
          <a:p>
            <a:pPr marL="0" indent="0">
              <a:buNone/>
            </a:pPr>
            <a:r>
              <a:rPr lang="en-US" sz="1400" i="1" dirty="0">
                <a:latin typeface="Constantia" panose="02030602050306030303" pitchFamily="18" charset="0"/>
              </a:rPr>
              <a:t>NOTE: the guest of honor sits to the right of the host, therefore all items are passed to the right allowing the guest of honor to serve themselves first. </a:t>
            </a:r>
          </a:p>
          <a:p>
            <a:pPr marL="0" indent="0">
              <a:buNone/>
            </a:pPr>
            <a:r>
              <a:rPr lang="en-US" sz="1400" i="1" dirty="0">
                <a:solidFill>
                  <a:srgbClr val="C00000"/>
                </a:solidFill>
                <a:latin typeface="Constantia" panose="02030602050306030303" pitchFamily="18" charset="0"/>
              </a:rPr>
              <a:t>At a seated dinner, wait until everyone is served to begin eating. At a buffet, wait until your closest table mates have returned from the buffet line to begin eating. </a:t>
            </a:r>
          </a:p>
        </p:txBody>
      </p:sp>
      <p:sp>
        <p:nvSpPr>
          <p:cNvPr id="5" name="TextBox 4">
            <a:extLst>
              <a:ext uri="{FF2B5EF4-FFF2-40B4-BE49-F238E27FC236}">
                <a16:creationId xmlns:a16="http://schemas.microsoft.com/office/drawing/2014/main" id="{0754E75E-D365-8147-90DE-A33C606BE2E0}"/>
              </a:ext>
            </a:extLst>
          </p:cNvPr>
          <p:cNvSpPr txBox="1"/>
          <p:nvPr/>
        </p:nvSpPr>
        <p:spPr>
          <a:xfrm>
            <a:off x="190500" y="4848658"/>
            <a:ext cx="10602468" cy="2893100"/>
          </a:xfrm>
          <a:prstGeom prst="rect">
            <a:avLst/>
          </a:prstGeom>
          <a:noFill/>
        </p:spPr>
        <p:txBody>
          <a:bodyPr wrap="square">
            <a:spAutoFit/>
          </a:bodyPr>
          <a:lstStyle/>
          <a:p>
            <a:pPr marL="0" indent="0">
              <a:buNone/>
            </a:pPr>
            <a:r>
              <a:rPr lang="en-US" sz="1400" i="1" u="sng" dirty="0">
                <a:solidFill>
                  <a:srgbClr val="0070C0"/>
                </a:solidFill>
                <a:latin typeface="Constantia" panose="02030602050306030303" pitchFamily="18" charset="0"/>
              </a:rPr>
              <a:t>Refinement:</a:t>
            </a:r>
          </a:p>
          <a:p>
            <a:pPr marL="285750" indent="-285750">
              <a:buFont typeface="Arial" panose="020B0604020202020204" pitchFamily="34" charset="0"/>
              <a:buChar char="•"/>
            </a:pPr>
            <a:r>
              <a:rPr lang="en-US" sz="1400" i="1" dirty="0">
                <a:solidFill>
                  <a:srgbClr val="0070C0"/>
                </a:solidFill>
                <a:latin typeface="Constantia" panose="02030602050306030303" pitchFamily="18" charset="0"/>
              </a:rPr>
              <a:t>a “no thank you” bite is helpful when you are at someone’s home, and they have worked hard on the meal. Unless you are allergic to the item, take a small spoonful to politely try. If you don’t like it, you haven’t wasted the item.</a:t>
            </a:r>
          </a:p>
          <a:p>
            <a:pPr marL="285750" indent="-285750">
              <a:buFont typeface="Arial" panose="020B0604020202020204" pitchFamily="34" charset="0"/>
              <a:buChar char="•"/>
            </a:pPr>
            <a:r>
              <a:rPr lang="en-US" sz="1400" i="1" dirty="0">
                <a:solidFill>
                  <a:srgbClr val="0070C0"/>
                </a:solidFill>
                <a:latin typeface="Constantia" panose="02030602050306030303" pitchFamily="18" charset="0"/>
              </a:rPr>
              <a:t>If you need to step away from the table before the meal begins, whether buffet or seated, politely excuse yourself and allow others to begin eating without you- “please excuse me, I need to step away, but don’t wait on me to eat.”</a:t>
            </a:r>
          </a:p>
          <a:p>
            <a:pPr marL="285750" indent="-285750">
              <a:buFont typeface="Arial" panose="020B0604020202020204" pitchFamily="34" charset="0"/>
              <a:buChar char="•"/>
            </a:pPr>
            <a:r>
              <a:rPr lang="en-US" sz="1400" i="1" dirty="0">
                <a:solidFill>
                  <a:srgbClr val="0070C0"/>
                </a:solidFill>
                <a:latin typeface="Constantia" panose="02030602050306030303" pitchFamily="18" charset="0"/>
              </a:rPr>
              <a:t>If a dish is asked to be passed, pass it along to the person who requested it. </a:t>
            </a:r>
            <a:r>
              <a:rPr lang="en-US" sz="1400" i="1" dirty="0">
                <a:solidFill>
                  <a:srgbClr val="C00000"/>
                </a:solidFill>
                <a:latin typeface="Constantia" panose="02030602050306030303" pitchFamily="18" charset="0"/>
              </a:rPr>
              <a:t>DO NOT </a:t>
            </a:r>
            <a:r>
              <a:rPr lang="en-US" sz="1400" i="1" dirty="0">
                <a:solidFill>
                  <a:srgbClr val="0070C0"/>
                </a:solidFill>
                <a:latin typeface="Constantia" panose="02030602050306030303" pitchFamily="18" charset="0"/>
              </a:rPr>
              <a:t>serve yourself from it. If you would like to ask for it back, you may.</a:t>
            </a:r>
          </a:p>
          <a:p>
            <a:pPr marL="285750" indent="-285750">
              <a:buFont typeface="Arial" panose="020B0604020202020204" pitchFamily="34" charset="0"/>
              <a:buChar char="•"/>
            </a:pPr>
            <a:r>
              <a:rPr lang="en-US" sz="1400" i="1" dirty="0">
                <a:solidFill>
                  <a:srgbClr val="0070C0"/>
                </a:solidFill>
                <a:latin typeface="Constantia" panose="02030602050306030303" pitchFamily="18" charset="0"/>
              </a:rPr>
              <a:t>Paired condiments are always passed together no matter if only one is requested- Salt and pepper, oil and vinegar, cream and sugar.</a:t>
            </a:r>
          </a:p>
          <a:p>
            <a:pPr marL="285750" indent="-285750">
              <a:buFont typeface="Arial" panose="020B0604020202020204" pitchFamily="34" charset="0"/>
              <a:buChar char="•"/>
            </a:pPr>
            <a:endParaRPr lang="en-US" sz="1400" i="1" dirty="0">
              <a:solidFill>
                <a:srgbClr val="0070C0"/>
              </a:solidFill>
              <a:latin typeface="Constantia" panose="02030602050306030303" pitchFamily="18" charset="0"/>
            </a:endParaRPr>
          </a:p>
          <a:p>
            <a:pPr marL="285750" indent="-285750">
              <a:buFont typeface="Arial" panose="020B0604020202020204" pitchFamily="34" charset="0"/>
              <a:buChar char="•"/>
            </a:pPr>
            <a:endParaRPr lang="en-US" sz="1400" i="1" dirty="0">
              <a:solidFill>
                <a:srgbClr val="0070C0"/>
              </a:solidFill>
              <a:latin typeface="Constantia" panose="02030602050306030303" pitchFamily="18" charset="0"/>
            </a:endParaRPr>
          </a:p>
          <a:p>
            <a:pPr marL="285750" indent="-285750">
              <a:buFont typeface="Arial" panose="020B0604020202020204" pitchFamily="34" charset="0"/>
              <a:buChar char="•"/>
            </a:pPr>
            <a:endParaRPr lang="en-US" sz="1400" i="1" dirty="0">
              <a:solidFill>
                <a:srgbClr val="0070C0"/>
              </a:solidFill>
              <a:latin typeface="Constantia" panose="02030602050306030303" pitchFamily="18" charset="0"/>
            </a:endParaRPr>
          </a:p>
          <a:p>
            <a:pPr marL="285750" indent="-285750">
              <a:buFont typeface="Arial" panose="020B0604020202020204" pitchFamily="34" charset="0"/>
              <a:buChar char="•"/>
            </a:pPr>
            <a:endParaRPr lang="en-US" sz="1400" i="1" dirty="0">
              <a:solidFill>
                <a:srgbClr val="0070C0"/>
              </a:solidFill>
              <a:latin typeface="Constantia" panose="02030602050306030303" pitchFamily="18" charset="0"/>
            </a:endParaRPr>
          </a:p>
          <a:p>
            <a:pPr marL="285750" indent="-285750">
              <a:buFont typeface="Arial" panose="020B0604020202020204" pitchFamily="34" charset="0"/>
              <a:buChar char="•"/>
            </a:pPr>
            <a:endParaRPr lang="en-US" sz="1400" i="1" dirty="0">
              <a:solidFill>
                <a:srgbClr val="0070C0"/>
              </a:solidFill>
              <a:latin typeface="Constantia" panose="02030602050306030303" pitchFamily="18" charset="0"/>
            </a:endParaRPr>
          </a:p>
        </p:txBody>
      </p:sp>
      <p:pic>
        <p:nvPicPr>
          <p:cNvPr id="15362" name="Picture 2" descr="Table Manners – Ultimate Guide to Dining Etiquette">
            <a:extLst>
              <a:ext uri="{FF2B5EF4-FFF2-40B4-BE49-F238E27FC236}">
                <a16:creationId xmlns:a16="http://schemas.microsoft.com/office/drawing/2014/main" id="{E43F55B3-6E2B-9FFE-4A3E-CB7C74A96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5019" y="128954"/>
            <a:ext cx="2886482" cy="162364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Dining Etiquette">
            <a:extLst>
              <a:ext uri="{FF2B5EF4-FFF2-40B4-BE49-F238E27FC236}">
                <a16:creationId xmlns:a16="http://schemas.microsoft.com/office/drawing/2014/main" id="{41721A07-75EF-D06C-0E8B-CECA15CCD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0268" y="3147604"/>
            <a:ext cx="256540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917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DA8DE-9A50-372D-ECE0-AE61163AE057}"/>
              </a:ext>
            </a:extLst>
          </p:cNvPr>
          <p:cNvSpPr>
            <a:spLocks noGrp="1"/>
          </p:cNvSpPr>
          <p:nvPr>
            <p:ph type="title"/>
          </p:nvPr>
        </p:nvSpPr>
        <p:spPr>
          <a:xfrm>
            <a:off x="335280" y="109093"/>
            <a:ext cx="3627120" cy="1072007"/>
          </a:xfrm>
        </p:spPr>
        <p:txBody>
          <a:bodyPr>
            <a:normAutofit/>
          </a:bodyPr>
          <a:lstStyle/>
          <a:p>
            <a:r>
              <a:rPr lang="en-US" sz="3200" dirty="0">
                <a:latin typeface="Baskerville Old Face" panose="02020602080505020303" pitchFamily="18" charset="0"/>
              </a:rPr>
              <a:t>9- Different Foods</a:t>
            </a:r>
          </a:p>
        </p:txBody>
      </p:sp>
      <p:sp>
        <p:nvSpPr>
          <p:cNvPr id="3" name="Content Placeholder 2">
            <a:extLst>
              <a:ext uri="{FF2B5EF4-FFF2-40B4-BE49-F238E27FC236}">
                <a16:creationId xmlns:a16="http://schemas.microsoft.com/office/drawing/2014/main" id="{D9181F35-3A3C-4D82-175F-5926AE913FA7}"/>
              </a:ext>
            </a:extLst>
          </p:cNvPr>
          <p:cNvSpPr>
            <a:spLocks noGrp="1"/>
          </p:cNvSpPr>
          <p:nvPr>
            <p:ph idx="1"/>
          </p:nvPr>
        </p:nvSpPr>
        <p:spPr>
          <a:xfrm>
            <a:off x="335280" y="1253331"/>
            <a:ext cx="7840871" cy="4351338"/>
          </a:xfrm>
        </p:spPr>
        <p:txBody>
          <a:bodyPr>
            <a:normAutofit lnSpcReduction="10000"/>
          </a:bodyPr>
          <a:lstStyle/>
          <a:p>
            <a:r>
              <a:rPr lang="en-US" sz="1400" dirty="0">
                <a:latin typeface="Constantia" panose="02030602050306030303" pitchFamily="18" charset="0"/>
              </a:rPr>
              <a:t>keep your food under control, don't chase it around your plate, use your knife as a "pusher" if you can't easily take it upon your fork</a:t>
            </a:r>
          </a:p>
          <a:p>
            <a:r>
              <a:rPr lang="en-US" sz="1400" dirty="0">
                <a:latin typeface="Constantia" panose="02030602050306030303" pitchFamily="18" charset="0"/>
              </a:rPr>
              <a:t>dip away drip away- for all liquids (cereal, soup, stew, chili) dip the spoon away from you, lightly touch your spoon to the back of the bowl to get the last drips (this is also true for messy things like pancakes with syrup, salad with dressing, etc.), when the bowl is almost empty, tip the bowl slightly away from you and get the last spoonful, let the rest go (</a:t>
            </a:r>
            <a:r>
              <a:rPr lang="en-US" sz="1400" dirty="0">
                <a:solidFill>
                  <a:srgbClr val="C00000"/>
                </a:solidFill>
                <a:latin typeface="Constantia" panose="02030602050306030303" pitchFamily="18" charset="0"/>
              </a:rPr>
              <a:t>don't drink from ANY bowl</a:t>
            </a:r>
            <a:r>
              <a:rPr lang="en-US" sz="1400" dirty="0">
                <a:latin typeface="Constantia" panose="02030602050306030303" pitchFamily="18" charset="0"/>
              </a:rPr>
              <a:t>)! </a:t>
            </a:r>
          </a:p>
          <a:p>
            <a:r>
              <a:rPr lang="en-US" sz="1400" dirty="0">
                <a:latin typeface="Constantia" panose="02030602050306030303" pitchFamily="18" charset="0"/>
              </a:rPr>
              <a:t>the art of the Twirl- eat spaghetti like a pro- if you are given a large spoon, you will use it to twirl spaghetti or other long flat noodles. take the noodle on your fork, rest it lightly against the "bowl" of the spoon and twirl a few times wrapping the noodle securely around your fork before eating. If there is a messy sauce, practice the "drip away" method as mentioned with soup. If no "twirling" spoon is offered, cut noodles into bite size portion before eating. </a:t>
            </a:r>
          </a:p>
          <a:p>
            <a:r>
              <a:rPr lang="en-US" sz="1400" b="0" i="0" dirty="0">
                <a:solidFill>
                  <a:srgbClr val="222222"/>
                </a:solidFill>
                <a:effectLst/>
                <a:latin typeface="Constantia" panose="02030602050306030303" pitchFamily="18" charset="0"/>
              </a:rPr>
              <a:t>Small bites! No matter what you're eating, remember not to pile up your fork or spoon. </a:t>
            </a:r>
            <a:r>
              <a:rPr lang="en-US" sz="1400" dirty="0">
                <a:solidFill>
                  <a:srgbClr val="222222"/>
                </a:solidFill>
                <a:latin typeface="Constantia" panose="02030602050306030303" pitchFamily="18" charset="0"/>
              </a:rPr>
              <a:t>If you imagine 3-4 gummy bears on your spoon or fork you will know the limit you should put on each bite. </a:t>
            </a:r>
          </a:p>
          <a:p>
            <a:r>
              <a:rPr lang="en-US" sz="1400" b="0" i="0" dirty="0">
                <a:solidFill>
                  <a:srgbClr val="222222"/>
                </a:solidFill>
                <a:effectLst/>
                <a:latin typeface="Constantia" panose="02030602050306030303" pitchFamily="18" charset="0"/>
              </a:rPr>
              <a:t>Don’t crumble crackers! even if provided, never crumble crackers or other items into salad or soup. Your hands, clothes and place setting will be a mess and break rule #1. (to properly use crackers, place them on the salad or in soup and use your fork or spoon to break it into bite size or leave them off.)</a:t>
            </a:r>
            <a:endParaRPr lang="en-US" sz="1400" dirty="0">
              <a:solidFill>
                <a:srgbClr val="222222"/>
              </a:solidFill>
              <a:latin typeface="Constantia" panose="02030602050306030303" pitchFamily="18" charset="0"/>
            </a:endParaRPr>
          </a:p>
          <a:p>
            <a:r>
              <a:rPr lang="en-US" sz="1400" b="0" i="0" dirty="0">
                <a:solidFill>
                  <a:srgbClr val="C00000"/>
                </a:solidFill>
                <a:effectLst/>
                <a:latin typeface="Constantia" panose="02030602050306030303" pitchFamily="18" charset="0"/>
              </a:rPr>
              <a:t>learn to cut a cherry tomato, also called a grape tomato</a:t>
            </a:r>
            <a:r>
              <a:rPr lang="en-US" sz="1400" b="0" i="0" dirty="0">
                <a:solidFill>
                  <a:srgbClr val="222222"/>
                </a:solidFill>
                <a:effectLst/>
                <a:latin typeface="Constantia" panose="02030602050306030303" pitchFamily="18" charset="0"/>
              </a:rPr>
              <a:t>,- you will thank me later! If you can't cut it, leave it- don’t chase it around the plate or bowl with your fork and don’t pop a full cherry/grape tomato into your mouth, this breaks rule #1!</a:t>
            </a:r>
            <a:endParaRPr lang="en-US" sz="1400" dirty="0">
              <a:latin typeface="Constantia" panose="02030602050306030303" pitchFamily="18" charset="0"/>
            </a:endParaRPr>
          </a:p>
        </p:txBody>
      </p:sp>
      <p:sp>
        <p:nvSpPr>
          <p:cNvPr id="5" name="TextBox 4">
            <a:extLst>
              <a:ext uri="{FF2B5EF4-FFF2-40B4-BE49-F238E27FC236}">
                <a16:creationId xmlns:a16="http://schemas.microsoft.com/office/drawing/2014/main" id="{9D6B982C-9938-B505-5A10-97F6D2628DE7}"/>
              </a:ext>
            </a:extLst>
          </p:cNvPr>
          <p:cNvSpPr txBox="1"/>
          <p:nvPr/>
        </p:nvSpPr>
        <p:spPr>
          <a:xfrm>
            <a:off x="634364" y="5676900"/>
            <a:ext cx="10471785" cy="954107"/>
          </a:xfrm>
          <a:prstGeom prst="rect">
            <a:avLst/>
          </a:prstGeom>
          <a:noFill/>
        </p:spPr>
        <p:txBody>
          <a:bodyPr wrap="square">
            <a:spAutoFit/>
          </a:bodyPr>
          <a:lstStyle/>
          <a:p>
            <a:r>
              <a:rPr lang="en-US" sz="1400" i="1" dirty="0">
                <a:solidFill>
                  <a:srgbClr val="0070C0"/>
                </a:solidFill>
                <a:latin typeface="Constantia" panose="02030602050306030303" pitchFamily="18" charset="0"/>
              </a:rPr>
              <a:t>Refinement-  eating liquid items can be tricky, there are ways to tackle each item from cereal to chili. For soups that are just broth like tomato soup, sip the broth from the side of the spoon, for soups like chicken noodle, sip the broth from the side before placing spoon in your mouth to eat the noodle. For everything else take small portions into your spoon and place your mouth on the entire spoon without slurping. </a:t>
            </a:r>
            <a:endParaRPr lang="en-US" sz="1400" i="1" dirty="0">
              <a:solidFill>
                <a:srgbClr val="0070C0"/>
              </a:solidFill>
            </a:endParaRPr>
          </a:p>
        </p:txBody>
      </p:sp>
      <p:pic>
        <p:nvPicPr>
          <p:cNvPr id="16386" name="Picture 2" descr="The Etiquette of Eating Spaghetti">
            <a:extLst>
              <a:ext uri="{FF2B5EF4-FFF2-40B4-BE49-F238E27FC236}">
                <a16:creationId xmlns:a16="http://schemas.microsoft.com/office/drawing/2014/main" id="{A492CEBF-F165-8130-5048-764A98028C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4880" y="322040"/>
            <a:ext cx="3299431" cy="186258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Wedding Inspiration that lives forever: Some Dining Etiquette Tips ...">
            <a:extLst>
              <a:ext uri="{FF2B5EF4-FFF2-40B4-BE49-F238E27FC236}">
                <a16:creationId xmlns:a16="http://schemas.microsoft.com/office/drawing/2014/main" id="{C4457679-7F60-86A4-179C-EB5F854F1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0620" y="2610463"/>
            <a:ext cx="28575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509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C8F6-FD0C-6701-0154-73CCEEF18D6E}"/>
              </a:ext>
            </a:extLst>
          </p:cNvPr>
          <p:cNvSpPr>
            <a:spLocks noGrp="1"/>
          </p:cNvSpPr>
          <p:nvPr>
            <p:ph type="title"/>
          </p:nvPr>
        </p:nvSpPr>
        <p:spPr>
          <a:xfrm>
            <a:off x="742950" y="-81260"/>
            <a:ext cx="3905250" cy="1325563"/>
          </a:xfrm>
        </p:spPr>
        <p:txBody>
          <a:bodyPr>
            <a:normAutofit/>
          </a:bodyPr>
          <a:lstStyle/>
          <a:p>
            <a:r>
              <a:rPr lang="en-US" sz="3200" dirty="0">
                <a:latin typeface="Baskerville Old Face" panose="02020602080505020303" pitchFamily="18" charset="0"/>
              </a:rPr>
              <a:t>10- Ending the Meal</a:t>
            </a:r>
          </a:p>
        </p:txBody>
      </p:sp>
      <p:sp>
        <p:nvSpPr>
          <p:cNvPr id="3" name="Content Placeholder 2">
            <a:extLst>
              <a:ext uri="{FF2B5EF4-FFF2-40B4-BE49-F238E27FC236}">
                <a16:creationId xmlns:a16="http://schemas.microsoft.com/office/drawing/2014/main" id="{2FE98701-29FF-D663-CC4D-52F78B3DB8B3}"/>
              </a:ext>
            </a:extLst>
          </p:cNvPr>
          <p:cNvSpPr>
            <a:spLocks noGrp="1"/>
          </p:cNvSpPr>
          <p:nvPr>
            <p:ph idx="1"/>
          </p:nvPr>
        </p:nvSpPr>
        <p:spPr>
          <a:xfrm>
            <a:off x="187452" y="942021"/>
            <a:ext cx="6527673" cy="4172904"/>
          </a:xfrm>
        </p:spPr>
        <p:txBody>
          <a:bodyPr>
            <a:normAutofit lnSpcReduction="10000"/>
          </a:bodyPr>
          <a:lstStyle/>
          <a:p>
            <a:r>
              <a:rPr lang="en-US" sz="1600" dirty="0">
                <a:latin typeface="Constantia" panose="02030602050306030303" pitchFamily="18" charset="0"/>
              </a:rPr>
              <a:t>as with the greeting, at the end of the meal, stand, push in your chair, and say “good-bye” and “thank you” to your dinner mates. Make a special effort to thank the host or their second in charge (manager, spouse, chief of staff, etc.) </a:t>
            </a:r>
          </a:p>
          <a:p>
            <a:pPr marL="0" indent="0">
              <a:buNone/>
            </a:pPr>
            <a:r>
              <a:rPr lang="en-US" sz="1600" dirty="0">
                <a:latin typeface="Constantia" panose="02030602050306030303" pitchFamily="18" charset="0"/>
              </a:rPr>
              <a:t>Examples: "thank you for inviting me, I enjoyed the evening“, "Thank you for a wonderful meal, I look forward to seeing you again“, "thank you for including me in this wonderful event“.</a:t>
            </a:r>
          </a:p>
          <a:p>
            <a:pPr algn="l"/>
            <a:r>
              <a:rPr lang="en-US" sz="1600" b="0" i="0" dirty="0">
                <a:solidFill>
                  <a:srgbClr val="222222"/>
                </a:solidFill>
                <a:effectLst/>
                <a:latin typeface="Constantia" panose="02030602050306030303" pitchFamily="18" charset="0"/>
              </a:rPr>
              <a:t>don't work past 5- when you're finished, your utensils go together about the 4 or 5 o'clock position.</a:t>
            </a:r>
          </a:p>
          <a:p>
            <a:r>
              <a:rPr lang="en-US" sz="1600" b="0" i="0" dirty="0">
                <a:solidFill>
                  <a:srgbClr val="222222"/>
                </a:solidFill>
                <a:effectLst/>
                <a:latin typeface="Constantia" panose="02030602050306030303" pitchFamily="18" charset="0"/>
              </a:rPr>
              <a:t> set yourself apart- learn the art of a TY note, email is good, hand-written is better. (See sample Thank You Notes) </a:t>
            </a:r>
          </a:p>
          <a:p>
            <a:r>
              <a:rPr lang="en-US" sz="1600" dirty="0">
                <a:latin typeface="Constantia" panose="02030602050306030303" pitchFamily="18" charset="0"/>
              </a:rPr>
              <a:t>Loosely Left! When </a:t>
            </a:r>
            <a:r>
              <a:rPr lang="en-US" sz="1600" b="0" i="0" dirty="0">
                <a:solidFill>
                  <a:srgbClr val="222222"/>
                </a:solidFill>
                <a:effectLst/>
                <a:latin typeface="Constantia" panose="02030602050306030303" pitchFamily="18" charset="0"/>
              </a:rPr>
              <a:t>you are finished with the meal (as when you need to get up) your napkin is laid loosely to the left of your plate don't wad or crumple</a:t>
            </a:r>
          </a:p>
          <a:p>
            <a:pPr marL="0" indent="0">
              <a:buNone/>
            </a:pPr>
            <a:endParaRPr lang="en-US" sz="1600" dirty="0">
              <a:latin typeface="Constantia" panose="02030602050306030303" pitchFamily="18" charset="0"/>
            </a:endParaRPr>
          </a:p>
          <a:p>
            <a:pPr marL="0" indent="0">
              <a:buNone/>
            </a:pPr>
            <a:r>
              <a:rPr lang="en-US" sz="1600" i="1" dirty="0">
                <a:latin typeface="Constantia" panose="02030602050306030303" pitchFamily="18" charset="0"/>
              </a:rPr>
              <a:t>NOTE: don’t </a:t>
            </a:r>
            <a:r>
              <a:rPr lang="en-US" sz="1600" b="0" i="1" dirty="0">
                <a:solidFill>
                  <a:srgbClr val="222222"/>
                </a:solidFill>
                <a:effectLst/>
                <a:latin typeface="Constantia" panose="02030602050306030303" pitchFamily="18" charset="0"/>
              </a:rPr>
              <a:t>take a to-go plate at the buffet- this isn't your store.</a:t>
            </a:r>
            <a:endParaRPr lang="en-US" sz="1600" i="1" dirty="0">
              <a:latin typeface="Constantia" panose="02030602050306030303" pitchFamily="18" charset="0"/>
            </a:endParaRPr>
          </a:p>
        </p:txBody>
      </p:sp>
      <p:sp>
        <p:nvSpPr>
          <p:cNvPr id="5" name="TextBox 4">
            <a:extLst>
              <a:ext uri="{FF2B5EF4-FFF2-40B4-BE49-F238E27FC236}">
                <a16:creationId xmlns:a16="http://schemas.microsoft.com/office/drawing/2014/main" id="{8020FC8B-329B-D735-4976-07F3F9FAD606}"/>
              </a:ext>
            </a:extLst>
          </p:cNvPr>
          <p:cNvSpPr txBox="1"/>
          <p:nvPr/>
        </p:nvSpPr>
        <p:spPr>
          <a:xfrm>
            <a:off x="1364742" y="5238834"/>
            <a:ext cx="8373618" cy="1323439"/>
          </a:xfrm>
          <a:prstGeom prst="rect">
            <a:avLst/>
          </a:prstGeom>
          <a:noFill/>
        </p:spPr>
        <p:txBody>
          <a:bodyPr wrap="square">
            <a:spAutoFit/>
          </a:bodyPr>
          <a:lstStyle/>
          <a:p>
            <a:r>
              <a:rPr lang="en-US" sz="1600" i="1" u="sng" dirty="0">
                <a:solidFill>
                  <a:srgbClr val="0070C0"/>
                </a:solidFill>
                <a:latin typeface="Constantia" panose="02030602050306030303" pitchFamily="18" charset="0"/>
              </a:rPr>
              <a:t>Refinement-</a:t>
            </a:r>
          </a:p>
          <a:p>
            <a:pPr marL="285750" indent="-285750">
              <a:buFont typeface="Arial" panose="020B0604020202020204" pitchFamily="34" charset="0"/>
              <a:buChar char="•"/>
            </a:pPr>
            <a:r>
              <a:rPr lang="en-US" sz="1600" i="1" dirty="0">
                <a:solidFill>
                  <a:srgbClr val="0070C0"/>
                </a:solidFill>
                <a:latin typeface="Constantia" panose="02030602050306030303" pitchFamily="18" charset="0"/>
              </a:rPr>
              <a:t>the proper placement for your utensils when you are finished with your meal is 4:20 when thinking of your plate as a clock. </a:t>
            </a:r>
            <a:r>
              <a:rPr lang="en-US" sz="1600" i="1" u="sng" dirty="0">
                <a:solidFill>
                  <a:srgbClr val="0070C0"/>
                </a:solidFill>
                <a:latin typeface="Constantia" panose="02030602050306030303" pitchFamily="18" charset="0"/>
              </a:rPr>
              <a:t>Remembering to put them together in this approximate position is more important than remembering the exact position</a:t>
            </a:r>
            <a:r>
              <a:rPr lang="en-US" sz="1600" i="1" dirty="0">
                <a:solidFill>
                  <a:srgbClr val="0070C0"/>
                </a:solidFill>
                <a:latin typeface="Constantia" panose="02030602050306030303" pitchFamily="18" charset="0"/>
              </a:rPr>
              <a:t>. (see diagram 16A)</a:t>
            </a:r>
          </a:p>
          <a:p>
            <a:pPr marL="285750" indent="-285750">
              <a:buFont typeface="Arial" panose="020B0604020202020204" pitchFamily="34" charset="0"/>
              <a:buChar char="•"/>
            </a:pPr>
            <a:r>
              <a:rPr lang="en-US" sz="1600" b="0" i="1" dirty="0">
                <a:solidFill>
                  <a:srgbClr val="0070C0"/>
                </a:solidFill>
                <a:effectLst/>
                <a:latin typeface="Constantia" panose="02030602050306030303" pitchFamily="18" charset="0"/>
              </a:rPr>
              <a:t>Never cross your u</a:t>
            </a:r>
            <a:r>
              <a:rPr lang="en-US" sz="1600" i="1" dirty="0">
                <a:solidFill>
                  <a:srgbClr val="0070C0"/>
                </a:solidFill>
                <a:latin typeface="Constantia" panose="02030602050306030303" pitchFamily="18" charset="0"/>
              </a:rPr>
              <a:t>tensils when you are finished, it’s a sign you didn’t enjoy your meal. </a:t>
            </a:r>
            <a:endParaRPr lang="en-US" sz="1600" b="0" i="1" dirty="0">
              <a:solidFill>
                <a:srgbClr val="0070C0"/>
              </a:solidFill>
              <a:effectLst/>
              <a:latin typeface="Constantia" panose="02030602050306030303" pitchFamily="18" charset="0"/>
            </a:endParaRPr>
          </a:p>
        </p:txBody>
      </p:sp>
      <p:pic>
        <p:nvPicPr>
          <p:cNvPr id="6" name="Picture 4" descr="Image result for proper placement of spoon with cup and saucer">
            <a:extLst>
              <a:ext uri="{FF2B5EF4-FFF2-40B4-BE49-F238E27FC236}">
                <a16:creationId xmlns:a16="http://schemas.microsoft.com/office/drawing/2014/main" id="{78E63186-0BDD-7680-FB65-6C01D798C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1284" y="813126"/>
            <a:ext cx="4896073" cy="357789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A19F342A-C4EA-DF85-4B38-D6D8DB3AEFEE}"/>
              </a:ext>
            </a:extLst>
          </p:cNvPr>
          <p:cNvSpPr txBox="1">
            <a:spLocks/>
          </p:cNvSpPr>
          <p:nvPr/>
        </p:nvSpPr>
        <p:spPr>
          <a:xfrm>
            <a:off x="10873482" y="364063"/>
            <a:ext cx="1131066" cy="719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dirty="0">
                <a:latin typeface="Constantia" panose="02030602050306030303" pitchFamily="18" charset="0"/>
              </a:rPr>
              <a:t>DIAGRAM 16A</a:t>
            </a:r>
          </a:p>
        </p:txBody>
      </p:sp>
    </p:spTree>
    <p:extLst>
      <p:ext uri="{BB962C8B-B14F-4D97-AF65-F5344CB8AC3E}">
        <p14:creationId xmlns:p14="http://schemas.microsoft.com/office/powerpoint/2010/main" val="2721329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1A898-29BA-352E-F81E-A0AE7A254C01}"/>
              </a:ext>
            </a:extLst>
          </p:cNvPr>
          <p:cNvSpPr>
            <a:spLocks noGrp="1"/>
          </p:cNvSpPr>
          <p:nvPr>
            <p:ph type="title"/>
          </p:nvPr>
        </p:nvSpPr>
        <p:spPr>
          <a:xfrm>
            <a:off x="722376" y="794893"/>
            <a:ext cx="10421112" cy="1325563"/>
          </a:xfrm>
        </p:spPr>
        <p:txBody>
          <a:bodyPr>
            <a:normAutofit fontScale="90000"/>
          </a:bodyPr>
          <a:lstStyle/>
          <a:p>
            <a:r>
              <a:rPr lang="en-US" b="0" i="0" dirty="0">
                <a:solidFill>
                  <a:srgbClr val="222222"/>
                </a:solidFill>
                <a:effectLst/>
                <a:latin typeface="Baskerville Old Face" panose="02020602080505020303" pitchFamily="18" charset="0"/>
              </a:rPr>
              <a:t>Brunch, Lunch, Buffet, or Dinner here are the </a:t>
            </a:r>
            <a:r>
              <a:rPr lang="en-US" b="0" i="0" dirty="0">
                <a:solidFill>
                  <a:srgbClr val="C00000"/>
                </a:solidFill>
                <a:effectLst/>
                <a:latin typeface="Baskerville Old Face" panose="02020602080505020303" pitchFamily="18" charset="0"/>
              </a:rPr>
              <a:t>TOP 3 RULES to Remember- </a:t>
            </a:r>
            <a:br>
              <a:rPr lang="en-US" b="0" i="0" dirty="0">
                <a:solidFill>
                  <a:srgbClr val="222222"/>
                </a:solidFill>
                <a:effectLst/>
                <a:latin typeface="Baskerville Old Face" panose="02020602080505020303" pitchFamily="18" charset="0"/>
              </a:rPr>
            </a:br>
            <a:r>
              <a:rPr lang="en-US" sz="2200" b="0" i="0" dirty="0">
                <a:solidFill>
                  <a:srgbClr val="222222"/>
                </a:solidFill>
                <a:effectLst/>
                <a:latin typeface="Constantia" panose="02030602050306030303" pitchFamily="18" charset="0"/>
              </a:rPr>
              <a:t>When considering a new hire, business relationship, or prospective in-law, the most reported "deal breakers" at the table are loud table guests, open mouth chewing and cell phone use!!!</a:t>
            </a:r>
            <a:br>
              <a:rPr lang="en-US" b="0" i="0" dirty="0">
                <a:solidFill>
                  <a:srgbClr val="222222"/>
                </a:solidFill>
                <a:effectLst/>
                <a:latin typeface="Constantia" panose="02030602050306030303" pitchFamily="18" charset="0"/>
              </a:rPr>
            </a:br>
            <a:endParaRPr lang="en-US"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703EE844-5081-D906-97B2-4CD5242CA6C4}"/>
              </a:ext>
            </a:extLst>
          </p:cNvPr>
          <p:cNvSpPr>
            <a:spLocks noGrp="1"/>
          </p:cNvSpPr>
          <p:nvPr>
            <p:ph idx="1"/>
          </p:nvPr>
        </p:nvSpPr>
        <p:spPr>
          <a:xfrm>
            <a:off x="627888" y="2328545"/>
            <a:ext cx="10515600" cy="3815080"/>
          </a:xfrm>
        </p:spPr>
        <p:txBody>
          <a:bodyPr>
            <a:normAutofit/>
          </a:bodyPr>
          <a:lstStyle/>
          <a:p>
            <a:pPr algn="l"/>
            <a:r>
              <a:rPr lang="en-US" sz="2400" b="0" i="0" dirty="0">
                <a:solidFill>
                  <a:srgbClr val="222222"/>
                </a:solidFill>
                <a:effectLst/>
                <a:latin typeface="Constantia" panose="02030602050306030303" pitchFamily="18" charset="0"/>
              </a:rPr>
              <a:t>1- don't draw attention to yourself (the rule of onomatopoeia- avoid clang, clink, slurp, burp, smack, yell, scrape, etc.)</a:t>
            </a:r>
          </a:p>
          <a:p>
            <a:pPr algn="l"/>
            <a:r>
              <a:rPr lang="en-US" sz="2400" b="0" i="0" dirty="0">
                <a:solidFill>
                  <a:srgbClr val="222222"/>
                </a:solidFill>
                <a:effectLst/>
                <a:latin typeface="Constantia" panose="02030602050306030303" pitchFamily="18" charset="0"/>
              </a:rPr>
              <a:t>2- Gum is not your friend! chewing with your mouth open and talking with food in your mouth will be a sure way to </a:t>
            </a:r>
            <a:r>
              <a:rPr lang="en-US" sz="2400" b="0" i="0" u="sng" dirty="0">
                <a:solidFill>
                  <a:srgbClr val="222222"/>
                </a:solidFill>
                <a:effectLst/>
                <a:latin typeface="Constantia" panose="02030602050306030303" pitchFamily="18" charset="0"/>
              </a:rPr>
              <a:t>NOT</a:t>
            </a:r>
            <a:r>
              <a:rPr lang="en-US" sz="2400" b="0" i="0" dirty="0">
                <a:solidFill>
                  <a:srgbClr val="222222"/>
                </a:solidFill>
                <a:effectLst/>
                <a:latin typeface="Constantia" panose="02030602050306030303" pitchFamily="18" charset="0"/>
              </a:rPr>
              <a:t> impress your dinner mates- this applies to food AND Gum! </a:t>
            </a:r>
          </a:p>
          <a:p>
            <a:pPr algn="l"/>
            <a:r>
              <a:rPr lang="en-US" sz="2400" b="0" i="0" dirty="0">
                <a:solidFill>
                  <a:srgbClr val="222222"/>
                </a:solidFill>
                <a:effectLst/>
                <a:latin typeface="Constantia" panose="02030602050306030303" pitchFamily="18" charset="0"/>
              </a:rPr>
              <a:t>3- silent and hidden! let all your friends and family know you will be off-line and out of reach for the next hour or two. If it's an emergency, politely excuse yourself and step outside out of earshot of other dinners. DO NOT rest your cell phone on the table.</a:t>
            </a:r>
          </a:p>
          <a:p>
            <a:pPr marL="0" indent="0">
              <a:buNone/>
            </a:pPr>
            <a:endParaRPr lang="en-US" sz="2400" dirty="0">
              <a:latin typeface="Constantia" panose="02030602050306030303" pitchFamily="18" charset="0"/>
            </a:endParaRPr>
          </a:p>
        </p:txBody>
      </p:sp>
      <p:sp>
        <p:nvSpPr>
          <p:cNvPr id="4" name="Title 1">
            <a:extLst>
              <a:ext uri="{FF2B5EF4-FFF2-40B4-BE49-F238E27FC236}">
                <a16:creationId xmlns:a16="http://schemas.microsoft.com/office/drawing/2014/main" id="{56197A66-7734-C627-E80C-2C614C19C2F4}"/>
              </a:ext>
            </a:extLst>
          </p:cNvPr>
          <p:cNvSpPr txBox="1">
            <a:spLocks/>
          </p:cNvSpPr>
          <p:nvPr/>
        </p:nvSpPr>
        <p:spPr>
          <a:xfrm>
            <a:off x="455676" y="5614543"/>
            <a:ext cx="10421112"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i="1" dirty="0">
                <a:solidFill>
                  <a:srgbClr val="C00000"/>
                </a:solidFill>
                <a:latin typeface="Stencil" panose="040409050D0802020404" pitchFamily="82" charset="0"/>
              </a:rPr>
              <a:t>BTT </a:t>
            </a:r>
            <a:r>
              <a:rPr lang="en-US" sz="2400" i="1" dirty="0">
                <a:solidFill>
                  <a:srgbClr val="C00000"/>
                </a:solidFill>
                <a:latin typeface="Baskerville Old Face" panose="02020602080505020303" pitchFamily="18" charset="0"/>
              </a:rPr>
              <a:t>TIP: until you are comfortable with the basics of polite dining, don’t order food that is messy or eaten with the hands (e.g., spaghetti or hamburgers).</a:t>
            </a:r>
          </a:p>
        </p:txBody>
      </p:sp>
    </p:spTree>
    <p:extLst>
      <p:ext uri="{BB962C8B-B14F-4D97-AF65-F5344CB8AC3E}">
        <p14:creationId xmlns:p14="http://schemas.microsoft.com/office/powerpoint/2010/main" val="749282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BA5D3-F313-A0FC-7660-7804F043841E}"/>
              </a:ext>
            </a:extLst>
          </p:cNvPr>
          <p:cNvSpPr>
            <a:spLocks noGrp="1"/>
          </p:cNvSpPr>
          <p:nvPr>
            <p:ph type="title"/>
          </p:nvPr>
        </p:nvSpPr>
        <p:spPr>
          <a:xfrm>
            <a:off x="123825" y="390525"/>
            <a:ext cx="6934200" cy="1325563"/>
          </a:xfrm>
        </p:spPr>
        <p:txBody>
          <a:bodyPr>
            <a:noAutofit/>
          </a:bodyPr>
          <a:lstStyle/>
          <a:p>
            <a:r>
              <a:rPr lang="en-US" sz="3200" dirty="0">
                <a:latin typeface="Baskerville Old Face" panose="02020602080505020303" pitchFamily="18" charset="0"/>
              </a:rPr>
              <a:t>Suggestions for Thank you notes-</a:t>
            </a:r>
            <a:br>
              <a:rPr lang="en-US" sz="3200" dirty="0">
                <a:latin typeface="Baskerville Old Face" panose="02020602080505020303" pitchFamily="18" charset="0"/>
              </a:rPr>
            </a:br>
            <a:r>
              <a:rPr lang="en-US" sz="2400" dirty="0">
                <a:latin typeface="Baskerville Old Face" panose="02020602080505020303" pitchFamily="18" charset="0"/>
              </a:rPr>
              <a:t>email is good, but hand-written will make you stand out. </a:t>
            </a:r>
          </a:p>
        </p:txBody>
      </p:sp>
      <p:sp>
        <p:nvSpPr>
          <p:cNvPr id="8" name="Title 1">
            <a:extLst>
              <a:ext uri="{FF2B5EF4-FFF2-40B4-BE49-F238E27FC236}">
                <a16:creationId xmlns:a16="http://schemas.microsoft.com/office/drawing/2014/main" id="{A4BA530B-0364-BB80-BEB7-CAAE14C0940E}"/>
              </a:ext>
            </a:extLst>
          </p:cNvPr>
          <p:cNvSpPr txBox="1">
            <a:spLocks/>
          </p:cNvSpPr>
          <p:nvPr/>
        </p:nvSpPr>
        <p:spPr>
          <a:xfrm>
            <a:off x="7734300" y="781844"/>
            <a:ext cx="3867856" cy="2523331"/>
          </a:xfrm>
          <a:prstGeom prst="rect">
            <a:avLst/>
          </a:prstGeom>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Baskerville Old Face" panose="02020602080505020303" pitchFamily="18" charset="0"/>
              </a:rPr>
              <a:t>Post Interview Lunch/Dinner</a:t>
            </a:r>
          </a:p>
          <a:p>
            <a:endParaRPr lang="en-US" sz="1400" dirty="0">
              <a:latin typeface="Baskerville Old Face" panose="02020602080505020303" pitchFamily="18" charset="0"/>
            </a:endParaRPr>
          </a:p>
          <a:p>
            <a:r>
              <a:rPr lang="en-US" sz="1400" dirty="0">
                <a:latin typeface="Baskerville Old Face" panose="02020602080505020303" pitchFamily="18" charset="0"/>
              </a:rPr>
              <a:t>Dear (host’s name)</a:t>
            </a:r>
          </a:p>
          <a:p>
            <a:r>
              <a:rPr lang="en-US" sz="1400" dirty="0">
                <a:latin typeface="Baskerville Old Face" panose="02020602080505020303" pitchFamily="18" charset="0"/>
              </a:rPr>
              <a:t>Thank you for a wonderful dinner. I enjoyed talking with you and getting to meet many new people. The food was wonderful; I particularly enjoyed (name of dish).</a:t>
            </a:r>
          </a:p>
          <a:p>
            <a:r>
              <a:rPr lang="en-US" sz="1400" dirty="0">
                <a:latin typeface="Baskerville Old Face" panose="02020602080505020303" pitchFamily="18" charset="0"/>
              </a:rPr>
              <a:t>I look forward to working with you and am available if you have any further questions.</a:t>
            </a:r>
          </a:p>
          <a:p>
            <a:r>
              <a:rPr lang="en-US" sz="1400" dirty="0">
                <a:latin typeface="Baskerville Old Face" panose="02020602080505020303" pitchFamily="18" charset="0"/>
              </a:rPr>
              <a:t>Kind regards, </a:t>
            </a:r>
          </a:p>
          <a:p>
            <a:r>
              <a:rPr lang="en-US" sz="1400" dirty="0">
                <a:latin typeface="Baskerville Old Face" panose="02020602080505020303" pitchFamily="18" charset="0"/>
              </a:rPr>
              <a:t>(your full name)</a:t>
            </a:r>
          </a:p>
        </p:txBody>
      </p:sp>
      <p:sp>
        <p:nvSpPr>
          <p:cNvPr id="9" name="Title 1">
            <a:extLst>
              <a:ext uri="{FF2B5EF4-FFF2-40B4-BE49-F238E27FC236}">
                <a16:creationId xmlns:a16="http://schemas.microsoft.com/office/drawing/2014/main" id="{78BC5C69-53AE-E7B3-1B05-BEC168F8FF80}"/>
              </a:ext>
            </a:extLst>
          </p:cNvPr>
          <p:cNvSpPr txBox="1">
            <a:spLocks/>
          </p:cNvSpPr>
          <p:nvPr/>
        </p:nvSpPr>
        <p:spPr>
          <a:xfrm>
            <a:off x="608893" y="3091259"/>
            <a:ext cx="3867857" cy="2804716"/>
          </a:xfrm>
          <a:prstGeom prst="rect">
            <a:avLst/>
          </a:prstGeom>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Baskerville Old Face" panose="02020602080505020303" pitchFamily="18" charset="0"/>
              </a:rPr>
              <a:t>Hosted dinner at the home</a:t>
            </a:r>
          </a:p>
          <a:p>
            <a:endParaRPr lang="en-US" sz="1600" dirty="0">
              <a:latin typeface="Baskerville Old Face" panose="02020602080505020303" pitchFamily="18" charset="0"/>
            </a:endParaRPr>
          </a:p>
          <a:p>
            <a:r>
              <a:rPr lang="en-US" sz="1600" dirty="0">
                <a:latin typeface="Baskerville Old Face" panose="02020602080505020303" pitchFamily="18" charset="0"/>
              </a:rPr>
              <a:t>Dear (host’s name),</a:t>
            </a:r>
          </a:p>
          <a:p>
            <a:r>
              <a:rPr lang="en-US" sz="1600" dirty="0">
                <a:latin typeface="Baskerville Old Face" panose="02020602080505020303" pitchFamily="18" charset="0"/>
              </a:rPr>
              <a:t>Thank you for a wonderful dinner on (date). I enjoyed the great company and the (specific dish). I was thrilled to meet (enter name) and hear about their (adventures/career, </a:t>
            </a:r>
            <a:r>
              <a:rPr lang="en-US" sz="1600" dirty="0" err="1">
                <a:latin typeface="Baskerville Old Face" panose="02020602080505020303" pitchFamily="18" charset="0"/>
              </a:rPr>
              <a:t>etc</a:t>
            </a:r>
            <a:r>
              <a:rPr lang="en-US" sz="1600" dirty="0">
                <a:latin typeface="Baskerville Old Face" panose="02020602080505020303" pitchFamily="18" charset="0"/>
              </a:rPr>
              <a:t>).</a:t>
            </a:r>
          </a:p>
          <a:p>
            <a:r>
              <a:rPr lang="en-US" sz="1600" dirty="0">
                <a:latin typeface="Baskerville Old Face" panose="02020602080505020303" pitchFamily="18" charset="0"/>
              </a:rPr>
              <a:t>Thank you for including me in the evening.</a:t>
            </a:r>
          </a:p>
          <a:p>
            <a:r>
              <a:rPr lang="en-US" sz="1600" dirty="0">
                <a:latin typeface="Baskerville Old Face" panose="02020602080505020303" pitchFamily="18" charset="0"/>
              </a:rPr>
              <a:t>Kindly, </a:t>
            </a:r>
          </a:p>
          <a:p>
            <a:r>
              <a:rPr lang="en-US" sz="1600" dirty="0">
                <a:latin typeface="Baskerville Old Face" panose="02020602080505020303" pitchFamily="18" charset="0"/>
              </a:rPr>
              <a:t>(Your name)</a:t>
            </a:r>
          </a:p>
        </p:txBody>
      </p:sp>
      <p:sp>
        <p:nvSpPr>
          <p:cNvPr id="12" name="Title 1">
            <a:extLst>
              <a:ext uri="{FF2B5EF4-FFF2-40B4-BE49-F238E27FC236}">
                <a16:creationId xmlns:a16="http://schemas.microsoft.com/office/drawing/2014/main" id="{8BC8E67C-7020-9C07-33B3-244A3751A110}"/>
              </a:ext>
            </a:extLst>
          </p:cNvPr>
          <p:cNvSpPr txBox="1">
            <a:spLocks/>
          </p:cNvSpPr>
          <p:nvPr/>
        </p:nvSpPr>
        <p:spPr>
          <a:xfrm>
            <a:off x="1114424" y="1380727"/>
            <a:ext cx="359092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rgbClr val="C00000"/>
                </a:solidFill>
                <a:latin typeface="Baskerville Old Face" panose="02020602080505020303" pitchFamily="18" charset="0"/>
              </a:rPr>
              <a:t>Note: a Thank you note should be sent within a week of the event (3 days is best).</a:t>
            </a:r>
          </a:p>
        </p:txBody>
      </p:sp>
    </p:spTree>
    <p:extLst>
      <p:ext uri="{BB962C8B-B14F-4D97-AF65-F5344CB8AC3E}">
        <p14:creationId xmlns:p14="http://schemas.microsoft.com/office/powerpoint/2010/main" val="3978450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BBD1-011C-979F-0195-80498BFF59C1}"/>
              </a:ext>
            </a:extLst>
          </p:cNvPr>
          <p:cNvSpPr>
            <a:spLocks noGrp="1"/>
          </p:cNvSpPr>
          <p:nvPr>
            <p:ph type="title"/>
          </p:nvPr>
        </p:nvSpPr>
        <p:spPr>
          <a:xfrm>
            <a:off x="5446776" y="82263"/>
            <a:ext cx="5644896" cy="1325563"/>
          </a:xfrm>
        </p:spPr>
        <p:txBody>
          <a:bodyPr>
            <a:normAutofit/>
          </a:bodyPr>
          <a:lstStyle/>
          <a:p>
            <a:r>
              <a:rPr lang="en-US" sz="3200" dirty="0">
                <a:latin typeface="Baskerville Old Face" panose="02020602080505020303" pitchFamily="18" charset="0"/>
              </a:rPr>
              <a:t>11- OOPS! Common Mistakes</a:t>
            </a:r>
            <a:br>
              <a:rPr lang="en-US" sz="3200" dirty="0">
                <a:latin typeface="Baskerville Old Face" panose="02020602080505020303" pitchFamily="18" charset="0"/>
              </a:rPr>
            </a:br>
            <a:endParaRPr lang="en-US" sz="3200"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581EA79A-2564-37FE-654F-71CD24A8E372}"/>
              </a:ext>
            </a:extLst>
          </p:cNvPr>
          <p:cNvSpPr>
            <a:spLocks noGrp="1"/>
          </p:cNvSpPr>
          <p:nvPr>
            <p:ph idx="1"/>
          </p:nvPr>
        </p:nvSpPr>
        <p:spPr>
          <a:xfrm>
            <a:off x="170688" y="82263"/>
            <a:ext cx="7455408" cy="4351338"/>
          </a:xfrm>
        </p:spPr>
        <p:txBody>
          <a:bodyPr>
            <a:noAutofit/>
          </a:bodyPr>
          <a:lstStyle/>
          <a:p>
            <a:pPr marL="0" indent="0" algn="l">
              <a:buNone/>
            </a:pPr>
            <a:r>
              <a:rPr lang="en-US" sz="1800" b="0" i="0" u="sng" dirty="0">
                <a:solidFill>
                  <a:srgbClr val="C00000"/>
                </a:solidFill>
                <a:effectLst/>
                <a:latin typeface="Constantia" panose="02030602050306030303" pitchFamily="18" charset="0"/>
              </a:rPr>
              <a:t>AVOID:</a:t>
            </a:r>
          </a:p>
          <a:p>
            <a:pPr algn="l"/>
            <a:r>
              <a:rPr lang="en-US" sz="1400" b="0" i="0" dirty="0">
                <a:solidFill>
                  <a:srgbClr val="222222"/>
                </a:solidFill>
                <a:effectLst/>
                <a:latin typeface="Constantia" panose="02030602050306030303" pitchFamily="18" charset="0"/>
              </a:rPr>
              <a:t>breaking rules 1, 2, or 3 (see slide 2, TOP 3 RULES)</a:t>
            </a:r>
          </a:p>
          <a:p>
            <a:pPr algn="l"/>
            <a:r>
              <a:rPr lang="en-US" sz="1400" b="0" i="0" dirty="0">
                <a:solidFill>
                  <a:srgbClr val="222222"/>
                </a:solidFill>
                <a:effectLst/>
                <a:latin typeface="Constantia" panose="02030602050306030303" pitchFamily="18" charset="0"/>
              </a:rPr>
              <a:t>Profanity (4- Beginning the Meal)</a:t>
            </a:r>
          </a:p>
          <a:p>
            <a:pPr algn="l"/>
            <a:r>
              <a:rPr lang="en-US" sz="1400" b="0" i="0" dirty="0">
                <a:solidFill>
                  <a:srgbClr val="222222"/>
                </a:solidFill>
                <a:effectLst/>
                <a:latin typeface="Constantia" panose="02030602050306030303" pitchFamily="18" charset="0"/>
              </a:rPr>
              <a:t>smoking or vaping (4- Beginning the Meal)</a:t>
            </a:r>
          </a:p>
          <a:p>
            <a:pPr algn="l"/>
            <a:r>
              <a:rPr lang="en-US" sz="1400" b="0" i="0" dirty="0">
                <a:solidFill>
                  <a:srgbClr val="222222"/>
                </a:solidFill>
                <a:effectLst/>
                <a:latin typeface="Constantia" panose="02030602050306030303" pitchFamily="18" charset="0"/>
              </a:rPr>
              <a:t>licking fingers (4- Beginning the Meal)</a:t>
            </a:r>
          </a:p>
          <a:p>
            <a:pPr algn="l"/>
            <a:r>
              <a:rPr lang="en-US" sz="1400" b="0" i="0" dirty="0">
                <a:solidFill>
                  <a:srgbClr val="222222"/>
                </a:solidFill>
                <a:effectLst/>
                <a:latin typeface="Constantia" panose="02030602050306030303" pitchFamily="18" charset="0"/>
              </a:rPr>
              <a:t>Burping (4- Beginning the Meal)</a:t>
            </a:r>
          </a:p>
          <a:p>
            <a:pPr algn="l"/>
            <a:r>
              <a:rPr lang="en-US" sz="1400" b="0" i="0" dirty="0">
                <a:solidFill>
                  <a:srgbClr val="222222"/>
                </a:solidFill>
                <a:effectLst/>
                <a:latin typeface="Constantia" panose="02030602050306030303" pitchFamily="18" charset="0"/>
              </a:rPr>
              <a:t>Crunching or chewing ice (7- Utensils &amp; Place Settings)</a:t>
            </a:r>
          </a:p>
          <a:p>
            <a:pPr algn="l"/>
            <a:r>
              <a:rPr lang="en-US" sz="1400" b="0" i="0" dirty="0">
                <a:solidFill>
                  <a:srgbClr val="222222"/>
                </a:solidFill>
                <a:effectLst/>
                <a:latin typeface="Constantia" panose="02030602050306030303" pitchFamily="18" charset="0"/>
              </a:rPr>
              <a:t>blowing nose (4- Beginning the Meal)</a:t>
            </a:r>
          </a:p>
          <a:p>
            <a:pPr algn="l"/>
            <a:r>
              <a:rPr lang="en-US" sz="1400" dirty="0">
                <a:solidFill>
                  <a:srgbClr val="222222"/>
                </a:solidFill>
                <a:latin typeface="Constantia" panose="02030602050306030303" pitchFamily="18" charset="0"/>
              </a:rPr>
              <a:t>Resting elbows on the table </a:t>
            </a:r>
            <a:r>
              <a:rPr lang="en-US" sz="1400" b="0" i="0" dirty="0">
                <a:solidFill>
                  <a:srgbClr val="222222"/>
                </a:solidFill>
                <a:effectLst/>
                <a:latin typeface="Constantia" panose="02030602050306030303" pitchFamily="18" charset="0"/>
              </a:rPr>
              <a:t>(4- Beginning the Meal)</a:t>
            </a:r>
          </a:p>
          <a:p>
            <a:pPr algn="l"/>
            <a:r>
              <a:rPr lang="en-US" sz="1400" b="0" i="0" dirty="0">
                <a:solidFill>
                  <a:srgbClr val="222222"/>
                </a:solidFill>
                <a:effectLst/>
                <a:latin typeface="Constantia" panose="02030602050306030303" pitchFamily="18" charset="0"/>
              </a:rPr>
              <a:t>leaning over table (4- Beginning the Meal)</a:t>
            </a:r>
          </a:p>
          <a:p>
            <a:pPr algn="l"/>
            <a:r>
              <a:rPr lang="en-US" sz="1400" b="0" i="0" dirty="0">
                <a:solidFill>
                  <a:srgbClr val="222222"/>
                </a:solidFill>
                <a:effectLst/>
                <a:latin typeface="Constantia" panose="02030602050306030303" pitchFamily="18" charset="0"/>
              </a:rPr>
              <a:t>reaching across the table (4- Beginning the Meal)</a:t>
            </a:r>
          </a:p>
          <a:p>
            <a:pPr algn="l"/>
            <a:r>
              <a:rPr lang="en-US" sz="1400" b="0" i="0" dirty="0">
                <a:solidFill>
                  <a:srgbClr val="222222"/>
                </a:solidFill>
                <a:effectLst/>
                <a:latin typeface="Constantia" panose="02030602050306030303" pitchFamily="18" charset="0"/>
              </a:rPr>
              <a:t>talking too loudly (4- Beginning the Meal)</a:t>
            </a:r>
          </a:p>
          <a:p>
            <a:r>
              <a:rPr lang="en-US" sz="1400" b="0" i="0" dirty="0">
                <a:solidFill>
                  <a:srgbClr val="222222"/>
                </a:solidFill>
                <a:effectLst/>
                <a:latin typeface="Constantia" panose="02030602050306030303" pitchFamily="18" charset="0"/>
              </a:rPr>
              <a:t>drinking from a soup/cereal bowl (9- Different Foods)</a:t>
            </a:r>
          </a:p>
          <a:p>
            <a:r>
              <a:rPr lang="en-US" sz="1400" b="0" i="0" dirty="0">
                <a:solidFill>
                  <a:srgbClr val="222222"/>
                </a:solidFill>
                <a:effectLst/>
                <a:latin typeface="Constantia" panose="02030602050306030303" pitchFamily="18" charset="0"/>
              </a:rPr>
              <a:t>licking the plate (7- Utensils &amp; Place Settings)</a:t>
            </a:r>
          </a:p>
          <a:p>
            <a:r>
              <a:rPr lang="en-US" sz="1400" b="0" i="0" dirty="0">
                <a:solidFill>
                  <a:srgbClr val="222222"/>
                </a:solidFill>
                <a:effectLst/>
                <a:latin typeface="Constantia" panose="02030602050306030303" pitchFamily="18" charset="0"/>
              </a:rPr>
              <a:t>licking your utensils clean between courses. (7- Utensils &amp; Place Settings)</a:t>
            </a:r>
          </a:p>
          <a:p>
            <a:r>
              <a:rPr lang="en-US" sz="1400" b="0" i="0" dirty="0">
                <a:solidFill>
                  <a:srgbClr val="222222"/>
                </a:solidFill>
                <a:effectLst/>
                <a:latin typeface="Constantia" panose="02030602050306030303" pitchFamily="18" charset="0"/>
              </a:rPr>
              <a:t>scraping teeth on utensils (7- Utensils &amp; Place Settings)</a:t>
            </a:r>
          </a:p>
          <a:p>
            <a:r>
              <a:rPr lang="en-US" sz="1400" b="0" i="0" dirty="0">
                <a:solidFill>
                  <a:srgbClr val="222222"/>
                </a:solidFill>
                <a:effectLst/>
                <a:latin typeface="Constantia" panose="02030602050306030303" pitchFamily="18" charset="0"/>
              </a:rPr>
              <a:t>using the serving spoon/fork or knife on your plate (7- Utensils &amp; Place Settings)</a:t>
            </a:r>
          </a:p>
          <a:p>
            <a:r>
              <a:rPr lang="en-US" sz="1400" b="0" i="0" dirty="0">
                <a:solidFill>
                  <a:srgbClr val="222222"/>
                </a:solidFill>
                <a:effectLst/>
                <a:latin typeface="Constantia" panose="02030602050306030303" pitchFamily="18" charset="0"/>
              </a:rPr>
              <a:t>resting dirty utensils on the table (7- Utensils &amp; Place Settings)</a:t>
            </a:r>
          </a:p>
          <a:p>
            <a:pPr algn="l"/>
            <a:r>
              <a:rPr lang="en-US" sz="1400" b="0" i="0" dirty="0">
                <a:solidFill>
                  <a:srgbClr val="222222"/>
                </a:solidFill>
                <a:effectLst/>
                <a:latin typeface="Constantia" panose="02030602050306030303" pitchFamily="18" charset="0"/>
              </a:rPr>
              <a:t>putting your knife in your mouth!  (7- Utensils &amp; Place Settings)</a:t>
            </a:r>
          </a:p>
          <a:p>
            <a:pPr algn="l"/>
            <a:r>
              <a:rPr lang="en-US" sz="1400" b="0" i="0" dirty="0">
                <a:solidFill>
                  <a:srgbClr val="222222"/>
                </a:solidFill>
                <a:effectLst/>
                <a:latin typeface="Constantia" panose="02030602050306030303" pitchFamily="18" charset="0"/>
              </a:rPr>
              <a:t>taking a to-go plate at the buffet (6- the Buffet and 10- Ending the Meal)</a:t>
            </a:r>
          </a:p>
          <a:p>
            <a:pPr algn="l"/>
            <a:r>
              <a:rPr lang="en-US" sz="1400" b="0" i="0" dirty="0">
                <a:solidFill>
                  <a:srgbClr val="222222"/>
                </a:solidFill>
                <a:effectLst/>
                <a:latin typeface="Constantia" panose="02030602050306030303" pitchFamily="18" charset="0"/>
              </a:rPr>
              <a:t>crumbling crackers (9- Different Foods)</a:t>
            </a:r>
            <a:endParaRPr lang="en-US" sz="1400" dirty="0">
              <a:latin typeface="Constantia" panose="02030602050306030303" pitchFamily="18" charset="0"/>
            </a:endParaRPr>
          </a:p>
        </p:txBody>
      </p:sp>
      <p:pic>
        <p:nvPicPr>
          <p:cNvPr id="13314" name="Picture 2" descr="See the source image">
            <a:extLst>
              <a:ext uri="{FF2B5EF4-FFF2-40B4-BE49-F238E27FC236}">
                <a16:creationId xmlns:a16="http://schemas.microsoft.com/office/drawing/2014/main" id="{532FBE24-FFB7-1769-C0BC-C7B044093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8460" y="1148937"/>
            <a:ext cx="2857500" cy="248602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Bad Table Manners Clipart">
            <a:extLst>
              <a:ext uri="{FF2B5EF4-FFF2-40B4-BE49-F238E27FC236}">
                <a16:creationId xmlns:a16="http://schemas.microsoft.com/office/drawing/2014/main" id="{FE5CC6F1-E192-43E9-3A15-F040A7533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031" y="3596737"/>
            <a:ext cx="4273969"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090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76322-E3C3-5D35-0624-500F15CB14C7}"/>
              </a:ext>
            </a:extLst>
          </p:cNvPr>
          <p:cNvSpPr>
            <a:spLocks noGrp="1"/>
          </p:cNvSpPr>
          <p:nvPr>
            <p:ph type="title"/>
          </p:nvPr>
        </p:nvSpPr>
        <p:spPr>
          <a:xfrm>
            <a:off x="490728" y="703453"/>
            <a:ext cx="10515600" cy="1325563"/>
          </a:xfrm>
        </p:spPr>
        <p:txBody>
          <a:bodyPr>
            <a:noAutofit/>
          </a:bodyPr>
          <a:lstStyle/>
          <a:p>
            <a:r>
              <a:rPr lang="en-US" sz="1400" u="sng" dirty="0">
                <a:latin typeface="Constantia" panose="02030602050306030303" pitchFamily="18" charset="0"/>
              </a:rPr>
              <a:t>Mistakes:</a:t>
            </a:r>
            <a:r>
              <a:rPr lang="en-US" sz="1400" dirty="0">
                <a:latin typeface="Constantia" panose="02030602050306030303" pitchFamily="18" charset="0"/>
              </a:rPr>
              <a:t> </a:t>
            </a:r>
            <a:br>
              <a:rPr lang="en-US" sz="1400" dirty="0">
                <a:latin typeface="Constantia" panose="02030602050306030303" pitchFamily="18" charset="0"/>
              </a:rPr>
            </a:br>
            <a:r>
              <a:rPr lang="en-US" sz="1400" dirty="0">
                <a:latin typeface="Constantia" panose="02030602050306030303" pitchFamily="18" charset="0"/>
              </a:rPr>
              <a:t>everyone makes mistakes, it's ok. Here are the best practices if you make a mistake.</a:t>
            </a:r>
            <a:br>
              <a:rPr lang="en-US" sz="1400" dirty="0">
                <a:latin typeface="Constantia" panose="02030602050306030303" pitchFamily="18" charset="0"/>
              </a:rPr>
            </a:br>
            <a:br>
              <a:rPr lang="en-US" sz="1400" dirty="0">
                <a:latin typeface="Constantia" panose="02030602050306030303" pitchFamily="18" charset="0"/>
              </a:rPr>
            </a:br>
            <a:r>
              <a:rPr lang="en-US" sz="1400" dirty="0">
                <a:solidFill>
                  <a:srgbClr val="C00000"/>
                </a:solidFill>
                <a:latin typeface="Constantia" panose="02030602050306030303" pitchFamily="18" charset="0"/>
              </a:rPr>
              <a:t>Remember rule #1- don't call attention to the mistake you made, </a:t>
            </a:r>
            <a:r>
              <a:rPr lang="en-US" sz="1400" dirty="0">
                <a:latin typeface="Constantia" panose="02030602050306030303" pitchFamily="18" charset="0"/>
              </a:rPr>
              <a:t>even if you dropped your drink or dish. Simply apologize and let someone from the restaurant staff know. If at someone's home, politely offer to help clean it up. Wait patiently for the opportunity to ask for a new fork, glass, plate. This is true if you're standing with hors d'oeuvres (appetizers) or seated at a dinner. If no mess was made as with a dropped fork, ask for a new one as discreetly as possible. Do not retrieve the fork without drawing attention, instead, point it out to the staff when you ask for a clean one.</a:t>
            </a:r>
            <a:br>
              <a:rPr lang="en-US" sz="1400" dirty="0">
                <a:latin typeface="Constantia" panose="02030602050306030303" pitchFamily="18" charset="0"/>
              </a:rPr>
            </a:br>
            <a:br>
              <a:rPr lang="en-US" sz="1400" dirty="0">
                <a:latin typeface="Constantia" panose="02030602050306030303" pitchFamily="18" charset="0"/>
              </a:rPr>
            </a:br>
            <a:endParaRPr lang="en-US" sz="1400" dirty="0">
              <a:latin typeface="Constantia" panose="02030602050306030303" pitchFamily="18" charset="0"/>
            </a:endParaRPr>
          </a:p>
        </p:txBody>
      </p:sp>
      <p:sp>
        <p:nvSpPr>
          <p:cNvPr id="3" name="Content Placeholder 2">
            <a:extLst>
              <a:ext uri="{FF2B5EF4-FFF2-40B4-BE49-F238E27FC236}">
                <a16:creationId xmlns:a16="http://schemas.microsoft.com/office/drawing/2014/main" id="{1A1A965C-7881-98E3-34DD-D2E4C6065E4F}"/>
              </a:ext>
            </a:extLst>
          </p:cNvPr>
          <p:cNvSpPr>
            <a:spLocks noGrp="1"/>
          </p:cNvSpPr>
          <p:nvPr>
            <p:ph idx="1"/>
          </p:nvPr>
        </p:nvSpPr>
        <p:spPr>
          <a:xfrm>
            <a:off x="490728" y="2346833"/>
            <a:ext cx="10515600" cy="4351338"/>
          </a:xfrm>
        </p:spPr>
        <p:txBody>
          <a:bodyPr>
            <a:normAutofit lnSpcReduction="10000"/>
          </a:bodyPr>
          <a:lstStyle/>
          <a:p>
            <a:pPr algn="l"/>
            <a:r>
              <a:rPr lang="en-US" sz="1400" u="sng" dirty="0">
                <a:solidFill>
                  <a:srgbClr val="222222"/>
                </a:solidFill>
                <a:latin typeface="Constantia" panose="02030602050306030303" pitchFamily="18" charset="0"/>
              </a:rPr>
              <a:t>Y</a:t>
            </a:r>
            <a:r>
              <a:rPr lang="en-US" sz="1400" b="0" i="0" u="sng" dirty="0">
                <a:solidFill>
                  <a:srgbClr val="222222"/>
                </a:solidFill>
                <a:effectLst/>
                <a:latin typeface="Constantia" panose="02030602050306030303" pitchFamily="18" charset="0"/>
              </a:rPr>
              <a:t>ou spilled your  coffee on the table and ruined your meal and that of the person to your right</a:t>
            </a:r>
            <a:r>
              <a:rPr lang="en-US" sz="1400" b="0" i="0" dirty="0">
                <a:solidFill>
                  <a:srgbClr val="222222"/>
                </a:solidFill>
                <a:effectLst/>
                <a:latin typeface="Constantia" panose="02030602050306030303" pitchFamily="18" charset="0"/>
              </a:rPr>
              <a:t>. </a:t>
            </a:r>
          </a:p>
          <a:p>
            <a:pPr marL="0" indent="0" algn="l">
              <a:buNone/>
            </a:pPr>
            <a:r>
              <a:rPr lang="en-US" sz="1400" b="0" i="0" dirty="0">
                <a:solidFill>
                  <a:srgbClr val="222222"/>
                </a:solidFill>
                <a:effectLst/>
                <a:latin typeface="Constantia" panose="02030602050306030303" pitchFamily="18" charset="0"/>
              </a:rPr>
              <a:t>*</a:t>
            </a:r>
            <a:r>
              <a:rPr lang="en-US" sz="1400" b="0" i="1" dirty="0">
                <a:solidFill>
                  <a:srgbClr val="222222"/>
                </a:solidFill>
                <a:effectLst/>
                <a:latin typeface="Constantia" panose="02030602050306030303" pitchFamily="18" charset="0"/>
              </a:rPr>
              <a:t>Quietly apologize and ask the restaurant staff to bring a new meal for each of you if it’s a seated meal. If at a buffet, apologize and quietly ask the staff to remove the plates or remove them yourself and ask if you can refresh their plate 1</a:t>
            </a:r>
            <a:r>
              <a:rPr lang="en-US" sz="1400" b="0" i="1" baseline="30000" dirty="0">
                <a:solidFill>
                  <a:srgbClr val="222222"/>
                </a:solidFill>
                <a:effectLst/>
                <a:latin typeface="Constantia" panose="02030602050306030303" pitchFamily="18" charset="0"/>
              </a:rPr>
              <a:t>st</a:t>
            </a:r>
            <a:r>
              <a:rPr lang="en-US" sz="1400" b="0" i="1" dirty="0">
                <a:solidFill>
                  <a:srgbClr val="222222"/>
                </a:solidFill>
                <a:effectLst/>
                <a:latin typeface="Constantia" panose="02030602050306030303" pitchFamily="18" charset="0"/>
              </a:rPr>
              <a:t> before you refresh yours. </a:t>
            </a:r>
          </a:p>
          <a:p>
            <a:pPr algn="l"/>
            <a:r>
              <a:rPr lang="en-US" sz="1400" b="0" i="0" u="sng" dirty="0">
                <a:solidFill>
                  <a:srgbClr val="222222"/>
                </a:solidFill>
                <a:effectLst/>
                <a:latin typeface="Constantia" panose="02030602050306030303" pitchFamily="18" charset="0"/>
              </a:rPr>
              <a:t>You dropped your full plate leaving the buffet.</a:t>
            </a:r>
          </a:p>
          <a:p>
            <a:pPr marL="0" indent="0" algn="l">
              <a:buNone/>
            </a:pPr>
            <a:r>
              <a:rPr lang="en-US" sz="1400" b="0" i="0" dirty="0">
                <a:solidFill>
                  <a:srgbClr val="222222"/>
                </a:solidFill>
                <a:effectLst/>
                <a:latin typeface="Constantia" panose="02030602050306030303" pitchFamily="18" charset="0"/>
              </a:rPr>
              <a:t>* </a:t>
            </a:r>
            <a:r>
              <a:rPr lang="en-US" sz="1400" b="0" i="1" dirty="0">
                <a:solidFill>
                  <a:srgbClr val="222222"/>
                </a:solidFill>
                <a:effectLst/>
                <a:latin typeface="Constantia" panose="02030602050306030303" pitchFamily="18" charset="0"/>
              </a:rPr>
              <a:t>If it is easy enough (no gravy etc.) quietly put the items back on your plate and ask the staff to remove it for you or set it on the tray/table used for dirty plates. If it is messy (</a:t>
            </a:r>
            <a:r>
              <a:rPr lang="en-US" sz="1400" i="1" dirty="0">
                <a:solidFill>
                  <a:srgbClr val="222222"/>
                </a:solidFill>
                <a:latin typeface="Constantia" panose="02030602050306030303" pitchFamily="18" charset="0"/>
              </a:rPr>
              <a:t>like spaghetti) ask the staff if there is someone to clean it. Return to the back of the line to refresh your plate. </a:t>
            </a:r>
            <a:endParaRPr lang="en-US" sz="1400" b="0" i="1" dirty="0">
              <a:solidFill>
                <a:srgbClr val="222222"/>
              </a:solidFill>
              <a:effectLst/>
              <a:latin typeface="Constantia" panose="02030602050306030303" pitchFamily="18" charset="0"/>
            </a:endParaRPr>
          </a:p>
          <a:p>
            <a:pPr algn="l"/>
            <a:r>
              <a:rPr lang="en-US" sz="1400" u="sng" dirty="0">
                <a:solidFill>
                  <a:srgbClr val="222222"/>
                </a:solidFill>
                <a:latin typeface="Constantia" panose="02030602050306030303" pitchFamily="18" charset="0"/>
              </a:rPr>
              <a:t>Y</a:t>
            </a:r>
            <a:r>
              <a:rPr lang="en-US" sz="1400" b="0" i="0" u="sng" dirty="0">
                <a:solidFill>
                  <a:srgbClr val="222222"/>
                </a:solidFill>
                <a:effectLst/>
                <a:latin typeface="Constantia" panose="02030602050306030303" pitchFamily="18" charset="0"/>
              </a:rPr>
              <a:t>our cell phone rings at the table.</a:t>
            </a:r>
          </a:p>
          <a:p>
            <a:pPr marL="0" indent="0" algn="l">
              <a:buNone/>
            </a:pPr>
            <a:r>
              <a:rPr lang="en-US" sz="1400" dirty="0">
                <a:solidFill>
                  <a:srgbClr val="222222"/>
                </a:solidFill>
                <a:latin typeface="Constantia" panose="02030602050306030303" pitchFamily="18" charset="0"/>
              </a:rPr>
              <a:t>* </a:t>
            </a:r>
            <a:r>
              <a:rPr lang="en-US" sz="1400" i="1" dirty="0">
                <a:solidFill>
                  <a:srgbClr val="222222"/>
                </a:solidFill>
                <a:latin typeface="Constantia" panose="02030602050306030303" pitchFamily="18" charset="0"/>
              </a:rPr>
              <a:t>Apologize to your table mates and quietly turn it off. “Excuse me, I’m sorry I forgot to silence my phone” is a polite way to move on and not draw attention. If it is an emergency, excuse yourself and leave the area where others are dining. (“Excuse me, this is my child’s school I need to take this” is a polite way to get up from the table and not draw attention. Return as soon as possible.) Note: Remember Loosely Left for your napkin. </a:t>
            </a:r>
            <a:endParaRPr lang="en-US" sz="1400" b="0" i="1" dirty="0">
              <a:solidFill>
                <a:srgbClr val="222222"/>
              </a:solidFill>
              <a:effectLst/>
              <a:latin typeface="Constantia" panose="02030602050306030303" pitchFamily="18" charset="0"/>
            </a:endParaRPr>
          </a:p>
          <a:p>
            <a:pPr algn="l"/>
            <a:r>
              <a:rPr lang="en-US" sz="1400" u="sng" dirty="0">
                <a:solidFill>
                  <a:srgbClr val="222222"/>
                </a:solidFill>
                <a:latin typeface="Constantia" panose="02030602050306030303" pitchFamily="18" charset="0"/>
              </a:rPr>
              <a:t>Y</a:t>
            </a:r>
            <a:r>
              <a:rPr lang="en-US" sz="1400" b="0" i="0" u="sng" dirty="0">
                <a:solidFill>
                  <a:srgbClr val="222222"/>
                </a:solidFill>
                <a:effectLst/>
                <a:latin typeface="Constantia" panose="02030602050306030303" pitchFamily="18" charset="0"/>
              </a:rPr>
              <a:t>ou're asked a question when you have food in your mouth.</a:t>
            </a:r>
          </a:p>
          <a:p>
            <a:pPr marL="0" indent="0" algn="l">
              <a:buNone/>
            </a:pPr>
            <a:r>
              <a:rPr lang="en-US" sz="1400" dirty="0">
                <a:solidFill>
                  <a:srgbClr val="222222"/>
                </a:solidFill>
                <a:latin typeface="Constantia" panose="02030602050306030303" pitchFamily="18" charset="0"/>
              </a:rPr>
              <a:t>* A small head nod </a:t>
            </a:r>
            <a:r>
              <a:rPr lang="en-US" sz="1400" i="1" dirty="0">
                <a:solidFill>
                  <a:srgbClr val="222222"/>
                </a:solidFill>
                <a:latin typeface="Constantia" panose="02030602050306030303" pitchFamily="18" charset="0"/>
              </a:rPr>
              <a:t>will let them know you have heard them, but you are chewing and don’t want to talk with your mouth full. Once your food is chewed you may properly answer their question. </a:t>
            </a:r>
          </a:p>
          <a:p>
            <a:pPr marL="0" indent="0" algn="l">
              <a:buNone/>
            </a:pPr>
            <a:r>
              <a:rPr lang="en-US" sz="1400" b="0" i="1" dirty="0">
                <a:solidFill>
                  <a:srgbClr val="222222"/>
                </a:solidFill>
                <a:effectLst/>
                <a:latin typeface="Constantia" panose="02030602050306030303" pitchFamily="18" charset="0"/>
              </a:rPr>
              <a:t>NOTE: if you ask someone a question who is chewing, it is polite to say something like, “excuse me, I didn’t mean to catch you with your mouth full.” </a:t>
            </a:r>
          </a:p>
          <a:p>
            <a:endParaRPr lang="en-US" sz="1400" dirty="0">
              <a:latin typeface="Constantia" panose="02030602050306030303" pitchFamily="18" charset="0"/>
            </a:endParaRPr>
          </a:p>
        </p:txBody>
      </p:sp>
      <p:sp>
        <p:nvSpPr>
          <p:cNvPr id="5" name="TextBox 4">
            <a:extLst>
              <a:ext uri="{FF2B5EF4-FFF2-40B4-BE49-F238E27FC236}">
                <a16:creationId xmlns:a16="http://schemas.microsoft.com/office/drawing/2014/main" id="{06190AE7-ADF9-1A96-A7F5-EC654F63C01C}"/>
              </a:ext>
            </a:extLst>
          </p:cNvPr>
          <p:cNvSpPr txBox="1"/>
          <p:nvPr/>
        </p:nvSpPr>
        <p:spPr>
          <a:xfrm>
            <a:off x="4629151" y="159829"/>
            <a:ext cx="3552824" cy="369332"/>
          </a:xfrm>
          <a:prstGeom prst="rect">
            <a:avLst/>
          </a:prstGeom>
          <a:noFill/>
        </p:spPr>
        <p:txBody>
          <a:bodyPr wrap="square">
            <a:spAutoFit/>
          </a:bodyPr>
          <a:lstStyle/>
          <a:p>
            <a:pPr algn="l"/>
            <a:r>
              <a:rPr lang="en-US" b="0" i="0" u="sng" dirty="0">
                <a:solidFill>
                  <a:srgbClr val="222222"/>
                </a:solidFill>
                <a:effectLst/>
                <a:latin typeface="Baskerville Old Face" panose="02020602080505020303" pitchFamily="18" charset="0"/>
              </a:rPr>
              <a:t>How to Handle Common Mistakes?</a:t>
            </a:r>
          </a:p>
        </p:txBody>
      </p:sp>
    </p:spTree>
    <p:extLst>
      <p:ext uri="{BB962C8B-B14F-4D97-AF65-F5344CB8AC3E}">
        <p14:creationId xmlns:p14="http://schemas.microsoft.com/office/powerpoint/2010/main" val="1498272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529598-3D48-1BA4-59C6-3C29E6B33892}"/>
              </a:ext>
            </a:extLst>
          </p:cNvPr>
          <p:cNvSpPr txBox="1"/>
          <p:nvPr/>
        </p:nvSpPr>
        <p:spPr>
          <a:xfrm>
            <a:off x="155448" y="109728"/>
            <a:ext cx="10771632" cy="6340197"/>
          </a:xfrm>
          <a:prstGeom prst="rect">
            <a:avLst/>
          </a:prstGeom>
          <a:noFill/>
        </p:spPr>
        <p:txBody>
          <a:bodyPr wrap="square">
            <a:spAutoFit/>
          </a:bodyPr>
          <a:lstStyle/>
          <a:p>
            <a:pPr marL="285750" indent="-285750" algn="l">
              <a:buFont typeface="Arial" panose="020B0604020202020204" pitchFamily="34" charset="0"/>
              <a:buChar char="•"/>
            </a:pPr>
            <a:r>
              <a:rPr lang="en-US" sz="1400" u="sng" dirty="0">
                <a:solidFill>
                  <a:srgbClr val="222222"/>
                </a:solidFill>
                <a:latin typeface="Constantia" panose="02030602050306030303" pitchFamily="18" charset="0"/>
              </a:rPr>
              <a:t>Y</a:t>
            </a:r>
            <a:r>
              <a:rPr lang="en-US" sz="1400" b="0" i="0" u="sng" dirty="0">
                <a:solidFill>
                  <a:srgbClr val="222222"/>
                </a:solidFill>
                <a:effectLst/>
                <a:latin typeface="Constantia" panose="02030602050306030303" pitchFamily="18" charset="0"/>
              </a:rPr>
              <a:t>ou're seated next to someone you don't like</a:t>
            </a:r>
            <a:r>
              <a:rPr lang="en-US" sz="1400" b="0" i="0" dirty="0">
                <a:solidFill>
                  <a:srgbClr val="222222"/>
                </a:solidFill>
                <a:effectLst/>
                <a:latin typeface="Constantia" panose="02030602050306030303" pitchFamily="18" charset="0"/>
              </a:rPr>
              <a:t>. (</a:t>
            </a:r>
            <a:r>
              <a:rPr lang="en-US" sz="1400" b="0" i="0" dirty="0">
                <a:solidFill>
                  <a:srgbClr val="C00000"/>
                </a:solidFill>
                <a:effectLst/>
                <a:latin typeface="Constantia" panose="02030602050306030303" pitchFamily="18" charset="0"/>
              </a:rPr>
              <a:t>don't move name tags, you've been placed there for a reason</a:t>
            </a:r>
            <a:r>
              <a:rPr lang="en-US" sz="1400" b="0" i="0" dirty="0">
                <a:solidFill>
                  <a:srgbClr val="222222"/>
                </a:solidFill>
                <a:effectLst/>
                <a:latin typeface="Constantia" panose="02030602050306030303" pitchFamily="18" charset="0"/>
              </a:rPr>
              <a:t>).</a:t>
            </a:r>
          </a:p>
          <a:p>
            <a:pPr algn="l"/>
            <a:r>
              <a:rPr lang="en-US" sz="1400" dirty="0">
                <a:solidFill>
                  <a:srgbClr val="222222"/>
                </a:solidFill>
                <a:latin typeface="Constantia" panose="02030602050306030303" pitchFamily="18" charset="0"/>
              </a:rPr>
              <a:t>*</a:t>
            </a:r>
            <a:r>
              <a:rPr lang="en-US" sz="1400" i="1" dirty="0">
                <a:solidFill>
                  <a:srgbClr val="222222"/>
                </a:solidFill>
                <a:latin typeface="Constantia" panose="02030602050306030303" pitchFamily="18" charset="0"/>
              </a:rPr>
              <a:t>Make the best of the meal and find small things to talk about (e.g., work, weather, sports, travel). You don’t have to be their best friend and it’s only for the duration of the meal. After the meal, if there is an appropriate time, you can excuse yourself to stand with others.</a:t>
            </a:r>
          </a:p>
          <a:p>
            <a:pPr algn="l"/>
            <a:r>
              <a:rPr lang="en-US" sz="1400" i="1" dirty="0">
                <a:solidFill>
                  <a:srgbClr val="222222"/>
                </a:solidFill>
                <a:latin typeface="Constantia" panose="02030602050306030303" pitchFamily="18" charset="0"/>
              </a:rPr>
              <a:t>NOTE: don’t sit with others, it will appear rude. </a:t>
            </a:r>
          </a:p>
          <a:p>
            <a:pPr algn="l"/>
            <a:endParaRPr lang="en-US" sz="1400" b="0" i="0" dirty="0">
              <a:solidFill>
                <a:srgbClr val="222222"/>
              </a:solidFill>
              <a:effectLst/>
              <a:latin typeface="Constantia" panose="02030602050306030303" pitchFamily="18" charset="0"/>
            </a:endParaRPr>
          </a:p>
          <a:p>
            <a:pPr marL="285750" indent="-285750" algn="l">
              <a:buFont typeface="Arial" panose="020B0604020202020204" pitchFamily="34" charset="0"/>
              <a:buChar char="•"/>
            </a:pPr>
            <a:r>
              <a:rPr lang="en-US" sz="1400" u="sng" dirty="0">
                <a:solidFill>
                  <a:srgbClr val="222222"/>
                </a:solidFill>
                <a:latin typeface="Constantia" panose="02030602050306030303" pitchFamily="18" charset="0"/>
              </a:rPr>
              <a:t>Y</a:t>
            </a:r>
            <a:r>
              <a:rPr lang="en-US" sz="1400" b="0" i="0" u="sng" dirty="0">
                <a:solidFill>
                  <a:srgbClr val="222222"/>
                </a:solidFill>
                <a:effectLst/>
                <a:latin typeface="Constantia" panose="02030602050306030303" pitchFamily="18" charset="0"/>
              </a:rPr>
              <a:t>ou used the wrong water glass.</a:t>
            </a:r>
          </a:p>
          <a:p>
            <a:r>
              <a:rPr lang="en-US" sz="1400" i="1" dirty="0">
                <a:solidFill>
                  <a:srgbClr val="222222"/>
                </a:solidFill>
                <a:latin typeface="Constantia" panose="02030602050306030303" pitchFamily="18" charset="0"/>
              </a:rPr>
              <a:t>*If you forget the BMW or </a:t>
            </a:r>
            <a:r>
              <a:rPr lang="en-US" sz="1400" i="1" dirty="0" err="1">
                <a:solidFill>
                  <a:srgbClr val="222222"/>
                </a:solidFill>
                <a:latin typeface="Constantia" panose="02030602050306030303" pitchFamily="18" charset="0"/>
              </a:rPr>
              <a:t>BeD</a:t>
            </a:r>
            <a:r>
              <a:rPr lang="en-US" sz="1400" i="1" dirty="0">
                <a:solidFill>
                  <a:srgbClr val="222222"/>
                </a:solidFill>
                <a:latin typeface="Constantia" panose="02030602050306030303" pitchFamily="18" charset="0"/>
              </a:rPr>
              <a:t> method (see 7 Utensils and place settings), simply apologize and hand the table mate to your left the </a:t>
            </a:r>
            <a:r>
              <a:rPr lang="en-US" sz="1400" i="1" u="sng" dirty="0">
                <a:solidFill>
                  <a:srgbClr val="222222"/>
                </a:solidFill>
                <a:latin typeface="Constantia" panose="02030602050306030303" pitchFamily="18" charset="0"/>
              </a:rPr>
              <a:t>clean</a:t>
            </a:r>
            <a:r>
              <a:rPr lang="en-US" sz="1400" i="1" dirty="0">
                <a:solidFill>
                  <a:srgbClr val="222222"/>
                </a:solidFill>
                <a:latin typeface="Constantia" panose="02030602050306030303" pitchFamily="18" charset="0"/>
              </a:rPr>
              <a:t> glass you were supposed to use. Don’t make a big deal about it, “I’m sorry, I’ve grabbed the wrong glass” will do it. </a:t>
            </a:r>
          </a:p>
          <a:p>
            <a:endParaRPr lang="en-US" sz="1400" b="0" i="0" dirty="0">
              <a:solidFill>
                <a:srgbClr val="222222"/>
              </a:solidFill>
              <a:effectLst/>
              <a:latin typeface="Constantia" panose="02030602050306030303" pitchFamily="18" charset="0"/>
            </a:endParaRPr>
          </a:p>
          <a:p>
            <a:pPr marL="285750" indent="-285750" algn="l">
              <a:buFont typeface="Arial" panose="020B0604020202020204" pitchFamily="34" charset="0"/>
              <a:buChar char="•"/>
            </a:pPr>
            <a:r>
              <a:rPr lang="en-US" sz="1400" u="sng" dirty="0">
                <a:solidFill>
                  <a:srgbClr val="222222"/>
                </a:solidFill>
                <a:latin typeface="Constantia" panose="02030602050306030303" pitchFamily="18" charset="0"/>
              </a:rPr>
              <a:t>Y</a:t>
            </a:r>
            <a:r>
              <a:rPr lang="en-US" sz="1400" b="0" i="0" u="sng" dirty="0">
                <a:solidFill>
                  <a:srgbClr val="222222"/>
                </a:solidFill>
                <a:effectLst/>
                <a:latin typeface="Constantia" panose="02030602050306030303" pitchFamily="18" charset="0"/>
              </a:rPr>
              <a:t>ou put the serving fork/spoon butter knife on your plate.</a:t>
            </a:r>
          </a:p>
          <a:p>
            <a:pPr algn="l"/>
            <a:r>
              <a:rPr lang="en-US" sz="1400" dirty="0">
                <a:solidFill>
                  <a:srgbClr val="222222"/>
                </a:solidFill>
                <a:latin typeface="Constantia" panose="02030602050306030303" pitchFamily="18" charset="0"/>
              </a:rPr>
              <a:t>*</a:t>
            </a:r>
            <a:r>
              <a:rPr lang="en-US" sz="1400" i="1" dirty="0">
                <a:solidFill>
                  <a:srgbClr val="222222"/>
                </a:solidFill>
                <a:latin typeface="Constantia" panose="02030602050306030303" pitchFamily="18" charset="0"/>
              </a:rPr>
              <a:t>This utensil is larger and usually a different shape than your utensils. Don’t put it back and don’t draw too much attention to yourself; apologize and ask the staff for a clean spoon. “Excuse me, I’m not paying attention, and I’ve kept the serving fork from the turkey. Would it be possible to get a clean one.”</a:t>
            </a:r>
          </a:p>
          <a:p>
            <a:pPr algn="l"/>
            <a:endParaRPr lang="en-US" sz="1400" b="0" i="1" dirty="0">
              <a:solidFill>
                <a:srgbClr val="222222"/>
              </a:solidFill>
              <a:effectLst/>
              <a:latin typeface="Constantia" panose="02030602050306030303" pitchFamily="18" charset="0"/>
            </a:endParaRPr>
          </a:p>
          <a:p>
            <a:pPr marL="285750" indent="-285750" algn="l">
              <a:buFont typeface="Arial" panose="020B0604020202020204" pitchFamily="34" charset="0"/>
              <a:buChar char="•"/>
            </a:pPr>
            <a:r>
              <a:rPr lang="en-US" sz="1400" u="sng" dirty="0">
                <a:solidFill>
                  <a:srgbClr val="222222"/>
                </a:solidFill>
                <a:latin typeface="Constantia" panose="02030602050306030303" pitchFamily="18" charset="0"/>
              </a:rPr>
              <a:t>Y</a:t>
            </a:r>
            <a:r>
              <a:rPr lang="en-US" sz="1400" b="0" i="0" u="sng" dirty="0">
                <a:solidFill>
                  <a:srgbClr val="222222"/>
                </a:solidFill>
                <a:effectLst/>
                <a:latin typeface="Constantia" panose="02030602050306030303" pitchFamily="18" charset="0"/>
              </a:rPr>
              <a:t>ou’re over or under dressed for the event.</a:t>
            </a:r>
          </a:p>
          <a:p>
            <a:pPr algn="l"/>
            <a:r>
              <a:rPr lang="en-US" sz="1400" dirty="0">
                <a:solidFill>
                  <a:srgbClr val="222222"/>
                </a:solidFill>
                <a:latin typeface="Constantia" panose="02030602050306030303" pitchFamily="18" charset="0"/>
              </a:rPr>
              <a:t>*</a:t>
            </a:r>
            <a:r>
              <a:rPr lang="en-US" sz="1400" i="1" dirty="0">
                <a:solidFill>
                  <a:srgbClr val="222222"/>
                </a:solidFill>
                <a:latin typeface="Constantia" panose="02030602050306030303" pitchFamily="18" charset="0"/>
              </a:rPr>
              <a:t>Don’t draw attention to it, own it. Just be the best possible you that you can be and everyone there may not notice or at least remember. NOTE: if you are overdressed and able to remove a tie, necklace or other item it’s ok to do so if you have somewhere inconspicuous to put it.</a:t>
            </a:r>
          </a:p>
          <a:p>
            <a:pPr algn="l"/>
            <a:endParaRPr lang="en-US" sz="1400" b="0" i="1" dirty="0">
              <a:solidFill>
                <a:srgbClr val="222222"/>
              </a:solidFill>
              <a:effectLst/>
              <a:latin typeface="Constantia" panose="02030602050306030303" pitchFamily="18" charset="0"/>
            </a:endParaRPr>
          </a:p>
          <a:p>
            <a:pPr marL="285750" indent="-285750" algn="l">
              <a:buFont typeface="Arial" panose="020B0604020202020204" pitchFamily="34" charset="0"/>
              <a:buChar char="•"/>
            </a:pPr>
            <a:r>
              <a:rPr lang="en-US" sz="1400" u="sng" dirty="0">
                <a:solidFill>
                  <a:srgbClr val="222222"/>
                </a:solidFill>
                <a:latin typeface="Constantia" panose="02030602050306030303" pitchFamily="18" charset="0"/>
              </a:rPr>
              <a:t>Y</a:t>
            </a:r>
            <a:r>
              <a:rPr lang="en-US" sz="1400" b="0" i="0" u="sng" dirty="0">
                <a:solidFill>
                  <a:srgbClr val="222222"/>
                </a:solidFill>
                <a:effectLst/>
                <a:latin typeface="Constantia" panose="02030602050306030303" pitchFamily="18" charset="0"/>
              </a:rPr>
              <a:t>ou arrived late</a:t>
            </a:r>
            <a:r>
              <a:rPr lang="en-US" sz="1400" b="0" i="0" dirty="0">
                <a:solidFill>
                  <a:srgbClr val="222222"/>
                </a:solidFill>
                <a:effectLst/>
                <a:latin typeface="Constantia" panose="02030602050306030303" pitchFamily="18" charset="0"/>
              </a:rPr>
              <a:t>.</a:t>
            </a:r>
          </a:p>
          <a:p>
            <a:pPr algn="l"/>
            <a:r>
              <a:rPr lang="en-US" sz="1400" dirty="0">
                <a:solidFill>
                  <a:srgbClr val="222222"/>
                </a:solidFill>
                <a:latin typeface="Constantia" panose="02030602050306030303" pitchFamily="18" charset="0"/>
              </a:rPr>
              <a:t>*</a:t>
            </a:r>
            <a:r>
              <a:rPr lang="en-US" sz="1400" i="1" dirty="0">
                <a:solidFill>
                  <a:srgbClr val="222222"/>
                </a:solidFill>
                <a:latin typeface="Constantia" panose="02030602050306030303" pitchFamily="18" charset="0"/>
              </a:rPr>
              <a:t>If you’re not 10 minutes early you are late. But in the case the unavoidable happens, be honest and make your excuses to the group or host upon arrival with as little disruption as possible. “I’m sorry I’m late, there was a wreck on Main Street”, “Please excuse my tardiness, my daughter’s practice ran late.” </a:t>
            </a:r>
          </a:p>
          <a:p>
            <a:pPr algn="l"/>
            <a:endParaRPr lang="en-US" sz="1400" b="0" i="0" dirty="0">
              <a:solidFill>
                <a:srgbClr val="222222"/>
              </a:solidFill>
              <a:effectLst/>
              <a:latin typeface="Constantia" panose="02030602050306030303" pitchFamily="18" charset="0"/>
            </a:endParaRPr>
          </a:p>
          <a:p>
            <a:pPr marL="285750" indent="-285750" algn="l">
              <a:buFont typeface="Arial" panose="020B0604020202020204" pitchFamily="34" charset="0"/>
              <a:buChar char="•"/>
            </a:pPr>
            <a:r>
              <a:rPr lang="en-US" sz="1400" u="sng" dirty="0">
                <a:solidFill>
                  <a:srgbClr val="222222"/>
                </a:solidFill>
                <a:latin typeface="Constantia" panose="02030602050306030303" pitchFamily="18" charset="0"/>
              </a:rPr>
              <a:t>Y</a:t>
            </a:r>
            <a:r>
              <a:rPr lang="en-US" sz="1400" b="0" i="0" u="sng" dirty="0">
                <a:solidFill>
                  <a:srgbClr val="222222"/>
                </a:solidFill>
                <a:effectLst/>
                <a:latin typeface="Constantia" panose="02030602050306030303" pitchFamily="18" charset="0"/>
              </a:rPr>
              <a:t>ou need to excuse yourself to the restroom</a:t>
            </a:r>
            <a:r>
              <a:rPr lang="en-US" sz="1400" b="0" i="0" dirty="0">
                <a:solidFill>
                  <a:srgbClr val="222222"/>
                </a:solidFill>
                <a:effectLst/>
                <a:latin typeface="Constantia" panose="02030602050306030303" pitchFamily="18" charset="0"/>
              </a:rPr>
              <a:t>.</a:t>
            </a:r>
          </a:p>
          <a:p>
            <a:pPr algn="l"/>
            <a:r>
              <a:rPr lang="en-US" sz="1400" dirty="0">
                <a:solidFill>
                  <a:srgbClr val="222222"/>
                </a:solidFill>
                <a:latin typeface="Constantia" panose="02030602050306030303" pitchFamily="18" charset="0"/>
              </a:rPr>
              <a:t>*</a:t>
            </a:r>
            <a:r>
              <a:rPr lang="en-US" sz="1400" i="1" dirty="0">
                <a:solidFill>
                  <a:srgbClr val="222222"/>
                </a:solidFill>
                <a:latin typeface="Constantia" panose="02030602050306030303" pitchFamily="18" charset="0"/>
              </a:rPr>
              <a:t>This is an easy thing and happens to everyone from time to time. Quietly excuse yourself to your table mates and find a restroom. “excuse me, I will be right back” or “excuse me do you know where the restroom is?” is all you need to say! </a:t>
            </a:r>
          </a:p>
          <a:p>
            <a:pPr algn="l"/>
            <a:r>
              <a:rPr lang="en-US" sz="1400" i="1" dirty="0">
                <a:solidFill>
                  <a:srgbClr val="C00000"/>
                </a:solidFill>
                <a:latin typeface="Constantia" panose="02030602050306030303" pitchFamily="18" charset="0"/>
              </a:rPr>
              <a:t>Do NOT inform the whole table, Do NOT tell people of your needs like “I have to pee” or some other ridiculous saying; it’s tacky and no one cares!</a:t>
            </a:r>
          </a:p>
          <a:p>
            <a:pPr algn="l"/>
            <a:r>
              <a:rPr lang="en-US" sz="1400" i="1" dirty="0">
                <a:solidFill>
                  <a:srgbClr val="222222"/>
                </a:solidFill>
                <a:latin typeface="Constantia" panose="02030602050306030303" pitchFamily="18" charset="0"/>
              </a:rPr>
              <a:t>Remember your napkin is set Loosely Left; wash your hands and return as quickly as possible. </a:t>
            </a:r>
            <a:endParaRPr lang="en-US" sz="1400" b="0" i="1" dirty="0">
              <a:solidFill>
                <a:srgbClr val="222222"/>
              </a:solidFill>
              <a:effectLst/>
              <a:latin typeface="Constantia" panose="02030602050306030303" pitchFamily="18" charset="0"/>
            </a:endParaRPr>
          </a:p>
        </p:txBody>
      </p:sp>
    </p:spTree>
    <p:extLst>
      <p:ext uri="{BB962C8B-B14F-4D97-AF65-F5344CB8AC3E}">
        <p14:creationId xmlns:p14="http://schemas.microsoft.com/office/powerpoint/2010/main" val="2495877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98E189-6725-A249-F266-A32C5495956E}"/>
              </a:ext>
            </a:extLst>
          </p:cNvPr>
          <p:cNvSpPr txBox="1"/>
          <p:nvPr/>
        </p:nvSpPr>
        <p:spPr>
          <a:xfrm>
            <a:off x="397764" y="151179"/>
            <a:ext cx="10378440" cy="6555641"/>
          </a:xfrm>
          <a:prstGeom prst="rect">
            <a:avLst/>
          </a:prstGeom>
          <a:noFill/>
        </p:spPr>
        <p:txBody>
          <a:bodyPr wrap="square">
            <a:spAutoFit/>
          </a:bodyPr>
          <a:lstStyle/>
          <a:p>
            <a:pPr marL="285750" indent="-285750" algn="l">
              <a:buFont typeface="Arial" panose="020B0604020202020204" pitchFamily="34" charset="0"/>
              <a:buChar char="•"/>
            </a:pPr>
            <a:r>
              <a:rPr lang="en-US" sz="1400" u="sng" dirty="0">
                <a:solidFill>
                  <a:srgbClr val="222222"/>
                </a:solidFill>
                <a:latin typeface="Constantia" panose="02030602050306030303" pitchFamily="18" charset="0"/>
              </a:rPr>
              <a:t>Y</a:t>
            </a:r>
            <a:r>
              <a:rPr lang="en-US" sz="1400" b="0" i="0" u="sng" dirty="0">
                <a:solidFill>
                  <a:srgbClr val="222222"/>
                </a:solidFill>
                <a:effectLst/>
                <a:latin typeface="Constantia" panose="02030602050306030303" pitchFamily="18" charset="0"/>
              </a:rPr>
              <a:t>ou used your dessert fork for your salad.</a:t>
            </a:r>
          </a:p>
          <a:p>
            <a:pPr algn="l"/>
            <a:r>
              <a:rPr lang="en-US" sz="1400" dirty="0">
                <a:solidFill>
                  <a:srgbClr val="222222"/>
                </a:solidFill>
                <a:latin typeface="Constantia" panose="02030602050306030303" pitchFamily="18" charset="0"/>
              </a:rPr>
              <a:t>*</a:t>
            </a:r>
            <a:r>
              <a:rPr lang="en-US" sz="1400" i="1" dirty="0">
                <a:solidFill>
                  <a:srgbClr val="222222"/>
                </a:solidFill>
                <a:latin typeface="Constantia" panose="02030602050306030303" pitchFamily="18" charset="0"/>
              </a:rPr>
              <a:t>The dessert fork and spoon are set ABOVE the plate to keep this from happening, but if you forget, quietly move your salad fork to the place where the desert fork was. Don’t tell anyone or draw attention. Remember, using the correct utensil is good, but not drawing attention is BETTER!!!</a:t>
            </a:r>
          </a:p>
          <a:p>
            <a:pPr algn="l"/>
            <a:endParaRPr lang="en-US" sz="1400" b="0" i="0" dirty="0">
              <a:solidFill>
                <a:srgbClr val="222222"/>
              </a:solidFill>
              <a:effectLst/>
              <a:latin typeface="Constantia" panose="02030602050306030303" pitchFamily="18" charset="0"/>
            </a:endParaRPr>
          </a:p>
          <a:p>
            <a:pPr marL="285750" indent="-285750" algn="l">
              <a:buFont typeface="Arial" panose="020B0604020202020204" pitchFamily="34" charset="0"/>
              <a:buChar char="•"/>
            </a:pPr>
            <a:r>
              <a:rPr lang="en-US" sz="1400" u="sng" dirty="0">
                <a:solidFill>
                  <a:srgbClr val="222222"/>
                </a:solidFill>
                <a:latin typeface="Constantia" panose="02030602050306030303" pitchFamily="18" charset="0"/>
              </a:rPr>
              <a:t>O</a:t>
            </a:r>
            <a:r>
              <a:rPr lang="en-US" sz="1400" b="0" i="0" u="sng" dirty="0">
                <a:solidFill>
                  <a:srgbClr val="222222"/>
                </a:solidFill>
                <a:effectLst/>
                <a:latin typeface="Constantia" panose="02030602050306030303" pitchFamily="18" charset="0"/>
              </a:rPr>
              <a:t>ne of your table mates is vaping or smoking at the table</a:t>
            </a:r>
            <a:r>
              <a:rPr lang="en-US" sz="1400" b="0" i="0" dirty="0">
                <a:solidFill>
                  <a:srgbClr val="222222"/>
                </a:solidFill>
                <a:effectLst/>
                <a:latin typeface="Constantia" panose="02030602050306030303" pitchFamily="18" charset="0"/>
              </a:rPr>
              <a:t>. </a:t>
            </a:r>
          </a:p>
          <a:p>
            <a:pPr algn="l"/>
            <a:r>
              <a:rPr lang="en-US" sz="1400" dirty="0">
                <a:solidFill>
                  <a:srgbClr val="222222"/>
                </a:solidFill>
                <a:latin typeface="Constantia" panose="02030602050306030303" pitchFamily="18" charset="0"/>
              </a:rPr>
              <a:t>*</a:t>
            </a:r>
            <a:r>
              <a:rPr lang="en-US" sz="1400" i="1" dirty="0">
                <a:solidFill>
                  <a:srgbClr val="222222"/>
                </a:solidFill>
                <a:latin typeface="Constantia" panose="02030602050306030303" pitchFamily="18" charset="0"/>
              </a:rPr>
              <a:t>While you don’t want to call attention, you are faced with someone creating a bigger commotion than you will if you ask them to leave or stop. If worded correctly you may be able to avoid conflict. “I believe I saw a smoking/vaping space outside the restaurant, I’m sure you would be more comfortable there”, “Your smoke is a lot for the table, would you mind taking that outside.”</a:t>
            </a:r>
          </a:p>
          <a:p>
            <a:pPr algn="l"/>
            <a:r>
              <a:rPr lang="en-US" sz="1400" i="1" dirty="0">
                <a:solidFill>
                  <a:srgbClr val="222222"/>
                </a:solidFill>
                <a:latin typeface="Constantia" panose="02030602050306030303" pitchFamily="18" charset="0"/>
              </a:rPr>
              <a:t>Even if the smoke doesn’t offend you, the behavior is unacceptable at the table and should politely be pointed out. The offender may get offended, but your tablemates will thank you for it. </a:t>
            </a:r>
            <a:br>
              <a:rPr lang="en-US" sz="1400" b="0" i="1" dirty="0">
                <a:solidFill>
                  <a:srgbClr val="222222"/>
                </a:solidFill>
                <a:effectLst/>
                <a:latin typeface="Constantia" panose="02030602050306030303" pitchFamily="18" charset="0"/>
              </a:rPr>
            </a:br>
            <a:endParaRPr lang="en-US" sz="1400" b="0" i="1" dirty="0">
              <a:solidFill>
                <a:srgbClr val="222222"/>
              </a:solidFill>
              <a:effectLst/>
              <a:latin typeface="Constantia" panose="02030602050306030303" pitchFamily="18" charset="0"/>
            </a:endParaRPr>
          </a:p>
          <a:p>
            <a:pPr marL="285750" indent="-285750" algn="l">
              <a:buFont typeface="Arial" panose="020B0604020202020204" pitchFamily="34" charset="0"/>
              <a:buChar char="•"/>
            </a:pPr>
            <a:r>
              <a:rPr lang="en-US" sz="1400" u="sng" dirty="0">
                <a:solidFill>
                  <a:srgbClr val="222222"/>
                </a:solidFill>
                <a:latin typeface="Constantia" panose="02030602050306030303" pitchFamily="18" charset="0"/>
              </a:rPr>
              <a:t>Y</a:t>
            </a:r>
            <a:r>
              <a:rPr lang="en-US" sz="1400" b="0" i="0" u="sng" dirty="0">
                <a:solidFill>
                  <a:srgbClr val="222222"/>
                </a:solidFill>
                <a:effectLst/>
                <a:latin typeface="Constantia" panose="02030602050306030303" pitchFamily="18" charset="0"/>
              </a:rPr>
              <a:t>ou find a bone or other item in your food</a:t>
            </a:r>
            <a:r>
              <a:rPr lang="en-US" sz="1400" b="0" i="0" dirty="0">
                <a:solidFill>
                  <a:srgbClr val="222222"/>
                </a:solidFill>
                <a:effectLst/>
                <a:latin typeface="Constantia" panose="02030602050306030303" pitchFamily="18" charset="0"/>
              </a:rPr>
              <a:t>. </a:t>
            </a:r>
          </a:p>
          <a:p>
            <a:pPr algn="l"/>
            <a:r>
              <a:rPr lang="en-US" sz="1400" i="1" dirty="0">
                <a:solidFill>
                  <a:srgbClr val="222222"/>
                </a:solidFill>
                <a:latin typeface="Constantia" panose="02030602050306030303" pitchFamily="18" charset="0"/>
              </a:rPr>
              <a:t>*don’t say anything or draw attention. If it is a small bone or pit as with chicken, fish, or cherries simply expel it onto your fork and place it on the side of your plate (using a paper napkin for this is acceptable by drawing the napkin to your mouth and discreetly removing the item. NEVER use a cloth napkin for this). If you unfortunately find a hair or bug in your food, quietly lay your utensils in the finished position on your plate (between 4 and 5 see 10-Ending the Meal) and ask the staff to bring you a fresh plate and utensils. If it is a buffet, place your utensils at the finished position and revisit the buffet. If at someone’s home and you find yourself in the awkward position of needing to inform your host. Do so quietly, “excuse me, may I refresh my plate and utensils? I’ve found a hair in my potatoes.”</a:t>
            </a:r>
          </a:p>
          <a:p>
            <a:pPr algn="l"/>
            <a:endParaRPr lang="en-US" sz="1400" b="0" i="1" dirty="0">
              <a:solidFill>
                <a:srgbClr val="222222"/>
              </a:solidFill>
              <a:effectLst/>
              <a:latin typeface="Constantia" panose="02030602050306030303" pitchFamily="18" charset="0"/>
            </a:endParaRPr>
          </a:p>
          <a:p>
            <a:pPr marL="285750" indent="-285750" algn="l">
              <a:buFont typeface="Arial" panose="020B0604020202020204" pitchFamily="34" charset="0"/>
              <a:buChar char="•"/>
            </a:pPr>
            <a:r>
              <a:rPr lang="en-US" sz="1400" b="0" i="0" u="sng" dirty="0">
                <a:solidFill>
                  <a:srgbClr val="222222"/>
                </a:solidFill>
                <a:effectLst/>
                <a:latin typeface="Constantia" panose="02030602050306030303" pitchFamily="18" charset="0"/>
              </a:rPr>
              <a:t>You are served something to which you are allergic.</a:t>
            </a:r>
          </a:p>
          <a:p>
            <a:pPr algn="l"/>
            <a:r>
              <a:rPr lang="en-US" sz="1400" i="1" dirty="0">
                <a:solidFill>
                  <a:srgbClr val="222222"/>
                </a:solidFill>
                <a:latin typeface="Constantia" panose="02030602050306030303" pitchFamily="18" charset="0"/>
              </a:rPr>
              <a:t>*This is tricky for anyone with a serious allergy. If it is a buffet, it is ok to ask the staff if any of the items don’t contain that to which you are allergic. If it is a restaurant, make sure to ask the wait staff before ordering the item as discreetly as possible “excuse me I’m allergic to onion, can this item be made without onion or can you recommend something that can?” </a:t>
            </a:r>
          </a:p>
          <a:p>
            <a:pPr algn="l"/>
            <a:endParaRPr lang="en-US" sz="1400" i="1" dirty="0">
              <a:solidFill>
                <a:srgbClr val="222222"/>
              </a:solidFill>
              <a:latin typeface="Constantia" panose="02030602050306030303" pitchFamily="18" charset="0"/>
            </a:endParaRPr>
          </a:p>
          <a:p>
            <a:pPr algn="l"/>
            <a:r>
              <a:rPr lang="en-US" sz="1400" i="1" dirty="0">
                <a:solidFill>
                  <a:srgbClr val="222222"/>
                </a:solidFill>
                <a:latin typeface="Constantia" panose="02030602050306030303" pitchFamily="18" charset="0"/>
              </a:rPr>
              <a:t>At someone’s home, it becomes a little awkward. If your host has prepared a meal and you find you can safely eat a few of the items, focus on those items you can eat. If your host asks, be honest and tell them, “I’m sorry, I am allergic to that.” If you find every item in the dinner prepared  contains something to which you are allergic, simply speak to your host, “this dinner smells wonderful, unfortunately I am allergic to this.” Let the host find a solution. If there is no solution offered, use the </a:t>
            </a:r>
            <a:r>
              <a:rPr lang="en-US" sz="1400" b="0" i="1" dirty="0">
                <a:solidFill>
                  <a:srgbClr val="222222"/>
                </a:solidFill>
                <a:effectLst/>
                <a:latin typeface="Constantia" panose="02030602050306030303" pitchFamily="18" charset="0"/>
              </a:rPr>
              <a:t>"no ty bite“ rule (see 8- Passing the Dish) to help yourself to a small amount of the items presented because an empty plate draws attention and breaks rule #1.</a:t>
            </a:r>
            <a:endParaRPr lang="en-US" sz="1400" i="1" dirty="0"/>
          </a:p>
        </p:txBody>
      </p:sp>
    </p:spTree>
    <p:extLst>
      <p:ext uri="{BB962C8B-B14F-4D97-AF65-F5344CB8AC3E}">
        <p14:creationId xmlns:p14="http://schemas.microsoft.com/office/powerpoint/2010/main" val="3034817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11AF7-3B1C-0833-9981-B4EB2B3CDE0F}"/>
              </a:ext>
            </a:extLst>
          </p:cNvPr>
          <p:cNvSpPr>
            <a:spLocks noGrp="1"/>
          </p:cNvSpPr>
          <p:nvPr>
            <p:ph type="title"/>
          </p:nvPr>
        </p:nvSpPr>
        <p:spPr>
          <a:xfrm>
            <a:off x="76200" y="18255"/>
            <a:ext cx="4772025" cy="1325563"/>
          </a:xfrm>
        </p:spPr>
        <p:txBody>
          <a:bodyPr>
            <a:normAutofit/>
          </a:bodyPr>
          <a:lstStyle/>
          <a:p>
            <a:r>
              <a:rPr lang="en-US" sz="3200" dirty="0">
                <a:latin typeface="Baskerville Old Face" panose="02020602080505020303" pitchFamily="18" charset="0"/>
              </a:rPr>
              <a:t>1- Invitations &amp; RSVPs</a:t>
            </a:r>
          </a:p>
        </p:txBody>
      </p:sp>
      <p:sp>
        <p:nvSpPr>
          <p:cNvPr id="3" name="Content Placeholder 2">
            <a:extLst>
              <a:ext uri="{FF2B5EF4-FFF2-40B4-BE49-F238E27FC236}">
                <a16:creationId xmlns:a16="http://schemas.microsoft.com/office/drawing/2014/main" id="{07E03047-2F1D-1054-1373-7D12D77DC8E4}"/>
              </a:ext>
            </a:extLst>
          </p:cNvPr>
          <p:cNvSpPr>
            <a:spLocks noGrp="1"/>
          </p:cNvSpPr>
          <p:nvPr>
            <p:ph idx="1"/>
          </p:nvPr>
        </p:nvSpPr>
        <p:spPr>
          <a:xfrm>
            <a:off x="704850" y="1218207"/>
            <a:ext cx="9191625" cy="3868143"/>
          </a:xfrm>
        </p:spPr>
        <p:txBody>
          <a:bodyPr>
            <a:normAutofit/>
          </a:bodyPr>
          <a:lstStyle/>
          <a:p>
            <a:r>
              <a:rPr lang="en-US" sz="1600" dirty="0">
                <a:latin typeface="Constantia" panose="02030602050306030303" pitchFamily="18" charset="0"/>
              </a:rPr>
              <a:t>the invitation can be via email, phone call or paper- (refer to sample invitations you might receive and sample responses).</a:t>
            </a:r>
          </a:p>
          <a:p>
            <a:r>
              <a:rPr lang="en-US" sz="1600" i="1" dirty="0">
                <a:solidFill>
                  <a:srgbClr val="C00000"/>
                </a:solidFill>
                <a:latin typeface="Constantia" panose="02030602050306030303" pitchFamily="18" charset="0"/>
              </a:rPr>
              <a:t>It is IMPERATIVE (very important) that you respond to let them know if you will be able to attend.</a:t>
            </a:r>
          </a:p>
          <a:p>
            <a:pPr marL="0" indent="0">
              <a:buNone/>
            </a:pPr>
            <a:r>
              <a:rPr lang="en-US" sz="1600" dirty="0">
                <a:latin typeface="Constantia" panose="02030602050306030303" pitchFamily="18" charset="0"/>
              </a:rPr>
              <a:t>RSVP is French for “please respond” (literally </a:t>
            </a:r>
            <a:r>
              <a:rPr lang="en-US" sz="1600" dirty="0" err="1">
                <a:latin typeface="Constantia" panose="02030602050306030303" pitchFamily="18" charset="0"/>
              </a:rPr>
              <a:t>respondez</a:t>
            </a:r>
            <a:r>
              <a:rPr lang="en-US" sz="1600" dirty="0">
                <a:latin typeface="Constantia" panose="02030602050306030303" pitchFamily="18" charset="0"/>
              </a:rPr>
              <a:t> </a:t>
            </a:r>
            <a:r>
              <a:rPr lang="en-US" sz="1600" dirty="0" err="1">
                <a:latin typeface="Constantia" panose="02030602050306030303" pitchFamily="18" charset="0"/>
              </a:rPr>
              <a:t>s'il</a:t>
            </a:r>
            <a:r>
              <a:rPr lang="en-US" sz="1600" dirty="0">
                <a:latin typeface="Constantia" panose="02030602050306030303" pitchFamily="18" charset="0"/>
              </a:rPr>
              <a:t> </a:t>
            </a:r>
            <a:r>
              <a:rPr lang="en-US" sz="1600" dirty="0" err="1">
                <a:latin typeface="Constantia" panose="02030602050306030303" pitchFamily="18" charset="0"/>
              </a:rPr>
              <a:t>vous</a:t>
            </a:r>
            <a:r>
              <a:rPr lang="en-US" sz="1600" dirty="0">
                <a:latin typeface="Constantia" panose="02030602050306030303" pitchFamily="18" charset="0"/>
              </a:rPr>
              <a:t> plait- or respond if you please) this is not a suggestion. The head count is vital to the event, and you need to respond. </a:t>
            </a:r>
          </a:p>
          <a:p>
            <a:r>
              <a:rPr lang="en-US" sz="1600" dirty="0">
                <a:latin typeface="Constantia" panose="02030602050306030303" pitchFamily="18" charset="0"/>
              </a:rPr>
              <a:t>The invitation should also list the </a:t>
            </a:r>
            <a:r>
              <a:rPr lang="en-US" sz="1600" i="1" dirty="0">
                <a:latin typeface="Constantia" panose="02030602050306030303" pitchFamily="18" charset="0"/>
              </a:rPr>
              <a:t>style of dress </a:t>
            </a:r>
            <a:r>
              <a:rPr lang="en-US" sz="1600" dirty="0">
                <a:latin typeface="Constantia" panose="02030602050306030303" pitchFamily="18" charset="0"/>
              </a:rPr>
              <a:t>expected for the event so make sure to read ALL of the invitation carefully. </a:t>
            </a:r>
            <a:r>
              <a:rPr lang="en-US" sz="1600" b="0" i="0" dirty="0">
                <a:solidFill>
                  <a:srgbClr val="222222"/>
                </a:solidFill>
                <a:effectLst/>
                <a:latin typeface="Arial" panose="020B0604020202020204" pitchFamily="34" charset="0"/>
              </a:rPr>
              <a:t> </a:t>
            </a:r>
            <a:r>
              <a:rPr lang="en-US" sz="1600" dirty="0">
                <a:solidFill>
                  <a:srgbClr val="222222"/>
                </a:solidFill>
                <a:latin typeface="Constantia" panose="02030602050306030303" pitchFamily="18" charset="0"/>
              </a:rPr>
              <a:t>I</a:t>
            </a:r>
            <a:r>
              <a:rPr lang="en-US" sz="1600" b="0" i="0" dirty="0">
                <a:solidFill>
                  <a:srgbClr val="222222"/>
                </a:solidFill>
                <a:effectLst/>
                <a:latin typeface="Constantia" panose="02030602050306030303" pitchFamily="18" charset="0"/>
              </a:rPr>
              <a:t>f you can't find it, ask a friend or call the restaurant. It is also appropriate to ask the host. (see diagram 1)</a:t>
            </a:r>
          </a:p>
          <a:p>
            <a:pPr marL="0" indent="0">
              <a:buNone/>
            </a:pPr>
            <a:r>
              <a:rPr lang="en-US" sz="1600" b="0" i="1" dirty="0">
                <a:solidFill>
                  <a:srgbClr val="222222"/>
                </a:solidFill>
                <a:effectLst/>
                <a:latin typeface="Constantia" panose="02030602050306030303" pitchFamily="18" charset="0"/>
              </a:rPr>
              <a:t>TIP: Layering is a good way to be prepared, you can add a tie when you arrive, shed a jacket, add or remove a fancy necklace or pair of shoes. </a:t>
            </a:r>
            <a:endParaRPr lang="en-US" sz="1600" i="1" dirty="0">
              <a:latin typeface="Constantia" panose="02030602050306030303" pitchFamily="18" charset="0"/>
            </a:endParaRPr>
          </a:p>
          <a:p>
            <a:pPr marL="0" indent="0">
              <a:buNone/>
            </a:pPr>
            <a:r>
              <a:rPr lang="en-US" sz="1600" i="1" dirty="0">
                <a:latin typeface="Constantia" panose="02030602050306030303" pitchFamily="18" charset="0"/>
              </a:rPr>
              <a:t>NOTE: if this is an interview, make every effort to attend.</a:t>
            </a:r>
          </a:p>
        </p:txBody>
      </p:sp>
      <p:sp>
        <p:nvSpPr>
          <p:cNvPr id="5" name="TextBox 4">
            <a:extLst>
              <a:ext uri="{FF2B5EF4-FFF2-40B4-BE49-F238E27FC236}">
                <a16:creationId xmlns:a16="http://schemas.microsoft.com/office/drawing/2014/main" id="{99560093-5128-6658-169B-A2E9E5FC063B}"/>
              </a:ext>
            </a:extLst>
          </p:cNvPr>
          <p:cNvSpPr txBox="1"/>
          <p:nvPr/>
        </p:nvSpPr>
        <p:spPr>
          <a:xfrm>
            <a:off x="2253424" y="4808796"/>
            <a:ext cx="6094476" cy="830997"/>
          </a:xfrm>
          <a:prstGeom prst="rect">
            <a:avLst/>
          </a:prstGeom>
          <a:noFill/>
        </p:spPr>
        <p:txBody>
          <a:bodyPr wrap="square">
            <a:spAutoFit/>
          </a:bodyPr>
          <a:lstStyle/>
          <a:p>
            <a:pPr marL="0" indent="0">
              <a:buNone/>
            </a:pPr>
            <a:r>
              <a:rPr lang="en-US" sz="1600" i="1" u="sng" dirty="0">
                <a:solidFill>
                  <a:srgbClr val="0070C0"/>
                </a:solidFill>
                <a:latin typeface="Constantia" panose="02030602050306030303" pitchFamily="18" charset="0"/>
              </a:rPr>
              <a:t>Refinement</a:t>
            </a:r>
            <a:r>
              <a:rPr lang="en-US" sz="1600" i="1" dirty="0">
                <a:solidFill>
                  <a:srgbClr val="0070C0"/>
                </a:solidFill>
                <a:latin typeface="Constantia" panose="02030602050306030303" pitchFamily="18" charset="0"/>
              </a:rPr>
              <a:t> - if "regrets only" is listed then it is assumed you will attend, and you need only respond if you can not.</a:t>
            </a:r>
            <a:br>
              <a:rPr lang="en-US" sz="1600" i="1" dirty="0">
                <a:solidFill>
                  <a:srgbClr val="0070C0"/>
                </a:solidFill>
                <a:latin typeface="Constantia" panose="02030602050306030303" pitchFamily="18" charset="0"/>
              </a:rPr>
            </a:br>
            <a:endParaRPr lang="en-US" sz="1600" i="1" dirty="0">
              <a:solidFill>
                <a:srgbClr val="0070C0"/>
              </a:solidFill>
              <a:latin typeface="Constantia" panose="02030602050306030303" pitchFamily="18" charset="0"/>
            </a:endParaRPr>
          </a:p>
        </p:txBody>
      </p:sp>
    </p:spTree>
    <p:extLst>
      <p:ext uri="{BB962C8B-B14F-4D97-AF65-F5344CB8AC3E}">
        <p14:creationId xmlns:p14="http://schemas.microsoft.com/office/powerpoint/2010/main" val="2919875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576E1-34CC-B4DF-168C-745E1D17F405}"/>
              </a:ext>
            </a:extLst>
          </p:cNvPr>
          <p:cNvSpPr>
            <a:spLocks noGrp="1"/>
          </p:cNvSpPr>
          <p:nvPr>
            <p:ph type="title"/>
          </p:nvPr>
        </p:nvSpPr>
        <p:spPr>
          <a:xfrm>
            <a:off x="8539161" y="109538"/>
            <a:ext cx="3552825" cy="1166812"/>
          </a:xfrm>
        </p:spPr>
        <p:txBody>
          <a:bodyPr>
            <a:normAutofit/>
          </a:bodyPr>
          <a:lstStyle/>
          <a:p>
            <a:r>
              <a:rPr lang="en-US" sz="3200" dirty="0">
                <a:latin typeface="Baskerville Old Face" panose="02020602080505020303" pitchFamily="18" charset="0"/>
              </a:rPr>
              <a:t>Sample Invitations</a:t>
            </a:r>
          </a:p>
        </p:txBody>
      </p:sp>
      <p:sp>
        <p:nvSpPr>
          <p:cNvPr id="3" name="Content Placeholder 2">
            <a:extLst>
              <a:ext uri="{FF2B5EF4-FFF2-40B4-BE49-F238E27FC236}">
                <a16:creationId xmlns:a16="http://schemas.microsoft.com/office/drawing/2014/main" id="{0B710962-241A-9F82-E048-CD15514E63DB}"/>
              </a:ext>
            </a:extLst>
          </p:cNvPr>
          <p:cNvSpPr>
            <a:spLocks noGrp="1"/>
          </p:cNvSpPr>
          <p:nvPr>
            <p:ph idx="1"/>
          </p:nvPr>
        </p:nvSpPr>
        <p:spPr>
          <a:xfrm>
            <a:off x="100014" y="109538"/>
            <a:ext cx="3819525" cy="3386137"/>
          </a:xfrm>
          <a:ln w="76200">
            <a:solidFill>
              <a:schemeClr val="tx1"/>
            </a:solidFill>
          </a:ln>
        </p:spPr>
        <p:txBody>
          <a:bodyPr>
            <a:normAutofit fontScale="92500" lnSpcReduction="10000"/>
          </a:bodyPr>
          <a:lstStyle/>
          <a:p>
            <a:pPr marL="0" marR="0" indent="0">
              <a:lnSpc>
                <a:spcPct val="115000"/>
              </a:lnSpc>
              <a:spcBef>
                <a:spcPts val="0"/>
              </a:spcBef>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Client Appreciation Lunch Invitation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Subject: You're Invited to Our Client Appreciation Lunch - [Date]</a:t>
            </a:r>
          </a:p>
          <a:p>
            <a:pPr marL="0" marR="0" indent="0">
              <a:lnSpc>
                <a:spcPct val="115000"/>
              </a:lnSpc>
              <a:spcBef>
                <a:spcPts val="0"/>
              </a:spcBef>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Dear [Recipient's Name],</a:t>
            </a:r>
          </a:p>
          <a:p>
            <a:pPr marL="0" marR="0" indent="0">
              <a:lnSpc>
                <a:spcPct val="115000"/>
              </a:lnSpc>
              <a:spcBef>
                <a:spcPts val="0"/>
              </a:spcBef>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We truly value your partnership, and to show our gratitude, we would like to invite you to a Client Appreciation Lunch on [date] at [location]. This is an opportunity for us to express our thanks and discuss how we can continue to support each other's growth.</a:t>
            </a:r>
          </a:p>
          <a:p>
            <a:pPr marL="0" marR="0" indent="0">
              <a:lnSpc>
                <a:spcPct val="115000"/>
              </a:lnSpc>
              <a:spcBef>
                <a:spcPts val="0"/>
              </a:spcBef>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During the lunch, we will have a presentation where we will share our latest achievements and future plans. We will also have a Q&amp;A session where you can ask us any questions or provide feedback on our services.</a:t>
            </a:r>
          </a:p>
          <a:p>
            <a:pPr marL="0" marR="0" indent="0">
              <a:lnSpc>
                <a:spcPct val="115000"/>
              </a:lnSpc>
              <a:spcBef>
                <a:spcPts val="0"/>
              </a:spcBef>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Join us for a delicious lunch and let's celebrate our partnership and success together.</a:t>
            </a:r>
          </a:p>
          <a:p>
            <a:pPr marL="0" marR="0" indent="0">
              <a:lnSpc>
                <a:spcPct val="115000"/>
              </a:lnSpc>
              <a:spcBef>
                <a:spcPts val="0"/>
              </a:spcBef>
              <a:spcAft>
                <a:spcPts val="800"/>
              </a:spcAft>
              <a:buNone/>
            </a:pPr>
            <a:endParaRPr lang="en-US" sz="1200" kern="100" dirty="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200" dirty="0"/>
          </a:p>
        </p:txBody>
      </p:sp>
      <p:sp>
        <p:nvSpPr>
          <p:cNvPr id="7" name="TextBox 6">
            <a:extLst>
              <a:ext uri="{FF2B5EF4-FFF2-40B4-BE49-F238E27FC236}">
                <a16:creationId xmlns:a16="http://schemas.microsoft.com/office/drawing/2014/main" id="{769F9CF0-985A-9BA4-106C-D1797D2869C4}"/>
              </a:ext>
            </a:extLst>
          </p:cNvPr>
          <p:cNvSpPr txBox="1"/>
          <p:nvPr/>
        </p:nvSpPr>
        <p:spPr>
          <a:xfrm>
            <a:off x="4129087" y="780073"/>
            <a:ext cx="4143375" cy="3515706"/>
          </a:xfrm>
          <a:prstGeom prst="rect">
            <a:avLst/>
          </a:prstGeom>
          <a:noFill/>
          <a:ln w="76200">
            <a:solidFill>
              <a:schemeClr val="tx1"/>
            </a:solidFill>
          </a:ln>
        </p:spPr>
        <p:txBody>
          <a:bodyPr wrap="square">
            <a:spAutoFit/>
          </a:bodyPr>
          <a:lstStyle/>
          <a:p>
            <a:pPr marL="0" marR="0">
              <a:lnSpc>
                <a:spcPct val="115000"/>
              </a:lnSpc>
              <a:spcBef>
                <a:spcPts val="0"/>
              </a:spcBef>
              <a:spcAft>
                <a:spcPts val="800"/>
              </a:spcAf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New Employee Welcome Lunch Invitation</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Subject: Welcome [New Employee's Name] at Our Team Lunch - [Date]</a:t>
            </a:r>
          </a:p>
          <a:p>
            <a:pPr marL="0" marR="0">
              <a:lnSpc>
                <a:spcPct val="115000"/>
              </a:lnSpc>
              <a:spcBef>
                <a:spcPts val="0"/>
              </a:spcBef>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Hello Team,</a:t>
            </a:r>
          </a:p>
          <a:p>
            <a:pPr marL="0" marR="0">
              <a:lnSpc>
                <a:spcPct val="115000"/>
              </a:lnSpc>
              <a:spcBef>
                <a:spcPts val="0"/>
              </a:spcBef>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We have a new team member joining us! Let's welcome [New Employee's Name] with a friendly team lunch on [date] at [location]. This event will help us get to know each other and make [New Employee's Name] feel at home in our organization. Please join us!</a:t>
            </a:r>
          </a:p>
          <a:p>
            <a:pPr marL="0" marR="0">
              <a:lnSpc>
                <a:spcPct val="115000"/>
              </a:lnSpc>
              <a:spcBef>
                <a:spcPts val="0"/>
              </a:spcBef>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During the lunch, we will have a team building activity where we will introduce ourselves and share our hobbies and interests. We will also have a presentation where [New Employee's Name] will introduce themselves and share their background and experience.</a:t>
            </a:r>
          </a:p>
          <a:p>
            <a:pPr marL="0" marR="0">
              <a:lnSpc>
                <a:spcPct val="115000"/>
              </a:lnSpc>
              <a:spcBef>
                <a:spcPts val="0"/>
              </a:spcBef>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Let's make [New Employee's Name] feel welcome and part of the team from day one. See you at the lunch!</a:t>
            </a:r>
          </a:p>
        </p:txBody>
      </p:sp>
      <p:sp>
        <p:nvSpPr>
          <p:cNvPr id="9" name="TextBox 8">
            <a:extLst>
              <a:ext uri="{FF2B5EF4-FFF2-40B4-BE49-F238E27FC236}">
                <a16:creationId xmlns:a16="http://schemas.microsoft.com/office/drawing/2014/main" id="{F5C94734-F647-670D-5CE9-134C8F971512}"/>
              </a:ext>
            </a:extLst>
          </p:cNvPr>
          <p:cNvSpPr txBox="1"/>
          <p:nvPr/>
        </p:nvSpPr>
        <p:spPr>
          <a:xfrm>
            <a:off x="104774" y="4580547"/>
            <a:ext cx="6096000" cy="2050433"/>
          </a:xfrm>
          <a:prstGeom prst="rect">
            <a:avLst/>
          </a:prstGeom>
          <a:noFill/>
          <a:ln w="76200">
            <a:solidFill>
              <a:schemeClr val="tx1"/>
            </a:solidFill>
          </a:ln>
        </p:spPr>
        <p:txBody>
          <a:bodyPr wrap="square">
            <a:spAutoFit/>
          </a:bodyPr>
          <a:lstStyle/>
          <a:p>
            <a:pPr marL="0" marR="0">
              <a:lnSpc>
                <a:spcPct val="115000"/>
              </a:lnSpc>
              <a:spcBef>
                <a:spcPts val="0"/>
              </a:spcBef>
              <a:spcAft>
                <a:spcPts val="800"/>
              </a:spcAf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Formal Business Lunch Invitation (Interview)</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Subject: Join Us for an Exclusive Business Luncheon - [Date]</a:t>
            </a:r>
          </a:p>
          <a:p>
            <a:pPr marL="0" marR="0">
              <a:lnSpc>
                <a:spcPct val="115000"/>
              </a:lnSpc>
              <a:spcBef>
                <a:spcPts val="0"/>
              </a:spcBef>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Dear [Recipient's Name],</a:t>
            </a:r>
          </a:p>
          <a:p>
            <a:pPr marL="0" marR="0">
              <a:lnSpc>
                <a:spcPct val="115000"/>
              </a:lnSpc>
              <a:spcBef>
                <a:spcPts val="0"/>
              </a:spcBef>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We are pleased to invite you to an exclusive business luncheon on [date] at [location]. This event will provide an opportunity for you to meet the leader of our company and for our company to get to know you as we forge a new partnership in a relaxed setting. We would be honored if you could join us and share your background and experience.</a:t>
            </a:r>
          </a:p>
          <a:p>
            <a:pPr marL="0" marR="0">
              <a:lnSpc>
                <a:spcPct val="115000"/>
              </a:lnSpc>
              <a:spcBef>
                <a:spcPts val="0"/>
              </a:spcBef>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We look forward to seeing you there and having a productive and enjoyable time together.</a:t>
            </a:r>
          </a:p>
        </p:txBody>
      </p:sp>
      <p:sp>
        <p:nvSpPr>
          <p:cNvPr id="12" name="Title 1">
            <a:extLst>
              <a:ext uri="{FF2B5EF4-FFF2-40B4-BE49-F238E27FC236}">
                <a16:creationId xmlns:a16="http://schemas.microsoft.com/office/drawing/2014/main" id="{678CAD02-81BB-B679-11A4-A73A8CD73B82}"/>
              </a:ext>
            </a:extLst>
          </p:cNvPr>
          <p:cNvSpPr txBox="1">
            <a:spLocks/>
          </p:cNvSpPr>
          <p:nvPr/>
        </p:nvSpPr>
        <p:spPr>
          <a:xfrm>
            <a:off x="8651077" y="1276350"/>
            <a:ext cx="3328991" cy="4117182"/>
          </a:xfrm>
          <a:prstGeom prst="rect">
            <a:avLst/>
          </a:prstGeom>
          <a:ln w="762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dirty="0">
                <a:latin typeface="Baskerville Old Face" panose="02020602080505020303" pitchFamily="18" charset="0"/>
              </a:rPr>
              <a:t>Traditional Dinner invitation at home</a:t>
            </a:r>
          </a:p>
          <a:p>
            <a:endParaRPr lang="en-US" sz="1400" b="1" dirty="0">
              <a:latin typeface="Baskerville Old Face" panose="02020602080505020303" pitchFamily="18" charset="0"/>
            </a:endParaRPr>
          </a:p>
          <a:p>
            <a:endParaRPr lang="en-US" sz="1400" b="1" dirty="0">
              <a:latin typeface="Baskerville Old Face" panose="02020602080505020303" pitchFamily="18" charset="0"/>
            </a:endParaRPr>
          </a:p>
          <a:p>
            <a:pPr algn="ctr"/>
            <a:r>
              <a:rPr lang="en-US" sz="1400" dirty="0">
                <a:latin typeface="Baskerville Old Face" panose="02020602080505020303" pitchFamily="18" charset="0"/>
              </a:rPr>
              <a:t>The Thomas Family</a:t>
            </a:r>
          </a:p>
          <a:p>
            <a:pPr algn="ctr"/>
            <a:r>
              <a:rPr lang="en-US" sz="1400" dirty="0">
                <a:latin typeface="Baskerville Old Face" panose="02020602080505020303" pitchFamily="18" charset="0"/>
              </a:rPr>
              <a:t>Cordially invites you to join them for</a:t>
            </a:r>
          </a:p>
          <a:p>
            <a:pPr algn="ctr"/>
            <a:r>
              <a:rPr lang="en-US" sz="1400" dirty="0">
                <a:latin typeface="Baguet Script" panose="00000500000000000000" pitchFamily="2" charset="0"/>
              </a:rPr>
              <a:t>Dinner and Drinks</a:t>
            </a:r>
          </a:p>
          <a:p>
            <a:pPr algn="ctr"/>
            <a:r>
              <a:rPr lang="en-US" sz="1400" dirty="0">
                <a:latin typeface="Baskerville Old Face" panose="02020602080505020303" pitchFamily="18" charset="0"/>
              </a:rPr>
              <a:t>Thursday November 22</a:t>
            </a:r>
            <a:r>
              <a:rPr lang="en-US" sz="1400" baseline="30000" dirty="0">
                <a:latin typeface="Baskerville Old Face" panose="02020602080505020303" pitchFamily="18" charset="0"/>
              </a:rPr>
              <a:t>nd</a:t>
            </a:r>
            <a:r>
              <a:rPr lang="en-US" sz="1400" dirty="0">
                <a:latin typeface="Baskerville Old Face" panose="02020602080505020303" pitchFamily="18" charset="0"/>
              </a:rPr>
              <a:t>, 5 o’clock</a:t>
            </a:r>
          </a:p>
          <a:p>
            <a:pPr algn="ctr"/>
            <a:r>
              <a:rPr lang="en-US" sz="1400" dirty="0">
                <a:latin typeface="Baskerville Old Face" panose="02020602080505020303" pitchFamily="18" charset="0"/>
              </a:rPr>
              <a:t>Thomas Home</a:t>
            </a:r>
          </a:p>
          <a:p>
            <a:pPr algn="ctr"/>
            <a:r>
              <a:rPr lang="en-US" sz="1400" dirty="0">
                <a:latin typeface="Baskerville Old Face" panose="02020602080505020303" pitchFamily="18" charset="0"/>
              </a:rPr>
              <a:t> 123 Oak Lane</a:t>
            </a:r>
          </a:p>
          <a:p>
            <a:pPr algn="ctr"/>
            <a:r>
              <a:rPr lang="en-US" sz="1400" dirty="0">
                <a:latin typeface="Baskerville Old Face" panose="02020602080505020303" pitchFamily="18" charset="0"/>
              </a:rPr>
              <a:t>Dallas, Texas</a:t>
            </a:r>
          </a:p>
          <a:p>
            <a:pPr algn="ctr"/>
            <a:r>
              <a:rPr lang="en-US" sz="1400" dirty="0">
                <a:latin typeface="Baskerville Old Face" panose="02020602080505020303" pitchFamily="18" charset="0"/>
              </a:rPr>
              <a:t>RSVP: </a:t>
            </a:r>
            <a:r>
              <a:rPr lang="en-US" sz="1400" dirty="0">
                <a:latin typeface="Baskerville Old Face" panose="02020602080505020303" pitchFamily="18" charset="0"/>
                <a:hlinkClick r:id="rId2"/>
              </a:rPr>
              <a:t>email@email.com</a:t>
            </a:r>
            <a:endParaRPr lang="en-US" sz="1400" dirty="0">
              <a:latin typeface="Baskerville Old Face" panose="02020602080505020303" pitchFamily="18" charset="0"/>
            </a:endParaRPr>
          </a:p>
          <a:p>
            <a:pPr algn="ctr"/>
            <a:r>
              <a:rPr lang="en-US" sz="1400" dirty="0">
                <a:latin typeface="Baskerville Old Face" panose="02020602080505020303" pitchFamily="18" charset="0"/>
              </a:rPr>
              <a:t>555.444.2233</a:t>
            </a:r>
          </a:p>
        </p:txBody>
      </p:sp>
      <p:sp>
        <p:nvSpPr>
          <p:cNvPr id="13" name="Title 1">
            <a:extLst>
              <a:ext uri="{FF2B5EF4-FFF2-40B4-BE49-F238E27FC236}">
                <a16:creationId xmlns:a16="http://schemas.microsoft.com/office/drawing/2014/main" id="{0A8D09FA-5B92-6BE7-E4D8-C527FCF2E150}"/>
              </a:ext>
            </a:extLst>
          </p:cNvPr>
          <p:cNvSpPr txBox="1">
            <a:spLocks/>
          </p:cNvSpPr>
          <p:nvPr/>
        </p:nvSpPr>
        <p:spPr>
          <a:xfrm>
            <a:off x="7917654" y="5494521"/>
            <a:ext cx="4062414" cy="116681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solidFill>
                  <a:srgbClr val="C00000"/>
                </a:solidFill>
                <a:latin typeface="Baskerville Old Face" panose="02020602080505020303" pitchFamily="18" charset="0"/>
              </a:rPr>
              <a:t>NOTE: if no attire is listed go by the time of day, 5 in the evening is considered cocktail hour so a business casual attire or informal would be appropriate. After 6 is more formal, before noon is more casual. It is also appropriate to ask someone who might be attending or call the host/hostess to ask.</a:t>
            </a:r>
          </a:p>
        </p:txBody>
      </p:sp>
    </p:spTree>
    <p:extLst>
      <p:ext uri="{BB962C8B-B14F-4D97-AF65-F5344CB8AC3E}">
        <p14:creationId xmlns:p14="http://schemas.microsoft.com/office/powerpoint/2010/main" val="221555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2630F6E-27F8-151B-6D34-974747426B72}"/>
              </a:ext>
            </a:extLst>
          </p:cNvPr>
          <p:cNvSpPr txBox="1"/>
          <p:nvPr/>
        </p:nvSpPr>
        <p:spPr>
          <a:xfrm>
            <a:off x="85725" y="75711"/>
            <a:ext cx="6096000" cy="1883336"/>
          </a:xfrm>
          <a:prstGeom prst="rect">
            <a:avLst/>
          </a:prstGeom>
          <a:noFill/>
          <a:ln w="57150">
            <a:solidFill>
              <a:schemeClr val="tx1"/>
            </a:solidFill>
          </a:ln>
        </p:spPr>
        <p:txBody>
          <a:bodyPr wrap="square">
            <a:spAutoFit/>
          </a:bodyPr>
          <a:lstStyle/>
          <a:p>
            <a:pPr marL="0" marR="0">
              <a:lnSpc>
                <a:spcPct val="115000"/>
              </a:lnSpc>
              <a:spcBef>
                <a:spcPts val="0"/>
              </a:spcBef>
              <a:spcAft>
                <a:spcPts val="80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Acceptance 1: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Hi (Recipient's name),</a:t>
            </a:r>
            <a:br>
              <a:rPr lang="en-US" sz="1200" kern="100" dirty="0">
                <a:effectLst/>
                <a:latin typeface="Aptos" panose="020B0004020202020204" pitchFamily="34" charset="0"/>
                <a:ea typeface="Aptos" panose="020B0004020202020204" pitchFamily="34" charset="0"/>
                <a:cs typeface="Times New Roman" panose="02020603050405020304" pitchFamily="18" charset="0"/>
              </a:rPr>
            </a:br>
            <a:r>
              <a:rPr lang="en-US" sz="1200" kern="100" dirty="0">
                <a:effectLst/>
                <a:latin typeface="Aptos" panose="020B0004020202020204" pitchFamily="34" charset="0"/>
                <a:ea typeface="Aptos" panose="020B0004020202020204" pitchFamily="34" charset="0"/>
                <a:cs typeface="Times New Roman" panose="02020603050405020304" pitchFamily="18" charset="0"/>
              </a:rPr>
              <a:t>I have received your invite to (event details) and can confirm that I would like to attend.</a:t>
            </a:r>
            <a:br>
              <a:rPr lang="en-US" sz="1200" kern="100" dirty="0">
                <a:effectLst/>
                <a:latin typeface="Aptos" panose="020B0004020202020204" pitchFamily="34" charset="0"/>
                <a:ea typeface="Aptos" panose="020B0004020202020204" pitchFamily="34" charset="0"/>
                <a:cs typeface="Times New Roman" panose="02020603050405020304" pitchFamily="18" charset="0"/>
              </a:rPr>
            </a:br>
            <a:r>
              <a:rPr lang="en-US" sz="1200" kern="100" dirty="0">
                <a:effectLst/>
                <a:latin typeface="Aptos" panose="020B0004020202020204" pitchFamily="34" charset="0"/>
                <a:ea typeface="Aptos" panose="020B0004020202020204" pitchFamily="34" charset="0"/>
                <a:cs typeface="Times New Roman" panose="02020603050405020304" pitchFamily="18" charset="0"/>
              </a:rPr>
              <a:t>I've provisionally added the date to my calendar and will wait to hear from you with further details.</a:t>
            </a:r>
            <a:br>
              <a:rPr lang="en-US" sz="1200" kern="100" dirty="0">
                <a:effectLst/>
                <a:latin typeface="Aptos" panose="020B0004020202020204" pitchFamily="34" charset="0"/>
                <a:ea typeface="Aptos" panose="020B0004020202020204" pitchFamily="34" charset="0"/>
                <a:cs typeface="Times New Roman" panose="02020603050405020304" pitchFamily="18" charset="0"/>
              </a:rPr>
            </a:br>
            <a:r>
              <a:rPr lang="en-US" sz="1200" kern="100" dirty="0">
                <a:effectLst/>
                <a:latin typeface="Aptos" panose="020B0004020202020204" pitchFamily="34" charset="0"/>
                <a:ea typeface="Aptos" panose="020B0004020202020204" pitchFamily="34" charset="0"/>
                <a:cs typeface="Times New Roman" panose="02020603050405020304" pitchFamily="18" charset="0"/>
              </a:rPr>
              <a:t>You can contact me here if you choose to reschedule the event for another date.</a:t>
            </a:r>
            <a:br>
              <a:rPr lang="en-US" sz="1200" kern="100" dirty="0">
                <a:effectLst/>
                <a:latin typeface="Aptos" panose="020B0004020202020204" pitchFamily="34" charset="0"/>
                <a:ea typeface="Aptos" panose="020B0004020202020204" pitchFamily="34" charset="0"/>
                <a:cs typeface="Times New Roman" panose="02020603050405020304" pitchFamily="18" charset="0"/>
              </a:rPr>
            </a:br>
            <a:r>
              <a:rPr lang="en-US" sz="1200" kern="100" dirty="0">
                <a:effectLst/>
                <a:latin typeface="Aptos" panose="020B0004020202020204" pitchFamily="34" charset="0"/>
                <a:ea typeface="Aptos" panose="020B0004020202020204" pitchFamily="34" charset="0"/>
                <a:cs typeface="Times New Roman" panose="02020603050405020304" pitchFamily="18" charset="0"/>
              </a:rPr>
              <a:t>Kindest regards,</a:t>
            </a:r>
            <a:br>
              <a:rPr lang="en-US" sz="1200" kern="100" dirty="0">
                <a:effectLst/>
                <a:latin typeface="Aptos" panose="020B0004020202020204" pitchFamily="34" charset="0"/>
                <a:ea typeface="Aptos" panose="020B0004020202020204" pitchFamily="34" charset="0"/>
                <a:cs typeface="Times New Roman" panose="02020603050405020304" pitchFamily="18" charset="0"/>
              </a:rPr>
            </a:br>
            <a:r>
              <a:rPr lang="en-US" sz="1200" kern="100" dirty="0">
                <a:effectLst/>
                <a:latin typeface="Aptos" panose="020B0004020202020204" pitchFamily="34" charset="0"/>
                <a:ea typeface="Aptos" panose="020B0004020202020204" pitchFamily="34" charset="0"/>
                <a:cs typeface="Times New Roman" panose="02020603050405020304" pitchFamily="18" charset="0"/>
              </a:rPr>
              <a:t>(Your full name)</a:t>
            </a:r>
          </a:p>
        </p:txBody>
      </p:sp>
      <p:sp>
        <p:nvSpPr>
          <p:cNvPr id="5" name="Title 4">
            <a:extLst>
              <a:ext uri="{FF2B5EF4-FFF2-40B4-BE49-F238E27FC236}">
                <a16:creationId xmlns:a16="http://schemas.microsoft.com/office/drawing/2014/main" id="{5801DE9B-8A19-A16A-3719-696423191FA3}"/>
              </a:ext>
            </a:extLst>
          </p:cNvPr>
          <p:cNvSpPr txBox="1">
            <a:spLocks noGrp="1"/>
          </p:cNvSpPr>
          <p:nvPr>
            <p:ph type="title"/>
          </p:nvPr>
        </p:nvSpPr>
        <p:spPr>
          <a:xfrm>
            <a:off x="6967536" y="75711"/>
            <a:ext cx="4848225" cy="630750"/>
          </a:xfrm>
          <a:prstGeom prst="rect">
            <a:avLst/>
          </a:prstGeom>
          <a:noFill/>
        </p:spPr>
        <p:txBody>
          <a:bodyPr wrap="square">
            <a:spAutoFit/>
          </a:bodyPr>
          <a:lstStyle/>
          <a:p>
            <a:pPr marL="0" marR="0" indent="0">
              <a:lnSpc>
                <a:spcPct val="115000"/>
              </a:lnSpc>
              <a:spcBef>
                <a:spcPts val="0"/>
              </a:spcBef>
              <a:spcAft>
                <a:spcPts val="800"/>
              </a:spcAft>
              <a:buNone/>
            </a:pPr>
            <a:r>
              <a:rPr lang="en-US" sz="3200" b="1" kern="100" dirty="0">
                <a:latin typeface="Baskerville Old Face" panose="02020602080505020303" pitchFamily="18" charset="0"/>
                <a:ea typeface="Aptos" panose="020B0004020202020204" pitchFamily="34" charset="0"/>
                <a:cs typeface="Times New Roman" panose="02020603050405020304" pitchFamily="18" charset="0"/>
              </a:rPr>
              <a:t>S</a:t>
            </a:r>
            <a:r>
              <a:rPr lang="en-US" sz="3200" b="1" kern="100" dirty="0">
                <a:effectLst/>
                <a:latin typeface="Baskerville Old Face" panose="02020602080505020303" pitchFamily="18" charset="0"/>
                <a:ea typeface="Aptos" panose="020B0004020202020204" pitchFamily="34" charset="0"/>
                <a:cs typeface="Times New Roman" panose="02020603050405020304" pitchFamily="18" charset="0"/>
              </a:rPr>
              <a:t>ample RSVP Responses</a:t>
            </a:r>
          </a:p>
        </p:txBody>
      </p:sp>
      <p:sp>
        <p:nvSpPr>
          <p:cNvPr id="6" name="TextBox 5">
            <a:extLst>
              <a:ext uri="{FF2B5EF4-FFF2-40B4-BE49-F238E27FC236}">
                <a16:creationId xmlns:a16="http://schemas.microsoft.com/office/drawing/2014/main" id="{D1BECE4F-ADB7-C57F-DEA7-050CC5A94FF6}"/>
              </a:ext>
            </a:extLst>
          </p:cNvPr>
          <p:cNvSpPr txBox="1"/>
          <p:nvPr/>
        </p:nvSpPr>
        <p:spPr>
          <a:xfrm>
            <a:off x="495300" y="2047141"/>
            <a:ext cx="6096000" cy="2513252"/>
          </a:xfrm>
          <a:prstGeom prst="rect">
            <a:avLst/>
          </a:prstGeom>
          <a:noFill/>
          <a:ln w="57150">
            <a:solidFill>
              <a:schemeClr val="tx1"/>
            </a:solidFill>
          </a:ln>
        </p:spPr>
        <p:txBody>
          <a:bodyPr wrap="square">
            <a:spAutoFit/>
          </a:bodyPr>
          <a:lstStyle/>
          <a:p>
            <a:pPr marL="0" marR="0">
              <a:lnSpc>
                <a:spcPct val="115000"/>
              </a:lnSpc>
              <a:spcBef>
                <a:spcPts val="0"/>
              </a:spcBef>
              <a:spcAft>
                <a:spcPts val="80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Acceptance 2: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Hi (Recipient's name),</a:t>
            </a:r>
            <a:br>
              <a:rPr lang="en-US" sz="1200" kern="100" dirty="0">
                <a:effectLst/>
                <a:latin typeface="Aptos" panose="020B0004020202020204" pitchFamily="34" charset="0"/>
                <a:ea typeface="Aptos" panose="020B0004020202020204" pitchFamily="34" charset="0"/>
                <a:cs typeface="Times New Roman" panose="02020603050405020304" pitchFamily="18" charset="0"/>
              </a:rPr>
            </a:br>
            <a:r>
              <a:rPr lang="en-US" sz="1200" kern="100" dirty="0">
                <a:effectLst/>
                <a:latin typeface="Aptos" panose="020B0004020202020204" pitchFamily="34" charset="0"/>
                <a:ea typeface="Aptos" panose="020B0004020202020204" pitchFamily="34" charset="0"/>
                <a:cs typeface="Times New Roman" panose="02020603050405020304" pitchFamily="18" charset="0"/>
              </a:rPr>
              <a:t>I'm delighted to receive your invite to (event name) on the (date).</a:t>
            </a:r>
            <a:br>
              <a:rPr lang="en-US" sz="1200" kern="100" dirty="0">
                <a:effectLst/>
                <a:latin typeface="Aptos" panose="020B0004020202020204" pitchFamily="34" charset="0"/>
                <a:ea typeface="Aptos" panose="020B0004020202020204" pitchFamily="34" charset="0"/>
                <a:cs typeface="Times New Roman" panose="02020603050405020304" pitchFamily="18" charset="0"/>
              </a:rPr>
            </a:br>
            <a:r>
              <a:rPr lang="en-US" sz="1200" kern="100" dirty="0">
                <a:effectLst/>
                <a:latin typeface="Aptos" panose="020B0004020202020204" pitchFamily="34" charset="0"/>
                <a:ea typeface="Aptos" panose="020B0004020202020204" pitchFamily="34" charset="0"/>
                <a:cs typeface="Times New Roman" panose="02020603050405020304" pitchFamily="18" charset="0"/>
              </a:rPr>
              <a:t>I can confirm that I can/can't attend.</a:t>
            </a:r>
            <a:br>
              <a:rPr lang="en-US" sz="1200" kern="100" dirty="0">
                <a:effectLst/>
                <a:latin typeface="Aptos" panose="020B0004020202020204" pitchFamily="34" charset="0"/>
                <a:ea typeface="Aptos" panose="020B0004020202020204" pitchFamily="34" charset="0"/>
                <a:cs typeface="Times New Roman" panose="02020603050405020304" pitchFamily="18" charset="0"/>
              </a:rPr>
            </a:br>
            <a:r>
              <a:rPr lang="en-US" sz="1200" i="1" kern="100" dirty="0">
                <a:effectLst/>
                <a:latin typeface="Aptos" panose="020B0004020202020204" pitchFamily="34" charset="0"/>
                <a:ea typeface="Aptos" panose="020B0004020202020204" pitchFamily="34" charset="0"/>
                <a:cs typeface="Times New Roman" panose="02020603050405020304" pitchFamily="18" charset="0"/>
              </a:rPr>
              <a:t>(if applicable) I have read through the invite and provided answers below to your questions: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200" i="1" kern="100" dirty="0">
                <a:effectLst/>
                <a:latin typeface="Aptos" panose="020B0004020202020204" pitchFamily="34" charset="0"/>
                <a:ea typeface="Aptos" panose="020B0004020202020204" pitchFamily="34" charset="0"/>
                <a:cs typeface="Times New Roman" panose="02020603050405020304" pitchFamily="18" charset="0"/>
              </a:rPr>
              <a:t>Answers to all questions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 look forward to seeing you at (even name). Please let me know if anything changes.</a:t>
            </a:r>
            <a:br>
              <a:rPr lang="en-US" sz="1200" kern="100" dirty="0">
                <a:effectLst/>
                <a:latin typeface="Aptos" panose="020B0004020202020204" pitchFamily="34" charset="0"/>
                <a:ea typeface="Aptos" panose="020B0004020202020204" pitchFamily="34" charset="0"/>
                <a:cs typeface="Times New Roman" panose="02020603050405020304" pitchFamily="18" charset="0"/>
              </a:rPr>
            </a:br>
            <a:r>
              <a:rPr lang="en-US" sz="1200" kern="100" dirty="0">
                <a:effectLst/>
                <a:latin typeface="Aptos" panose="020B0004020202020204" pitchFamily="34" charset="0"/>
                <a:ea typeface="Aptos" panose="020B0004020202020204" pitchFamily="34" charset="0"/>
                <a:cs typeface="Times New Roman" panose="02020603050405020304" pitchFamily="18" charset="0"/>
              </a:rPr>
              <a:t>Kind regards,</a:t>
            </a:r>
            <a:br>
              <a:rPr lang="en-US" sz="1200" kern="100" dirty="0">
                <a:effectLst/>
                <a:latin typeface="Aptos" panose="020B0004020202020204" pitchFamily="34" charset="0"/>
                <a:ea typeface="Aptos" panose="020B0004020202020204" pitchFamily="34" charset="0"/>
                <a:cs typeface="Times New Roman" panose="02020603050405020304" pitchFamily="18" charset="0"/>
              </a:rPr>
            </a:br>
            <a:r>
              <a:rPr lang="en-US" sz="1200" kern="100" dirty="0">
                <a:effectLst/>
                <a:latin typeface="Aptos" panose="020B0004020202020204" pitchFamily="34" charset="0"/>
                <a:ea typeface="Aptos" panose="020B0004020202020204" pitchFamily="34" charset="0"/>
                <a:cs typeface="Times New Roman" panose="02020603050405020304" pitchFamily="18" charset="0"/>
              </a:rPr>
              <a:t>(Your full name)</a:t>
            </a:r>
          </a:p>
        </p:txBody>
      </p:sp>
      <p:sp>
        <p:nvSpPr>
          <p:cNvPr id="8" name="TextBox 7">
            <a:extLst>
              <a:ext uri="{FF2B5EF4-FFF2-40B4-BE49-F238E27FC236}">
                <a16:creationId xmlns:a16="http://schemas.microsoft.com/office/drawing/2014/main" id="{4789B66B-6A29-3732-F50E-A2A562241C91}"/>
              </a:ext>
            </a:extLst>
          </p:cNvPr>
          <p:cNvSpPr txBox="1"/>
          <p:nvPr/>
        </p:nvSpPr>
        <p:spPr>
          <a:xfrm>
            <a:off x="6891337" y="1076817"/>
            <a:ext cx="5000625" cy="1978747"/>
          </a:xfrm>
          <a:prstGeom prst="rect">
            <a:avLst/>
          </a:prstGeom>
          <a:noFill/>
          <a:ln w="57150">
            <a:solidFill>
              <a:schemeClr val="tx1"/>
            </a:solidFill>
          </a:ln>
        </p:spPr>
        <p:txBody>
          <a:bodyPr wrap="square">
            <a:spAutoFit/>
          </a:bodyPr>
          <a:lstStyle/>
          <a:p>
            <a:pPr marL="0" marR="0">
              <a:lnSpc>
                <a:spcPct val="115000"/>
              </a:lnSpc>
              <a:spcBef>
                <a:spcPts val="0"/>
              </a:spcBef>
              <a:spcAft>
                <a:spcPts val="80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Acceptance 3: (traditional):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Mr./Miss, Mrs., Ms. (recipient’s name)</a:t>
            </a:r>
          </a:p>
          <a:p>
            <a:pPr marL="0" marR="0">
              <a:lnSpc>
                <a:spcPct val="115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Thank you for the kind invitation. I look forward to joining you and (boss’s name, interviewer, etc.) for lunch on (date/time). I have heard wonderful reviews of (restaurant name) and I’m excited to try it. </a:t>
            </a:r>
          </a:p>
          <a:p>
            <a:pPr marL="0" marR="0">
              <a:lnSpc>
                <a:spcPct val="115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Sincerely, </a:t>
            </a:r>
          </a:p>
          <a:p>
            <a:pPr marL="0" marR="0">
              <a:lnSpc>
                <a:spcPct val="115000"/>
              </a:lnSpc>
              <a:spcBef>
                <a:spcPts val="0"/>
              </a:spcBef>
              <a:spcAft>
                <a:spcPts val="800"/>
              </a:spcAft>
            </a:pPr>
            <a:r>
              <a:rPr lang="en-US" sz="1200" kern="100" dirty="0">
                <a:latin typeface="Aptos" panose="020B0004020202020204" pitchFamily="34" charset="0"/>
                <a:ea typeface="Aptos" panose="020B0004020202020204" pitchFamily="34" charset="0"/>
                <a:cs typeface="Times New Roman" panose="02020603050405020304" pitchFamily="18" charset="0"/>
              </a:rPr>
              <a:t>(your full name)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B50CBFA-E4B9-88E1-6369-D6C1AAF8D4F0}"/>
              </a:ext>
            </a:extLst>
          </p:cNvPr>
          <p:cNvSpPr txBox="1"/>
          <p:nvPr/>
        </p:nvSpPr>
        <p:spPr>
          <a:xfrm>
            <a:off x="433387" y="4644786"/>
            <a:ext cx="5824538" cy="2197268"/>
          </a:xfrm>
          <a:prstGeom prst="rect">
            <a:avLst/>
          </a:prstGeom>
          <a:noFill/>
          <a:ln w="57150">
            <a:solidFill>
              <a:schemeClr val="tx1"/>
            </a:solidFill>
          </a:ln>
        </p:spPr>
        <p:txBody>
          <a:bodyPr wrap="square">
            <a:spAutoFit/>
          </a:bodyPr>
          <a:lstStyle/>
          <a:p>
            <a:pPr marL="0" marR="0">
              <a:lnSpc>
                <a:spcPct val="115000"/>
              </a:lnSpc>
              <a:spcBef>
                <a:spcPts val="0"/>
              </a:spcBef>
              <a:spcAft>
                <a:spcPts val="80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Decline invitation (not recommended if an interview):</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200" dirty="0">
                <a:effectLst/>
                <a:latin typeface="Aptos" panose="020B0004020202020204" pitchFamily="34" charset="0"/>
                <a:ea typeface="Aptos" panose="020B0004020202020204" pitchFamily="34" charset="0"/>
                <a:cs typeface="Times New Roman" panose="02020603050405020304" pitchFamily="18" charset="0"/>
              </a:rPr>
              <a:t>Hi (Recipient's name),</a:t>
            </a:r>
            <a:br>
              <a:rPr lang="en-US" sz="1200" dirty="0">
                <a:effectLst/>
                <a:latin typeface="Aptos" panose="020B0004020202020204" pitchFamily="34" charset="0"/>
                <a:ea typeface="Aptos" panose="020B0004020202020204" pitchFamily="34" charset="0"/>
                <a:cs typeface="Times New Roman" panose="02020603050405020304" pitchFamily="18" charset="0"/>
              </a:rPr>
            </a:br>
            <a:br>
              <a:rPr lang="en-US" sz="1200" dirty="0">
                <a:effectLst/>
                <a:latin typeface="Aptos" panose="020B0004020202020204" pitchFamily="34" charset="0"/>
                <a:ea typeface="Aptos" panose="020B0004020202020204" pitchFamily="34" charset="0"/>
                <a:cs typeface="Times New Roman" panose="02020603050405020304" pitchFamily="18" charset="0"/>
              </a:rPr>
            </a:br>
            <a:r>
              <a:rPr lang="en-US" sz="1200" dirty="0">
                <a:effectLst/>
                <a:latin typeface="Aptos" panose="020B0004020202020204" pitchFamily="34" charset="0"/>
                <a:ea typeface="Aptos" panose="020B0004020202020204" pitchFamily="34" charset="0"/>
                <a:cs typeface="Times New Roman" panose="02020603050405020304" pitchFamily="18" charset="0"/>
              </a:rPr>
              <a:t>Thank you for your invite to (insert details). Unfortunately, I am unable to attend due to a prior engagement. I look forward to meeting with you soon. </a:t>
            </a:r>
          </a:p>
          <a:p>
            <a:pPr marL="0" marR="0">
              <a:lnSpc>
                <a:spcPct val="115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(You can add information here about why you can't attend, such as the alternative engagement you are attending.)</a:t>
            </a:r>
            <a:br>
              <a:rPr lang="en-US" sz="1200" kern="100" dirty="0">
                <a:effectLst/>
                <a:latin typeface="Aptos" panose="020B0004020202020204" pitchFamily="34" charset="0"/>
                <a:ea typeface="Aptos" panose="020B0004020202020204" pitchFamily="34" charset="0"/>
                <a:cs typeface="Times New Roman" panose="02020603050405020304" pitchFamily="18" charset="0"/>
              </a:rPr>
            </a:br>
            <a:r>
              <a:rPr lang="en-US" sz="1200" kern="100" dirty="0">
                <a:effectLst/>
                <a:latin typeface="Aptos" panose="020B0004020202020204" pitchFamily="34" charset="0"/>
                <a:ea typeface="Aptos" panose="020B0004020202020204" pitchFamily="34" charset="0"/>
                <a:cs typeface="Times New Roman" panose="02020603050405020304" pitchFamily="18" charset="0"/>
              </a:rPr>
              <a:t>I wish you all the best and hope the event is a huge success.</a:t>
            </a:r>
            <a:br>
              <a:rPr lang="en-US" sz="1200" kern="100" dirty="0">
                <a:effectLst/>
                <a:latin typeface="Aptos" panose="020B0004020202020204" pitchFamily="34" charset="0"/>
                <a:ea typeface="Aptos" panose="020B0004020202020204" pitchFamily="34" charset="0"/>
                <a:cs typeface="Times New Roman" panose="02020603050405020304" pitchFamily="18" charset="0"/>
              </a:rPr>
            </a:br>
            <a:r>
              <a:rPr lang="en-US" sz="1200" kern="100" dirty="0">
                <a:effectLst/>
                <a:latin typeface="Aptos" panose="020B0004020202020204" pitchFamily="34" charset="0"/>
                <a:ea typeface="Aptos" panose="020B0004020202020204" pitchFamily="34" charset="0"/>
                <a:cs typeface="Times New Roman" panose="02020603050405020304" pitchFamily="18" charset="0"/>
              </a:rPr>
              <a:t>Kindest regards,</a:t>
            </a:r>
            <a:br>
              <a:rPr lang="en-US" sz="1200" kern="100" dirty="0">
                <a:effectLst/>
                <a:latin typeface="Aptos" panose="020B0004020202020204" pitchFamily="34" charset="0"/>
                <a:ea typeface="Aptos" panose="020B0004020202020204" pitchFamily="34" charset="0"/>
                <a:cs typeface="Times New Roman" panose="02020603050405020304" pitchFamily="18" charset="0"/>
              </a:rPr>
            </a:br>
            <a:r>
              <a:rPr lang="en-US" sz="1200" kern="100" dirty="0">
                <a:effectLst/>
                <a:latin typeface="Aptos" panose="020B0004020202020204" pitchFamily="34" charset="0"/>
                <a:ea typeface="Aptos" panose="020B0004020202020204" pitchFamily="34" charset="0"/>
                <a:cs typeface="Times New Roman" panose="02020603050405020304" pitchFamily="18" charset="0"/>
              </a:rPr>
              <a:t>(Your name)</a:t>
            </a:r>
            <a:endParaRPr lang="en-US" sz="1200" dirty="0"/>
          </a:p>
        </p:txBody>
      </p:sp>
      <p:sp>
        <p:nvSpPr>
          <p:cNvPr id="13" name="TextBox 12">
            <a:extLst>
              <a:ext uri="{FF2B5EF4-FFF2-40B4-BE49-F238E27FC236}">
                <a16:creationId xmlns:a16="http://schemas.microsoft.com/office/drawing/2014/main" id="{22031393-896F-5C88-21E3-1606CA03D849}"/>
              </a:ext>
            </a:extLst>
          </p:cNvPr>
          <p:cNvSpPr txBox="1"/>
          <p:nvPr/>
        </p:nvSpPr>
        <p:spPr>
          <a:xfrm>
            <a:off x="6772275" y="3877825"/>
            <a:ext cx="5238750" cy="2191113"/>
          </a:xfrm>
          <a:prstGeom prst="rect">
            <a:avLst/>
          </a:prstGeom>
          <a:noFill/>
          <a:ln w="57150">
            <a:solidFill>
              <a:schemeClr val="tx1"/>
            </a:solidFill>
          </a:ln>
        </p:spPr>
        <p:txBody>
          <a:bodyPr wrap="square">
            <a:spAutoFit/>
          </a:bodyPr>
          <a:lstStyle/>
          <a:p>
            <a:pPr marL="0" marR="0">
              <a:lnSpc>
                <a:spcPct val="115000"/>
              </a:lnSpc>
              <a:spcBef>
                <a:spcPts val="0"/>
              </a:spcBef>
              <a:spcAft>
                <a:spcPts val="80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Acceptance 4: (best for an at home dinner or event)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Mr./Miss, Mrs., Ms. (recipient’s name)</a:t>
            </a:r>
          </a:p>
          <a:p>
            <a:pPr marL="0" marR="0">
              <a:lnSpc>
                <a:spcPct val="115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Thank you for the kind invitation. I look forward to joining you and your family for (event) on (date)</a:t>
            </a:r>
            <a:r>
              <a:rPr lang="en-US" sz="12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15000"/>
              </a:lnSpc>
              <a:spcBef>
                <a:spcPts val="0"/>
              </a:spcBef>
              <a:spcAft>
                <a:spcPts val="800"/>
              </a:spcAft>
            </a:pPr>
            <a:r>
              <a:rPr lang="en-US" sz="1200" dirty="0">
                <a:latin typeface="Aptos" panose="020B0004020202020204" pitchFamily="34" charset="0"/>
                <a:ea typeface="Aptos" panose="020B0004020202020204" pitchFamily="34" charset="0"/>
                <a:cs typeface="Times New Roman" panose="02020603050405020304" pitchFamily="18" charset="0"/>
              </a:rPr>
              <a:t>Warm regards,</a:t>
            </a:r>
          </a:p>
          <a:p>
            <a:pPr marL="0" marR="0">
              <a:lnSpc>
                <a:spcPct val="115000"/>
              </a:lnSpc>
              <a:spcBef>
                <a:spcPts val="0"/>
              </a:spcBef>
              <a:spcAft>
                <a:spcPts val="800"/>
              </a:spcAft>
            </a:pPr>
            <a:r>
              <a:rPr lang="en-US" sz="1200" dirty="0">
                <a:effectLst/>
                <a:latin typeface="Aptos" panose="020B0004020202020204" pitchFamily="34" charset="0"/>
                <a:ea typeface="Aptos" panose="020B0004020202020204" pitchFamily="34" charset="0"/>
                <a:cs typeface="Times New Roman" panose="02020603050405020304" pitchFamily="18" charset="0"/>
              </a:rPr>
              <a:t>(your name)</a:t>
            </a:r>
            <a:br>
              <a:rPr lang="en-US" sz="1200" dirty="0">
                <a:effectLst/>
                <a:latin typeface="Aptos" panose="020B0004020202020204" pitchFamily="34" charset="0"/>
                <a:ea typeface="Aptos" panose="020B0004020202020204" pitchFamily="34" charset="0"/>
                <a:cs typeface="Times New Roman" panose="02020603050405020304" pitchFamily="18" charset="0"/>
              </a:rPr>
            </a:br>
            <a:br>
              <a:rPr lang="en-US" sz="1200" dirty="0">
                <a:effectLst/>
                <a:latin typeface="Aptos" panose="020B0004020202020204" pitchFamily="34" charset="0"/>
                <a:ea typeface="Aptos" panose="020B0004020202020204" pitchFamily="34" charset="0"/>
                <a:cs typeface="Times New Roman" panose="02020603050405020304" pitchFamily="18" charset="0"/>
              </a:rPr>
            </a:br>
            <a:endParaRPr lang="en-US" sz="1200" dirty="0"/>
          </a:p>
        </p:txBody>
      </p:sp>
    </p:spTree>
    <p:extLst>
      <p:ext uri="{BB962C8B-B14F-4D97-AF65-F5344CB8AC3E}">
        <p14:creationId xmlns:p14="http://schemas.microsoft.com/office/powerpoint/2010/main" val="2794456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6B29FA-697B-9BCD-EFD3-8DA27D1EC673}"/>
              </a:ext>
            </a:extLst>
          </p:cNvPr>
          <p:cNvSpPr>
            <a:spLocks noGrp="1"/>
          </p:cNvSpPr>
          <p:nvPr>
            <p:ph idx="1"/>
          </p:nvPr>
        </p:nvSpPr>
        <p:spPr>
          <a:xfrm>
            <a:off x="133351" y="451080"/>
            <a:ext cx="3448050" cy="6025920"/>
          </a:xfrm>
        </p:spPr>
        <p:txBody>
          <a:bodyPr>
            <a:normAutofit fontScale="92500"/>
          </a:bodyPr>
          <a:lstStyle/>
          <a:p>
            <a:pPr algn="l"/>
            <a:r>
              <a:rPr lang="en-US" sz="1400" b="0" i="0" dirty="0">
                <a:solidFill>
                  <a:srgbClr val="222222"/>
                </a:solidFill>
                <a:effectLst/>
                <a:latin typeface="Constantia" panose="02030602050306030303" pitchFamily="18" charset="0"/>
              </a:rPr>
              <a:t>Save blue jeans for a BBQ- dress appropriately for the meal (i.e., review the dress term chart! don't wear a tux to brunch or shorts outside of a picnic; “jeans” doesn't mean casual.)</a:t>
            </a:r>
          </a:p>
          <a:p>
            <a:r>
              <a:rPr lang="en-US" sz="1400" b="0" i="0" dirty="0">
                <a:solidFill>
                  <a:srgbClr val="222222"/>
                </a:solidFill>
                <a:effectLst/>
                <a:latin typeface="Constantia" panose="02030602050306030303" pitchFamily="18" charset="0"/>
              </a:rPr>
              <a:t>check the invitation for the expected dress for the event;  if you can't find it, ask a friend or call the restaurant. (See 1- Before the Meal, Sample Invitations)</a:t>
            </a:r>
          </a:p>
          <a:p>
            <a:r>
              <a:rPr lang="en-US" sz="1400" dirty="0">
                <a:solidFill>
                  <a:srgbClr val="222222"/>
                </a:solidFill>
                <a:latin typeface="Constantia" panose="02030602050306030303" pitchFamily="18" charset="0"/>
              </a:rPr>
              <a:t>When in doubt, opt for attire somewhere between business casual and business. </a:t>
            </a:r>
          </a:p>
          <a:p>
            <a:endParaRPr lang="en-US" sz="1400" dirty="0">
              <a:solidFill>
                <a:srgbClr val="222222"/>
              </a:solidFill>
              <a:latin typeface="Constantia" panose="02030602050306030303" pitchFamily="18" charset="0"/>
            </a:endParaRPr>
          </a:p>
          <a:p>
            <a:pPr marL="0" indent="0">
              <a:buNone/>
            </a:pPr>
            <a:r>
              <a:rPr lang="en-US" sz="1400" i="1" dirty="0">
                <a:solidFill>
                  <a:srgbClr val="222222"/>
                </a:solidFill>
                <a:latin typeface="Constantia" panose="02030602050306030303" pitchFamily="18" charset="0"/>
              </a:rPr>
              <a:t>NOTE: </a:t>
            </a:r>
          </a:p>
          <a:p>
            <a:r>
              <a:rPr lang="en-US" sz="1400" i="1" dirty="0">
                <a:solidFill>
                  <a:srgbClr val="222222"/>
                </a:solidFill>
                <a:latin typeface="Constantia" panose="02030602050306030303" pitchFamily="18" charset="0"/>
              </a:rPr>
              <a:t>Semiformal is often called “cocktail attire”.</a:t>
            </a:r>
          </a:p>
          <a:p>
            <a:r>
              <a:rPr lang="en-US" sz="1400" i="1" dirty="0">
                <a:solidFill>
                  <a:srgbClr val="222222"/>
                </a:solidFill>
                <a:latin typeface="Constantia" panose="02030602050306030303" pitchFamily="18" charset="0"/>
              </a:rPr>
              <a:t>Informal is rarely used in modern times, but if you see it, it is a step down from Semiformal or “cocktail attire”.</a:t>
            </a:r>
          </a:p>
          <a:p>
            <a:r>
              <a:rPr lang="en-US" sz="1400" i="1" dirty="0">
                <a:latin typeface="Constantia" panose="02030602050306030303" pitchFamily="18" charset="0"/>
              </a:rPr>
              <a:t>If no attire is listed, go by the time of day, 5 in the evening is considered cocktail hour so a business casual attire or informal would be appropriate. It is also appropriate to ask someone who might be attending or call the host/hostess to ask.</a:t>
            </a:r>
            <a:endParaRPr lang="en-US" sz="1400" b="0" i="1" dirty="0">
              <a:effectLst/>
              <a:latin typeface="Constantia" panose="02030602050306030303" pitchFamily="18" charset="0"/>
            </a:endParaRPr>
          </a:p>
          <a:p>
            <a:pPr marL="0" indent="0" algn="l">
              <a:buNone/>
            </a:pPr>
            <a:r>
              <a:rPr lang="en-US" sz="1400" b="0" i="1" dirty="0">
                <a:solidFill>
                  <a:srgbClr val="222222"/>
                </a:solidFill>
                <a:effectLst/>
                <a:latin typeface="Constantia" panose="02030602050306030303" pitchFamily="18" charset="0"/>
              </a:rPr>
              <a:t>TIP: Layering is a good way to be prepared, you can add a tie when you arrive, shed a jacket, add or remove a fancy necklace or pair of shoes. </a:t>
            </a:r>
            <a:endParaRPr lang="en-US" sz="1400" i="1" dirty="0">
              <a:latin typeface="Constantia" panose="02030602050306030303" pitchFamily="18" charset="0"/>
            </a:endParaRPr>
          </a:p>
        </p:txBody>
      </p:sp>
      <p:pic>
        <p:nvPicPr>
          <p:cNvPr id="4106" name="Picture 10" descr="imgur.com | Formal dress code, Dress code for women, Dress code wedding">
            <a:extLst>
              <a:ext uri="{FF2B5EF4-FFF2-40B4-BE49-F238E27FC236}">
                <a16:creationId xmlns:a16="http://schemas.microsoft.com/office/drawing/2014/main" id="{B12CB66A-25D8-B7CD-E173-D7B17E0E6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650" y="451079"/>
            <a:ext cx="8429625" cy="628785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F7F83856-3220-AC7E-7D65-7034CD56569A}"/>
              </a:ext>
            </a:extLst>
          </p:cNvPr>
          <p:cNvSpPr txBox="1">
            <a:spLocks/>
          </p:cNvSpPr>
          <p:nvPr/>
        </p:nvSpPr>
        <p:spPr>
          <a:xfrm rot="20470906">
            <a:off x="769139" y="4686172"/>
            <a:ext cx="4062414" cy="11668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dirty="0">
                <a:solidFill>
                  <a:srgbClr val="C00000"/>
                </a:solidFill>
                <a:latin typeface="Baskerville Old Face" panose="02020602080505020303" pitchFamily="18" charset="0"/>
              </a:rPr>
              <a:t>.</a:t>
            </a:r>
          </a:p>
        </p:txBody>
      </p:sp>
      <p:sp>
        <p:nvSpPr>
          <p:cNvPr id="2" name="Title 1">
            <a:extLst>
              <a:ext uri="{FF2B5EF4-FFF2-40B4-BE49-F238E27FC236}">
                <a16:creationId xmlns:a16="http://schemas.microsoft.com/office/drawing/2014/main" id="{5E049A53-4E07-A677-8C59-5397D69A4440}"/>
              </a:ext>
            </a:extLst>
          </p:cNvPr>
          <p:cNvSpPr>
            <a:spLocks noGrp="1"/>
          </p:cNvSpPr>
          <p:nvPr>
            <p:ph type="title"/>
          </p:nvPr>
        </p:nvSpPr>
        <p:spPr>
          <a:xfrm>
            <a:off x="3171825" y="-93663"/>
            <a:ext cx="2924175" cy="949325"/>
          </a:xfrm>
        </p:spPr>
        <p:txBody>
          <a:bodyPr>
            <a:normAutofit/>
          </a:bodyPr>
          <a:lstStyle/>
          <a:p>
            <a:r>
              <a:rPr lang="en-US" sz="3200" dirty="0">
                <a:latin typeface="Baskerville Old Face" panose="02020602080505020303" pitchFamily="18" charset="0"/>
              </a:rPr>
              <a:t>2- Proper Attire </a:t>
            </a:r>
          </a:p>
        </p:txBody>
      </p:sp>
      <p:sp>
        <p:nvSpPr>
          <p:cNvPr id="5" name="Title 1">
            <a:extLst>
              <a:ext uri="{FF2B5EF4-FFF2-40B4-BE49-F238E27FC236}">
                <a16:creationId xmlns:a16="http://schemas.microsoft.com/office/drawing/2014/main" id="{F3691FB5-3985-139E-84FD-63784329E22D}"/>
              </a:ext>
            </a:extLst>
          </p:cNvPr>
          <p:cNvSpPr txBox="1">
            <a:spLocks/>
          </p:cNvSpPr>
          <p:nvPr/>
        </p:nvSpPr>
        <p:spPr>
          <a:xfrm>
            <a:off x="10339334" y="-9637"/>
            <a:ext cx="1595491" cy="781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dirty="0">
                <a:latin typeface="Constantia" panose="02030602050306030303" pitchFamily="18" charset="0"/>
              </a:rPr>
              <a:t>DIAGRAM 1</a:t>
            </a:r>
          </a:p>
        </p:txBody>
      </p:sp>
    </p:spTree>
    <p:extLst>
      <p:ext uri="{BB962C8B-B14F-4D97-AF65-F5344CB8AC3E}">
        <p14:creationId xmlns:p14="http://schemas.microsoft.com/office/powerpoint/2010/main" val="1529089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ED83C-4EB8-623D-896F-03AC29E8DA47}"/>
              </a:ext>
            </a:extLst>
          </p:cNvPr>
          <p:cNvSpPr>
            <a:spLocks noGrp="1"/>
          </p:cNvSpPr>
          <p:nvPr>
            <p:ph type="title"/>
          </p:nvPr>
        </p:nvSpPr>
        <p:spPr>
          <a:xfrm>
            <a:off x="3714750" y="32762"/>
            <a:ext cx="5972175" cy="1325563"/>
          </a:xfrm>
        </p:spPr>
        <p:txBody>
          <a:bodyPr>
            <a:normAutofit/>
          </a:bodyPr>
          <a:lstStyle/>
          <a:p>
            <a:r>
              <a:rPr lang="en-US" sz="3200" dirty="0">
                <a:latin typeface="Baskerville Old Face" panose="02020602080505020303" pitchFamily="18" charset="0"/>
              </a:rPr>
              <a:t>3- Greetings &amp; Polite Conversation</a:t>
            </a:r>
          </a:p>
        </p:txBody>
      </p:sp>
      <p:sp>
        <p:nvSpPr>
          <p:cNvPr id="3" name="Content Placeholder 2">
            <a:extLst>
              <a:ext uri="{FF2B5EF4-FFF2-40B4-BE49-F238E27FC236}">
                <a16:creationId xmlns:a16="http://schemas.microsoft.com/office/drawing/2014/main" id="{F95A37C8-1A71-6780-59F7-D14FF3AE575E}"/>
              </a:ext>
            </a:extLst>
          </p:cNvPr>
          <p:cNvSpPr>
            <a:spLocks noGrp="1"/>
          </p:cNvSpPr>
          <p:nvPr>
            <p:ph idx="1"/>
          </p:nvPr>
        </p:nvSpPr>
        <p:spPr>
          <a:xfrm>
            <a:off x="438150" y="1090154"/>
            <a:ext cx="11753850" cy="4929188"/>
          </a:xfrm>
        </p:spPr>
        <p:txBody>
          <a:bodyPr>
            <a:normAutofit/>
          </a:bodyPr>
          <a:lstStyle/>
          <a:p>
            <a:r>
              <a:rPr lang="en-US" sz="1600" b="0" i="0" dirty="0">
                <a:solidFill>
                  <a:srgbClr val="222222"/>
                </a:solidFill>
                <a:effectLst/>
                <a:latin typeface="Constantia" panose="02030602050306030303" pitchFamily="18" charset="0"/>
              </a:rPr>
              <a:t>Greet your host as quickly as possible upon arrival</a:t>
            </a:r>
          </a:p>
          <a:p>
            <a:r>
              <a:rPr lang="en-US" sz="1600" dirty="0">
                <a:solidFill>
                  <a:srgbClr val="222222"/>
                </a:solidFill>
                <a:latin typeface="Constantia" panose="02030602050306030303" pitchFamily="18" charset="0"/>
              </a:rPr>
              <a:t>If there is a receiving line, DON’T Skip it (see the etiquette details under the Receiving Line tab.) </a:t>
            </a:r>
          </a:p>
          <a:p>
            <a:r>
              <a:rPr lang="en-US" sz="1600" b="0" i="0" dirty="0">
                <a:solidFill>
                  <a:srgbClr val="222222"/>
                </a:solidFill>
                <a:effectLst/>
                <a:latin typeface="Constantia" panose="02030602050306030303" pitchFamily="18" charset="0"/>
              </a:rPr>
              <a:t>A warm smile will help you greet everyone in the room, even those who you have not yet met. </a:t>
            </a:r>
          </a:p>
          <a:p>
            <a:r>
              <a:rPr lang="en-US" sz="1600" dirty="0">
                <a:solidFill>
                  <a:srgbClr val="222222"/>
                </a:solidFill>
                <a:latin typeface="Constantia" panose="02030602050306030303" pitchFamily="18" charset="0"/>
              </a:rPr>
              <a:t>If standing, shake hands with your table mates before everyone is seated. If everyone is already seated or positioned at their seat, shake hands with your immediate table mates (to the left and right) and say a simple greeting to others, “good evening,” “hi, how are you, I’m (your name)” will be enough. </a:t>
            </a:r>
            <a:endParaRPr lang="en-US" sz="1600" b="0" i="0" dirty="0">
              <a:solidFill>
                <a:srgbClr val="222222"/>
              </a:solidFill>
              <a:effectLst/>
              <a:latin typeface="Constantia" panose="02030602050306030303" pitchFamily="18" charset="0"/>
            </a:endParaRPr>
          </a:p>
          <a:p>
            <a:r>
              <a:rPr lang="en-US" sz="1600" b="0" i="0" dirty="0">
                <a:solidFill>
                  <a:srgbClr val="222222"/>
                </a:solidFill>
                <a:effectLst/>
                <a:latin typeface="Constantia" panose="02030602050306030303" pitchFamily="18" charset="0"/>
              </a:rPr>
              <a:t>Make conversation- NOT talking to the people around you also breaks rule #1! learn a few ice breaker topics to get you and your dinner mates into light, polite conversation. </a:t>
            </a:r>
          </a:p>
          <a:p>
            <a:r>
              <a:rPr lang="en-US" sz="1600" dirty="0">
                <a:solidFill>
                  <a:srgbClr val="222222"/>
                </a:solidFill>
                <a:latin typeface="Constantia" panose="02030602050306030303" pitchFamily="18" charset="0"/>
              </a:rPr>
              <a:t>S</a:t>
            </a:r>
            <a:r>
              <a:rPr lang="en-US" sz="1600" b="0" i="0" dirty="0">
                <a:solidFill>
                  <a:srgbClr val="222222"/>
                </a:solidFill>
                <a:effectLst/>
                <a:latin typeface="Constantia" panose="02030602050306030303" pitchFamily="18" charset="0"/>
              </a:rPr>
              <a:t>tay away from hot button issues like politics and religion. </a:t>
            </a:r>
          </a:p>
          <a:p>
            <a:pPr marL="0" indent="0">
              <a:buNone/>
            </a:pPr>
            <a:r>
              <a:rPr lang="en-US" sz="1600" b="0" i="1" dirty="0">
                <a:solidFill>
                  <a:srgbClr val="222222"/>
                </a:solidFill>
                <a:effectLst/>
                <a:latin typeface="Constantia" panose="02030602050306030303" pitchFamily="18" charset="0"/>
              </a:rPr>
              <a:t>Some helpful examples of topics to break the ice:</a:t>
            </a:r>
          </a:p>
          <a:p>
            <a:pPr marL="0" indent="0">
              <a:buNone/>
            </a:pPr>
            <a:r>
              <a:rPr lang="en-US" sz="1600" b="0" i="0" dirty="0">
                <a:solidFill>
                  <a:srgbClr val="222222"/>
                </a:solidFill>
                <a:effectLst/>
                <a:latin typeface="Constantia" panose="02030602050306030303" pitchFamily="18" charset="0"/>
              </a:rPr>
              <a:t>"have you been to this restaurant before?“</a:t>
            </a:r>
          </a:p>
          <a:p>
            <a:pPr marL="0" indent="0">
              <a:buNone/>
            </a:pPr>
            <a:r>
              <a:rPr lang="en-US" sz="1600" b="0" i="0" dirty="0">
                <a:solidFill>
                  <a:srgbClr val="222222"/>
                </a:solidFill>
                <a:effectLst/>
                <a:latin typeface="Constantia" panose="02030602050306030303" pitchFamily="18" charset="0"/>
              </a:rPr>
              <a:t>"have you been with the company long?“</a:t>
            </a:r>
          </a:p>
          <a:p>
            <a:pPr marL="0" indent="0">
              <a:buNone/>
            </a:pPr>
            <a:r>
              <a:rPr lang="en-US" sz="1600" b="0" i="0" dirty="0">
                <a:solidFill>
                  <a:srgbClr val="222222"/>
                </a:solidFill>
                <a:effectLst/>
                <a:latin typeface="Constantia" panose="02030602050306030303" pitchFamily="18" charset="0"/>
              </a:rPr>
              <a:t>"was your day busy?“</a:t>
            </a:r>
          </a:p>
          <a:p>
            <a:pPr marL="0" indent="0">
              <a:buNone/>
            </a:pPr>
            <a:r>
              <a:rPr lang="en-US" sz="1600" b="0" i="0" dirty="0">
                <a:solidFill>
                  <a:srgbClr val="222222"/>
                </a:solidFill>
                <a:effectLst/>
                <a:latin typeface="Constantia" panose="02030602050306030303" pitchFamily="18" charset="0"/>
              </a:rPr>
              <a:t> "do you have fun weekend plans?“</a:t>
            </a:r>
          </a:p>
          <a:p>
            <a:pPr marL="0" indent="0">
              <a:buNone/>
            </a:pPr>
            <a:r>
              <a:rPr lang="en-US" sz="1600" b="0" i="0" dirty="0">
                <a:solidFill>
                  <a:srgbClr val="222222"/>
                </a:solidFill>
                <a:effectLst/>
                <a:latin typeface="Constantia" panose="02030602050306030303" pitchFamily="18" charset="0"/>
              </a:rPr>
              <a:t> "this is a beautiful home/restaurant“</a:t>
            </a:r>
          </a:p>
        </p:txBody>
      </p:sp>
      <p:sp>
        <p:nvSpPr>
          <p:cNvPr id="5" name="TextBox 4">
            <a:extLst>
              <a:ext uri="{FF2B5EF4-FFF2-40B4-BE49-F238E27FC236}">
                <a16:creationId xmlns:a16="http://schemas.microsoft.com/office/drawing/2014/main" id="{ED61BDFB-7C15-6808-A9A6-56FB3BC66B5E}"/>
              </a:ext>
            </a:extLst>
          </p:cNvPr>
          <p:cNvSpPr txBox="1"/>
          <p:nvPr/>
        </p:nvSpPr>
        <p:spPr>
          <a:xfrm>
            <a:off x="1935099" y="6019342"/>
            <a:ext cx="6094476" cy="584775"/>
          </a:xfrm>
          <a:prstGeom prst="rect">
            <a:avLst/>
          </a:prstGeom>
          <a:noFill/>
        </p:spPr>
        <p:txBody>
          <a:bodyPr wrap="square">
            <a:spAutoFit/>
          </a:bodyPr>
          <a:lstStyle/>
          <a:p>
            <a:pPr marL="0" indent="0">
              <a:buNone/>
            </a:pPr>
            <a:r>
              <a:rPr lang="en-US" sz="1600" b="0" i="1" u="sng" dirty="0">
                <a:solidFill>
                  <a:srgbClr val="0070C0"/>
                </a:solidFill>
                <a:effectLst/>
                <a:latin typeface="Constantia" panose="02030602050306030303" pitchFamily="18" charset="0"/>
              </a:rPr>
              <a:t>Refinement</a:t>
            </a:r>
            <a:r>
              <a:rPr lang="en-US" sz="1600" b="0" i="1" dirty="0">
                <a:solidFill>
                  <a:srgbClr val="0070C0"/>
                </a:solidFill>
                <a:effectLst/>
                <a:latin typeface="Constantia" panose="02030602050306030303" pitchFamily="18" charset="0"/>
              </a:rPr>
              <a:t>- stay positive and know something interesting about the company or family with whom you are dining.</a:t>
            </a:r>
            <a:endParaRPr lang="en-US" sz="1600" i="1" dirty="0">
              <a:solidFill>
                <a:srgbClr val="0070C0"/>
              </a:solidFill>
              <a:latin typeface="Constantia" panose="02030602050306030303" pitchFamily="18" charset="0"/>
            </a:endParaRPr>
          </a:p>
        </p:txBody>
      </p:sp>
    </p:spTree>
    <p:extLst>
      <p:ext uri="{BB962C8B-B14F-4D97-AF65-F5344CB8AC3E}">
        <p14:creationId xmlns:p14="http://schemas.microsoft.com/office/powerpoint/2010/main" val="28331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011B9-41C6-D8D0-C387-2B1B1FB29B2A}"/>
              </a:ext>
            </a:extLst>
          </p:cNvPr>
          <p:cNvSpPr>
            <a:spLocks noGrp="1"/>
          </p:cNvSpPr>
          <p:nvPr>
            <p:ph type="title"/>
          </p:nvPr>
        </p:nvSpPr>
        <p:spPr>
          <a:xfrm>
            <a:off x="124968" y="-128651"/>
            <a:ext cx="11753088" cy="1325563"/>
          </a:xfrm>
        </p:spPr>
        <p:txBody>
          <a:bodyPr>
            <a:normAutofit/>
          </a:bodyPr>
          <a:lstStyle/>
          <a:p>
            <a:r>
              <a:rPr lang="en-US" sz="3200" dirty="0">
                <a:latin typeface="Baskerville Old Face" panose="02020602080505020303" pitchFamily="18" charset="0"/>
              </a:rPr>
              <a:t>4- Beginning the Meal-</a:t>
            </a:r>
            <a:br>
              <a:rPr lang="en-US" sz="3200" dirty="0">
                <a:latin typeface="Baskerville Old Face" panose="02020602080505020303" pitchFamily="18" charset="0"/>
              </a:rPr>
            </a:br>
            <a:r>
              <a:rPr lang="en-US" sz="2400" dirty="0">
                <a:latin typeface="Baskerville Old Face" panose="02020602080505020303" pitchFamily="18" charset="0"/>
              </a:rPr>
              <a:t>when to sit, proper posture, fingers or forks </a:t>
            </a:r>
          </a:p>
        </p:txBody>
      </p:sp>
      <p:sp>
        <p:nvSpPr>
          <p:cNvPr id="3" name="Content Placeholder 2">
            <a:extLst>
              <a:ext uri="{FF2B5EF4-FFF2-40B4-BE49-F238E27FC236}">
                <a16:creationId xmlns:a16="http://schemas.microsoft.com/office/drawing/2014/main" id="{FF1CAB39-7D4A-8615-4035-43F35B6E62F7}"/>
              </a:ext>
            </a:extLst>
          </p:cNvPr>
          <p:cNvSpPr>
            <a:spLocks noGrp="1"/>
          </p:cNvSpPr>
          <p:nvPr>
            <p:ph idx="1"/>
          </p:nvPr>
        </p:nvSpPr>
        <p:spPr>
          <a:xfrm>
            <a:off x="170688" y="1062038"/>
            <a:ext cx="7877937" cy="4351338"/>
          </a:xfrm>
        </p:spPr>
        <p:txBody>
          <a:bodyPr>
            <a:noAutofit/>
          </a:bodyPr>
          <a:lstStyle/>
          <a:p>
            <a:r>
              <a:rPr lang="en-US" sz="1400" b="0" i="0" dirty="0">
                <a:solidFill>
                  <a:srgbClr val="222222"/>
                </a:solidFill>
                <a:effectLst/>
                <a:latin typeface="Constantia" panose="02030602050306030303" pitchFamily="18" charset="0"/>
              </a:rPr>
              <a:t>remain standing until host sits at table. If it's a large event and you're not seated with the host, wait until invited to take your seat by the speaker or SR most person at the table. (TIP: </a:t>
            </a:r>
            <a:r>
              <a:rPr lang="en-US" sz="1400" b="0" i="1" dirty="0">
                <a:solidFill>
                  <a:srgbClr val="222222"/>
                </a:solidFill>
                <a:effectLst/>
                <a:latin typeface="Constantia" panose="02030602050306030303" pitchFamily="18" charset="0"/>
              </a:rPr>
              <a:t>Read the room, if most of the room is still standing, DON'T SIT!)</a:t>
            </a:r>
            <a:r>
              <a:rPr lang="en-US" sz="1400" b="0" i="0" dirty="0">
                <a:solidFill>
                  <a:srgbClr val="222222"/>
                </a:solidFill>
                <a:effectLst/>
                <a:latin typeface="Constantia" panose="02030602050306030303" pitchFamily="18" charset="0"/>
              </a:rPr>
              <a:t> If you're at a restaurant and are already seated when they arrive, stand briefly for a greeting. (if you don't have a place card or know which seat is yours, remain standing until you can ask which is the best place for you to sit. You don't want to accidentally take the spot of the host or guest of honor.) </a:t>
            </a:r>
          </a:p>
          <a:p>
            <a:pPr marL="0" indent="0">
              <a:buNone/>
            </a:pPr>
            <a:r>
              <a:rPr lang="en-US" sz="1400" b="0" i="0" dirty="0">
                <a:solidFill>
                  <a:srgbClr val="222222"/>
                </a:solidFill>
                <a:effectLst/>
                <a:latin typeface="Constantia" panose="02030602050306030303" pitchFamily="18" charset="0"/>
              </a:rPr>
              <a:t>Greeting examples: "nice to meet you“, "thank you for the invitation, I've been looking forward to this”</a:t>
            </a:r>
          </a:p>
          <a:p>
            <a:r>
              <a:rPr lang="en-US" sz="1400" dirty="0">
                <a:latin typeface="Constantia" panose="02030602050306030303" pitchFamily="18" charset="0"/>
              </a:rPr>
              <a:t>elbows don't belong on the table; this includes leaning with the forearm!</a:t>
            </a:r>
          </a:p>
          <a:p>
            <a:r>
              <a:rPr lang="en-US" sz="1400" dirty="0">
                <a:latin typeface="Constantia" panose="02030602050306030303" pitchFamily="18" charset="0"/>
              </a:rPr>
              <a:t>Don’t hunch over your food! Bring the food gently to your mouth, NOT your mouth to your food.</a:t>
            </a:r>
          </a:p>
          <a:p>
            <a:r>
              <a:rPr lang="en-US" sz="1400" dirty="0">
                <a:latin typeface="Constantia" panose="02030602050306030303" pitchFamily="18" charset="0"/>
              </a:rPr>
              <a:t>all 4 on the floor - don't tilt back in your chair</a:t>
            </a:r>
          </a:p>
          <a:p>
            <a:r>
              <a:rPr lang="en-US" sz="1400" dirty="0">
                <a:latin typeface="Constantia" panose="02030602050306030303" pitchFamily="18" charset="0"/>
              </a:rPr>
              <a:t>proper posture, don't bend over your plate, lean slightly toward your spoon/fork so as not to drop food.</a:t>
            </a:r>
          </a:p>
          <a:p>
            <a:r>
              <a:rPr lang="en-US" sz="1400" dirty="0">
                <a:latin typeface="Constantia" panose="02030602050306030303" pitchFamily="18" charset="0"/>
              </a:rPr>
              <a:t>it's not a race, don't slurp or shovel food into your mouth or guzzle your drink, take your time and enjoy the food and the company. A meal is an event</a:t>
            </a:r>
          </a:p>
          <a:p>
            <a:r>
              <a:rPr lang="en-US" sz="1400" dirty="0">
                <a:latin typeface="Constantia" panose="02030602050306030303" pitchFamily="18" charset="0"/>
              </a:rPr>
              <a:t>don't use your fingers- a few items like bread are eaten with hands, but if when in doubt use your fork (spoons are only used for soft or liquid items) (R-use your spoon to retrieve your tea bag, not your fingers)</a:t>
            </a:r>
          </a:p>
          <a:p>
            <a:pPr marL="0" indent="0" algn="l">
              <a:buNone/>
            </a:pPr>
            <a:r>
              <a:rPr lang="en-US" sz="1400" b="0" i="1" dirty="0">
                <a:solidFill>
                  <a:srgbClr val="222222"/>
                </a:solidFill>
                <a:effectLst/>
                <a:latin typeface="Constantia" panose="02030602050306030303" pitchFamily="18" charset="0"/>
              </a:rPr>
              <a:t>NOTE: remember there is NO profanity, smoking or vaping, licking fingers, burping, blowing nose, leaning over table, reaching across the table, or talking too loudly at the table. </a:t>
            </a:r>
          </a:p>
          <a:p>
            <a:pPr marL="0" indent="0">
              <a:buNone/>
            </a:pPr>
            <a:endParaRPr lang="en-US" sz="1400" i="1" dirty="0">
              <a:latin typeface="Constantia" panose="02030602050306030303" pitchFamily="18" charset="0"/>
            </a:endParaRPr>
          </a:p>
          <a:p>
            <a:endParaRPr lang="en-US" sz="1400" dirty="0"/>
          </a:p>
        </p:txBody>
      </p:sp>
      <p:sp>
        <p:nvSpPr>
          <p:cNvPr id="5" name="TextBox 4">
            <a:extLst>
              <a:ext uri="{FF2B5EF4-FFF2-40B4-BE49-F238E27FC236}">
                <a16:creationId xmlns:a16="http://schemas.microsoft.com/office/drawing/2014/main" id="{629331F9-7ED8-DC0A-5A70-D8D969284902}"/>
              </a:ext>
            </a:extLst>
          </p:cNvPr>
          <p:cNvSpPr txBox="1"/>
          <p:nvPr/>
        </p:nvSpPr>
        <p:spPr>
          <a:xfrm>
            <a:off x="170688" y="6037982"/>
            <a:ext cx="11850624" cy="954107"/>
          </a:xfrm>
          <a:prstGeom prst="rect">
            <a:avLst/>
          </a:prstGeom>
          <a:noFill/>
        </p:spPr>
        <p:txBody>
          <a:bodyPr wrap="square">
            <a:spAutoFit/>
          </a:bodyPr>
          <a:lstStyle/>
          <a:p>
            <a:r>
              <a:rPr lang="en-US" sz="1400" b="0" i="1" dirty="0">
                <a:solidFill>
                  <a:srgbClr val="222222"/>
                </a:solidFill>
                <a:effectLst/>
                <a:latin typeface="Constantia" panose="02030602050306030303" pitchFamily="18" charset="0"/>
              </a:rPr>
              <a:t>TIP: Switching is savoring!- </a:t>
            </a:r>
            <a:r>
              <a:rPr lang="en-US" sz="1400" b="0" i="1" dirty="0">
                <a:solidFill>
                  <a:srgbClr val="C00000"/>
                </a:solidFill>
                <a:effectLst/>
                <a:latin typeface="Constantia" panose="02030602050306030303" pitchFamily="18" charset="0"/>
              </a:rPr>
              <a:t>don't eat with your knife in your hand</a:t>
            </a:r>
            <a:r>
              <a:rPr lang="en-US" sz="1400" b="0" i="1" dirty="0">
                <a:solidFill>
                  <a:srgbClr val="222222"/>
                </a:solidFill>
                <a:effectLst/>
                <a:latin typeface="Constantia" panose="02030602050306030303" pitchFamily="18" charset="0"/>
              </a:rPr>
              <a:t>, Fork in left, knife in right; cut- lay knife on edge/rim of dinner plate (blades in) and put fork in right hand. Cut only ONE BITE AT a TIME (exception- if the item is too large to eat with one cut, like pancakes). If you are left-handed, this process is reversed. (see 7- Utensils &amp; Place Settings)</a:t>
            </a:r>
          </a:p>
          <a:p>
            <a:endParaRPr lang="en-US" sz="1400" b="0" i="1" dirty="0">
              <a:solidFill>
                <a:srgbClr val="222222"/>
              </a:solidFill>
              <a:effectLst/>
              <a:latin typeface="Constantia" panose="02030602050306030303" pitchFamily="18" charset="0"/>
            </a:endParaRPr>
          </a:p>
        </p:txBody>
      </p:sp>
      <p:pic>
        <p:nvPicPr>
          <p:cNvPr id="14338" name="Picture 2" descr="Bad Table Manners For Kids">
            <a:extLst>
              <a:ext uri="{FF2B5EF4-FFF2-40B4-BE49-F238E27FC236}">
                <a16:creationId xmlns:a16="http://schemas.microsoft.com/office/drawing/2014/main" id="{F93D62F1-A174-3453-017F-6715AABE2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4718" y="0"/>
            <a:ext cx="2427732" cy="16184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13867F6-62C7-9E1A-8A77-3B1D6FFC218E}"/>
              </a:ext>
            </a:extLst>
          </p:cNvPr>
          <p:cNvSpPr txBox="1"/>
          <p:nvPr/>
        </p:nvSpPr>
        <p:spPr>
          <a:xfrm>
            <a:off x="5514975" y="224718"/>
            <a:ext cx="4181475" cy="523220"/>
          </a:xfrm>
          <a:prstGeom prst="rect">
            <a:avLst/>
          </a:prstGeom>
          <a:noFill/>
        </p:spPr>
        <p:txBody>
          <a:bodyPr wrap="square">
            <a:spAutoFit/>
          </a:bodyPr>
          <a:lstStyle/>
          <a:p>
            <a:pPr marL="285750" indent="-285750">
              <a:buFont typeface="Arial" panose="020B0604020202020204" pitchFamily="34" charset="0"/>
              <a:buChar char="•"/>
            </a:pPr>
            <a:r>
              <a:rPr lang="en-US" sz="1400" b="0" i="1" dirty="0">
                <a:solidFill>
                  <a:srgbClr val="C00000"/>
                </a:solidFill>
                <a:effectLst/>
                <a:latin typeface="Constantia" panose="02030602050306030303" pitchFamily="18" charset="0"/>
              </a:rPr>
              <a:t>don't eat with your knife in your hand</a:t>
            </a:r>
          </a:p>
          <a:p>
            <a:pPr marL="285750" indent="-285750">
              <a:buFont typeface="Arial" panose="020B0604020202020204" pitchFamily="34" charset="0"/>
              <a:buChar char="•"/>
            </a:pPr>
            <a:r>
              <a:rPr lang="en-US" sz="1400" i="1" dirty="0">
                <a:solidFill>
                  <a:srgbClr val="C00000"/>
                </a:solidFill>
                <a:latin typeface="Constantia" panose="02030602050306030303" pitchFamily="18" charset="0"/>
              </a:rPr>
              <a:t>Don’t talk with your utensils in your hands</a:t>
            </a:r>
            <a:endParaRPr lang="en-US" sz="1400" dirty="0"/>
          </a:p>
        </p:txBody>
      </p:sp>
      <p:pic>
        <p:nvPicPr>
          <p:cNvPr id="14346" name="Picture 10" descr="4 Step to Create A Perfect Romantic Dinner In Kuala Lumpur (KL)">
            <a:extLst>
              <a:ext uri="{FF2B5EF4-FFF2-40B4-BE49-F238E27FC236}">
                <a16:creationId xmlns:a16="http://schemas.microsoft.com/office/drawing/2014/main" id="{CE9D3DE4-278A-31A3-A2E9-010ED44F4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7206" y="4194684"/>
            <a:ext cx="2990850" cy="1687146"/>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Six Bad Foods – That Help You Lose Weight. : ThyBlackMan.com">
            <a:extLst>
              <a:ext uri="{FF2B5EF4-FFF2-40B4-BE49-F238E27FC236}">
                <a16:creationId xmlns:a16="http://schemas.microsoft.com/office/drawing/2014/main" id="{2D28DBEC-0211-AFDC-0031-F705EE6578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4192" y="1709635"/>
            <a:ext cx="2456878" cy="240697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2C3F0C0F-1162-754D-8F53-16C091DBABC5}"/>
              </a:ext>
            </a:extLst>
          </p:cNvPr>
          <p:cNvCxnSpPr>
            <a:stCxn id="14338" idx="1"/>
            <a:endCxn id="14338" idx="5"/>
          </p:cNvCxnSpPr>
          <p:nvPr/>
        </p:nvCxnSpPr>
        <p:spPr>
          <a:xfrm>
            <a:off x="9910251" y="237022"/>
            <a:ext cx="1716666" cy="1144444"/>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9665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99B31-D898-6639-32EA-6AC678E1CEC4}"/>
              </a:ext>
            </a:extLst>
          </p:cNvPr>
          <p:cNvSpPr>
            <a:spLocks noGrp="1"/>
          </p:cNvSpPr>
          <p:nvPr>
            <p:ph type="title"/>
          </p:nvPr>
        </p:nvSpPr>
        <p:spPr/>
        <p:txBody>
          <a:bodyPr/>
          <a:lstStyle/>
          <a:p>
            <a:endParaRPr lang="en-US"/>
          </a:p>
        </p:txBody>
      </p:sp>
      <p:pic>
        <p:nvPicPr>
          <p:cNvPr id="5" name="Content Placeholder 4" descr="A person holding a spoon over food&#10;&#10;Description automatically generated">
            <a:extLst>
              <a:ext uri="{FF2B5EF4-FFF2-40B4-BE49-F238E27FC236}">
                <a16:creationId xmlns:a16="http://schemas.microsoft.com/office/drawing/2014/main" id="{C7C68AEA-D7C5-C07D-CE61-841F4CC59B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83802"/>
          </a:xfrm>
        </p:spPr>
      </p:pic>
      <p:sp>
        <p:nvSpPr>
          <p:cNvPr id="6" name="Title 1">
            <a:extLst>
              <a:ext uri="{FF2B5EF4-FFF2-40B4-BE49-F238E27FC236}">
                <a16:creationId xmlns:a16="http://schemas.microsoft.com/office/drawing/2014/main" id="{964DB1BD-92CE-C149-5212-9CCBE324DA2A}"/>
              </a:ext>
            </a:extLst>
          </p:cNvPr>
          <p:cNvSpPr txBox="1">
            <a:spLocks/>
          </p:cNvSpPr>
          <p:nvPr/>
        </p:nvSpPr>
        <p:spPr>
          <a:xfrm>
            <a:off x="552451" y="165100"/>
            <a:ext cx="52006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Baskerville Old Face" panose="02020602080505020303" pitchFamily="18" charset="0"/>
              </a:rPr>
              <a:t>When in doubt, use a fork!!!</a:t>
            </a:r>
          </a:p>
        </p:txBody>
      </p:sp>
    </p:spTree>
    <p:extLst>
      <p:ext uri="{BB962C8B-B14F-4D97-AF65-F5344CB8AC3E}">
        <p14:creationId xmlns:p14="http://schemas.microsoft.com/office/powerpoint/2010/main" val="98522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1451</TotalTime>
  <Words>6527</Words>
  <Application>Microsoft Office PowerPoint</Application>
  <PresentationFormat>Widescreen</PresentationFormat>
  <Paragraphs>322</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Aptos</vt:lpstr>
      <vt:lpstr>Aptos Display</vt:lpstr>
      <vt:lpstr>Arial</vt:lpstr>
      <vt:lpstr>Baguet Script</vt:lpstr>
      <vt:lpstr>Baskerville Old Face</vt:lpstr>
      <vt:lpstr>Constantia</vt:lpstr>
      <vt:lpstr>Stencil</vt:lpstr>
      <vt:lpstr>Symbol</vt:lpstr>
      <vt:lpstr>Office Theme</vt:lpstr>
      <vt:lpstr>BLACK TIE basics</vt:lpstr>
      <vt:lpstr>Brunch, Lunch, Buffet, or Dinner here are the TOP 3 RULES to Remember-  When considering a new hire, business relationship, or prospective in-law, the most reported "deal breakers" at the table are loud table guests, open mouth chewing and cell phone use!!! </vt:lpstr>
      <vt:lpstr>1- Invitations &amp; RSVPs</vt:lpstr>
      <vt:lpstr>Sample Invitations</vt:lpstr>
      <vt:lpstr>Sample RSVP Responses</vt:lpstr>
      <vt:lpstr>2- Proper Attire </vt:lpstr>
      <vt:lpstr>3- Greetings &amp; Polite Conversation</vt:lpstr>
      <vt:lpstr>4- Beginning the Meal- when to sit, proper posture, fingers or forks </vt:lpstr>
      <vt:lpstr>PowerPoint Presentation</vt:lpstr>
      <vt:lpstr>5- Proper Napkin Use</vt:lpstr>
      <vt:lpstr>6- the Buffet</vt:lpstr>
      <vt:lpstr>7- Utensils &amp; Place Settings</vt:lpstr>
      <vt:lpstr>Switching is Savoring!</vt:lpstr>
      <vt:lpstr>PowerPoint Presentation</vt:lpstr>
      <vt:lpstr>Utensils &amp; Place Settings</vt:lpstr>
      <vt:lpstr>Proper placement of utensils during and after the meal</vt:lpstr>
      <vt:lpstr>8- Passing the Dish</vt:lpstr>
      <vt:lpstr>9- Different Foods</vt:lpstr>
      <vt:lpstr>10- Ending the Meal</vt:lpstr>
      <vt:lpstr>Suggestions for Thank you notes- email is good, but hand-written will make you stand out. </vt:lpstr>
      <vt:lpstr>11- OOPS! Common Mistakes </vt:lpstr>
      <vt:lpstr>Mistakes:  everyone makes mistakes, it's ok. Here are the best practices if you make a mistake.  Remember rule #1- don't call attention to the mistake you made, even if you dropped your drink or dish. Simply apologize and let someone from the restaurant staff know. If at someone's home, politely offer to help clean it up. Wait patiently for the opportunity to ask for a new fork, glass, plate. This is true if you're standing with hors d'oeuvres (appetizers) or seated at a dinner. If no mess was made as with a dropped fork, ask for a new one as discreetly as possible. Do not retrieve the fork without drawing attention, instead, point it out to the staff when you ask for a clean one.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lynda smith</dc:creator>
  <cp:lastModifiedBy>AmberLamb</cp:lastModifiedBy>
  <cp:revision>8</cp:revision>
  <dcterms:created xsi:type="dcterms:W3CDTF">2024-10-15T17:58:03Z</dcterms:created>
  <dcterms:modified xsi:type="dcterms:W3CDTF">2024-10-17T00:11:17Z</dcterms:modified>
</cp:coreProperties>
</file>