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6" r:id="rId2"/>
  </p:sldMasterIdLst>
  <p:notesMasterIdLst>
    <p:notesMasterId r:id="rId53"/>
  </p:notesMasterIdLst>
  <p:sldIdLst>
    <p:sldId id="256" r:id="rId3"/>
    <p:sldId id="257" r:id="rId4"/>
    <p:sldId id="259" r:id="rId5"/>
    <p:sldId id="258" r:id="rId6"/>
    <p:sldId id="315" r:id="rId7"/>
    <p:sldId id="262" r:id="rId8"/>
    <p:sldId id="263" r:id="rId9"/>
    <p:sldId id="314" r:id="rId10"/>
    <p:sldId id="261" r:id="rId11"/>
    <p:sldId id="265" r:id="rId12"/>
    <p:sldId id="264" r:id="rId13"/>
    <p:sldId id="266" r:id="rId14"/>
    <p:sldId id="267" r:id="rId15"/>
    <p:sldId id="269" r:id="rId16"/>
    <p:sldId id="319" r:id="rId17"/>
    <p:sldId id="268" r:id="rId18"/>
    <p:sldId id="272" r:id="rId19"/>
    <p:sldId id="275" r:id="rId20"/>
    <p:sldId id="276" r:id="rId21"/>
    <p:sldId id="277" r:id="rId22"/>
    <p:sldId id="279" r:id="rId23"/>
    <p:sldId id="280" r:id="rId24"/>
    <p:sldId id="320" r:id="rId25"/>
    <p:sldId id="281" r:id="rId26"/>
    <p:sldId id="317" r:id="rId27"/>
    <p:sldId id="316" r:id="rId28"/>
    <p:sldId id="284" r:id="rId29"/>
    <p:sldId id="285" r:id="rId30"/>
    <p:sldId id="286" r:id="rId31"/>
    <p:sldId id="318" r:id="rId32"/>
    <p:sldId id="287" r:id="rId33"/>
    <p:sldId id="295" r:id="rId34"/>
    <p:sldId id="296" r:id="rId35"/>
    <p:sldId id="300" r:id="rId36"/>
    <p:sldId id="303" r:id="rId37"/>
    <p:sldId id="304" r:id="rId38"/>
    <p:sldId id="288" r:id="rId39"/>
    <p:sldId id="289" r:id="rId40"/>
    <p:sldId id="290" r:id="rId41"/>
    <p:sldId id="291" r:id="rId42"/>
    <p:sldId id="292" r:id="rId43"/>
    <p:sldId id="293" r:id="rId44"/>
    <p:sldId id="294" r:id="rId45"/>
    <p:sldId id="301" r:id="rId46"/>
    <p:sldId id="302" r:id="rId47"/>
    <p:sldId id="305" r:id="rId48"/>
    <p:sldId id="306" r:id="rId49"/>
    <p:sldId id="307" r:id="rId50"/>
    <p:sldId id="309" r:id="rId51"/>
    <p:sldId id="311" r:id="rId52"/>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103" d="100"/>
          <a:sy n="103" d="100"/>
        </p:scale>
        <p:origin x="902" y="77"/>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141" tIns="94141" rIns="94141" bIns="94141" anchor="t" anchorCtr="0">
            <a:noAutofit/>
          </a:bodyPr>
          <a:lstStyle>
            <a:lvl1pPr marL="457200" marR="0" lvl="0"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1pPr>
            <a:lvl2pPr marL="914400" marR="0" lvl="1"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2pPr>
            <a:lvl3pPr marL="1371600" marR="0" lvl="2"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4pPr>
            <a:lvl5pPr marL="2286000" marR="0" lvl="4"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5pPr>
            <a:lvl6pPr marL="2743200" marR="0" lvl="5"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6pPr>
            <a:lvl7pPr marL="3200400" marR="0" lvl="6"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7pPr>
            <a:lvl8pPr marL="3657600" marR="0" lvl="7"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8pPr>
            <a:lvl9pPr marL="4114800" marR="0" lvl="8"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p:nvPr/>
        </p:nvSpPr>
        <p:spPr>
          <a:xfrm>
            <a:off x="1" y="8917128"/>
            <a:ext cx="3078382" cy="469744"/>
          </a:xfrm>
          <a:prstGeom prst="rect">
            <a:avLst/>
          </a:prstGeom>
          <a:noFill/>
          <a:ln>
            <a:noFill/>
          </a:ln>
        </p:spPr>
        <p:txBody>
          <a:bodyPr spcFirstLastPara="1" wrap="square" lIns="94044" tIns="47010" rIns="94044" bIns="47010" anchor="b" anchorCtr="0">
            <a:noAutofit/>
          </a:bodyPr>
          <a:lstStyle/>
          <a:p>
            <a:pPr>
              <a:buSzPts val="475"/>
            </a:pPr>
            <a:endParaRPr sz="1900" b="1">
              <a:latin typeface="Verdana"/>
              <a:ea typeface="Verdana"/>
              <a:cs typeface="Verdana"/>
              <a:sym typeface="Verdana"/>
            </a:endParaRPr>
          </a:p>
        </p:txBody>
      </p:sp>
      <p:sp>
        <p:nvSpPr>
          <p:cNvPr id="63" name="Google Shape;63;p1:notes"/>
          <p:cNvSpPr txBox="1"/>
          <p:nvPr/>
        </p:nvSpPr>
        <p:spPr>
          <a:xfrm>
            <a:off x="4022484" y="8917128"/>
            <a:ext cx="3078382" cy="469744"/>
          </a:xfrm>
          <a:prstGeom prst="rect">
            <a:avLst/>
          </a:prstGeom>
          <a:noFill/>
          <a:ln>
            <a:noFill/>
          </a:ln>
        </p:spPr>
        <p:txBody>
          <a:bodyPr spcFirstLastPara="1" wrap="square" lIns="94044" tIns="47010" rIns="94044" bIns="47010" anchor="b" anchorCtr="0">
            <a:noAutofit/>
          </a:bodyPr>
          <a:lstStyle/>
          <a:p>
            <a:pPr algn="r">
              <a:buSzPts val="475"/>
            </a:pPr>
            <a:fld id="{00000000-1234-1234-1234-123412341234}" type="slidenum">
              <a:rPr lang="en" sz="1900" b="1">
                <a:latin typeface="Verdana"/>
                <a:ea typeface="Verdana"/>
                <a:cs typeface="Verdana"/>
                <a:sym typeface="Verdana"/>
              </a:rPr>
              <a:pPr algn="r">
                <a:buSzPts val="475"/>
              </a:pPr>
              <a:t>1</a:t>
            </a:fld>
            <a:endParaRPr sz="1900" b="1">
              <a:latin typeface="Verdana"/>
              <a:ea typeface="Verdana"/>
              <a:cs typeface="Verdana"/>
              <a:sym typeface="Verdana"/>
            </a:endParaRPr>
          </a:p>
        </p:txBody>
      </p:sp>
      <p:sp>
        <p:nvSpPr>
          <p:cNvPr id="64" name="Google Shape;64;p1: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notes"/>
          <p:cNvSpPr txBox="1">
            <a:spLocks noGrp="1"/>
          </p:cNvSpPr>
          <p:nvPr>
            <p:ph type="body" idx="1"/>
          </p:nvPr>
        </p:nvSpPr>
        <p:spPr>
          <a:xfrm>
            <a:off x="710892" y="4460172"/>
            <a:ext cx="5680694" cy="4224492"/>
          </a:xfrm>
          <a:prstGeom prst="rect">
            <a:avLst/>
          </a:prstGeom>
          <a:noFill/>
          <a:ln>
            <a:noFill/>
          </a:ln>
        </p:spPr>
        <p:txBody>
          <a:bodyPr spcFirstLastPara="1" wrap="square" lIns="94044" tIns="47010" rIns="94044" bIns="47010" anchor="t" anchorCtr="0">
            <a:noAutofit/>
          </a:bodyPr>
          <a:lstStyle/>
          <a:p>
            <a:pPr marL="0" indent="0">
              <a:lnSpc>
                <a:spcPct val="90000"/>
              </a:lnSpc>
              <a:buSzPts val="625"/>
              <a:buNone/>
            </a:pPr>
            <a:r>
              <a:rPr lang="en" sz="1400" dirty="0">
                <a:latin typeface="Calibri"/>
                <a:ea typeface="Calibri"/>
                <a:cs typeface="Calibri"/>
                <a:sym typeface="Calibri"/>
              </a:rPr>
              <a:t>Open with serenity prayer, then introductions, first name only along with which Alateen meeting and where it’s located.</a:t>
            </a: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155" name="Google Shape;155;p10: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710892" y="4237042"/>
            <a:ext cx="5680694" cy="4648199"/>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148" name="Google Shape;148;p9: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r>
              <a:rPr lang="en" sz="1400"/>
              <a:t>So an AMIAS is not a sponsor per se, but the meeting’s </a:t>
            </a:r>
            <a:r>
              <a:rPr lang="en" sz="1400" b="1"/>
              <a:t>group</a:t>
            </a:r>
            <a:r>
              <a:rPr lang="en" sz="1400"/>
              <a:t> sponsor or chaperone which is why “AMIAS” is now used to avoid confusion “Chaperone” rather than sponsor</a:t>
            </a:r>
            <a:endParaRPr sz="1400"/>
          </a:p>
          <a:p>
            <a:pPr marL="0" indent="0">
              <a:buSzPts val="3182"/>
              <a:buNone/>
            </a:pPr>
            <a:endParaRPr sz="1400"/>
          </a:p>
        </p:txBody>
      </p:sp>
      <p:sp>
        <p:nvSpPr>
          <p:cNvPr id="162" name="Google Shape;162;p11: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169" name="Google Shape;169;p12: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183" name="Google Shape;183;p14: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29E46FA2-7FE0-DBE3-18A8-3DA27BAA62BA}"/>
            </a:ext>
          </a:extLst>
        </p:cNvPr>
        <p:cNvGrpSpPr/>
        <p:nvPr/>
      </p:nvGrpSpPr>
      <p:grpSpPr>
        <a:xfrm>
          <a:off x="0" y="0"/>
          <a:ext cx="0" cy="0"/>
          <a:chOff x="0" y="0"/>
          <a:chExt cx="0" cy="0"/>
        </a:xfrm>
      </p:grpSpPr>
      <p:sp>
        <p:nvSpPr>
          <p:cNvPr id="168" name="Google Shape;168;p12:notes">
            <a:extLst>
              <a:ext uri="{FF2B5EF4-FFF2-40B4-BE49-F238E27FC236}">
                <a16:creationId xmlns:a16="http://schemas.microsoft.com/office/drawing/2014/main" id="{7C5BDA35-AFF4-3691-4958-C1859159459C}"/>
              </a:ext>
            </a:extLst>
          </p:cNvPr>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169" name="Google Shape;169;p12:notes">
            <a:extLst>
              <a:ext uri="{FF2B5EF4-FFF2-40B4-BE49-F238E27FC236}">
                <a16:creationId xmlns:a16="http://schemas.microsoft.com/office/drawing/2014/main" id="{53F4CA47-098F-8A7F-D22C-56ECDE3D8296}"/>
              </a:ext>
            </a:extLst>
          </p:cNvPr>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642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176" name="Google Shape;176;p13: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208" name="Google Shape;208;p17: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230" name="Google Shape;230;p20: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p:nvPr/>
        </p:nvSpPr>
        <p:spPr>
          <a:xfrm>
            <a:off x="1" y="8917128"/>
            <a:ext cx="3078382" cy="469744"/>
          </a:xfrm>
          <a:prstGeom prst="rect">
            <a:avLst/>
          </a:prstGeom>
          <a:noFill/>
          <a:ln>
            <a:noFill/>
          </a:ln>
        </p:spPr>
        <p:txBody>
          <a:bodyPr spcFirstLastPara="1" wrap="square" lIns="94044" tIns="47010" rIns="94044" bIns="47010" anchor="b" anchorCtr="0">
            <a:noAutofit/>
          </a:bodyPr>
          <a:lstStyle/>
          <a:p>
            <a:pPr>
              <a:buSzPts val="475"/>
            </a:pPr>
            <a:endParaRPr sz="1900" b="1">
              <a:latin typeface="Verdana"/>
              <a:ea typeface="Verdana"/>
              <a:cs typeface="Verdana"/>
              <a:sym typeface="Verdana"/>
            </a:endParaRPr>
          </a:p>
        </p:txBody>
      </p:sp>
      <p:sp>
        <p:nvSpPr>
          <p:cNvPr id="238" name="Google Shape;238;p21:notes"/>
          <p:cNvSpPr txBox="1"/>
          <p:nvPr/>
        </p:nvSpPr>
        <p:spPr>
          <a:xfrm>
            <a:off x="4022484" y="8917128"/>
            <a:ext cx="3078382" cy="469744"/>
          </a:xfrm>
          <a:prstGeom prst="rect">
            <a:avLst/>
          </a:prstGeom>
          <a:noFill/>
          <a:ln>
            <a:noFill/>
          </a:ln>
        </p:spPr>
        <p:txBody>
          <a:bodyPr spcFirstLastPara="1" wrap="square" lIns="94044" tIns="47010" rIns="94044" bIns="47010" anchor="b" anchorCtr="0">
            <a:noAutofit/>
          </a:bodyPr>
          <a:lstStyle/>
          <a:p>
            <a:pPr algn="r">
              <a:buSzPts val="475"/>
            </a:pPr>
            <a:fld id="{00000000-1234-1234-1234-123412341234}" type="slidenum">
              <a:rPr lang="en" sz="1900" b="1">
                <a:latin typeface="Verdana"/>
                <a:ea typeface="Verdana"/>
                <a:cs typeface="Verdana"/>
                <a:sym typeface="Verdana"/>
              </a:rPr>
              <a:pPr algn="r">
                <a:buSzPts val="475"/>
              </a:pPr>
              <a:t>19</a:t>
            </a:fld>
            <a:endParaRPr sz="1900" b="1">
              <a:latin typeface="Verdana"/>
              <a:ea typeface="Verdana"/>
              <a:cs typeface="Verdana"/>
              <a:sym typeface="Verdana"/>
            </a:endParaRPr>
          </a:p>
        </p:txBody>
      </p:sp>
      <p:sp>
        <p:nvSpPr>
          <p:cNvPr id="239" name="Google Shape;239;p21: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21:notes"/>
          <p:cNvSpPr txBox="1">
            <a:spLocks noGrp="1"/>
          </p:cNvSpPr>
          <p:nvPr>
            <p:ph type="body" idx="1"/>
          </p:nvPr>
        </p:nvSpPr>
        <p:spPr>
          <a:xfrm>
            <a:off x="710892" y="4460172"/>
            <a:ext cx="5680694" cy="4224492"/>
          </a:xfrm>
          <a:prstGeom prst="rect">
            <a:avLst/>
          </a:prstGeom>
          <a:noFill/>
          <a:ln>
            <a:noFill/>
          </a:ln>
        </p:spPr>
        <p:txBody>
          <a:bodyPr spcFirstLastPara="1" wrap="square" lIns="94044" tIns="47010" rIns="94044" bIns="47010" anchor="t" anchorCtr="0">
            <a:noAutofit/>
          </a:bodyPr>
          <a:lstStyle/>
          <a:p>
            <a:pPr marL="0" indent="0">
              <a:buClr>
                <a:srgbClr val="000000"/>
              </a:buClr>
              <a:buSzPts val="625"/>
              <a:buNone/>
            </a:pPr>
            <a:r>
              <a:rPr lang="en" sz="1800">
                <a:solidFill>
                  <a:srgbClr val="000000"/>
                </a:solidFill>
              </a:rPr>
              <a:t>Avoid anything specific</a:t>
            </a:r>
            <a:endParaRPr sz="1800">
              <a:solidFill>
                <a:srgbClr val="000000"/>
              </a:solidFill>
            </a:endParaRPr>
          </a:p>
          <a:p>
            <a:pPr marL="0" indent="0">
              <a:buSzPts val="475"/>
              <a:buNone/>
            </a:pPr>
            <a:endParaRPr sz="1900">
              <a:solidFill>
                <a:srgbClr val="000000"/>
              </a:solidFill>
              <a:latin typeface="Times New Roman"/>
              <a:ea typeface="Times New Roman"/>
              <a:cs typeface="Times New Roman"/>
              <a:sym typeface="Times New Roman"/>
            </a:endParaRPr>
          </a:p>
          <a:p>
            <a:pPr marL="0" indent="0">
              <a:buSzPts val="475"/>
              <a:buNone/>
            </a:pPr>
            <a:endParaRPr sz="1900">
              <a:solidFill>
                <a:srgbClr val="000000"/>
              </a:solidFill>
              <a:latin typeface="Times New Roman"/>
              <a:ea typeface="Times New Roman"/>
              <a:cs typeface="Times New Roman"/>
              <a:sym typeface="Times New Roman"/>
            </a:endParaRPr>
          </a:p>
          <a:p>
            <a:pPr marL="0" indent="0">
              <a:buSzPts val="475"/>
              <a:buNone/>
            </a:pPr>
            <a:endParaRPr sz="1900" b="1">
              <a:latin typeface="Calibri"/>
              <a:ea typeface="Calibri"/>
              <a:cs typeface="Calibri"/>
              <a:sym typeface="Calibri"/>
            </a:endParaRPr>
          </a:p>
          <a:p>
            <a:pPr marL="0" indent="0">
              <a:buSzPts val="475"/>
              <a:buNone/>
            </a:pPr>
            <a:endParaRPr sz="1900" b="1">
              <a:latin typeface="Calibri"/>
              <a:ea typeface="Calibri"/>
              <a:cs typeface="Calibri"/>
              <a:sym typeface="Calibri"/>
            </a:endParaRPr>
          </a:p>
          <a:p>
            <a:pPr marL="0" indent="0">
              <a:buSzPts val="475"/>
              <a:buNone/>
            </a:pPr>
            <a:endParaRPr sz="1900" b="1">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600" dirty="0"/>
          </a:p>
        </p:txBody>
      </p:sp>
      <p:sp>
        <p:nvSpPr>
          <p:cNvPr id="73" name="Google Shape;73;p2: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r>
              <a:rPr lang="en" sz="1400" u="sng"/>
              <a:t>How much time has lapsed?</a:t>
            </a:r>
            <a:endParaRPr sz="1400" u="sng"/>
          </a:p>
        </p:txBody>
      </p:sp>
      <p:sp>
        <p:nvSpPr>
          <p:cNvPr id="247" name="Google Shape;247;p22: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261" name="Google Shape;261;p23: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264e432932_1_48: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268" name="Google Shape;268;g2264e432932_1_48: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a:extLst>
            <a:ext uri="{FF2B5EF4-FFF2-40B4-BE49-F238E27FC236}">
              <a16:creationId xmlns:a16="http://schemas.microsoft.com/office/drawing/2014/main" id="{48DEFF34-FC3D-5B7C-BFE0-D8713EB2183D}"/>
            </a:ext>
          </a:extLst>
        </p:cNvPr>
        <p:cNvGrpSpPr/>
        <p:nvPr/>
      </p:nvGrpSpPr>
      <p:grpSpPr>
        <a:xfrm>
          <a:off x="0" y="0"/>
          <a:ext cx="0" cy="0"/>
          <a:chOff x="0" y="0"/>
          <a:chExt cx="0" cy="0"/>
        </a:xfrm>
      </p:grpSpPr>
      <p:sp>
        <p:nvSpPr>
          <p:cNvPr id="267" name="Google Shape;267;g2264e432932_1_48:notes">
            <a:extLst>
              <a:ext uri="{FF2B5EF4-FFF2-40B4-BE49-F238E27FC236}">
                <a16:creationId xmlns:a16="http://schemas.microsoft.com/office/drawing/2014/main" id="{741C6957-D0AC-6641-42AE-92ABA841C26C}"/>
              </a:ext>
            </a:extLst>
          </p:cNvPr>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268" name="Google Shape;268;g2264e432932_1_48:notes">
            <a:extLst>
              <a:ext uri="{FF2B5EF4-FFF2-40B4-BE49-F238E27FC236}">
                <a16:creationId xmlns:a16="http://schemas.microsoft.com/office/drawing/2014/main" id="{F0CB2881-5142-DD8F-65D1-C76CB8E7EC66}"/>
              </a:ext>
            </a:extLst>
          </p:cNvPr>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3141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264e432932_1_96: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1400" dirty="0"/>
          </a:p>
        </p:txBody>
      </p:sp>
      <p:sp>
        <p:nvSpPr>
          <p:cNvPr id="275" name="Google Shape;275;g2264e432932_1_96: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a:extLst>
            <a:ext uri="{FF2B5EF4-FFF2-40B4-BE49-F238E27FC236}">
              <a16:creationId xmlns:a16="http://schemas.microsoft.com/office/drawing/2014/main" id="{13A27AEA-80E2-CE0C-2710-00B122CC296A}"/>
            </a:ext>
          </a:extLst>
        </p:cNvPr>
        <p:cNvGrpSpPr/>
        <p:nvPr/>
      </p:nvGrpSpPr>
      <p:grpSpPr>
        <a:xfrm>
          <a:off x="0" y="0"/>
          <a:ext cx="0" cy="0"/>
          <a:chOff x="0" y="0"/>
          <a:chExt cx="0" cy="0"/>
        </a:xfrm>
      </p:grpSpPr>
      <p:sp>
        <p:nvSpPr>
          <p:cNvPr id="324" name="Google Shape;324;g2264e432932_1_109:notes">
            <a:extLst>
              <a:ext uri="{FF2B5EF4-FFF2-40B4-BE49-F238E27FC236}">
                <a16:creationId xmlns:a16="http://schemas.microsoft.com/office/drawing/2014/main" id="{70B09B27-0227-752E-1DF5-AA93B71BEE4F}"/>
              </a:ext>
            </a:extLst>
          </p:cNvPr>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a:p>
        </p:txBody>
      </p:sp>
      <p:sp>
        <p:nvSpPr>
          <p:cNvPr id="325" name="Google Shape;325;g2264e432932_1_109:notes">
            <a:extLst>
              <a:ext uri="{FF2B5EF4-FFF2-40B4-BE49-F238E27FC236}">
                <a16:creationId xmlns:a16="http://schemas.microsoft.com/office/drawing/2014/main" id="{8AA71787-9FD4-1FAD-9B29-9AE2845E5D9F}"/>
              </a:ext>
            </a:extLst>
          </p:cNvPr>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5781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a:extLst>
            <a:ext uri="{FF2B5EF4-FFF2-40B4-BE49-F238E27FC236}">
              <a16:creationId xmlns:a16="http://schemas.microsoft.com/office/drawing/2014/main" id="{0243D925-4946-01BA-B86B-2D710AA64DD3}"/>
            </a:ext>
          </a:extLst>
        </p:cNvPr>
        <p:cNvGrpSpPr/>
        <p:nvPr/>
      </p:nvGrpSpPr>
      <p:grpSpPr>
        <a:xfrm>
          <a:off x="0" y="0"/>
          <a:ext cx="0" cy="0"/>
          <a:chOff x="0" y="0"/>
          <a:chExt cx="0" cy="0"/>
        </a:xfrm>
      </p:grpSpPr>
      <p:sp>
        <p:nvSpPr>
          <p:cNvPr id="289" name="Google Shape;289;g2ce2b8c9295_0_0:notes">
            <a:extLst>
              <a:ext uri="{FF2B5EF4-FFF2-40B4-BE49-F238E27FC236}">
                <a16:creationId xmlns:a16="http://schemas.microsoft.com/office/drawing/2014/main" id="{41D0EB32-CFFB-7E87-BD38-874B5AB7D6F8}"/>
              </a:ext>
            </a:extLst>
          </p:cNvPr>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290" name="Google Shape;290;g2ce2b8c9295_0_0:notes">
            <a:extLst>
              <a:ext uri="{FF2B5EF4-FFF2-40B4-BE49-F238E27FC236}">
                <a16:creationId xmlns:a16="http://schemas.microsoft.com/office/drawing/2014/main" id="{BA3AC895-17E6-AB44-EED0-C137103AF32F}"/>
              </a:ext>
            </a:extLst>
          </p:cNvPr>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902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264e432932_1_128: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297" name="Google Shape;297;g2264e432932_1_128: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264e432932_1_140: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a:p>
            <a:pPr marL="0" indent="0">
              <a:buSzPts val="3182"/>
              <a:buNone/>
            </a:pPr>
            <a:r>
              <a:rPr lang="en" sz="2400" b="1" dirty="0"/>
              <a:t>In MD, “latchkey” - age 8 to be home alone for a short period – not defined and age 13 to babysit</a:t>
            </a:r>
            <a:endParaRPr dirty="0"/>
          </a:p>
          <a:p>
            <a:pPr marL="0" indent="0">
              <a:buSzPts val="3182"/>
              <a:buNone/>
            </a:pPr>
            <a:r>
              <a:rPr lang="en" sz="2400" b="1" dirty="0"/>
              <a:t>Found no latchkey rule for DC, just the states and many don’t have a rule</a:t>
            </a:r>
            <a:endParaRPr dirty="0"/>
          </a:p>
          <a:p>
            <a:pPr marL="0" indent="0">
              <a:buSzPts val="3182"/>
              <a:buNone/>
            </a:pPr>
            <a:endParaRPr sz="2400" b="1" dirty="0"/>
          </a:p>
        </p:txBody>
      </p:sp>
      <p:sp>
        <p:nvSpPr>
          <p:cNvPr id="304" name="Google Shape;304;g2264e432932_1_140: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264e432932_1_152: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311" name="Google Shape;311;g2264e432932_1_152: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r>
              <a:rPr lang="en" sz="1500"/>
              <a:t>Someone can be dual members e.g., AA and Alateen</a:t>
            </a:r>
            <a:endParaRPr sz="1500"/>
          </a:p>
        </p:txBody>
      </p:sp>
      <p:sp>
        <p:nvSpPr>
          <p:cNvPr id="88" name="Google Shape;88;p4: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D53AF24-8C68-F071-EE9C-03777A6288DF}"/>
            </a:ext>
          </a:extLst>
        </p:cNvPr>
        <p:cNvGrpSpPr/>
        <p:nvPr/>
      </p:nvGrpSpPr>
      <p:grpSpPr>
        <a:xfrm>
          <a:off x="0" y="0"/>
          <a:ext cx="0" cy="0"/>
          <a:chOff x="0" y="0"/>
          <a:chExt cx="0" cy="0"/>
        </a:xfrm>
      </p:grpSpPr>
      <p:sp>
        <p:nvSpPr>
          <p:cNvPr id="310" name="Google Shape;310;g2264e432932_1_152:notes">
            <a:extLst>
              <a:ext uri="{FF2B5EF4-FFF2-40B4-BE49-F238E27FC236}">
                <a16:creationId xmlns:a16="http://schemas.microsoft.com/office/drawing/2014/main" id="{55611D22-9729-C855-BC41-8F3C02930A9C}"/>
              </a:ext>
            </a:extLst>
          </p:cNvPr>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311" name="Google Shape;311;g2264e432932_1_152:notes">
            <a:extLst>
              <a:ext uri="{FF2B5EF4-FFF2-40B4-BE49-F238E27FC236}">
                <a16:creationId xmlns:a16="http://schemas.microsoft.com/office/drawing/2014/main" id="{55B7AA2B-D32E-A112-66FE-C1FB74D0E1F7}"/>
              </a:ext>
            </a:extLst>
          </p:cNvPr>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9671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264e432932_1_164: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318" name="Google Shape;318;g2264e432932_1_164: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264e432932_1_170: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r>
              <a:rPr lang="en" sz="2400"/>
              <a:t>DHS numbers in Appendix C</a:t>
            </a:r>
            <a:endParaRPr/>
          </a:p>
          <a:p>
            <a:pPr marL="0" indent="0">
              <a:buSzPts val="3182"/>
              <a:buNone/>
            </a:pPr>
            <a:endParaRPr sz="2400"/>
          </a:p>
          <a:p>
            <a:pPr marL="0" indent="0">
              <a:buSzPts val="3182"/>
              <a:buNone/>
            </a:pPr>
            <a:endParaRPr sz="2400"/>
          </a:p>
        </p:txBody>
      </p:sp>
      <p:sp>
        <p:nvSpPr>
          <p:cNvPr id="375" name="Google Shape;375;g2264e432932_1_170: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264e432932_1_182: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r>
              <a:rPr lang="en" sz="2400" dirty="0"/>
              <a:t>After the call to Social Services, then someone calls the AAC or AAPP and does a written “report”</a:t>
            </a:r>
            <a:endParaRPr dirty="0"/>
          </a:p>
          <a:p>
            <a:pPr marL="0" lvl="3" indent="0">
              <a:buSzPts val="3182"/>
              <a:buNone/>
            </a:pPr>
            <a:endParaRPr sz="2400" dirty="0">
              <a:latin typeface="Cambria"/>
              <a:ea typeface="Cambria"/>
              <a:cs typeface="Cambria"/>
              <a:sym typeface="Cambria"/>
            </a:endParaRPr>
          </a:p>
          <a:p>
            <a:pPr marL="0" lvl="3" indent="0">
              <a:buSzPts val="3182"/>
              <a:buNone/>
            </a:pPr>
            <a:r>
              <a:rPr lang="en" sz="2400" b="1" dirty="0">
                <a:latin typeface="Cambria"/>
                <a:ea typeface="Cambria"/>
                <a:cs typeface="Cambria"/>
                <a:sym typeface="Cambria"/>
              </a:rPr>
              <a:t>AMIAS does not investigate cases</a:t>
            </a:r>
            <a:endParaRPr dirty="0"/>
          </a:p>
          <a:p>
            <a:pPr marL="0" indent="0">
              <a:buSzPts val="3182"/>
              <a:buNone/>
            </a:pPr>
            <a:endParaRPr sz="2400" b="1" dirty="0"/>
          </a:p>
        </p:txBody>
      </p:sp>
      <p:sp>
        <p:nvSpPr>
          <p:cNvPr id="382" name="Google Shape;382;g2264e432932_1_182: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264e432932_1_213: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lvl="3" indent="0">
              <a:buSzPts val="1782"/>
              <a:buNone/>
            </a:pPr>
            <a:r>
              <a:rPr lang="en" sz="1400">
                <a:latin typeface="Cambria"/>
                <a:ea typeface="Cambria"/>
                <a:cs typeface="Cambria"/>
                <a:sym typeface="Cambria"/>
              </a:rPr>
              <a:t>Taken from Appendix B - Without the appropriate information, the authorities cannot pursue the allegation so the abuser could continue to mistreat the Alateen so it is almost always appropriate</a:t>
            </a:r>
            <a:endParaRPr sz="1400">
              <a:latin typeface="Cambria"/>
              <a:ea typeface="Cambria"/>
              <a:cs typeface="Cambria"/>
              <a:sym typeface="Cambria"/>
            </a:endParaRPr>
          </a:p>
          <a:p>
            <a:pPr marL="0" indent="0">
              <a:buSzPts val="1782"/>
              <a:buNone/>
            </a:pPr>
            <a:r>
              <a:rPr lang="en" sz="1400">
                <a:latin typeface="Cambria"/>
                <a:ea typeface="Cambria"/>
                <a:cs typeface="Cambria"/>
                <a:sym typeface="Cambria"/>
              </a:rPr>
              <a:t>Both AMIAS discuss the matter among themselves; Could ask the Alateen if he or she would like to make the call</a:t>
            </a:r>
            <a:endParaRPr/>
          </a:p>
          <a:p>
            <a:pPr marL="0" indent="0">
              <a:buSzPts val="1782"/>
              <a:buNone/>
            </a:pPr>
            <a:r>
              <a:rPr lang="en" sz="1400">
                <a:latin typeface="Cambria"/>
                <a:ea typeface="Cambria"/>
                <a:cs typeface="Cambria"/>
                <a:sym typeface="Cambria"/>
              </a:rPr>
              <a:t>AMIAS can make the call together</a:t>
            </a:r>
            <a:endParaRPr/>
          </a:p>
          <a:p>
            <a:pPr marL="0" indent="0">
              <a:buSzPts val="1782"/>
              <a:buNone/>
            </a:pPr>
            <a:r>
              <a:rPr lang="en" sz="1400" b="1">
                <a:latin typeface="Cambria"/>
                <a:ea typeface="Cambria"/>
                <a:cs typeface="Cambria"/>
                <a:sym typeface="Cambria"/>
              </a:rPr>
              <a:t>One AMIAS can make the call</a:t>
            </a:r>
            <a:endParaRPr/>
          </a:p>
          <a:p>
            <a:pPr marL="0" indent="0">
              <a:buSzPts val="1782"/>
              <a:buNone/>
            </a:pPr>
            <a:r>
              <a:rPr lang="en" sz="1400" u="sng">
                <a:latin typeface="Cambria"/>
                <a:ea typeface="Cambria"/>
                <a:cs typeface="Cambria"/>
                <a:sym typeface="Cambria"/>
              </a:rPr>
              <a:t>Recent cases:  </a:t>
            </a:r>
            <a:r>
              <a:rPr lang="en" sz="1400">
                <a:latin typeface="Cambria"/>
                <a:ea typeface="Cambria"/>
                <a:cs typeface="Cambria"/>
                <a:sym typeface="Cambria"/>
              </a:rPr>
              <a:t>Teen reported that she had a verbal altercation with her mother and was threatened, afraid to go home.  Disclosed prior abuse and neglect.  The AMIAS called right away.</a:t>
            </a:r>
            <a:endParaRPr/>
          </a:p>
          <a:p>
            <a:pPr marL="0" indent="0">
              <a:buSzPts val="1782"/>
              <a:buNone/>
            </a:pPr>
            <a:r>
              <a:rPr lang="en" sz="1400">
                <a:latin typeface="Cambria"/>
                <a:ea typeface="Cambria"/>
                <a:cs typeface="Cambria"/>
                <a:sym typeface="Cambria"/>
              </a:rPr>
              <a:t>A boy shared that his father punched him and he spoke of a game where he and his father take turns hurting each other and the first one to say ouch looses.  He shared that he always loses.  One AMIAS recognized this during the meeting, but the boy left after the meeting.</a:t>
            </a:r>
            <a:endParaRPr/>
          </a:p>
          <a:p>
            <a:pPr marL="0" indent="0">
              <a:buSzPts val="1782"/>
              <a:buNone/>
            </a:pPr>
            <a:endParaRPr sz="1400">
              <a:latin typeface="Cambria"/>
              <a:ea typeface="Cambria"/>
              <a:cs typeface="Cambria"/>
              <a:sym typeface="Cambria"/>
            </a:endParaRPr>
          </a:p>
          <a:p>
            <a:pPr marL="0" indent="0">
              <a:buSzPts val="1782"/>
              <a:buNone/>
            </a:pPr>
            <a:r>
              <a:rPr lang="en" sz="1400">
                <a:latin typeface="Cambria"/>
                <a:ea typeface="Cambria"/>
                <a:cs typeface="Cambria"/>
                <a:sym typeface="Cambria"/>
              </a:rPr>
              <a:t>If only one AMIAS “heard” it, it still needs to be reported.</a:t>
            </a:r>
            <a:endParaRPr/>
          </a:p>
          <a:p>
            <a:pPr marL="0" indent="0">
              <a:buSzPts val="2036"/>
              <a:buNone/>
            </a:pPr>
            <a:endParaRPr sz="1600" b="1">
              <a:latin typeface="Cambria"/>
              <a:ea typeface="Cambria"/>
              <a:cs typeface="Cambria"/>
              <a:sym typeface="Cambria"/>
            </a:endParaRPr>
          </a:p>
        </p:txBody>
      </p:sp>
      <p:sp>
        <p:nvSpPr>
          <p:cNvPr id="411" name="Google Shape;411;g2264e432932_1_213: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264e432932_1_219: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lvl="3" indent="0">
              <a:buSzPts val="1782"/>
              <a:buNone/>
            </a:pPr>
            <a:r>
              <a:rPr lang="en" sz="1400">
                <a:latin typeface="Cambria"/>
                <a:ea typeface="Cambria"/>
                <a:cs typeface="Cambria"/>
                <a:sym typeface="Cambria"/>
              </a:rPr>
              <a:t>Taken from Appendix B - Without the appropriate information, the authorities cannot pursue the allegation so the abuser could continue to mistreat the Alateen so it is almost always appropriate</a:t>
            </a:r>
            <a:endParaRPr sz="1400">
              <a:latin typeface="Cambria"/>
              <a:ea typeface="Cambria"/>
              <a:cs typeface="Cambria"/>
              <a:sym typeface="Cambria"/>
            </a:endParaRPr>
          </a:p>
          <a:p>
            <a:pPr marL="0" indent="0">
              <a:buSzPts val="1782"/>
              <a:buNone/>
            </a:pPr>
            <a:r>
              <a:rPr lang="en" sz="1400">
                <a:latin typeface="Cambria"/>
                <a:ea typeface="Cambria"/>
                <a:cs typeface="Cambria"/>
                <a:sym typeface="Cambria"/>
              </a:rPr>
              <a:t>Both AMIAS discuss the matter among themselves; Could ask the Alateen if he or she would like to make the call</a:t>
            </a:r>
            <a:endParaRPr/>
          </a:p>
          <a:p>
            <a:pPr marL="0" indent="0">
              <a:buSzPts val="1782"/>
              <a:buNone/>
            </a:pPr>
            <a:r>
              <a:rPr lang="en" sz="1400">
                <a:latin typeface="Cambria"/>
                <a:ea typeface="Cambria"/>
                <a:cs typeface="Cambria"/>
                <a:sym typeface="Cambria"/>
              </a:rPr>
              <a:t>AMIAS can make the call together</a:t>
            </a:r>
            <a:endParaRPr/>
          </a:p>
          <a:p>
            <a:pPr marL="0" indent="0">
              <a:buSzPts val="1782"/>
              <a:buNone/>
            </a:pPr>
            <a:r>
              <a:rPr lang="en" sz="1400" b="1">
                <a:latin typeface="Cambria"/>
                <a:ea typeface="Cambria"/>
                <a:cs typeface="Cambria"/>
                <a:sym typeface="Cambria"/>
              </a:rPr>
              <a:t>One AMIAS can make the call</a:t>
            </a:r>
            <a:endParaRPr/>
          </a:p>
          <a:p>
            <a:pPr marL="0" indent="0">
              <a:buSzPts val="1782"/>
              <a:buNone/>
            </a:pPr>
            <a:r>
              <a:rPr lang="en" sz="1400" u="sng">
                <a:latin typeface="Cambria"/>
                <a:ea typeface="Cambria"/>
                <a:cs typeface="Cambria"/>
                <a:sym typeface="Cambria"/>
              </a:rPr>
              <a:t>Recent cases:  </a:t>
            </a:r>
            <a:r>
              <a:rPr lang="en" sz="1400">
                <a:latin typeface="Cambria"/>
                <a:ea typeface="Cambria"/>
                <a:cs typeface="Cambria"/>
                <a:sym typeface="Cambria"/>
              </a:rPr>
              <a:t>Teen reported that she had a verbal altercation with her mother and was threatened, afraid to go home.  Disclosed prior abuse and neglect.  The AMIAS called right away.</a:t>
            </a:r>
            <a:endParaRPr/>
          </a:p>
          <a:p>
            <a:pPr marL="0" indent="0">
              <a:buSzPts val="1782"/>
              <a:buNone/>
            </a:pPr>
            <a:r>
              <a:rPr lang="en" sz="1400">
                <a:latin typeface="Cambria"/>
                <a:ea typeface="Cambria"/>
                <a:cs typeface="Cambria"/>
                <a:sym typeface="Cambria"/>
              </a:rPr>
              <a:t>A boy shared that his father punched him and he spoke of a game where he and his father take turns hurting each other and the first one to say ouch looses.  He shared that he always loses.  One AMIAS recognized this during the meeting, but the boy left after the meeting.</a:t>
            </a:r>
            <a:endParaRPr/>
          </a:p>
          <a:p>
            <a:pPr marL="0" indent="0">
              <a:buSzPts val="1782"/>
              <a:buNone/>
            </a:pPr>
            <a:endParaRPr sz="1400">
              <a:latin typeface="Cambria"/>
              <a:ea typeface="Cambria"/>
              <a:cs typeface="Cambria"/>
              <a:sym typeface="Cambria"/>
            </a:endParaRPr>
          </a:p>
          <a:p>
            <a:pPr marL="0" indent="0">
              <a:buSzPts val="1782"/>
              <a:buNone/>
            </a:pPr>
            <a:r>
              <a:rPr lang="en" sz="1400">
                <a:latin typeface="Cambria"/>
                <a:ea typeface="Cambria"/>
                <a:cs typeface="Cambria"/>
                <a:sym typeface="Cambria"/>
              </a:rPr>
              <a:t>If only one AMIAS “heard” it, it still needs to be reported.</a:t>
            </a:r>
            <a:endParaRPr/>
          </a:p>
          <a:p>
            <a:pPr marL="0" indent="0">
              <a:buSzPts val="2036"/>
              <a:buNone/>
            </a:pPr>
            <a:endParaRPr sz="1600" b="1">
              <a:latin typeface="Cambria"/>
              <a:ea typeface="Cambria"/>
              <a:cs typeface="Cambria"/>
              <a:sym typeface="Cambria"/>
            </a:endParaRPr>
          </a:p>
        </p:txBody>
      </p:sp>
      <p:sp>
        <p:nvSpPr>
          <p:cNvPr id="432" name="Google Shape;432;g2264e432932_1_219: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264e432932_1_225: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lvl="3" indent="0">
              <a:buSzPts val="2291"/>
              <a:buNone/>
            </a:pPr>
            <a:r>
              <a:rPr lang="en" sz="1800" b="1">
                <a:latin typeface="Cambria"/>
                <a:ea typeface="Cambria"/>
                <a:cs typeface="Cambria"/>
                <a:sym typeface="Cambria"/>
              </a:rPr>
              <a:t>AMIAS does not investigate cases</a:t>
            </a:r>
            <a:endParaRPr sz="1800">
              <a:latin typeface="Cambria"/>
              <a:ea typeface="Cambria"/>
              <a:cs typeface="Cambria"/>
              <a:sym typeface="Cambria"/>
            </a:endParaRPr>
          </a:p>
          <a:p>
            <a:pPr marL="0" lvl="3" indent="0">
              <a:buSzPts val="2291"/>
              <a:buNone/>
            </a:pPr>
            <a:r>
              <a:rPr lang="en" sz="1800">
                <a:latin typeface="Cambria"/>
                <a:ea typeface="Cambria"/>
                <a:cs typeface="Cambria"/>
                <a:sym typeface="Cambria"/>
              </a:rPr>
              <a:t>Don’t ask the Alateen about the case.  If they bring it up, acknowledge their courage </a:t>
            </a:r>
            <a:endParaRPr sz="1800" b="1">
              <a:latin typeface="Cambria"/>
              <a:ea typeface="Cambria"/>
              <a:cs typeface="Cambria"/>
              <a:sym typeface="Cambria"/>
            </a:endParaRPr>
          </a:p>
          <a:p>
            <a:pPr marL="0" indent="0">
              <a:buSzPts val="2291"/>
              <a:buNone/>
            </a:pPr>
            <a:endParaRPr sz="1800" b="1"/>
          </a:p>
          <a:p>
            <a:pPr marL="0" indent="0">
              <a:buSzPts val="2291"/>
              <a:buNone/>
            </a:pPr>
            <a:endParaRPr sz="1800"/>
          </a:p>
          <a:p>
            <a:pPr marL="0" indent="0">
              <a:buSzPts val="4200"/>
              <a:buNone/>
            </a:pPr>
            <a:r>
              <a:rPr lang="en" sz="3200" b="1"/>
              <a:t>QUESTIONS?</a:t>
            </a:r>
            <a:endParaRPr/>
          </a:p>
          <a:p>
            <a:pPr marL="0" indent="0">
              <a:buSzPts val="2036"/>
              <a:buNone/>
            </a:pPr>
            <a:endParaRPr sz="1600"/>
          </a:p>
        </p:txBody>
      </p:sp>
      <p:sp>
        <p:nvSpPr>
          <p:cNvPr id="439" name="Google Shape;439;g2264e432932_1_225: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264e432932_1_109: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a:p>
        </p:txBody>
      </p:sp>
      <p:sp>
        <p:nvSpPr>
          <p:cNvPr id="325" name="Google Shape;325;g2264e432932_1_109: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264e432932_1_122: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333" name="Google Shape;333;g2264e432932_1_122: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264e432932_1_134: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a:p>
            <a:pPr marL="0" indent="0">
              <a:buSzPts val="3182"/>
              <a:buNone/>
            </a:pPr>
            <a:endParaRPr sz="2400" dirty="0"/>
          </a:p>
        </p:txBody>
      </p:sp>
      <p:sp>
        <p:nvSpPr>
          <p:cNvPr id="340" name="Google Shape;340;g2264e432932_1_134: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2291"/>
              <a:buNone/>
            </a:pPr>
            <a:endParaRPr sz="1400" dirty="0"/>
          </a:p>
        </p:txBody>
      </p:sp>
      <p:sp>
        <p:nvSpPr>
          <p:cNvPr id="81" name="Google Shape;81;p3: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264e432932_1_146: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347" name="Google Shape;347;g2264e432932_1_146: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64e432932_1_158: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354" name="Google Shape;354;g2264e432932_1_158: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5db5106db_0_21: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r>
              <a:rPr lang="en" sz="2400"/>
              <a:t>This could be revealed over time in Alateen</a:t>
            </a:r>
            <a:endParaRPr sz="2400"/>
          </a:p>
        </p:txBody>
      </p:sp>
      <p:sp>
        <p:nvSpPr>
          <p:cNvPr id="361" name="Google Shape;361;g2c5db5106db_0_21: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c5db5106db_0_55:notes"/>
          <p:cNvSpPr txBox="1">
            <a:spLocks noGrp="1"/>
          </p:cNvSpPr>
          <p:nvPr>
            <p:ph type="body" idx="1"/>
          </p:nvPr>
        </p:nvSpPr>
        <p:spPr>
          <a:xfrm>
            <a:off x="808041" y="4465641"/>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endParaRPr sz="2400" dirty="0"/>
          </a:p>
        </p:txBody>
      </p:sp>
      <p:sp>
        <p:nvSpPr>
          <p:cNvPr id="368" name="Google Shape;368;g2c5db5106db_0_55: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c600e648c4_0_0: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lvl="3" indent="0">
              <a:buSzPts val="1782"/>
              <a:buNone/>
            </a:pPr>
            <a:r>
              <a:rPr lang="en" sz="1400">
                <a:latin typeface="Cambria"/>
                <a:ea typeface="Cambria"/>
                <a:cs typeface="Cambria"/>
                <a:sym typeface="Cambria"/>
              </a:rPr>
              <a:t>Taken from Appendix B - Without the appropriate information, the authorities cannot pursue the allegation so the abuser could continue to mistreat the Alateen so it is almost always appropriate</a:t>
            </a:r>
            <a:endParaRPr sz="1400">
              <a:latin typeface="Cambria"/>
              <a:ea typeface="Cambria"/>
              <a:cs typeface="Cambria"/>
              <a:sym typeface="Cambria"/>
            </a:endParaRPr>
          </a:p>
          <a:p>
            <a:pPr marL="0" indent="0">
              <a:buSzPts val="1782"/>
              <a:buNone/>
            </a:pPr>
            <a:r>
              <a:rPr lang="en" sz="1400">
                <a:latin typeface="Cambria"/>
                <a:ea typeface="Cambria"/>
                <a:cs typeface="Cambria"/>
                <a:sym typeface="Cambria"/>
              </a:rPr>
              <a:t>Both AMIAS discuss the matter among themselves; Could ask the Alateen if he or she would like to make the call</a:t>
            </a:r>
            <a:endParaRPr/>
          </a:p>
          <a:p>
            <a:pPr marL="0" indent="0">
              <a:buSzPts val="1782"/>
              <a:buNone/>
            </a:pPr>
            <a:r>
              <a:rPr lang="en" sz="1400">
                <a:latin typeface="Cambria"/>
                <a:ea typeface="Cambria"/>
                <a:cs typeface="Cambria"/>
                <a:sym typeface="Cambria"/>
              </a:rPr>
              <a:t>AMIAS can make the call together</a:t>
            </a:r>
            <a:endParaRPr/>
          </a:p>
          <a:p>
            <a:pPr marL="0" indent="0">
              <a:buSzPts val="1782"/>
              <a:buNone/>
            </a:pPr>
            <a:r>
              <a:rPr lang="en" sz="1400" b="1">
                <a:latin typeface="Cambria"/>
                <a:ea typeface="Cambria"/>
                <a:cs typeface="Cambria"/>
                <a:sym typeface="Cambria"/>
              </a:rPr>
              <a:t>One AMIAS can make the call</a:t>
            </a:r>
            <a:endParaRPr/>
          </a:p>
          <a:p>
            <a:pPr marL="0" indent="0">
              <a:buSzPts val="1782"/>
              <a:buNone/>
            </a:pPr>
            <a:r>
              <a:rPr lang="en" sz="1400" u="sng">
                <a:latin typeface="Cambria"/>
                <a:ea typeface="Cambria"/>
                <a:cs typeface="Cambria"/>
                <a:sym typeface="Cambria"/>
              </a:rPr>
              <a:t>Recent cases:  </a:t>
            </a:r>
            <a:r>
              <a:rPr lang="en" sz="1400">
                <a:latin typeface="Cambria"/>
                <a:ea typeface="Cambria"/>
                <a:cs typeface="Cambria"/>
                <a:sym typeface="Cambria"/>
              </a:rPr>
              <a:t>Teen reported that she had a verbal altercation with her mother and was threatened, afraid to go home.  Disclosed prior abuse and neglect.  The AMIAS called right away.</a:t>
            </a:r>
            <a:endParaRPr/>
          </a:p>
          <a:p>
            <a:pPr marL="0" indent="0">
              <a:buSzPts val="1782"/>
              <a:buNone/>
            </a:pPr>
            <a:r>
              <a:rPr lang="en" sz="1400">
                <a:latin typeface="Cambria"/>
                <a:ea typeface="Cambria"/>
                <a:cs typeface="Cambria"/>
                <a:sym typeface="Cambria"/>
              </a:rPr>
              <a:t>A boy shared that his father punched him and he spoke of a game where he and his father take turns hurting each other and the first one to say ouch looses.  He shared that he always loses.  One AMIAS recognized this during the meeting, but the boy left after the meeting.</a:t>
            </a:r>
            <a:endParaRPr/>
          </a:p>
          <a:p>
            <a:pPr marL="0" indent="0">
              <a:buSzPts val="1782"/>
              <a:buNone/>
            </a:pPr>
            <a:endParaRPr sz="1400">
              <a:latin typeface="Cambria"/>
              <a:ea typeface="Cambria"/>
              <a:cs typeface="Cambria"/>
              <a:sym typeface="Cambria"/>
            </a:endParaRPr>
          </a:p>
          <a:p>
            <a:pPr marL="0" indent="0">
              <a:buSzPts val="1782"/>
              <a:buNone/>
            </a:pPr>
            <a:r>
              <a:rPr lang="en" sz="1400">
                <a:latin typeface="Cambria"/>
                <a:ea typeface="Cambria"/>
                <a:cs typeface="Cambria"/>
                <a:sym typeface="Cambria"/>
              </a:rPr>
              <a:t>If only one AMIAS “heard” it, it still needs to be reported.</a:t>
            </a:r>
            <a:endParaRPr/>
          </a:p>
          <a:p>
            <a:pPr marL="0" indent="0">
              <a:buSzPts val="2036"/>
              <a:buNone/>
            </a:pPr>
            <a:endParaRPr sz="1600" b="1">
              <a:latin typeface="Cambria"/>
              <a:ea typeface="Cambria"/>
              <a:cs typeface="Cambria"/>
              <a:sym typeface="Cambria"/>
            </a:endParaRPr>
          </a:p>
        </p:txBody>
      </p:sp>
      <p:sp>
        <p:nvSpPr>
          <p:cNvPr id="418" name="Google Shape;418;g2c600e648c4_0_0: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c5db5106db_0_28: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lvl="3" indent="0">
              <a:buSzPts val="1782"/>
              <a:buNone/>
            </a:pPr>
            <a:r>
              <a:rPr lang="en" sz="1400">
                <a:latin typeface="Cambria"/>
                <a:ea typeface="Cambria"/>
                <a:cs typeface="Cambria"/>
                <a:sym typeface="Cambria"/>
              </a:rPr>
              <a:t>Taken from Appendix B - Without the appropriate information, the authorities cannot pursue the allegation so the abuser could continue to mistreat the Alateen so it is almost always appropriate</a:t>
            </a:r>
            <a:endParaRPr sz="1400">
              <a:latin typeface="Cambria"/>
              <a:ea typeface="Cambria"/>
              <a:cs typeface="Cambria"/>
              <a:sym typeface="Cambria"/>
            </a:endParaRPr>
          </a:p>
          <a:p>
            <a:pPr marL="0" indent="0">
              <a:buSzPts val="1782"/>
              <a:buNone/>
            </a:pPr>
            <a:r>
              <a:rPr lang="en" sz="1400">
                <a:latin typeface="Cambria"/>
                <a:ea typeface="Cambria"/>
                <a:cs typeface="Cambria"/>
                <a:sym typeface="Cambria"/>
              </a:rPr>
              <a:t>Both AMIAS discuss the matter among themselves; Could ask the Alateen if he or she would like to make the call</a:t>
            </a:r>
            <a:endParaRPr/>
          </a:p>
          <a:p>
            <a:pPr marL="0" indent="0">
              <a:buSzPts val="1782"/>
              <a:buNone/>
            </a:pPr>
            <a:r>
              <a:rPr lang="en" sz="1400">
                <a:latin typeface="Cambria"/>
                <a:ea typeface="Cambria"/>
                <a:cs typeface="Cambria"/>
                <a:sym typeface="Cambria"/>
              </a:rPr>
              <a:t>AMIAS can make the call together</a:t>
            </a:r>
            <a:endParaRPr/>
          </a:p>
          <a:p>
            <a:pPr marL="0" indent="0">
              <a:buSzPts val="1782"/>
              <a:buNone/>
            </a:pPr>
            <a:r>
              <a:rPr lang="en" sz="1400" b="1">
                <a:latin typeface="Cambria"/>
                <a:ea typeface="Cambria"/>
                <a:cs typeface="Cambria"/>
                <a:sym typeface="Cambria"/>
              </a:rPr>
              <a:t>One AMIAS can make the call</a:t>
            </a:r>
            <a:endParaRPr/>
          </a:p>
          <a:p>
            <a:pPr marL="0" indent="0">
              <a:buSzPts val="1782"/>
              <a:buNone/>
            </a:pPr>
            <a:r>
              <a:rPr lang="en" sz="1400" u="sng">
                <a:latin typeface="Cambria"/>
                <a:ea typeface="Cambria"/>
                <a:cs typeface="Cambria"/>
                <a:sym typeface="Cambria"/>
              </a:rPr>
              <a:t>Recent cases:  </a:t>
            </a:r>
            <a:r>
              <a:rPr lang="en" sz="1400">
                <a:latin typeface="Cambria"/>
                <a:ea typeface="Cambria"/>
                <a:cs typeface="Cambria"/>
                <a:sym typeface="Cambria"/>
              </a:rPr>
              <a:t>Teen reported that she had a verbal altercation with her mother and was threatened, afraid to go home.  Disclosed prior abuse and neglect.  The AMIAS called right away.</a:t>
            </a:r>
            <a:endParaRPr/>
          </a:p>
          <a:p>
            <a:pPr marL="0" indent="0">
              <a:buSzPts val="1782"/>
              <a:buNone/>
            </a:pPr>
            <a:r>
              <a:rPr lang="en" sz="1400">
                <a:latin typeface="Cambria"/>
                <a:ea typeface="Cambria"/>
                <a:cs typeface="Cambria"/>
                <a:sym typeface="Cambria"/>
              </a:rPr>
              <a:t>A boy shared that his father punched him and he spoke of a game where he and his father take turns hurting each other and the first one to say ouch looses.  He shared that he always loses.  One AMIAS recognized this during the meeting, but the boy left after the meeting.</a:t>
            </a:r>
            <a:endParaRPr/>
          </a:p>
          <a:p>
            <a:pPr marL="0" indent="0">
              <a:buSzPts val="1782"/>
              <a:buNone/>
            </a:pPr>
            <a:endParaRPr sz="1400">
              <a:latin typeface="Cambria"/>
              <a:ea typeface="Cambria"/>
              <a:cs typeface="Cambria"/>
              <a:sym typeface="Cambria"/>
            </a:endParaRPr>
          </a:p>
          <a:p>
            <a:pPr marL="0" indent="0">
              <a:buSzPts val="1782"/>
              <a:buNone/>
            </a:pPr>
            <a:r>
              <a:rPr lang="en" sz="1400">
                <a:latin typeface="Cambria"/>
                <a:ea typeface="Cambria"/>
                <a:cs typeface="Cambria"/>
                <a:sym typeface="Cambria"/>
              </a:rPr>
              <a:t>If only one AMIAS “heard” it, it still needs to be reported.</a:t>
            </a:r>
            <a:endParaRPr/>
          </a:p>
          <a:p>
            <a:pPr marL="0" indent="0">
              <a:buSzPts val="2036"/>
              <a:buNone/>
            </a:pPr>
            <a:endParaRPr sz="1600" b="1">
              <a:latin typeface="Cambria"/>
              <a:ea typeface="Cambria"/>
              <a:cs typeface="Cambria"/>
              <a:sym typeface="Cambria"/>
            </a:endParaRPr>
          </a:p>
        </p:txBody>
      </p:sp>
      <p:sp>
        <p:nvSpPr>
          <p:cNvPr id="425" name="Google Shape;425;g2c5db5106db_0_28: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264e432932_1_231: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r>
              <a:rPr lang="en" sz="2400" u="sng"/>
              <a:t>How much time has lapsed?</a:t>
            </a:r>
            <a:endParaRPr sz="2400" u="sng"/>
          </a:p>
        </p:txBody>
      </p:sp>
      <p:sp>
        <p:nvSpPr>
          <p:cNvPr id="446" name="Google Shape;446;g2264e432932_1_231: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264e432932_1_237:notes"/>
          <p:cNvSpPr txBox="1">
            <a:spLocks noGrp="1"/>
          </p:cNvSpPr>
          <p:nvPr>
            <p:ph type="body" idx="1"/>
          </p:nvPr>
        </p:nvSpPr>
        <p:spPr>
          <a:xfrm>
            <a:off x="710892" y="4237042"/>
            <a:ext cx="5680757" cy="4648181"/>
          </a:xfrm>
          <a:prstGeom prst="rect">
            <a:avLst/>
          </a:prstGeom>
          <a:noFill/>
          <a:ln>
            <a:noFill/>
          </a:ln>
        </p:spPr>
        <p:txBody>
          <a:bodyPr spcFirstLastPara="1" wrap="square" lIns="92265" tIns="92265" rIns="92265" bIns="92265" anchor="t" anchorCtr="0">
            <a:noAutofit/>
          </a:bodyPr>
          <a:lstStyle/>
          <a:p>
            <a:pPr marL="0" indent="0">
              <a:buSzPts val="1782"/>
              <a:buNone/>
            </a:pPr>
            <a:r>
              <a:rPr lang="en" sz="1400" b="1">
                <a:latin typeface="Cambria"/>
                <a:ea typeface="Cambria"/>
                <a:cs typeface="Cambria"/>
                <a:sym typeface="Cambria"/>
              </a:rPr>
              <a:t>New Tent Cards – New Flyer</a:t>
            </a:r>
            <a:endParaRPr/>
          </a:p>
          <a:p>
            <a:pPr marL="0" indent="0">
              <a:buSzPts val="1782"/>
              <a:buNone/>
            </a:pPr>
            <a:r>
              <a:rPr lang="en" sz="1400">
                <a:latin typeface="Cambria"/>
                <a:ea typeface="Cambria"/>
                <a:cs typeface="Cambria"/>
                <a:sym typeface="Cambria"/>
              </a:rPr>
              <a:t>Tradition 11:  Our public relations policy is based on attraction rather than promotion; we need always maintain personal anonymity at the level of press, radio, films, and TV…</a:t>
            </a:r>
            <a:endParaRPr/>
          </a:p>
          <a:p>
            <a:pPr marL="171348" indent="-171348">
              <a:buSzPts val="1782"/>
              <a:buFont typeface="Cambria"/>
              <a:buChar char="●"/>
            </a:pPr>
            <a:r>
              <a:rPr lang="en" sz="1400">
                <a:latin typeface="Cambria"/>
                <a:ea typeface="Cambria"/>
                <a:cs typeface="Cambria"/>
                <a:sym typeface="Cambria"/>
              </a:rPr>
              <a:t>Important that those who need what Al Anon offers have the opportunity to hear about us.</a:t>
            </a:r>
            <a:endParaRPr/>
          </a:p>
          <a:p>
            <a:pPr marL="171348" indent="-171348">
              <a:buSzPts val="1782"/>
              <a:buFont typeface="Cambria"/>
              <a:buChar char="●"/>
            </a:pPr>
            <a:r>
              <a:rPr lang="en" sz="1400">
                <a:latin typeface="Cambria"/>
                <a:ea typeface="Cambria"/>
                <a:cs typeface="Cambria"/>
                <a:sym typeface="Cambria"/>
              </a:rPr>
              <a:t>On the other hand – no promises! We are not here to sell ourselves to anyone…instead of recruiting, preaching or proselytizing, we apply the principle of attraction.</a:t>
            </a:r>
            <a:endParaRPr/>
          </a:p>
          <a:p>
            <a:pPr marL="0" indent="0">
              <a:buSzPts val="1782"/>
              <a:buNone/>
            </a:pPr>
            <a:r>
              <a:rPr lang="en" sz="1400">
                <a:latin typeface="Cambria"/>
                <a:ea typeface="Cambria"/>
                <a:cs typeface="Cambria"/>
                <a:sym typeface="Cambria"/>
              </a:rPr>
              <a:t>Most Alateen meetings occur simultaneously with Al Anon and/or AA – have tent cards???</a:t>
            </a:r>
            <a:endParaRPr/>
          </a:p>
          <a:p>
            <a:pPr marL="0" indent="0">
              <a:buSzPts val="1782"/>
              <a:buNone/>
            </a:pPr>
            <a:r>
              <a:rPr lang="en" sz="1400">
                <a:latin typeface="Cambria"/>
                <a:ea typeface="Cambria"/>
                <a:cs typeface="Cambria"/>
                <a:sym typeface="Cambria"/>
              </a:rPr>
              <a:t>Talk with new comers…</a:t>
            </a:r>
            <a:endParaRPr/>
          </a:p>
          <a:p>
            <a:pPr marL="0" indent="0">
              <a:buSzPts val="1782"/>
              <a:buNone/>
            </a:pPr>
            <a:r>
              <a:rPr lang="en" sz="1400">
                <a:latin typeface="Cambria"/>
                <a:ea typeface="Cambria"/>
                <a:cs typeface="Cambria"/>
                <a:sym typeface="Cambria"/>
              </a:rPr>
              <a:t>Outreach opportunities – </a:t>
            </a:r>
            <a:endParaRPr/>
          </a:p>
          <a:p>
            <a:pPr marL="0" indent="0">
              <a:buSzPts val="1782"/>
              <a:buNone/>
            </a:pPr>
            <a:endParaRPr sz="1400">
              <a:latin typeface="Cambria"/>
              <a:ea typeface="Cambria"/>
              <a:cs typeface="Cambria"/>
              <a:sym typeface="Cambria"/>
            </a:endParaRPr>
          </a:p>
        </p:txBody>
      </p:sp>
      <p:sp>
        <p:nvSpPr>
          <p:cNvPr id="453" name="Google Shape;453;g2264e432932_1_237: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264e432932_1_243: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r>
              <a:rPr lang="en" sz="2400"/>
              <a:t>Alateen meetings can have group reps and greeters.  Almost any position Al Anon has Alateen could have.  </a:t>
            </a:r>
            <a:endParaRPr/>
          </a:p>
          <a:p>
            <a:pPr marL="0" indent="0">
              <a:buSzPts val="3182"/>
              <a:buNone/>
            </a:pPr>
            <a:r>
              <a:rPr lang="en" sz="2400"/>
              <a:t>Alateens attend conventions – </a:t>
            </a:r>
            <a:r>
              <a:rPr lang="en" sz="2400" b="1"/>
              <a:t>talk about the fall convention in Hunt Valley</a:t>
            </a:r>
            <a:r>
              <a:rPr lang="en" sz="2400"/>
              <a:t>, spring in Chestertown, birthday luncheon. Alateens - free admission to the Fall convention…</a:t>
            </a:r>
            <a:endParaRPr/>
          </a:p>
          <a:p>
            <a:pPr marL="0" indent="0">
              <a:buSzPts val="3182"/>
              <a:buNone/>
            </a:pPr>
            <a:endParaRPr sz="2400"/>
          </a:p>
          <a:p>
            <a:pPr marL="0" indent="0">
              <a:buSzPts val="3182"/>
              <a:buNone/>
            </a:pPr>
            <a:endParaRPr sz="2400"/>
          </a:p>
        </p:txBody>
      </p:sp>
      <p:sp>
        <p:nvSpPr>
          <p:cNvPr id="460" name="Google Shape;460;g2264e432932_1_243: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264e432932_1_259:notes"/>
          <p:cNvSpPr txBox="1">
            <a:spLocks noGrp="1"/>
          </p:cNvSpPr>
          <p:nvPr>
            <p:ph type="body" idx="1"/>
          </p:nvPr>
        </p:nvSpPr>
        <p:spPr>
          <a:xfrm>
            <a:off x="710892" y="4460172"/>
            <a:ext cx="5680757" cy="4224579"/>
          </a:xfrm>
          <a:prstGeom prst="rect">
            <a:avLst/>
          </a:prstGeom>
          <a:noFill/>
          <a:ln>
            <a:noFill/>
          </a:ln>
        </p:spPr>
        <p:txBody>
          <a:bodyPr spcFirstLastPara="1" wrap="square" lIns="92265" tIns="92265" rIns="92265" bIns="92265" anchor="t" anchorCtr="0">
            <a:noAutofit/>
          </a:bodyPr>
          <a:lstStyle/>
          <a:p>
            <a:pPr marL="0" indent="0">
              <a:buSzPts val="3182"/>
              <a:buNone/>
            </a:pPr>
            <a:r>
              <a:rPr lang="en" sz="2400"/>
              <a:t>Be present</a:t>
            </a:r>
            <a:endParaRPr/>
          </a:p>
          <a:p>
            <a:pPr marL="0" indent="0">
              <a:buSzPts val="3182"/>
              <a:buNone/>
            </a:pPr>
            <a:r>
              <a:rPr lang="en" sz="2400"/>
              <a:t>Honest sharing, from the heart </a:t>
            </a:r>
            <a:endParaRPr/>
          </a:p>
          <a:p>
            <a:pPr marL="0" indent="0">
              <a:buSzPts val="3182"/>
              <a:buNone/>
            </a:pPr>
            <a:r>
              <a:rPr lang="en" sz="2400"/>
              <a:t>AMIAS model how to share effectively</a:t>
            </a:r>
            <a:endParaRPr sz="2400"/>
          </a:p>
        </p:txBody>
      </p:sp>
      <p:sp>
        <p:nvSpPr>
          <p:cNvPr id="475" name="Google Shape;475;g2264e432932_1_259: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D819C5DB-54B6-8D7B-E2C8-74B50058DE43}"/>
            </a:ext>
          </a:extLst>
        </p:cNvPr>
        <p:cNvGrpSpPr/>
        <p:nvPr/>
      </p:nvGrpSpPr>
      <p:grpSpPr>
        <a:xfrm>
          <a:off x="0" y="0"/>
          <a:ext cx="0" cy="0"/>
          <a:chOff x="0" y="0"/>
          <a:chExt cx="0" cy="0"/>
        </a:xfrm>
      </p:grpSpPr>
      <p:sp>
        <p:nvSpPr>
          <p:cNvPr id="80" name="Google Shape;80;p3:notes">
            <a:extLst>
              <a:ext uri="{FF2B5EF4-FFF2-40B4-BE49-F238E27FC236}">
                <a16:creationId xmlns:a16="http://schemas.microsoft.com/office/drawing/2014/main" id="{1C7F7515-8E7E-E11B-5EE5-37A0018BAE2E}"/>
              </a:ext>
            </a:extLst>
          </p:cNvPr>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2291"/>
              <a:buNone/>
            </a:pPr>
            <a:endParaRPr sz="1400" dirty="0"/>
          </a:p>
        </p:txBody>
      </p:sp>
      <p:sp>
        <p:nvSpPr>
          <p:cNvPr id="81" name="Google Shape;81;p3:notes">
            <a:extLst>
              <a:ext uri="{FF2B5EF4-FFF2-40B4-BE49-F238E27FC236}">
                <a16:creationId xmlns:a16="http://schemas.microsoft.com/office/drawing/2014/main" id="{45F3725D-BEBA-F009-579C-A5E9050CD58F}"/>
              </a:ext>
            </a:extLst>
          </p:cNvPr>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1392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5: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r>
              <a:rPr lang="en" sz="2400" u="sng"/>
              <a:t>How much time has lapsed?</a:t>
            </a:r>
            <a:endParaRPr sz="2400" u="sng"/>
          </a:p>
        </p:txBody>
      </p:sp>
      <p:sp>
        <p:nvSpPr>
          <p:cNvPr id="491" name="Google Shape;491;p25: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710892" y="4237042"/>
            <a:ext cx="5680694" cy="4648199"/>
          </a:xfrm>
          <a:prstGeom prst="rect">
            <a:avLst/>
          </a:prstGeom>
          <a:noFill/>
          <a:ln>
            <a:noFill/>
          </a:ln>
        </p:spPr>
        <p:txBody>
          <a:bodyPr spcFirstLastPara="1" wrap="square" lIns="92265" tIns="92265" rIns="92265" bIns="92265" anchor="t" anchorCtr="0">
            <a:noAutofit/>
          </a:bodyPr>
          <a:lstStyle/>
          <a:p>
            <a:pPr marL="0" indent="0">
              <a:buSzPts val="3182"/>
              <a:buNone/>
            </a:pPr>
            <a:r>
              <a:rPr lang="en" sz="1400"/>
              <a:t>AAPP handles this process, AAC provides training</a:t>
            </a:r>
            <a:endParaRPr sz="1400"/>
          </a:p>
          <a:p>
            <a:pPr marL="0" indent="0">
              <a:buSzPts val="3182"/>
              <a:buNone/>
            </a:pPr>
            <a:r>
              <a:rPr lang="en" sz="1400"/>
              <a:t>Information about Background check is in the requirements, page 8</a:t>
            </a:r>
            <a:endParaRPr sz="1400"/>
          </a:p>
          <a:p>
            <a:pPr marL="0" indent="0">
              <a:buSzPts val="3182"/>
              <a:buNone/>
            </a:pPr>
            <a:r>
              <a:rPr lang="en" sz="1400"/>
              <a:t>Reemphasize that you’re not approved until you get the email and if you don’t hear from Sarah in about 2 week, email The AMIAS who is the coordinator for the meeting is also notified</a:t>
            </a:r>
            <a:endParaRPr sz="1400"/>
          </a:p>
        </p:txBody>
      </p:sp>
      <p:sp>
        <p:nvSpPr>
          <p:cNvPr id="111" name="Google Shape;111;p7: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710892" y="4237042"/>
            <a:ext cx="5680694" cy="4648199"/>
          </a:xfrm>
          <a:prstGeom prst="rect">
            <a:avLst/>
          </a:prstGeom>
          <a:noFill/>
          <a:ln>
            <a:noFill/>
          </a:ln>
        </p:spPr>
        <p:txBody>
          <a:bodyPr spcFirstLastPara="1" wrap="square" lIns="92265" tIns="92265" rIns="92265" bIns="92265" anchor="t" anchorCtr="0">
            <a:noAutofit/>
          </a:bodyPr>
          <a:lstStyle/>
          <a:p>
            <a:pPr marL="0" indent="0">
              <a:buSzPts val="3182"/>
              <a:buNone/>
            </a:pPr>
            <a:r>
              <a:rPr lang="en" sz="1400"/>
              <a:t>Just 2 things</a:t>
            </a:r>
            <a:endParaRPr sz="1400"/>
          </a:p>
        </p:txBody>
      </p:sp>
      <p:sp>
        <p:nvSpPr>
          <p:cNvPr id="133" name="Google Shape;133;p8: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7AD9EDE4-14F6-C5FE-2A8A-D9A479AA7899}"/>
            </a:ext>
          </a:extLst>
        </p:cNvPr>
        <p:cNvGrpSpPr/>
        <p:nvPr/>
      </p:nvGrpSpPr>
      <p:grpSpPr>
        <a:xfrm>
          <a:off x="0" y="0"/>
          <a:ext cx="0" cy="0"/>
          <a:chOff x="0" y="0"/>
          <a:chExt cx="0" cy="0"/>
        </a:xfrm>
      </p:grpSpPr>
      <p:sp>
        <p:nvSpPr>
          <p:cNvPr id="72" name="Google Shape;72;p2:notes">
            <a:extLst>
              <a:ext uri="{FF2B5EF4-FFF2-40B4-BE49-F238E27FC236}">
                <a16:creationId xmlns:a16="http://schemas.microsoft.com/office/drawing/2014/main" id="{FC7C2282-1512-1641-3A51-F505AB0ED8AF}"/>
              </a:ext>
            </a:extLst>
          </p:cNvPr>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endParaRPr sz="1600" dirty="0"/>
          </a:p>
        </p:txBody>
      </p:sp>
      <p:sp>
        <p:nvSpPr>
          <p:cNvPr id="73" name="Google Shape;73;p2:notes">
            <a:extLst>
              <a:ext uri="{FF2B5EF4-FFF2-40B4-BE49-F238E27FC236}">
                <a16:creationId xmlns:a16="http://schemas.microsoft.com/office/drawing/2014/main" id="{9F4F6AE5-AF18-529A-A3A6-54B089D3DDB0}"/>
              </a:ext>
            </a:extLst>
          </p:cNvPr>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032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710892" y="4460172"/>
            <a:ext cx="5680694" cy="4224492"/>
          </a:xfrm>
          <a:prstGeom prst="rect">
            <a:avLst/>
          </a:prstGeom>
          <a:noFill/>
          <a:ln>
            <a:noFill/>
          </a:ln>
        </p:spPr>
        <p:txBody>
          <a:bodyPr spcFirstLastPara="1" wrap="square" lIns="92265" tIns="92265" rIns="92265" bIns="92265" anchor="t" anchorCtr="0">
            <a:noAutofit/>
          </a:bodyPr>
          <a:lstStyle/>
          <a:p>
            <a:pPr marL="0" indent="0">
              <a:buSzPts val="3182"/>
              <a:buNone/>
            </a:pPr>
            <a:r>
              <a:rPr lang="en" sz="1400"/>
              <a:t>Link to AFG of MD and DC Safety &amp; Behavior Requirements &amp; Procedures document</a:t>
            </a:r>
            <a:endParaRPr sz="1400"/>
          </a:p>
          <a:p>
            <a:pPr marL="0" indent="0">
              <a:buSzPts val="3182"/>
              <a:buNone/>
            </a:pPr>
            <a:r>
              <a:rPr lang="en" sz="1400"/>
              <a:t>Discuss the importance of the requirements</a:t>
            </a:r>
            <a:endParaRPr sz="1400"/>
          </a:p>
          <a:p>
            <a:pPr marL="0" indent="0">
              <a:buSzPts val="3182"/>
              <a:buNone/>
            </a:pPr>
            <a:r>
              <a:rPr lang="en" sz="1400"/>
              <a:t>If applicable:  New AMIAS </a:t>
            </a:r>
            <a:r>
              <a:rPr lang="en" sz="1400" b="1" u="sng"/>
              <a:t>may be </a:t>
            </a:r>
            <a:r>
              <a:rPr lang="en" sz="1400"/>
              <a:t>exempt the next year when training is in October. (page 7)</a:t>
            </a:r>
            <a:endParaRPr sz="1400"/>
          </a:p>
        </p:txBody>
      </p:sp>
      <p:sp>
        <p:nvSpPr>
          <p:cNvPr id="104" name="Google Shape;104;p6: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762000" y="2400300"/>
            <a:ext cx="7543800" cy="1143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2000"/>
              <a:buFont typeface="Calibri"/>
              <a:buNone/>
              <a:defRPr sz="80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 name="Google Shape;15;p2"/>
          <p:cNvSpPr txBox="1">
            <a:spLocks noGrp="1"/>
          </p:cNvSpPr>
          <p:nvPr>
            <p:ph type="subTitle" idx="1"/>
          </p:nvPr>
        </p:nvSpPr>
        <p:spPr>
          <a:xfrm>
            <a:off x="762000" y="3543300"/>
            <a:ext cx="6858000" cy="742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60"/>
              </a:spcBef>
              <a:spcAft>
                <a:spcPts val="0"/>
              </a:spcAft>
              <a:buClr>
                <a:schemeClr val="accent1"/>
              </a:buClr>
              <a:buSzPts val="2400"/>
              <a:buFont typeface="Arial"/>
              <a:buNone/>
              <a:defRPr sz="2800" b="0" i="0" u="none" strike="noStrike" cap="none">
                <a:solidFill>
                  <a:schemeClr val="dk2"/>
                </a:solidFill>
                <a:latin typeface="Cambria"/>
                <a:ea typeface="Cambria"/>
                <a:cs typeface="Cambria"/>
                <a:sym typeface="Cambria"/>
              </a:defRPr>
            </a:lvl1pPr>
            <a:lvl2pPr marR="0" lvl="1" algn="ctr">
              <a:lnSpc>
                <a:spcPct val="100000"/>
              </a:lnSpc>
              <a:spcBef>
                <a:spcPts val="440"/>
              </a:spcBef>
              <a:spcAft>
                <a:spcPts val="0"/>
              </a:spcAft>
              <a:buClr>
                <a:schemeClr val="accent1"/>
              </a:buClr>
              <a:buSzPts val="2200"/>
              <a:buFont typeface="Arial"/>
              <a:buNone/>
              <a:defRPr sz="2200" b="0" i="0" u="none" strike="noStrike" cap="none">
                <a:solidFill>
                  <a:srgbClr val="888888"/>
                </a:solidFill>
                <a:latin typeface="Cambria"/>
                <a:ea typeface="Cambria"/>
                <a:cs typeface="Cambria"/>
                <a:sym typeface="Cambria"/>
              </a:defRPr>
            </a:lvl2pPr>
            <a:lvl3pPr marR="0" lvl="2" algn="ctr">
              <a:lnSpc>
                <a:spcPct val="100000"/>
              </a:lnSpc>
              <a:spcBef>
                <a:spcPts val="400"/>
              </a:spcBef>
              <a:spcAft>
                <a:spcPts val="0"/>
              </a:spcAft>
              <a:buClr>
                <a:schemeClr val="accent1"/>
              </a:buClr>
              <a:buSzPts val="2000"/>
              <a:buFont typeface="Arial"/>
              <a:buNone/>
              <a:defRPr sz="2000" b="0" i="0" u="none" strike="noStrike" cap="none">
                <a:solidFill>
                  <a:srgbClr val="888888"/>
                </a:solidFill>
                <a:latin typeface="Cambria"/>
                <a:ea typeface="Cambria"/>
                <a:cs typeface="Cambria"/>
                <a:sym typeface="Cambria"/>
              </a:defRPr>
            </a:lvl3pPr>
            <a:lvl4pPr marR="0" lvl="3" algn="ctr">
              <a:lnSpc>
                <a:spcPct val="100000"/>
              </a:lnSpc>
              <a:spcBef>
                <a:spcPts val="360"/>
              </a:spcBef>
              <a:spcAft>
                <a:spcPts val="0"/>
              </a:spcAft>
              <a:buClr>
                <a:schemeClr val="accent1"/>
              </a:buClr>
              <a:buSzPts val="1800"/>
              <a:buFont typeface="Arial"/>
              <a:buNone/>
              <a:defRPr sz="1800" b="0" i="0" u="none" strike="noStrike" cap="none">
                <a:solidFill>
                  <a:srgbClr val="888888"/>
                </a:solidFill>
                <a:latin typeface="Cambria"/>
                <a:ea typeface="Cambria"/>
                <a:cs typeface="Cambria"/>
                <a:sym typeface="Cambria"/>
              </a:defRPr>
            </a:lvl4pPr>
            <a:lvl5pPr marR="0" lvl="4" algn="ctr">
              <a:lnSpc>
                <a:spcPct val="100000"/>
              </a:lnSpc>
              <a:spcBef>
                <a:spcPts val="360"/>
              </a:spcBef>
              <a:spcAft>
                <a:spcPts val="0"/>
              </a:spcAft>
              <a:buClr>
                <a:schemeClr val="accent1"/>
              </a:buClr>
              <a:buSzPts val="1800"/>
              <a:buFont typeface="Arial"/>
              <a:buNone/>
              <a:defRPr sz="1800" b="0" i="0" u="none" strike="noStrike" cap="none">
                <a:solidFill>
                  <a:srgbClr val="888888"/>
                </a:solidFill>
                <a:latin typeface="Cambria"/>
                <a:ea typeface="Cambria"/>
                <a:cs typeface="Cambria"/>
                <a:sym typeface="Cambria"/>
              </a:defRPr>
            </a:lvl5pPr>
            <a:lvl6pPr marR="0" lvl="5" algn="ctr">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mbria"/>
                <a:ea typeface="Cambria"/>
                <a:cs typeface="Cambria"/>
                <a:sym typeface="Cambria"/>
              </a:defRPr>
            </a:lvl6pPr>
            <a:lvl7pPr marR="0" lvl="6" algn="ctr">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mbria"/>
                <a:ea typeface="Cambria"/>
                <a:cs typeface="Cambria"/>
                <a:sym typeface="Cambria"/>
              </a:defRPr>
            </a:lvl7pPr>
            <a:lvl8pPr marR="0" lvl="7" algn="ctr">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mbria"/>
                <a:ea typeface="Cambria"/>
                <a:cs typeface="Cambria"/>
                <a:sym typeface="Cambria"/>
              </a:defRPr>
            </a:lvl8pPr>
            <a:lvl9pPr marR="0" lvl="8" algn="ctr">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mbria"/>
                <a:ea typeface="Cambria"/>
                <a:cs typeface="Cambria"/>
                <a:sym typeface="Cambria"/>
              </a:defRPr>
            </a:lvl9pPr>
          </a:lstStyle>
          <a:p>
            <a:endParaRPr/>
          </a:p>
        </p:txBody>
      </p:sp>
      <p:sp>
        <p:nvSpPr>
          <p:cNvPr id="16" name="Google Shape;16;p2"/>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17" name="Google Shape;17;p2"/>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18" name="Google Shape;18;p2"/>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9" name="Google Shape;29;p4"/>
          <p:cNvSpPr txBox="1">
            <a:spLocks noGrp="1"/>
          </p:cNvSpPr>
          <p:nvPr>
            <p:ph type="body" idx="1"/>
          </p:nvPr>
        </p:nvSpPr>
        <p:spPr>
          <a:xfrm>
            <a:off x="762000" y="514350"/>
            <a:ext cx="7543800" cy="2914800"/>
          </a:xfrm>
          <a:prstGeom prst="rect">
            <a:avLst/>
          </a:prstGeom>
          <a:noFill/>
          <a:ln>
            <a:noFill/>
          </a:ln>
        </p:spPr>
        <p:txBody>
          <a:bodyPr spcFirstLastPara="1" wrap="square" lIns="91425" tIns="91425" rIns="91425" bIns="91425" anchor="ctr" anchorCtr="0">
            <a:noAutofit/>
          </a:bodyPr>
          <a:lstStyle>
            <a:lvl1pPr marL="457200" marR="0" lvl="0" indent="-381000" algn="l">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30" name="Google Shape;30;p4"/>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31" name="Google Shape;31;p4"/>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32" name="Google Shape;32;p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35" name="Google Shape;35;p5"/>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36" name="Google Shape;36;p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rot="5400000">
            <a:off x="-352350" y="1628701"/>
            <a:ext cx="4057500" cy="1828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9" name="Google Shape;39;p6"/>
          <p:cNvSpPr txBox="1">
            <a:spLocks noGrp="1"/>
          </p:cNvSpPr>
          <p:nvPr>
            <p:ph type="body" idx="1"/>
          </p:nvPr>
        </p:nvSpPr>
        <p:spPr>
          <a:xfrm rot="5400000">
            <a:off x="3619500" y="-514349"/>
            <a:ext cx="3657600" cy="57150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accent1"/>
              </a:buClr>
              <a:buSzPts val="2400"/>
              <a:buFont typeface="Arial"/>
              <a:buChar char="•"/>
              <a:defRPr sz="2400">
                <a:solidFill>
                  <a:schemeClr val="dk2"/>
                </a:solidFill>
                <a:latin typeface="Cambria"/>
                <a:ea typeface="Cambria"/>
                <a:cs typeface="Cambria"/>
                <a:sym typeface="Cambria"/>
              </a:defRPr>
            </a:lvl1pPr>
            <a:lvl2pPr marL="914400" marR="0" lvl="1" indent="-368300" algn="l">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40" name="Google Shape;40;p6"/>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41" name="Google Shape;41;p6"/>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42" name="Google Shape;42;p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5" name="Google Shape;45;p7"/>
          <p:cNvSpPr txBox="1">
            <a:spLocks noGrp="1"/>
          </p:cNvSpPr>
          <p:nvPr>
            <p:ph type="body" idx="1"/>
          </p:nvPr>
        </p:nvSpPr>
        <p:spPr>
          <a:xfrm rot="5400000">
            <a:off x="3076500" y="-1647750"/>
            <a:ext cx="2914800" cy="72390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accent1"/>
              </a:buClr>
              <a:buSzPts val="2400"/>
              <a:buFont typeface="Arial"/>
              <a:buChar char="•"/>
              <a:defRPr sz="2400">
                <a:solidFill>
                  <a:schemeClr val="dk2"/>
                </a:solidFill>
                <a:latin typeface="Cambria"/>
                <a:ea typeface="Cambria"/>
                <a:cs typeface="Cambria"/>
                <a:sym typeface="Cambria"/>
              </a:defRPr>
            </a:lvl1pPr>
            <a:lvl2pPr marL="914400" marR="0" lvl="1" indent="-368300" algn="l">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46" name="Google Shape;46;p7"/>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47" name="Google Shape;47;p7"/>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48" name="Google Shape;48;p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1" name="Google Shape;51;p8"/>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52" name="Google Shape;52;p8"/>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53" name="Google Shape;53;p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6" name="Google Shape;56;p9"/>
          <p:cNvSpPr txBox="1">
            <a:spLocks noGrp="1"/>
          </p:cNvSpPr>
          <p:nvPr>
            <p:ph type="body" idx="1"/>
          </p:nvPr>
        </p:nvSpPr>
        <p:spPr>
          <a:xfrm>
            <a:off x="762000" y="457201"/>
            <a:ext cx="3657600" cy="2825400"/>
          </a:xfrm>
          <a:prstGeom prst="rect">
            <a:avLst/>
          </a:prstGeom>
          <a:noFill/>
          <a:ln>
            <a:noFill/>
          </a:ln>
        </p:spPr>
        <p:txBody>
          <a:bodyPr spcFirstLastPara="1" wrap="square" lIns="91425" tIns="91425" rIns="91425" bIns="91425" anchor="ctr" anchorCtr="0">
            <a:noAutofit/>
          </a:bodyPr>
          <a:lstStyle>
            <a:lvl1pPr marL="457200" marR="0" lvl="0" indent="-406400" algn="l">
              <a:lnSpc>
                <a:spcPct val="100000"/>
              </a:lnSpc>
              <a:spcBef>
                <a:spcPts val="560"/>
              </a:spcBef>
              <a:spcAft>
                <a:spcPts val="0"/>
              </a:spcAft>
              <a:buClr>
                <a:schemeClr val="accent1"/>
              </a:buClr>
              <a:buSzPts val="2800"/>
              <a:buFont typeface="Arial"/>
              <a:buChar char="•"/>
              <a:defRPr sz="2800">
                <a:solidFill>
                  <a:schemeClr val="dk2"/>
                </a:solidFill>
                <a:latin typeface="Cambria"/>
                <a:ea typeface="Cambria"/>
                <a:cs typeface="Cambria"/>
                <a:sym typeface="Cambria"/>
              </a:defRPr>
            </a:lvl1pPr>
            <a:lvl2pPr marL="914400" marR="0" lvl="1" indent="-381000" algn="l">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6pPr>
            <a:lvl7pPr marL="3200400" marR="0" lvl="6"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7pPr>
            <a:lvl8pPr marL="3657600" marR="0" lvl="7"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8pPr>
            <a:lvl9pPr marL="4114800" marR="0" lvl="8"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9pPr>
          </a:lstStyle>
          <a:p>
            <a:endParaRPr/>
          </a:p>
        </p:txBody>
      </p:sp>
      <p:sp>
        <p:nvSpPr>
          <p:cNvPr id="57" name="Google Shape;57;p9"/>
          <p:cNvSpPr txBox="1">
            <a:spLocks noGrp="1"/>
          </p:cNvSpPr>
          <p:nvPr>
            <p:ph type="body" idx="2"/>
          </p:nvPr>
        </p:nvSpPr>
        <p:spPr>
          <a:xfrm>
            <a:off x="4648200" y="457201"/>
            <a:ext cx="3657600" cy="2825400"/>
          </a:xfrm>
          <a:prstGeom prst="rect">
            <a:avLst/>
          </a:prstGeom>
          <a:noFill/>
          <a:ln>
            <a:noFill/>
          </a:ln>
        </p:spPr>
        <p:txBody>
          <a:bodyPr spcFirstLastPara="1" wrap="square" lIns="91425" tIns="91425" rIns="91425" bIns="91425" anchor="ctr" anchorCtr="0">
            <a:noAutofit/>
          </a:bodyPr>
          <a:lstStyle>
            <a:lvl1pPr marL="457200" marR="0" lvl="0" indent="-406400" algn="l">
              <a:lnSpc>
                <a:spcPct val="100000"/>
              </a:lnSpc>
              <a:spcBef>
                <a:spcPts val="560"/>
              </a:spcBef>
              <a:spcAft>
                <a:spcPts val="0"/>
              </a:spcAft>
              <a:buClr>
                <a:schemeClr val="accent1"/>
              </a:buClr>
              <a:buSzPts val="2800"/>
              <a:buFont typeface="Arial"/>
              <a:buChar char="•"/>
              <a:defRPr sz="2800">
                <a:solidFill>
                  <a:schemeClr val="dk2"/>
                </a:solidFill>
                <a:latin typeface="Cambria"/>
                <a:ea typeface="Cambria"/>
                <a:cs typeface="Cambria"/>
                <a:sym typeface="Cambria"/>
              </a:defRPr>
            </a:lvl1pPr>
            <a:lvl2pPr marL="914400" marR="0" lvl="1" indent="-381000" algn="l">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6pPr>
            <a:lvl7pPr marL="3200400" marR="0" lvl="6"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7pPr>
            <a:lvl8pPr marL="3657600" marR="0" lvl="7"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8pPr>
            <a:lvl9pPr marL="4114800" marR="0" lvl="8"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9pPr>
          </a:lstStyle>
          <a:p>
            <a:endParaRPr/>
          </a:p>
        </p:txBody>
      </p:sp>
      <p:sp>
        <p:nvSpPr>
          <p:cNvPr id="58" name="Google Shape;58;p9"/>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59" name="Google Shape;59;p9"/>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60" name="Google Shape;60;p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p:nvPr/>
        </p:nvSpPr>
        <p:spPr>
          <a:xfrm>
            <a:off x="777875" y="0"/>
            <a:ext cx="7543800" cy="228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1" i="0" u="none" strike="noStrike" cap="none">
              <a:solidFill>
                <a:schemeClr val="dk1"/>
              </a:solidFill>
              <a:latin typeface="Verdana"/>
              <a:ea typeface="Verdana"/>
              <a:cs typeface="Verdana"/>
              <a:sym typeface="Verdana"/>
            </a:endParaRPr>
          </a:p>
        </p:txBody>
      </p:sp>
      <p:sp>
        <p:nvSpPr>
          <p:cNvPr id="7" name="Google Shape;7;p1"/>
          <p:cNvSpPr txBox="1"/>
          <p:nvPr/>
        </p:nvSpPr>
        <p:spPr>
          <a:xfrm>
            <a:off x="777875" y="4629150"/>
            <a:ext cx="7543800" cy="2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1" i="0" u="none" strike="noStrike" cap="none">
              <a:solidFill>
                <a:schemeClr val="dk1"/>
              </a:solidFill>
              <a:latin typeface="Verdana"/>
              <a:ea typeface="Verdana"/>
              <a:cs typeface="Verdana"/>
              <a:sym typeface="Verdana"/>
            </a:endParaRPr>
          </a:p>
        </p:txBody>
      </p:sp>
      <p:sp>
        <p:nvSpPr>
          <p:cNvPr id="8" name="Google Shape;8;p1"/>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Clr>
                <a:schemeClr val="dk2"/>
              </a:buClr>
              <a:buSzPts val="1400"/>
              <a:buFont typeface="Arial"/>
              <a:buNone/>
              <a:defRPr sz="1800" b="0" i="0" u="none" strike="noStrike" cap="none">
                <a:solidFill>
                  <a:schemeClr val="dk2"/>
                </a:solidFill>
              </a:defRPr>
            </a:lvl6pPr>
            <a:lvl7pPr marR="0" lvl="6" algn="l" rtl="0">
              <a:spcBef>
                <a:spcPts val="0"/>
              </a:spcBef>
              <a:spcAft>
                <a:spcPts val="0"/>
              </a:spcAft>
              <a:buClr>
                <a:schemeClr val="dk2"/>
              </a:buClr>
              <a:buSzPts val="1400"/>
              <a:buFont typeface="Arial"/>
              <a:buNone/>
              <a:defRPr sz="1800" b="0" i="0" u="none" strike="noStrike" cap="none">
                <a:solidFill>
                  <a:schemeClr val="dk2"/>
                </a:solidFill>
              </a:defRPr>
            </a:lvl7pPr>
            <a:lvl8pPr marR="0" lvl="7" algn="l" rtl="0">
              <a:spcBef>
                <a:spcPts val="0"/>
              </a:spcBef>
              <a:spcAft>
                <a:spcPts val="0"/>
              </a:spcAft>
              <a:buClr>
                <a:schemeClr val="dk2"/>
              </a:buClr>
              <a:buSzPts val="1400"/>
              <a:buFont typeface="Arial"/>
              <a:buNone/>
              <a:defRPr sz="1800" b="0" i="0" u="none" strike="noStrike" cap="none">
                <a:solidFill>
                  <a:schemeClr val="dk2"/>
                </a:solidFill>
              </a:defRPr>
            </a:lvl8pPr>
            <a:lvl9pPr marR="0" lvl="8"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9" name="Google Shape;9;p1"/>
          <p:cNvSpPr txBox="1">
            <a:spLocks noGrp="1"/>
          </p:cNvSpPr>
          <p:nvPr>
            <p:ph type="body" idx="1"/>
          </p:nvPr>
        </p:nvSpPr>
        <p:spPr>
          <a:xfrm>
            <a:off x="762000" y="514350"/>
            <a:ext cx="7543800" cy="29148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10" name="Google Shape;10;p1"/>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11" name="Google Shape;11;p1"/>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12" name="Google Shape;12;p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Clr>
                <a:schemeClr val="dk2"/>
              </a:buClr>
              <a:buSzPts val="1400"/>
              <a:buFont typeface="Arial"/>
              <a:buNone/>
              <a:defRPr sz="1800" b="0" i="0" u="none" strike="noStrike" cap="none">
                <a:solidFill>
                  <a:schemeClr val="dk2"/>
                </a:solidFill>
              </a:defRPr>
            </a:lvl6pPr>
            <a:lvl7pPr marR="0" lvl="6" algn="l" rtl="0">
              <a:spcBef>
                <a:spcPts val="0"/>
              </a:spcBef>
              <a:spcAft>
                <a:spcPts val="0"/>
              </a:spcAft>
              <a:buClr>
                <a:schemeClr val="dk2"/>
              </a:buClr>
              <a:buSzPts val="1400"/>
              <a:buFont typeface="Arial"/>
              <a:buNone/>
              <a:defRPr sz="1800" b="0" i="0" u="none" strike="noStrike" cap="none">
                <a:solidFill>
                  <a:schemeClr val="dk2"/>
                </a:solidFill>
              </a:defRPr>
            </a:lvl7pPr>
            <a:lvl8pPr marR="0" lvl="7" algn="l" rtl="0">
              <a:spcBef>
                <a:spcPts val="0"/>
              </a:spcBef>
              <a:spcAft>
                <a:spcPts val="0"/>
              </a:spcAft>
              <a:buClr>
                <a:schemeClr val="dk2"/>
              </a:buClr>
              <a:buSzPts val="1400"/>
              <a:buFont typeface="Arial"/>
              <a:buNone/>
              <a:defRPr sz="1800" b="0" i="0" u="none" strike="noStrike" cap="none">
                <a:solidFill>
                  <a:schemeClr val="dk2"/>
                </a:solidFill>
              </a:defRPr>
            </a:lvl8pPr>
            <a:lvl9pPr marR="0" lvl="8"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21" name="Google Shape;21;p3"/>
          <p:cNvSpPr txBox="1">
            <a:spLocks noGrp="1"/>
          </p:cNvSpPr>
          <p:nvPr>
            <p:ph type="body" idx="1"/>
          </p:nvPr>
        </p:nvSpPr>
        <p:spPr>
          <a:xfrm>
            <a:off x="762000" y="514350"/>
            <a:ext cx="7543800" cy="29148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22" name="Google Shape;22;p3"/>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23" name="Google Shape;23;p3"/>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24" name="Google Shape;24;p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txBox="1"/>
          <p:nvPr/>
        </p:nvSpPr>
        <p:spPr>
          <a:xfrm>
            <a:off x="777875" y="0"/>
            <a:ext cx="7543800" cy="285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1" i="0" u="none" strike="noStrike" cap="none">
              <a:solidFill>
                <a:schemeClr val="dk1"/>
              </a:solidFill>
              <a:latin typeface="Verdana"/>
              <a:ea typeface="Verdana"/>
              <a:cs typeface="Verdana"/>
              <a:sym typeface="Verdana"/>
            </a:endParaRPr>
          </a:p>
        </p:txBody>
      </p:sp>
      <p:sp>
        <p:nvSpPr>
          <p:cNvPr id="26" name="Google Shape;26;p3"/>
          <p:cNvSpPr txBox="1"/>
          <p:nvPr/>
        </p:nvSpPr>
        <p:spPr>
          <a:xfrm>
            <a:off x="777875" y="4629150"/>
            <a:ext cx="7543800" cy="2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1"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u/1/d/1IK7RCQy1_Nlqzz_NhpgCygfuN7PnV4dFbtN1PfskqKs/ed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lateenmddc.com/amia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lateenmddc.com/wp-content/uploads/2025/03/Alateen-flyer-for-parents-guardians-friends.do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lateenmddc.com/wp-content/uploads/2025/02/ASR-2025-FINAL.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l-anon.org/pdf/G34.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alateenmddc.com/wp-content/uploads/2025/02/ASR-2025-FINAL.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ationalcac.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safeshores.org/" TargetMode="External"/><Relationship Id="rId4" Type="http://schemas.openxmlformats.org/officeDocument/2006/relationships/hyperlink" Target="http://www.marylandchildrensalliance.org/child-advocacy-center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AlateenArea24ac@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alateenmddc.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marylanddc-alanon.org/" TargetMode="External"/><Relationship Id="rId4" Type="http://schemas.openxmlformats.org/officeDocument/2006/relationships/hyperlink" Target="http://www.al-anon.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648629" y="185854"/>
            <a:ext cx="7462024" cy="31297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00"/>
              </a:buClr>
              <a:buSzPts val="900"/>
              <a:buFont typeface="Calibri"/>
              <a:buNone/>
            </a:pPr>
            <a:r>
              <a:rPr lang="en" sz="3800" b="0" i="0" u="none" strike="noStrike" cap="none" dirty="0">
                <a:solidFill>
                  <a:schemeClr val="bg2"/>
                </a:solidFill>
                <a:latin typeface="Cambria"/>
                <a:ea typeface="Cambria"/>
                <a:cs typeface="Cambria"/>
                <a:sym typeface="Cambria"/>
              </a:rPr>
              <a:t>Alateen Training </a:t>
            </a:r>
            <a:r>
              <a:rPr lang="en" sz="3800" dirty="0">
                <a:solidFill>
                  <a:schemeClr val="bg2"/>
                </a:solidFill>
                <a:latin typeface="Cambria"/>
                <a:ea typeface="Cambria"/>
                <a:cs typeface="Cambria"/>
                <a:sym typeface="Cambria"/>
              </a:rPr>
              <a:t>for</a:t>
            </a:r>
            <a:r>
              <a:rPr lang="en" sz="3800" b="0" i="0" u="none" strike="noStrike" cap="none" dirty="0">
                <a:solidFill>
                  <a:schemeClr val="bg2"/>
                </a:solidFill>
                <a:latin typeface="Cambria"/>
                <a:ea typeface="Cambria"/>
                <a:cs typeface="Cambria"/>
                <a:sym typeface="Cambria"/>
              </a:rPr>
              <a:t> New AMIAS</a:t>
            </a:r>
            <a:br>
              <a:rPr lang="en" sz="3200" b="0" i="0" u="none" strike="noStrike" cap="none" dirty="0">
                <a:solidFill>
                  <a:srgbClr val="FFFF00"/>
                </a:solidFill>
                <a:latin typeface="Cambria"/>
                <a:ea typeface="Cambria"/>
                <a:cs typeface="Cambria"/>
                <a:sym typeface="Cambria"/>
              </a:rPr>
            </a:br>
            <a:br>
              <a:rPr lang="en" sz="3200" b="0" i="0" u="none" strike="noStrike" cap="none" dirty="0">
                <a:solidFill>
                  <a:srgbClr val="FFFF00"/>
                </a:solidFill>
                <a:latin typeface="Cambria"/>
                <a:ea typeface="Cambria"/>
                <a:cs typeface="Cambria"/>
                <a:sym typeface="Cambria"/>
              </a:rPr>
            </a:br>
            <a:br>
              <a:rPr lang="en" sz="3200" b="0" i="0" u="none" strike="noStrike" cap="none" dirty="0">
                <a:solidFill>
                  <a:srgbClr val="FFFF00"/>
                </a:solidFill>
                <a:latin typeface="Calibri"/>
                <a:ea typeface="Calibri"/>
                <a:cs typeface="Calibri"/>
                <a:sym typeface="Calibri"/>
              </a:rPr>
            </a:br>
            <a:r>
              <a:rPr lang="en" sz="3200" b="0" i="0" u="none" strike="noStrike" cap="none" dirty="0">
                <a:solidFill>
                  <a:srgbClr val="262626"/>
                </a:solidFill>
                <a:latin typeface="Cambria"/>
                <a:ea typeface="Cambria"/>
                <a:cs typeface="Cambria"/>
                <a:sym typeface="Cambria"/>
              </a:rPr>
              <a:t>Alateen Service in </a:t>
            </a:r>
            <a:r>
              <a:rPr lang="en" sz="3200" b="0" i="0" u="sng" strike="noStrike" cap="none" dirty="0">
                <a:solidFill>
                  <a:srgbClr val="262626"/>
                </a:solidFill>
                <a:latin typeface="Cambria"/>
                <a:ea typeface="Cambria"/>
                <a:cs typeface="Cambria"/>
                <a:sym typeface="Cambria"/>
              </a:rPr>
              <a:t>Area 24</a:t>
            </a:r>
            <a:br>
              <a:rPr lang="en" sz="3200" b="0" i="0" u="none" strike="noStrike" cap="none" dirty="0">
                <a:solidFill>
                  <a:srgbClr val="262626"/>
                </a:solidFill>
                <a:latin typeface="Cambria"/>
                <a:ea typeface="Cambria"/>
                <a:cs typeface="Cambria"/>
                <a:sym typeface="Cambria"/>
              </a:rPr>
            </a:br>
            <a:endParaRPr sz="3200" b="0" i="1" u="none" strike="noStrike" cap="none" dirty="0">
              <a:solidFill>
                <a:srgbClr val="262626"/>
              </a:solidFill>
              <a:latin typeface="Cambria"/>
              <a:ea typeface="Cambria"/>
              <a:cs typeface="Cambria"/>
              <a:sym typeface="Cambria"/>
            </a:endParaRPr>
          </a:p>
        </p:txBody>
      </p:sp>
      <p:sp>
        <p:nvSpPr>
          <p:cNvPr id="69" name="Google Shape;69;p1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a:t>
            </a:fld>
            <a:endParaRPr sz="2400" b="1" i="0" u="none">
              <a:solidFill>
                <a:srgbClr val="262626"/>
              </a:solidFill>
              <a:latin typeface="Calibri"/>
              <a:ea typeface="Calibri"/>
              <a:cs typeface="Calibri"/>
              <a:sym typeface="Calibri"/>
            </a:endParaRPr>
          </a:p>
        </p:txBody>
      </p:sp>
      <p:sp>
        <p:nvSpPr>
          <p:cNvPr id="5" name="TextBox 4">
            <a:extLst>
              <a:ext uri="{FF2B5EF4-FFF2-40B4-BE49-F238E27FC236}">
                <a16:creationId xmlns:a16="http://schemas.microsoft.com/office/drawing/2014/main" id="{955CA071-4316-6801-5B76-3372B42A3D3E}"/>
              </a:ext>
            </a:extLst>
          </p:cNvPr>
          <p:cNvSpPr txBox="1"/>
          <p:nvPr/>
        </p:nvSpPr>
        <p:spPr>
          <a:xfrm>
            <a:off x="6497444" y="4754834"/>
            <a:ext cx="2282283" cy="286232"/>
          </a:xfrm>
          <a:prstGeom prst="rect">
            <a:avLst/>
          </a:prstGeom>
          <a:noFill/>
        </p:spPr>
        <p:txBody>
          <a:bodyPr wrap="square">
            <a:spAutoFit/>
          </a:bodyPr>
          <a:lstStyle/>
          <a:p>
            <a:pPr marL="0" marR="0" lvl="0" indent="0" algn="l" rtl="0">
              <a:lnSpc>
                <a:spcPct val="90000"/>
              </a:lnSpc>
              <a:spcBef>
                <a:spcPts val="300"/>
              </a:spcBef>
              <a:spcAft>
                <a:spcPts val="0"/>
              </a:spcAft>
              <a:buClr>
                <a:schemeClr val="accent1"/>
              </a:buClr>
              <a:buSzPts val="375"/>
              <a:buFont typeface="Arial"/>
              <a:buNone/>
            </a:pPr>
            <a:r>
              <a:rPr lang="en-US" sz="1400" b="0" i="0" u="none" strike="noStrike" cap="none" dirty="0">
                <a:solidFill>
                  <a:schemeClr val="dk2"/>
                </a:solidFill>
                <a:latin typeface="Cambria"/>
                <a:ea typeface="Cambria"/>
                <a:cs typeface="Cambria"/>
                <a:sym typeface="Cambria"/>
              </a:rPr>
              <a:t>Revised </a:t>
            </a:r>
            <a:r>
              <a:rPr lang="en-US" b="0" i="0" u="none" strike="noStrike" cap="none" dirty="0">
                <a:solidFill>
                  <a:schemeClr val="dk2"/>
                </a:solidFill>
                <a:latin typeface="Cambria"/>
                <a:ea typeface="Cambria"/>
                <a:cs typeface="Cambria"/>
                <a:sym typeface="Cambria"/>
              </a:rPr>
              <a:t>March </a:t>
            </a:r>
            <a:r>
              <a:rPr lang="en-US" sz="1400" b="0" i="0" u="none" strike="noStrike" cap="none" dirty="0">
                <a:solidFill>
                  <a:schemeClr val="dk2"/>
                </a:solidFill>
                <a:latin typeface="Cambria"/>
                <a:ea typeface="Cambria"/>
                <a:cs typeface="Cambria"/>
                <a:sym typeface="Cambria"/>
              </a:rPr>
              <a:t>2026</a:t>
            </a:r>
            <a:endParaRPr lang="en-US" dirty="0"/>
          </a:p>
        </p:txBody>
      </p:sp>
      <p:pic>
        <p:nvPicPr>
          <p:cNvPr id="2" name="Picture 1">
            <a:extLst>
              <a:ext uri="{FF2B5EF4-FFF2-40B4-BE49-F238E27FC236}">
                <a16:creationId xmlns:a16="http://schemas.microsoft.com/office/drawing/2014/main" id="{23AA8B92-C710-C173-3693-ABC92CB4F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47" y="2428424"/>
            <a:ext cx="1169668" cy="1169668"/>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Google Shape;78;p11">
            <a:extLst>
              <a:ext uri="{FF2B5EF4-FFF2-40B4-BE49-F238E27FC236}">
                <a16:creationId xmlns:a16="http://schemas.microsoft.com/office/drawing/2014/main" id="{EDBF6F0B-B498-CCBD-1036-C164AC30BCBE}"/>
              </a:ext>
            </a:extLst>
          </p:cNvPr>
          <p:cNvSpPr txBox="1"/>
          <p:nvPr/>
        </p:nvSpPr>
        <p:spPr>
          <a:xfrm>
            <a:off x="762000" y="4273928"/>
            <a:ext cx="7841166" cy="4584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
              <a:buFont typeface="Georgia"/>
              <a:buNone/>
            </a:pPr>
            <a:r>
              <a:rPr lang="en" sz="1600" b="1" i="1" u="none" strike="noStrike" cap="none" dirty="0">
                <a:solidFill>
                  <a:srgbClr val="C00000"/>
                </a:solidFill>
                <a:latin typeface="Georgia"/>
                <a:ea typeface="Georgia"/>
                <a:cs typeface="Georgia"/>
                <a:sym typeface="Georgia"/>
              </a:rPr>
              <a:t>This training is a prerequisite for Certification/Recertification</a:t>
            </a:r>
            <a:endParaRPr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765716" y="285749"/>
            <a:ext cx="7545659" cy="120851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900"/>
              <a:buFont typeface="Calibri"/>
              <a:buNone/>
            </a:pPr>
            <a:br>
              <a:rPr lang="en" sz="3600" b="0" i="0" u="none" strike="noStrike" cap="none" dirty="0">
                <a:solidFill>
                  <a:srgbClr val="C00000"/>
                </a:solidFill>
                <a:latin typeface="Cambria"/>
                <a:ea typeface="Cambria"/>
                <a:cs typeface="Cambria"/>
                <a:sym typeface="Cambria"/>
              </a:rPr>
            </a:br>
            <a:br>
              <a:rPr lang="en" sz="3600" b="0" i="0" u="none" strike="noStrike" cap="none" dirty="0">
                <a:solidFill>
                  <a:srgbClr val="C00000"/>
                </a:solidFill>
                <a:latin typeface="Cambria"/>
                <a:ea typeface="Cambria"/>
                <a:cs typeface="Cambria"/>
                <a:sym typeface="Cambria"/>
              </a:rPr>
            </a:br>
            <a:br>
              <a:rPr lang="en" sz="3600" dirty="0">
                <a:solidFill>
                  <a:srgbClr val="C00000"/>
                </a:solidFill>
                <a:latin typeface="Cambria"/>
                <a:ea typeface="Cambria"/>
                <a:cs typeface="Cambria"/>
                <a:sym typeface="Cambria"/>
              </a:rPr>
            </a:br>
            <a:br>
              <a:rPr lang="en" sz="3600" dirty="0">
                <a:solidFill>
                  <a:srgbClr val="C00000"/>
                </a:solidFill>
                <a:latin typeface="Cambria"/>
                <a:ea typeface="Cambria"/>
                <a:cs typeface="Cambria"/>
                <a:sym typeface="Cambria"/>
              </a:rPr>
            </a:br>
            <a:br>
              <a:rPr lang="en" sz="3600" dirty="0">
                <a:solidFill>
                  <a:srgbClr val="C00000"/>
                </a:solidFill>
                <a:latin typeface="Cambria"/>
                <a:ea typeface="Cambria"/>
                <a:cs typeface="Cambria"/>
                <a:sym typeface="Cambria"/>
              </a:rPr>
            </a:br>
            <a:br>
              <a:rPr lang="en" sz="3600" dirty="0">
                <a:solidFill>
                  <a:srgbClr val="C00000"/>
                </a:solidFill>
                <a:latin typeface="Cambria"/>
                <a:ea typeface="Cambria"/>
                <a:cs typeface="Cambria"/>
                <a:sym typeface="Cambria"/>
              </a:rPr>
            </a:br>
            <a:r>
              <a:rPr lang="en" sz="3600" b="0" i="0" u="none" strike="noStrike" cap="none" dirty="0">
                <a:solidFill>
                  <a:srgbClr val="C00000"/>
                </a:solidFill>
                <a:latin typeface="Cambria"/>
                <a:ea typeface="Cambria"/>
                <a:cs typeface="Cambria"/>
                <a:sym typeface="Cambria"/>
              </a:rPr>
              <a:t>Role of AMIAS</a:t>
            </a:r>
            <a:br>
              <a:rPr lang="en" sz="3600" b="0" i="0" u="none" strike="noStrike" cap="none" dirty="0">
                <a:solidFill>
                  <a:srgbClr val="C00000"/>
                </a:solidFill>
                <a:latin typeface="Cambria"/>
                <a:ea typeface="Cambria"/>
                <a:cs typeface="Cambria"/>
                <a:sym typeface="Cambria"/>
              </a:rPr>
            </a:br>
            <a:endParaRPr sz="3600" b="0" i="0" u="none" strike="noStrike" cap="none" dirty="0">
              <a:solidFill>
                <a:srgbClr val="C00000"/>
              </a:solidFill>
              <a:latin typeface="Cambria"/>
              <a:ea typeface="Cambria"/>
              <a:cs typeface="Cambria"/>
              <a:sym typeface="Cambria"/>
            </a:endParaRPr>
          </a:p>
        </p:txBody>
      </p:sp>
      <p:sp>
        <p:nvSpPr>
          <p:cNvPr id="158" name="Google Shape;158;p19"/>
          <p:cNvSpPr txBox="1">
            <a:spLocks noGrp="1"/>
          </p:cNvSpPr>
          <p:nvPr>
            <p:ph type="body" idx="1"/>
          </p:nvPr>
        </p:nvSpPr>
        <p:spPr>
          <a:xfrm>
            <a:off x="457200" y="1047750"/>
            <a:ext cx="8229600" cy="3494484"/>
          </a:xfrm>
          <a:prstGeom prst="rect">
            <a:avLst/>
          </a:prstGeom>
          <a:noFill/>
          <a:ln>
            <a:noFill/>
          </a:ln>
        </p:spPr>
        <p:txBody>
          <a:bodyPr spcFirstLastPara="1" wrap="square" lIns="91425" tIns="45700" rIns="91425" bIns="45700" anchor="ctr" anchorCtr="0">
            <a:noAutofit/>
          </a:bodyPr>
          <a:lstStyle/>
          <a:p>
            <a:pPr marL="12700" lvl="0" indent="0" algn="l" rtl="0">
              <a:lnSpc>
                <a:spcPct val="90000"/>
              </a:lnSpc>
              <a:spcBef>
                <a:spcPts val="0"/>
              </a:spcBef>
              <a:spcAft>
                <a:spcPts val="0"/>
              </a:spcAft>
              <a:buSzPts val="2000"/>
              <a:buNone/>
            </a:pPr>
            <a:endParaRPr sz="2000" dirty="0"/>
          </a:p>
          <a:p>
            <a:pPr marL="273050" lvl="0" indent="-260350" algn="l" rtl="0">
              <a:lnSpc>
                <a:spcPct val="90000"/>
              </a:lnSpc>
              <a:spcBef>
                <a:spcPts val="600"/>
              </a:spcBef>
              <a:spcAft>
                <a:spcPts val="600"/>
              </a:spcAft>
              <a:buSzPts val="2000"/>
              <a:buChar char="•"/>
            </a:pPr>
            <a:r>
              <a:rPr lang="en" sz="1800" dirty="0"/>
              <a:t>The AMIAS role is to keep the meeting safe and provide guidance to help the teens keep the focus on the Al‐Anon/Alateen program.</a:t>
            </a:r>
            <a:endParaRPr sz="1800" dirty="0"/>
          </a:p>
          <a:p>
            <a:pPr marL="273050" lvl="0" indent="-260350">
              <a:lnSpc>
                <a:spcPct val="90000"/>
              </a:lnSpc>
              <a:spcBef>
                <a:spcPts val="600"/>
              </a:spcBef>
              <a:spcAft>
                <a:spcPts val="600"/>
              </a:spcAft>
              <a:buSzPts val="2200"/>
            </a:pPr>
            <a:r>
              <a:rPr lang="en" sz="1800" dirty="0"/>
              <a:t>AMIAS </a:t>
            </a:r>
            <a:r>
              <a:rPr lang="en" sz="1800" b="1" dirty="0">
                <a:highlight>
                  <a:srgbClr val="FFFF00"/>
                </a:highlight>
              </a:rPr>
              <a:t>must</a:t>
            </a:r>
            <a:r>
              <a:rPr lang="en" sz="1800" b="1" dirty="0"/>
              <a:t> </a:t>
            </a:r>
            <a:r>
              <a:rPr lang="en" sz="1800" dirty="0">
                <a:solidFill>
                  <a:srgbClr val="000000"/>
                </a:solidFill>
              </a:rPr>
              <a:t>announce the confidentiality statement in the opening, before sharing. </a:t>
            </a:r>
          </a:p>
          <a:p>
            <a:pPr marL="273050" lvl="0" indent="-260350">
              <a:lnSpc>
                <a:spcPct val="90000"/>
              </a:lnSpc>
              <a:spcBef>
                <a:spcPts val="600"/>
              </a:spcBef>
              <a:spcAft>
                <a:spcPts val="600"/>
              </a:spcAft>
              <a:buSzPts val="2200"/>
            </a:pPr>
            <a:r>
              <a:rPr lang="en" sz="1800" dirty="0"/>
              <a:t>Let the Alateen’s run their own meeting (teach them how). We model sharing and p</a:t>
            </a:r>
            <a:r>
              <a:rPr lang="en" sz="1800" b="0" i="0" u="none" dirty="0">
                <a:solidFill>
                  <a:schemeClr val="dk2"/>
                </a:solidFill>
                <a:latin typeface="Cambria"/>
                <a:ea typeface="Cambria"/>
                <a:cs typeface="Cambria"/>
                <a:sym typeface="Cambria"/>
              </a:rPr>
              <a:t>rovide very gentle direction to assure that emphasis is placed on the Alateen program of recovery</a:t>
            </a:r>
            <a:endParaRPr sz="1800" dirty="0"/>
          </a:p>
          <a:p>
            <a:pPr marL="273050" marR="0" lvl="0" indent="-260350" algn="l" rtl="0">
              <a:lnSpc>
                <a:spcPct val="90000"/>
              </a:lnSpc>
              <a:spcBef>
                <a:spcPts val="600"/>
              </a:spcBef>
              <a:spcAft>
                <a:spcPts val="600"/>
              </a:spcAft>
              <a:buClr>
                <a:schemeClr val="accent1"/>
              </a:buClr>
              <a:buSzPts val="2200"/>
              <a:buFont typeface="Arial"/>
              <a:buChar char="•"/>
            </a:pPr>
            <a:r>
              <a:rPr lang="en" sz="1800" b="0" i="0" u="none" dirty="0">
                <a:solidFill>
                  <a:schemeClr val="dk2"/>
                </a:solidFill>
                <a:latin typeface="Cambria"/>
                <a:ea typeface="Cambria"/>
                <a:cs typeface="Cambria"/>
                <a:sym typeface="Cambria"/>
              </a:rPr>
              <a:t>Encourage Alateens to keep order and take responsibility for themselves and the meeting (e.g. Behavioral Guidelines)</a:t>
            </a:r>
          </a:p>
          <a:p>
            <a:pPr marL="273050" marR="0" lvl="0" indent="-273050" algn="l" rtl="0">
              <a:lnSpc>
                <a:spcPct val="100000"/>
              </a:lnSpc>
              <a:spcBef>
                <a:spcPts val="480"/>
              </a:spcBef>
              <a:spcAft>
                <a:spcPts val="0"/>
              </a:spcAft>
              <a:buClr>
                <a:schemeClr val="accent1"/>
              </a:buClr>
              <a:buSzPts val="2400"/>
              <a:buFont typeface="Arial"/>
              <a:buNone/>
            </a:pPr>
            <a:endParaRPr sz="2400" b="0" i="0" u="none" dirty="0">
              <a:solidFill>
                <a:schemeClr val="dk2"/>
              </a:solidFill>
              <a:latin typeface="Cambria"/>
              <a:ea typeface="Cambria"/>
              <a:cs typeface="Cambria"/>
              <a:sym typeface="Cambria"/>
            </a:endParaRPr>
          </a:p>
        </p:txBody>
      </p:sp>
      <p:sp>
        <p:nvSpPr>
          <p:cNvPr id="159" name="Google Shape;159;p1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10</a:t>
            </a:fld>
            <a:endParaRPr sz="2400" b="1" i="0" u="none">
              <a:solidFill>
                <a:srgbClr val="26262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p:nvPr/>
        </p:nvSpPr>
        <p:spPr>
          <a:xfrm>
            <a:off x="301625" y="470297"/>
            <a:ext cx="8534400" cy="47148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AMIAS Team</a:t>
            </a:r>
            <a:endParaRPr dirty="0"/>
          </a:p>
        </p:txBody>
      </p:sp>
      <p:sp>
        <p:nvSpPr>
          <p:cNvPr id="151" name="Google Shape;151;p18"/>
          <p:cNvSpPr txBox="1"/>
          <p:nvPr/>
        </p:nvSpPr>
        <p:spPr>
          <a:xfrm>
            <a:off x="533400" y="1126672"/>
            <a:ext cx="8001000" cy="3502478"/>
          </a:xfrm>
          <a:prstGeom prst="rect">
            <a:avLst/>
          </a:prstGeom>
          <a:noFill/>
          <a:ln>
            <a:noFill/>
          </a:ln>
        </p:spPr>
        <p:txBody>
          <a:bodyPr spcFirstLastPara="1" wrap="square" lIns="91425" tIns="45700" rIns="91425" bIns="45700" anchor="t" anchorCtr="0">
            <a:noAutofit/>
          </a:bodyPr>
          <a:lstStyle/>
          <a:p>
            <a:pPr marL="273050" marR="0" lvl="0" indent="-260350" algn="l" rtl="0">
              <a:lnSpc>
                <a:spcPct val="100000"/>
              </a:lnSpc>
              <a:spcBef>
                <a:spcPts val="600"/>
              </a:spcBef>
              <a:spcAft>
                <a:spcPts val="600"/>
              </a:spcAft>
              <a:buClr>
                <a:schemeClr val="accent1"/>
              </a:buClr>
              <a:buSzPts val="2000"/>
              <a:buFont typeface="Cambria"/>
              <a:buChar char="•"/>
            </a:pPr>
            <a:r>
              <a:rPr lang="en" sz="1800" b="0" i="0" u="none" strike="noStrike" cap="none" dirty="0">
                <a:solidFill>
                  <a:schemeClr val="dk2"/>
                </a:solidFill>
                <a:latin typeface="Cambria"/>
                <a:ea typeface="Cambria"/>
                <a:cs typeface="Cambria"/>
                <a:sym typeface="Cambria"/>
              </a:rPr>
              <a:t>Each Alateen meeting has a “team” of 4 or more AMIAS who are Group Sponsors of the meeting such that two attend each meeting. </a:t>
            </a:r>
          </a:p>
          <a:p>
            <a:pPr marL="273050" marR="0" lvl="0" indent="-260350" algn="l" rtl="0">
              <a:lnSpc>
                <a:spcPct val="100000"/>
              </a:lnSpc>
              <a:spcBef>
                <a:spcPts val="600"/>
              </a:spcBef>
              <a:spcAft>
                <a:spcPts val="600"/>
              </a:spcAft>
              <a:buClr>
                <a:schemeClr val="accent1"/>
              </a:buClr>
              <a:buSzPts val="2000"/>
              <a:buFont typeface="Cambria"/>
              <a:buChar char="•"/>
            </a:pPr>
            <a:r>
              <a:rPr lang="en" sz="1800" dirty="0">
                <a:solidFill>
                  <a:schemeClr val="dk2"/>
                </a:solidFill>
                <a:latin typeface="Cambria"/>
                <a:ea typeface="Cambria"/>
                <a:cs typeface="Cambria"/>
                <a:sym typeface="Cambria"/>
              </a:rPr>
              <a:t>Alateen Meeting Coordinator: this</a:t>
            </a:r>
            <a:r>
              <a:rPr lang="en" sz="1800" b="0" i="0" u="none" strike="noStrike" cap="none" dirty="0">
                <a:solidFill>
                  <a:schemeClr val="dk2"/>
                </a:solidFill>
                <a:latin typeface="Cambria"/>
                <a:ea typeface="Cambria"/>
                <a:cs typeface="Cambria"/>
                <a:sym typeface="Cambria"/>
              </a:rPr>
              <a:t> AMIAS </a:t>
            </a:r>
            <a:r>
              <a:rPr lang="en" sz="1800" b="0" i="0" u="none" strike="noStrike" cap="none" dirty="0">
                <a:solidFill>
                  <a:srgbClr val="0070C0"/>
                </a:solidFill>
                <a:latin typeface="Cambria"/>
                <a:ea typeface="Cambria"/>
                <a:cs typeface="Cambria"/>
                <a:sym typeface="Cambria"/>
              </a:rPr>
              <a:t>coordinates</a:t>
            </a:r>
            <a:r>
              <a:rPr lang="en" sz="1800" b="0" i="0" u="none" strike="noStrike" cap="none" dirty="0">
                <a:solidFill>
                  <a:schemeClr val="dk2"/>
                </a:solidFill>
                <a:latin typeface="Cambria"/>
                <a:ea typeface="Cambria"/>
                <a:cs typeface="Cambria"/>
                <a:sym typeface="Cambria"/>
              </a:rPr>
              <a:t> </a:t>
            </a:r>
            <a:r>
              <a:rPr lang="en" sz="1800" dirty="0">
                <a:solidFill>
                  <a:schemeClr val="dk2"/>
                </a:solidFill>
                <a:latin typeface="Cambria"/>
                <a:ea typeface="Cambria"/>
                <a:cs typeface="Cambria"/>
                <a:sym typeface="Cambria"/>
              </a:rPr>
              <a:t>scheduling coverage for the meeting, shares news and information with their team members and is the </a:t>
            </a:r>
            <a:r>
              <a:rPr lang="en" sz="1800" b="0" i="0" u="none" strike="noStrike" cap="none" dirty="0">
                <a:solidFill>
                  <a:srgbClr val="0070C0"/>
                </a:solidFill>
                <a:latin typeface="Cambria"/>
                <a:ea typeface="Cambria"/>
                <a:cs typeface="Cambria"/>
                <a:sym typeface="Cambria"/>
              </a:rPr>
              <a:t>point of contact</a:t>
            </a:r>
            <a:r>
              <a:rPr lang="en" sz="1800" dirty="0">
                <a:solidFill>
                  <a:schemeClr val="dk2"/>
                </a:solidFill>
                <a:latin typeface="Cambria"/>
                <a:ea typeface="Cambria"/>
                <a:cs typeface="Cambria"/>
                <a:sym typeface="Cambria"/>
              </a:rPr>
              <a:t> to their District and to the Area 24 AAC and AAPP. </a:t>
            </a:r>
          </a:p>
          <a:p>
            <a:pPr marL="273050" lvl="4" indent="-260350">
              <a:spcBef>
                <a:spcPts val="600"/>
              </a:spcBef>
              <a:spcAft>
                <a:spcPts val="600"/>
              </a:spcAft>
              <a:buClr>
                <a:schemeClr val="accent1"/>
              </a:buClr>
              <a:buSzPts val="2000"/>
              <a:buFont typeface="Cambria"/>
              <a:buChar char="•"/>
            </a:pPr>
            <a:r>
              <a:rPr lang="en" sz="1800" dirty="0">
                <a:solidFill>
                  <a:schemeClr val="dk2"/>
                </a:solidFill>
                <a:latin typeface="Cambria"/>
                <a:ea typeface="Cambria"/>
                <a:cs typeface="Cambria"/>
                <a:sym typeface="Cambria"/>
              </a:rPr>
              <a:t>Other duties that can be done by the coordinator or shared among AMIAS team members include:</a:t>
            </a:r>
            <a:r>
              <a:rPr lang="en" sz="1800" b="0" i="0" u="none" strike="noStrike" cap="none" dirty="0">
                <a:solidFill>
                  <a:schemeClr val="dk2"/>
                </a:solidFill>
                <a:latin typeface="Cambria"/>
                <a:ea typeface="Cambria"/>
                <a:cs typeface="Cambria"/>
                <a:sym typeface="Cambria"/>
              </a:rPr>
              <a:t> ordering literature, purchasing supplies, acting as </a:t>
            </a:r>
            <a:r>
              <a:rPr lang="en" sz="1800" b="0" i="0" u="none" strike="noStrike" cap="none" dirty="0">
                <a:solidFill>
                  <a:srgbClr val="0070C0"/>
                </a:solidFill>
                <a:latin typeface="Cambria"/>
                <a:ea typeface="Cambria"/>
                <a:cs typeface="Cambria"/>
                <a:sym typeface="Cambria"/>
              </a:rPr>
              <a:t>treasurer. </a:t>
            </a:r>
            <a:r>
              <a:rPr lang="en" sz="1800" dirty="0">
                <a:solidFill>
                  <a:schemeClr val="dk2"/>
                </a:solidFill>
                <a:latin typeface="Cambria"/>
                <a:ea typeface="Cambria"/>
                <a:cs typeface="Cambria"/>
                <a:sym typeface="Cambria"/>
              </a:rPr>
              <a:t>Some meetings collect funds from other Al-Anon meetings, their District, pass a basket or have a donation jar for snacks/supplies.  </a:t>
            </a:r>
            <a:endParaRPr lang="en" sz="1800" b="0" i="0" u="none" strike="noStrike" cap="none" dirty="0">
              <a:solidFill>
                <a:schemeClr val="dk2"/>
              </a:solidFill>
              <a:latin typeface="Cambria"/>
              <a:ea typeface="Cambria"/>
              <a:cs typeface="Cambria"/>
              <a:sym typeface="Cambria"/>
            </a:endParaRPr>
          </a:p>
        </p:txBody>
      </p:sp>
      <p:sp>
        <p:nvSpPr>
          <p:cNvPr id="152" name="Google Shape;152;p1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11</a:t>
            </a:fld>
            <a:endParaRPr sz="2400" b="1" i="0" u="none">
              <a:solidFill>
                <a:srgbClr val="26262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762000" y="171450"/>
            <a:ext cx="7543800" cy="9715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Sponsors</a:t>
            </a:r>
            <a:endParaRPr dirty="0"/>
          </a:p>
        </p:txBody>
      </p:sp>
      <p:sp>
        <p:nvSpPr>
          <p:cNvPr id="165" name="Google Shape;165;p20"/>
          <p:cNvSpPr txBox="1">
            <a:spLocks noGrp="1"/>
          </p:cNvSpPr>
          <p:nvPr>
            <p:ph type="body" idx="1"/>
          </p:nvPr>
        </p:nvSpPr>
        <p:spPr>
          <a:xfrm>
            <a:off x="609600" y="979713"/>
            <a:ext cx="7543800" cy="3139173"/>
          </a:xfrm>
          <a:prstGeom prst="rect">
            <a:avLst/>
          </a:prstGeom>
          <a:noFill/>
          <a:ln>
            <a:noFill/>
          </a:ln>
        </p:spPr>
        <p:txBody>
          <a:bodyPr spcFirstLastPara="1" wrap="square" lIns="91425" tIns="45700" rIns="91425" bIns="45700" anchor="ctr" anchorCtr="0">
            <a:noAutofit/>
          </a:bodyPr>
          <a:lstStyle/>
          <a:p>
            <a:pPr marL="273050" marR="0" lvl="0" indent="-241300" algn="l" rtl="0">
              <a:lnSpc>
                <a:spcPct val="100000"/>
              </a:lnSpc>
              <a:spcBef>
                <a:spcPts val="600"/>
              </a:spcBef>
              <a:spcAft>
                <a:spcPts val="600"/>
              </a:spcAft>
              <a:buClr>
                <a:schemeClr val="accent1"/>
              </a:buClr>
              <a:buSzPts val="2300"/>
              <a:buFont typeface="Arial"/>
              <a:buChar char="•"/>
            </a:pPr>
            <a:r>
              <a:rPr lang="en" sz="2000" b="0" i="0" u="none" dirty="0">
                <a:solidFill>
                  <a:schemeClr val="dk2"/>
                </a:solidFill>
                <a:latin typeface="Cambria"/>
                <a:ea typeface="Cambria"/>
                <a:cs typeface="Cambria"/>
                <a:sym typeface="Cambria"/>
              </a:rPr>
              <a:t>Alateens are encouraged to ask another </a:t>
            </a:r>
            <a:r>
              <a:rPr lang="en" sz="2000" b="1" i="0" u="none" dirty="0">
                <a:solidFill>
                  <a:schemeClr val="dk2"/>
                </a:solidFill>
                <a:latin typeface="Cambria"/>
                <a:ea typeface="Cambria"/>
                <a:cs typeface="Cambria"/>
                <a:sym typeface="Cambria"/>
              </a:rPr>
              <a:t>Alateen</a:t>
            </a:r>
            <a:r>
              <a:rPr lang="en" sz="2000" b="0" i="0" u="none" dirty="0">
                <a:solidFill>
                  <a:schemeClr val="dk2"/>
                </a:solidFill>
                <a:latin typeface="Cambria"/>
                <a:ea typeface="Cambria"/>
                <a:cs typeface="Cambria"/>
                <a:sym typeface="Cambria"/>
              </a:rPr>
              <a:t> member to be their personal sponsor, with whom they can discuss personal problems and program questions.</a:t>
            </a:r>
          </a:p>
          <a:p>
            <a:pPr marL="273050" marR="0" lvl="0" indent="-241300" algn="l" rtl="0">
              <a:lnSpc>
                <a:spcPct val="100000"/>
              </a:lnSpc>
              <a:spcBef>
                <a:spcPts val="600"/>
              </a:spcBef>
              <a:spcAft>
                <a:spcPts val="600"/>
              </a:spcAft>
              <a:buClr>
                <a:schemeClr val="accent1"/>
              </a:buClr>
              <a:buSzPts val="2300"/>
              <a:buFont typeface="Arial"/>
              <a:buChar char="•"/>
            </a:pPr>
            <a:r>
              <a:rPr lang="en" sz="2000" b="0" i="0" u="none" dirty="0">
                <a:solidFill>
                  <a:schemeClr val="dk2"/>
                </a:solidFill>
                <a:latin typeface="Cambria"/>
                <a:ea typeface="Cambria"/>
                <a:cs typeface="Cambria"/>
                <a:sym typeface="Cambria"/>
              </a:rPr>
              <a:t>Just as in Al-Anon, Alateen personal sponsorship is a peer-to-peer relationship.</a:t>
            </a:r>
            <a:endParaRPr sz="2000" dirty="0"/>
          </a:p>
          <a:p>
            <a:pPr marL="273050" marR="0" lvl="0" indent="-241300" algn="l" rtl="0">
              <a:lnSpc>
                <a:spcPct val="100000"/>
              </a:lnSpc>
              <a:spcBef>
                <a:spcPts val="600"/>
              </a:spcBef>
              <a:spcAft>
                <a:spcPts val="600"/>
              </a:spcAft>
              <a:buClr>
                <a:schemeClr val="accent1"/>
              </a:buClr>
              <a:buSzPts val="2300"/>
              <a:buFont typeface="Arial"/>
              <a:buChar char="•"/>
            </a:pPr>
            <a:r>
              <a:rPr lang="en" sz="2000" dirty="0"/>
              <a:t>An AMIAS </a:t>
            </a:r>
            <a:r>
              <a:rPr lang="en" sz="2000" b="1" dirty="0"/>
              <a:t>cannot</a:t>
            </a:r>
            <a:r>
              <a:rPr lang="en" sz="2000" dirty="0"/>
              <a:t> be a personal sponsor to an Alateen member</a:t>
            </a:r>
            <a:endParaRPr sz="2000" b="0" i="0" u="none" dirty="0">
              <a:solidFill>
                <a:schemeClr val="dk2"/>
              </a:solidFill>
              <a:latin typeface="Cambria"/>
              <a:ea typeface="Cambria"/>
              <a:cs typeface="Cambria"/>
              <a:sym typeface="Cambria"/>
            </a:endParaRPr>
          </a:p>
        </p:txBody>
      </p:sp>
      <p:sp>
        <p:nvSpPr>
          <p:cNvPr id="166" name="Google Shape;166;p2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12</a:t>
            </a:fld>
            <a:endParaRPr sz="2400" b="1" i="0" u="none">
              <a:solidFill>
                <a:srgbClr val="262626"/>
              </a:solidFill>
              <a:latin typeface="Calibri"/>
              <a:ea typeface="Calibri"/>
              <a:cs typeface="Calibri"/>
              <a:sym typeface="Calibri"/>
            </a:endParaRPr>
          </a:p>
        </p:txBody>
      </p:sp>
      <p:sp>
        <p:nvSpPr>
          <p:cNvPr id="2" name="Google Shape;78;p11">
            <a:extLst>
              <a:ext uri="{FF2B5EF4-FFF2-40B4-BE49-F238E27FC236}">
                <a16:creationId xmlns:a16="http://schemas.microsoft.com/office/drawing/2014/main" id="{A18E5323-66E3-0E1E-281D-A46C2730492D}"/>
              </a:ext>
            </a:extLst>
          </p:cNvPr>
          <p:cNvSpPr txBox="1"/>
          <p:nvPr/>
        </p:nvSpPr>
        <p:spPr>
          <a:xfrm>
            <a:off x="651417" y="4687031"/>
            <a:ext cx="7841166" cy="4584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Georgia"/>
              <a:buNone/>
            </a:pPr>
            <a:r>
              <a:rPr lang="en" sz="1600" b="0" i="1" u="none" strike="noStrike" cap="none" dirty="0">
                <a:solidFill>
                  <a:srgbClr val="0066FF"/>
                </a:solidFill>
                <a:latin typeface="Georgia"/>
                <a:ea typeface="Georgia"/>
                <a:cs typeface="Georgia"/>
                <a:sym typeface="Georgia"/>
              </a:rPr>
              <a:t>“</a:t>
            </a:r>
            <a:r>
              <a:rPr lang="en" sz="1600" b="0" i="1" u="none" strike="noStrike" cap="none" dirty="0">
                <a:solidFill>
                  <a:srgbClr val="0066FF"/>
                </a:solidFill>
                <a:latin typeface="Cambria"/>
                <a:ea typeface="Cambria"/>
                <a:cs typeface="Cambria"/>
                <a:sym typeface="Cambria"/>
              </a:rPr>
              <a:t>Alateen </a:t>
            </a:r>
            <a:r>
              <a:rPr lang="en" sz="1600" b="1" i="1" u="none" strike="noStrike" cap="none" dirty="0">
                <a:solidFill>
                  <a:srgbClr val="0066FF"/>
                </a:solidFill>
                <a:latin typeface="Cambria"/>
                <a:ea typeface="Cambria"/>
                <a:cs typeface="Cambria"/>
                <a:sym typeface="Cambria"/>
              </a:rPr>
              <a:t>group sponsorship </a:t>
            </a:r>
            <a:r>
              <a:rPr lang="en" sz="1600" b="0" i="1" u="none" strike="noStrike" cap="none" dirty="0">
                <a:solidFill>
                  <a:srgbClr val="0066FF"/>
                </a:solidFill>
                <a:latin typeface="Cambria"/>
                <a:ea typeface="Cambria"/>
                <a:cs typeface="Cambria"/>
                <a:sym typeface="Cambria"/>
              </a:rPr>
              <a:t>is the most rewarding service I have ever done in Al-Anon…”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767576" y="340576"/>
            <a:ext cx="7543800" cy="8096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Alateen Meeting Format</a:t>
            </a:r>
            <a:endParaRPr dirty="0"/>
          </a:p>
        </p:txBody>
      </p:sp>
      <p:sp>
        <p:nvSpPr>
          <p:cNvPr id="172" name="Google Shape;172;p21"/>
          <p:cNvSpPr txBox="1">
            <a:spLocks noGrp="1"/>
          </p:cNvSpPr>
          <p:nvPr>
            <p:ph type="body" idx="1"/>
          </p:nvPr>
        </p:nvSpPr>
        <p:spPr>
          <a:xfrm>
            <a:off x="600308" y="1315844"/>
            <a:ext cx="7543800" cy="3612995"/>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600"/>
              </a:spcBef>
              <a:spcAft>
                <a:spcPts val="600"/>
              </a:spcAft>
              <a:buClr>
                <a:schemeClr val="accent1"/>
              </a:buClr>
              <a:buSzPts val="2477"/>
              <a:buFont typeface="Arial"/>
              <a:buChar char="•"/>
            </a:pPr>
            <a:r>
              <a:rPr lang="en" sz="2000" b="0" i="0" u="none" dirty="0">
                <a:solidFill>
                  <a:schemeClr val="dk2"/>
                </a:solidFill>
                <a:latin typeface="Cambria"/>
                <a:ea typeface="Cambria"/>
                <a:cs typeface="Cambria"/>
                <a:sym typeface="Cambria"/>
              </a:rPr>
              <a:t>Alateen meetings are closed – only Alateens and 2 AMIAS</a:t>
            </a:r>
            <a:endParaRPr sz="2000" dirty="0"/>
          </a:p>
          <a:p>
            <a:pPr marL="273050" marR="0" lvl="0" indent="-241300" algn="l" rtl="0">
              <a:lnSpc>
                <a:spcPct val="100000"/>
              </a:lnSpc>
              <a:spcBef>
                <a:spcPts val="600"/>
              </a:spcBef>
              <a:spcAft>
                <a:spcPts val="600"/>
              </a:spcAft>
              <a:buClr>
                <a:schemeClr val="accent1"/>
              </a:buClr>
              <a:buSzPts val="2300"/>
              <a:buFont typeface="Arial"/>
              <a:buChar char="•"/>
            </a:pPr>
            <a:r>
              <a:rPr lang="en" sz="2000" dirty="0"/>
              <a:t>Opening with Serenity prayer, Welcome, </a:t>
            </a:r>
            <a:r>
              <a:rPr lang="en" sz="2000" b="0" i="0" u="none" dirty="0">
                <a:solidFill>
                  <a:schemeClr val="dk2"/>
                </a:solidFill>
                <a:latin typeface="Cambria"/>
                <a:ea typeface="Cambria"/>
                <a:cs typeface="Cambria"/>
                <a:sym typeface="Cambria"/>
              </a:rPr>
              <a:t>Steps, Newcomer welcome, Cross-talk … Closing</a:t>
            </a:r>
          </a:p>
          <a:p>
            <a:pPr marL="273050" lvl="0" indent="-241300" algn="l" rtl="0">
              <a:lnSpc>
                <a:spcPct val="100000"/>
              </a:lnSpc>
              <a:spcBef>
                <a:spcPts val="600"/>
              </a:spcBef>
              <a:spcAft>
                <a:spcPts val="600"/>
              </a:spcAft>
              <a:buSzPts val="2100"/>
              <a:buChar char="•"/>
            </a:pPr>
            <a:r>
              <a:rPr lang="en" sz="2000" dirty="0"/>
              <a:t>For newcomers to the group:  emphasize attending 6 meetings before they decide, provide newcomer packet.</a:t>
            </a:r>
          </a:p>
          <a:p>
            <a:pPr marL="593725" lvl="1" indent="-107950" algn="l" rtl="0">
              <a:lnSpc>
                <a:spcPct val="100000"/>
              </a:lnSpc>
              <a:spcBef>
                <a:spcPts val="560"/>
              </a:spcBef>
              <a:spcAft>
                <a:spcPts val="0"/>
              </a:spcAft>
              <a:buSzPts val="2100"/>
              <a:buNone/>
            </a:pPr>
            <a:endParaRPr sz="2100" b="0" i="0" u="none" dirty="0">
              <a:solidFill>
                <a:schemeClr val="dk2"/>
              </a:solidFill>
              <a:latin typeface="Cambria"/>
              <a:ea typeface="Cambria"/>
              <a:cs typeface="Cambria"/>
              <a:sym typeface="Cambria"/>
            </a:endParaRPr>
          </a:p>
        </p:txBody>
      </p:sp>
      <p:sp>
        <p:nvSpPr>
          <p:cNvPr id="173" name="Google Shape;173;p2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13</a:t>
            </a:fld>
            <a:endParaRPr sz="2400" b="1" i="0" u="none">
              <a:solidFill>
                <a:srgbClr val="26262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739775" y="400050"/>
            <a:ext cx="7642225" cy="8096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Alateen Meeting Resources</a:t>
            </a:r>
            <a:endParaRPr dirty="0"/>
          </a:p>
        </p:txBody>
      </p:sp>
      <p:sp>
        <p:nvSpPr>
          <p:cNvPr id="186" name="Google Shape;186;p23"/>
          <p:cNvSpPr txBox="1">
            <a:spLocks noGrp="1"/>
          </p:cNvSpPr>
          <p:nvPr>
            <p:ph type="body" idx="1"/>
          </p:nvPr>
        </p:nvSpPr>
        <p:spPr>
          <a:xfrm>
            <a:off x="800100" y="1133228"/>
            <a:ext cx="7543800" cy="3234783"/>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0"/>
              </a:spcBef>
              <a:spcAft>
                <a:spcPts val="0"/>
              </a:spcAft>
              <a:buClr>
                <a:schemeClr val="accent1"/>
              </a:buClr>
              <a:buSzPts val="2477"/>
              <a:buFont typeface="Arial"/>
              <a:buChar char="•"/>
            </a:pPr>
            <a:r>
              <a:rPr lang="en" sz="1600" dirty="0"/>
              <a:t>Keep a </a:t>
            </a:r>
            <a:r>
              <a:rPr lang="en" sz="1600" b="1" dirty="0"/>
              <a:t>binder</a:t>
            </a:r>
            <a:r>
              <a:rPr lang="en" sz="1600" dirty="0"/>
              <a:t> at the meeting with important information including:</a:t>
            </a:r>
            <a:endParaRPr sz="1600" dirty="0"/>
          </a:p>
          <a:p>
            <a:pPr marL="593725" lvl="1" indent="-273050" algn="l" rtl="0">
              <a:lnSpc>
                <a:spcPct val="100000"/>
              </a:lnSpc>
              <a:spcBef>
                <a:spcPts val="0"/>
              </a:spcBef>
              <a:spcAft>
                <a:spcPts val="0"/>
              </a:spcAft>
              <a:buSzPts val="2154"/>
              <a:buChar char="•"/>
            </a:pPr>
            <a:r>
              <a:rPr lang="en" sz="1600" dirty="0"/>
              <a:t>Every meeting </a:t>
            </a:r>
            <a:r>
              <a:rPr lang="en" sz="1600" b="1" dirty="0">
                <a:highlight>
                  <a:srgbClr val="FFFF00"/>
                </a:highlight>
              </a:rPr>
              <a:t>must</a:t>
            </a:r>
            <a:r>
              <a:rPr lang="en" sz="1600" dirty="0"/>
              <a:t> have a copy of the Alateen Safety and Behavioral Requirements and Procedures printed and on-hand.</a:t>
            </a:r>
          </a:p>
          <a:p>
            <a:pPr marL="593725" lvl="1" indent="-273050" algn="l" rtl="0">
              <a:lnSpc>
                <a:spcPct val="100000"/>
              </a:lnSpc>
              <a:spcBef>
                <a:spcPts val="0"/>
              </a:spcBef>
              <a:spcAft>
                <a:spcPts val="0"/>
              </a:spcAft>
              <a:buSzPts val="2154"/>
              <a:buChar char="•"/>
            </a:pPr>
            <a:r>
              <a:rPr lang="en" sz="1600" dirty="0"/>
              <a:t>Readings Opening, Closing, etc  (</a:t>
            </a:r>
            <a:r>
              <a:rPr lang="en-US" sz="1600" u="sng" dirty="0">
                <a:solidFill>
                  <a:schemeClr val="hlink"/>
                </a:solidFill>
                <a:hlinkClick r:id="rId3"/>
              </a:rPr>
              <a:t>sample meeting format</a:t>
            </a:r>
            <a:r>
              <a:rPr lang="en-US" sz="1600" u="sng" dirty="0">
                <a:solidFill>
                  <a:schemeClr val="hlink"/>
                </a:solidFill>
              </a:rPr>
              <a:t>)</a:t>
            </a:r>
            <a:endParaRPr lang="en" sz="1600" dirty="0"/>
          </a:p>
          <a:p>
            <a:pPr marL="593725" lvl="1" indent="-273050" algn="l" rtl="0">
              <a:lnSpc>
                <a:spcPct val="100000"/>
              </a:lnSpc>
              <a:spcBef>
                <a:spcPts val="0"/>
              </a:spcBef>
              <a:spcAft>
                <a:spcPts val="0"/>
              </a:spcAft>
              <a:buSzPts val="2154"/>
              <a:buChar char="•"/>
            </a:pPr>
            <a:r>
              <a:rPr lang="en" sz="1600" dirty="0"/>
              <a:t>Area 24 Meeting Flyer</a:t>
            </a:r>
          </a:p>
          <a:p>
            <a:pPr marL="273050" marR="0" lvl="0" indent="-273050" algn="l" rtl="0">
              <a:lnSpc>
                <a:spcPct val="100000"/>
              </a:lnSpc>
              <a:spcBef>
                <a:spcPts val="0"/>
              </a:spcBef>
              <a:spcAft>
                <a:spcPts val="0"/>
              </a:spcAft>
              <a:buClr>
                <a:schemeClr val="accent1"/>
              </a:buClr>
              <a:buSzPts val="2477"/>
              <a:buFont typeface="Arial"/>
              <a:buChar char="•"/>
            </a:pPr>
            <a:r>
              <a:rPr lang="en-US" sz="1600" dirty="0" err="1"/>
              <a:t>Alateen</a:t>
            </a:r>
            <a:r>
              <a:rPr lang="en-US" sz="1600" dirty="0"/>
              <a:t> Literature</a:t>
            </a:r>
          </a:p>
          <a:p>
            <a:pPr marL="593725" lvl="1" indent="-273050" algn="l" rtl="0">
              <a:lnSpc>
                <a:spcPct val="100000"/>
              </a:lnSpc>
              <a:spcBef>
                <a:spcPts val="0"/>
              </a:spcBef>
              <a:spcAft>
                <a:spcPts val="0"/>
              </a:spcAft>
              <a:buSzPts val="2262"/>
              <a:buChar char="•"/>
            </a:pPr>
            <a:r>
              <a:rPr lang="en-US" sz="1600" dirty="0"/>
              <a:t>Keep books on hand to sell and that can be used during the meeting </a:t>
            </a:r>
            <a:r>
              <a:rPr lang="en-US" sz="1600" i="1" dirty="0"/>
              <a:t>(some meetings offer a book or booklet to newcomers)</a:t>
            </a:r>
          </a:p>
          <a:p>
            <a:pPr marL="593725" lvl="1" indent="-273050" algn="l" rtl="0">
              <a:lnSpc>
                <a:spcPct val="100000"/>
              </a:lnSpc>
              <a:spcBef>
                <a:spcPts val="0"/>
              </a:spcBef>
              <a:spcAft>
                <a:spcPts val="0"/>
              </a:spcAft>
              <a:buSzPts val="2262"/>
              <a:buChar char="•"/>
            </a:pPr>
            <a:r>
              <a:rPr lang="en-US" sz="1600" dirty="0"/>
              <a:t>Serenity prayer cards, Newcomer packets</a:t>
            </a:r>
          </a:p>
          <a:p>
            <a:pPr marL="593725" lvl="1" indent="-273050" algn="l" rtl="0">
              <a:lnSpc>
                <a:spcPct val="100000"/>
              </a:lnSpc>
              <a:spcBef>
                <a:spcPts val="0"/>
              </a:spcBef>
              <a:spcAft>
                <a:spcPts val="0"/>
              </a:spcAft>
              <a:buSzPts val="2262"/>
              <a:buChar char="•"/>
            </a:pPr>
            <a:r>
              <a:rPr lang="en-US" sz="1600" dirty="0"/>
              <a:t>For outreach: Facts about </a:t>
            </a:r>
            <a:r>
              <a:rPr lang="en-US" sz="1600" dirty="0" err="1"/>
              <a:t>Alateen</a:t>
            </a:r>
            <a:r>
              <a:rPr lang="en-US" sz="1600" dirty="0"/>
              <a:t> (P-41), A Guide for the Family of the Alcoholic (P-7), Fact Sheet for Professionals (S-37ES) </a:t>
            </a:r>
          </a:p>
          <a:p>
            <a:pPr marL="136525" indent="-273050">
              <a:spcBef>
                <a:spcPts val="0"/>
              </a:spcBef>
              <a:buSzPts val="2262"/>
            </a:pPr>
            <a:r>
              <a:rPr lang="en-US" sz="1600" b="0" i="0" u="none" dirty="0">
                <a:solidFill>
                  <a:schemeClr val="dk2"/>
                </a:solidFill>
                <a:latin typeface="Cambria"/>
                <a:ea typeface="Cambria"/>
                <a:cs typeface="Cambria"/>
                <a:sym typeface="Cambria"/>
              </a:rPr>
              <a:t>Refer to the </a:t>
            </a:r>
            <a:r>
              <a:rPr lang="en-US" sz="1600" u="sng" dirty="0" err="1">
                <a:solidFill>
                  <a:schemeClr val="hlink"/>
                </a:solidFill>
                <a:hlinkClick r:id="rId4"/>
              </a:rPr>
              <a:t>Alateen</a:t>
            </a:r>
            <a:r>
              <a:rPr lang="en-US" sz="1600" u="sng" dirty="0">
                <a:solidFill>
                  <a:schemeClr val="hlink"/>
                </a:solidFill>
                <a:hlinkClick r:id="rId4"/>
              </a:rPr>
              <a:t> AMIAS Page</a:t>
            </a:r>
            <a:r>
              <a:rPr lang="en-US" sz="1600" dirty="0"/>
              <a:t> </a:t>
            </a:r>
            <a:r>
              <a:rPr lang="en-US" sz="1600" b="0" i="0" u="none" dirty="0">
                <a:solidFill>
                  <a:schemeClr val="dk2"/>
                </a:solidFill>
                <a:latin typeface="Cambria"/>
                <a:ea typeface="Cambria"/>
                <a:cs typeface="Cambria"/>
                <a:sym typeface="Cambria"/>
              </a:rPr>
              <a:t>on the website for additional resources</a:t>
            </a:r>
            <a:endParaRPr lang="en-US" sz="1600" dirty="0"/>
          </a:p>
          <a:p>
            <a:pPr marL="320676" lvl="1" indent="0">
              <a:spcBef>
                <a:spcPts val="0"/>
              </a:spcBef>
              <a:buSzPts val="2262"/>
              <a:buNone/>
            </a:pPr>
            <a:endParaRPr lang="en-US" sz="900" b="1" dirty="0"/>
          </a:p>
        </p:txBody>
      </p:sp>
      <p:sp>
        <p:nvSpPr>
          <p:cNvPr id="187" name="Google Shape;187;p2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14</a:t>
            </a:fld>
            <a:endParaRPr sz="2400" b="1" i="0" u="none" dirty="0">
              <a:solidFill>
                <a:srgbClr val="262626"/>
              </a:solidFill>
              <a:latin typeface="Calibri"/>
              <a:ea typeface="Calibri"/>
              <a:cs typeface="Calibri"/>
              <a:sym typeface="Calibri"/>
            </a:endParaRPr>
          </a:p>
        </p:txBody>
      </p:sp>
      <p:cxnSp>
        <p:nvCxnSpPr>
          <p:cNvPr id="188" name="Google Shape;188;p23"/>
          <p:cNvCxnSpPr/>
          <p:nvPr/>
        </p:nvCxnSpPr>
        <p:spPr>
          <a:xfrm>
            <a:off x="4130634" y="4083131"/>
            <a:ext cx="304800" cy="0"/>
          </a:xfrm>
          <a:prstGeom prst="straightConnector1">
            <a:avLst/>
          </a:prstGeom>
          <a:noFill/>
          <a:ln w="9525" cap="flat" cmpd="sng">
            <a:solidFill>
              <a:srgbClr val="5C99CE"/>
            </a:solidFill>
            <a:prstDash val="solid"/>
            <a:round/>
            <a:headEnd type="none" w="sm" len="sm"/>
            <a:tailEnd type="stealth"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04CB29B5-EC6B-CFD0-7FC6-DEEE7C6A79B7}"/>
            </a:ext>
          </a:extLst>
        </p:cNvPr>
        <p:cNvGrpSpPr/>
        <p:nvPr/>
      </p:nvGrpSpPr>
      <p:grpSpPr>
        <a:xfrm>
          <a:off x="0" y="0"/>
          <a:ext cx="0" cy="0"/>
          <a:chOff x="0" y="0"/>
          <a:chExt cx="0" cy="0"/>
        </a:xfrm>
      </p:grpSpPr>
      <p:sp>
        <p:nvSpPr>
          <p:cNvPr id="171" name="Google Shape;171;p21">
            <a:extLst>
              <a:ext uri="{FF2B5EF4-FFF2-40B4-BE49-F238E27FC236}">
                <a16:creationId xmlns:a16="http://schemas.microsoft.com/office/drawing/2014/main" id="{DAD2EE3A-B36D-3829-D5D1-65A842802F47}"/>
              </a:ext>
            </a:extLst>
          </p:cNvPr>
          <p:cNvSpPr txBox="1">
            <a:spLocks noGrp="1"/>
          </p:cNvSpPr>
          <p:nvPr>
            <p:ph type="title"/>
          </p:nvPr>
        </p:nvSpPr>
        <p:spPr>
          <a:xfrm>
            <a:off x="767576" y="340576"/>
            <a:ext cx="7543800" cy="8096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In an Alateen Meeting</a:t>
            </a:r>
            <a:endParaRPr dirty="0"/>
          </a:p>
        </p:txBody>
      </p:sp>
      <p:sp>
        <p:nvSpPr>
          <p:cNvPr id="172" name="Google Shape;172;p21">
            <a:extLst>
              <a:ext uri="{FF2B5EF4-FFF2-40B4-BE49-F238E27FC236}">
                <a16:creationId xmlns:a16="http://schemas.microsoft.com/office/drawing/2014/main" id="{EFACCFD1-89BD-2322-801F-33B51959E525}"/>
              </a:ext>
            </a:extLst>
          </p:cNvPr>
          <p:cNvSpPr txBox="1">
            <a:spLocks noGrp="1"/>
          </p:cNvSpPr>
          <p:nvPr>
            <p:ph type="body" idx="1"/>
          </p:nvPr>
        </p:nvSpPr>
        <p:spPr>
          <a:xfrm>
            <a:off x="762000" y="1650380"/>
            <a:ext cx="7543800" cy="3112816"/>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600"/>
              </a:spcBef>
              <a:spcAft>
                <a:spcPts val="600"/>
              </a:spcAft>
              <a:buClr>
                <a:schemeClr val="accent1"/>
              </a:buClr>
              <a:buSzPts val="2477"/>
              <a:buFont typeface="Arial"/>
              <a:buChar char="•"/>
            </a:pPr>
            <a:r>
              <a:rPr lang="en-US" sz="2000" b="0" i="0" u="none" dirty="0">
                <a:solidFill>
                  <a:schemeClr val="dk2"/>
                </a:solidFill>
                <a:latin typeface="Cambria"/>
                <a:ea typeface="Cambria"/>
                <a:cs typeface="Cambria"/>
                <a:sym typeface="Cambria"/>
              </a:rPr>
              <a:t>Ways to guide conversation:</a:t>
            </a:r>
          </a:p>
          <a:p>
            <a:pPr marL="730250" lvl="1" indent="-273050">
              <a:spcBef>
                <a:spcPts val="0"/>
              </a:spcBef>
              <a:buSzPts val="2477"/>
            </a:pPr>
            <a:r>
              <a:rPr lang="en-US" sz="1800" b="0" i="0" u="none" dirty="0">
                <a:solidFill>
                  <a:schemeClr val="dk2"/>
                </a:solidFill>
                <a:latin typeface="Cambria"/>
                <a:ea typeface="Cambria"/>
                <a:cs typeface="Cambria"/>
                <a:sym typeface="Cambria"/>
              </a:rPr>
              <a:t>let’s go around the room and share about that reading</a:t>
            </a:r>
          </a:p>
          <a:p>
            <a:pPr marL="730250" lvl="1" indent="-273050">
              <a:spcBef>
                <a:spcPts val="0"/>
              </a:spcBef>
              <a:buSzPts val="2477"/>
            </a:pPr>
            <a:r>
              <a:rPr lang="en-US" sz="1800" dirty="0"/>
              <a:t>Can anyone relate to that share?</a:t>
            </a:r>
            <a:endParaRPr sz="1800" dirty="0"/>
          </a:p>
          <a:p>
            <a:pPr marL="273050" marR="0" lvl="0" indent="-241300" algn="l" rtl="0">
              <a:lnSpc>
                <a:spcPct val="100000"/>
              </a:lnSpc>
              <a:spcBef>
                <a:spcPts val="600"/>
              </a:spcBef>
              <a:spcAft>
                <a:spcPts val="600"/>
              </a:spcAft>
              <a:buClr>
                <a:schemeClr val="accent1"/>
              </a:buClr>
              <a:buSzPts val="2300"/>
              <a:buFont typeface="Arial"/>
              <a:buChar char="•"/>
            </a:pPr>
            <a:r>
              <a:rPr lang="en" sz="2000" dirty="0"/>
              <a:t>Discuss options for format with kids (a week with step, etc)</a:t>
            </a:r>
          </a:p>
          <a:p>
            <a:pPr marL="273050" marR="0" lvl="0" indent="-241300" algn="l" rtl="0">
              <a:lnSpc>
                <a:spcPct val="100000"/>
              </a:lnSpc>
              <a:spcBef>
                <a:spcPts val="600"/>
              </a:spcBef>
              <a:spcAft>
                <a:spcPts val="600"/>
              </a:spcAft>
              <a:buClr>
                <a:schemeClr val="accent1"/>
              </a:buClr>
              <a:buSzPts val="2300"/>
              <a:buFont typeface="Arial"/>
              <a:buChar char="•"/>
            </a:pPr>
            <a:r>
              <a:rPr lang="en" sz="2000" dirty="0"/>
              <a:t>In addition to Alateen books, booklets, bookmarks, etc consider using Alateen articles from The Forum magazine</a:t>
            </a:r>
          </a:p>
          <a:p>
            <a:pPr marL="273050" indent="-241300">
              <a:spcBef>
                <a:spcPts val="600"/>
              </a:spcBef>
              <a:spcAft>
                <a:spcPts val="600"/>
              </a:spcAft>
              <a:buSzPts val="2300"/>
            </a:pPr>
            <a:r>
              <a:rPr lang="en-US" sz="2000" dirty="0"/>
              <a:t>Consider starting with high/low (Happy/Crappy), social time at beginning or end, snacks, games, etc.</a:t>
            </a:r>
            <a:endParaRPr lang="en-US" sz="2100" dirty="0"/>
          </a:p>
          <a:p>
            <a:pPr marL="273050" marR="0" lvl="0" indent="-241300" algn="l" rtl="0">
              <a:lnSpc>
                <a:spcPct val="100000"/>
              </a:lnSpc>
              <a:spcBef>
                <a:spcPts val="600"/>
              </a:spcBef>
              <a:spcAft>
                <a:spcPts val="600"/>
              </a:spcAft>
              <a:buClr>
                <a:schemeClr val="accent1"/>
              </a:buClr>
              <a:buSzPts val="2300"/>
              <a:buFont typeface="Arial"/>
              <a:buChar char="•"/>
            </a:pPr>
            <a:endParaRPr lang="en" sz="2000" dirty="0"/>
          </a:p>
          <a:p>
            <a:pPr marL="273050" marR="0" lvl="0" indent="-241300" algn="l" rtl="0">
              <a:lnSpc>
                <a:spcPct val="100000"/>
              </a:lnSpc>
              <a:spcBef>
                <a:spcPts val="600"/>
              </a:spcBef>
              <a:spcAft>
                <a:spcPts val="600"/>
              </a:spcAft>
              <a:buClr>
                <a:schemeClr val="accent1"/>
              </a:buClr>
              <a:buSzPts val="2300"/>
              <a:buFont typeface="Arial"/>
              <a:buChar char="•"/>
            </a:pPr>
            <a:endParaRPr lang="en" sz="2000" dirty="0"/>
          </a:p>
        </p:txBody>
      </p:sp>
      <p:sp>
        <p:nvSpPr>
          <p:cNvPr id="173" name="Google Shape;173;p21">
            <a:extLst>
              <a:ext uri="{FF2B5EF4-FFF2-40B4-BE49-F238E27FC236}">
                <a16:creationId xmlns:a16="http://schemas.microsoft.com/office/drawing/2014/main" id="{B7B85229-BB01-8614-5715-713779C1D7E5}"/>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15</a:t>
            </a:fld>
            <a:endParaRPr sz="2400" b="1" i="0" u="none">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293148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699025" y="206525"/>
            <a:ext cx="7604916" cy="8097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Zoom/Hybrid Meetings</a:t>
            </a:r>
            <a:endParaRPr dirty="0"/>
          </a:p>
        </p:txBody>
      </p:sp>
      <p:sp>
        <p:nvSpPr>
          <p:cNvPr id="179" name="Google Shape;179;p22"/>
          <p:cNvSpPr txBox="1">
            <a:spLocks noGrp="1"/>
          </p:cNvSpPr>
          <p:nvPr>
            <p:ph type="body" idx="1"/>
          </p:nvPr>
        </p:nvSpPr>
        <p:spPr>
          <a:xfrm>
            <a:off x="533400" y="1209675"/>
            <a:ext cx="7543800" cy="3710668"/>
          </a:xfrm>
          <a:prstGeom prst="rect">
            <a:avLst/>
          </a:prstGeom>
          <a:noFill/>
          <a:ln>
            <a:noFill/>
          </a:ln>
        </p:spPr>
        <p:txBody>
          <a:bodyPr spcFirstLastPara="1" wrap="square" lIns="91425" tIns="45700" rIns="91425" bIns="45700" anchor="ctr" anchorCtr="0">
            <a:noAutofit/>
          </a:bodyPr>
          <a:lstStyle/>
          <a:p>
            <a:pPr marL="273050" lvl="0" indent="-273050" algn="l" rtl="0">
              <a:lnSpc>
                <a:spcPct val="100000"/>
              </a:lnSpc>
              <a:spcBef>
                <a:spcPts val="600"/>
              </a:spcBef>
              <a:spcAft>
                <a:spcPts val="600"/>
              </a:spcAft>
              <a:buSzPts val="2154"/>
              <a:buChar char="•"/>
            </a:pPr>
            <a:r>
              <a:rPr lang="en" sz="1800" dirty="0"/>
              <a:t>Don’t lock the zoom meeting. They may arrive late. </a:t>
            </a:r>
            <a:endParaRPr sz="1800" dirty="0"/>
          </a:p>
          <a:p>
            <a:pPr marL="273050" lvl="0" indent="-273050" algn="l" rtl="0">
              <a:lnSpc>
                <a:spcPct val="100000"/>
              </a:lnSpc>
              <a:spcBef>
                <a:spcPts val="600"/>
              </a:spcBef>
              <a:spcAft>
                <a:spcPts val="600"/>
              </a:spcAft>
              <a:buSzPts val="2154"/>
              <a:buChar char="•"/>
            </a:pPr>
            <a:r>
              <a:rPr lang="en" sz="1800" dirty="0"/>
              <a:t>Pay attention to </a:t>
            </a:r>
            <a:r>
              <a:rPr lang="en" sz="1800" b="1" i="1" dirty="0"/>
              <a:t>their</a:t>
            </a:r>
            <a:r>
              <a:rPr lang="en" sz="1800" i="1" dirty="0"/>
              <a:t> </a:t>
            </a:r>
            <a:r>
              <a:rPr lang="en" sz="1800" dirty="0"/>
              <a:t>surroundings. Ask them if they have privacy if you suspect interference or anyone ‘listening’. Try to respectfully encourage not having anyone else in the room with them during the meeting and be understanding that some don’t have a spare room for full privacy.</a:t>
            </a:r>
            <a:endParaRPr sz="1800" dirty="0"/>
          </a:p>
          <a:p>
            <a:pPr marL="273050" lvl="0" indent="-273050" algn="l" rtl="0">
              <a:lnSpc>
                <a:spcPct val="100000"/>
              </a:lnSpc>
              <a:spcBef>
                <a:spcPts val="600"/>
              </a:spcBef>
              <a:spcAft>
                <a:spcPts val="600"/>
              </a:spcAft>
              <a:buSzPts val="2154"/>
              <a:buChar char="•"/>
            </a:pPr>
            <a:r>
              <a:rPr lang="en" sz="1800" dirty="0"/>
              <a:t>They may be on electronics or playing video games. Allow it, they are absorbing </a:t>
            </a:r>
            <a:r>
              <a:rPr lang="en" sz="1800" i="1" dirty="0"/>
              <a:t>something</a:t>
            </a:r>
            <a:r>
              <a:rPr lang="en" sz="1800" dirty="0"/>
              <a:t> by being there. Try to find ways to engage them.</a:t>
            </a:r>
            <a:endParaRPr sz="1800" dirty="0"/>
          </a:p>
          <a:p>
            <a:pPr marL="593725" lvl="1" indent="-107950" algn="l" rtl="0">
              <a:lnSpc>
                <a:spcPct val="100000"/>
              </a:lnSpc>
              <a:spcBef>
                <a:spcPts val="560"/>
              </a:spcBef>
              <a:spcAft>
                <a:spcPts val="0"/>
              </a:spcAft>
              <a:buSzPts val="2100"/>
              <a:buNone/>
            </a:pPr>
            <a:endParaRPr sz="2100" b="0" i="0" u="none" dirty="0">
              <a:solidFill>
                <a:schemeClr val="dk2"/>
              </a:solidFill>
              <a:latin typeface="Cambria"/>
              <a:ea typeface="Cambria"/>
              <a:cs typeface="Cambria"/>
              <a:sym typeface="Cambria"/>
            </a:endParaRPr>
          </a:p>
          <a:p>
            <a:pPr marL="593725" lvl="1" indent="-107950" algn="l" rtl="0">
              <a:lnSpc>
                <a:spcPct val="100000"/>
              </a:lnSpc>
              <a:spcBef>
                <a:spcPts val="560"/>
              </a:spcBef>
              <a:spcAft>
                <a:spcPts val="0"/>
              </a:spcAft>
              <a:buSzPts val="2100"/>
              <a:buNone/>
            </a:pPr>
            <a:endParaRPr sz="2100" b="0" i="0" u="none" dirty="0">
              <a:solidFill>
                <a:schemeClr val="dk2"/>
              </a:solidFill>
              <a:latin typeface="Cambria"/>
              <a:ea typeface="Cambria"/>
              <a:cs typeface="Cambria"/>
              <a:sym typeface="Cambria"/>
            </a:endParaRPr>
          </a:p>
        </p:txBody>
      </p:sp>
      <p:sp>
        <p:nvSpPr>
          <p:cNvPr id="180" name="Google Shape;180;p22"/>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16</a:t>
            </a:fld>
            <a:endParaRPr sz="2400" b="1" i="0" u="none">
              <a:solidFill>
                <a:srgbClr val="262626"/>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p:nvPr/>
        </p:nvSpPr>
        <p:spPr>
          <a:xfrm>
            <a:off x="333375" y="345281"/>
            <a:ext cx="8534400" cy="7786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Difficult Situations</a:t>
            </a:r>
            <a:endParaRPr dirty="0"/>
          </a:p>
        </p:txBody>
      </p:sp>
      <p:sp>
        <p:nvSpPr>
          <p:cNvPr id="211" name="Google Shape;211;p26"/>
          <p:cNvSpPr txBox="1"/>
          <p:nvPr/>
        </p:nvSpPr>
        <p:spPr>
          <a:xfrm>
            <a:off x="1059909" y="1309107"/>
            <a:ext cx="7322091" cy="3429000"/>
          </a:xfrm>
          <a:prstGeom prst="rect">
            <a:avLst/>
          </a:prstGeom>
          <a:noFill/>
          <a:ln>
            <a:noFill/>
          </a:ln>
        </p:spPr>
        <p:txBody>
          <a:bodyPr spcFirstLastPara="1" wrap="square" lIns="91425" tIns="45700" rIns="91425" bIns="45700" anchor="t" anchorCtr="0">
            <a:noAutofit/>
          </a:bodyPr>
          <a:lstStyle/>
          <a:p>
            <a:pPr marL="31750" lvl="0">
              <a:spcBef>
                <a:spcPts val="600"/>
              </a:spcBef>
              <a:spcAft>
                <a:spcPts val="600"/>
              </a:spcAft>
              <a:buSzPts val="2100"/>
            </a:pPr>
            <a:r>
              <a:rPr lang="en-US" sz="1800" dirty="0" err="1">
                <a:solidFill>
                  <a:schemeClr val="dk2"/>
                </a:solidFill>
              </a:rPr>
              <a:t>Alateens</a:t>
            </a:r>
            <a:r>
              <a:rPr lang="en-US" sz="1800" dirty="0">
                <a:solidFill>
                  <a:schemeClr val="dk2"/>
                </a:solidFill>
              </a:rPr>
              <a:t> may share family matters that are disturbing. Remember…</a:t>
            </a:r>
          </a:p>
          <a:p>
            <a:pPr marL="317500" lvl="4" indent="-285750">
              <a:spcBef>
                <a:spcPts val="300"/>
              </a:spcBef>
              <a:spcAft>
                <a:spcPts val="300"/>
              </a:spcAft>
              <a:buSzPts val="2100"/>
              <a:buFont typeface="Courier New" panose="02070309020205020404" pitchFamily="49" charset="0"/>
              <a:buChar char="o"/>
            </a:pPr>
            <a:r>
              <a:rPr lang="en-US" dirty="0">
                <a:solidFill>
                  <a:schemeClr val="dk2"/>
                </a:solidFill>
              </a:rPr>
              <a:t>They are only sharing one side of the story</a:t>
            </a:r>
          </a:p>
          <a:p>
            <a:pPr marL="317500" lvl="4" indent="-285750">
              <a:spcBef>
                <a:spcPts val="300"/>
              </a:spcBef>
              <a:spcAft>
                <a:spcPts val="300"/>
              </a:spcAft>
              <a:buSzPts val="2100"/>
              <a:buFont typeface="Courier New" panose="02070309020205020404" pitchFamily="49" charset="0"/>
              <a:buChar char="o"/>
            </a:pPr>
            <a:r>
              <a:rPr lang="en-US" dirty="0">
                <a:solidFill>
                  <a:schemeClr val="dk2"/>
                </a:solidFill>
              </a:rPr>
              <a:t>It is not the AMIAS role to fix the Alateen’s problems</a:t>
            </a:r>
          </a:p>
          <a:p>
            <a:pPr marL="317500" lvl="4" indent="-285750">
              <a:spcBef>
                <a:spcPts val="300"/>
              </a:spcBef>
              <a:spcAft>
                <a:spcPts val="300"/>
              </a:spcAft>
              <a:buSzPts val="2100"/>
              <a:buFont typeface="Courier New" panose="02070309020205020404" pitchFamily="49" charset="0"/>
              <a:buChar char="o"/>
            </a:pPr>
            <a:r>
              <a:rPr lang="en-US" dirty="0">
                <a:solidFill>
                  <a:schemeClr val="dk2"/>
                </a:solidFill>
              </a:rPr>
              <a:t>We need to practice detachment and </a:t>
            </a:r>
            <a:r>
              <a:rPr lang="en-US" dirty="0">
                <a:solidFill>
                  <a:schemeClr val="dk2"/>
                </a:solidFill>
                <a:latin typeface="+mj-lt"/>
              </a:rPr>
              <a:t>keep the focus on our own recovery </a:t>
            </a:r>
          </a:p>
          <a:p>
            <a:pPr marL="317500" lvl="4" indent="-285750">
              <a:spcBef>
                <a:spcPts val="300"/>
              </a:spcBef>
              <a:spcAft>
                <a:spcPts val="300"/>
              </a:spcAft>
              <a:buSzPts val="2100"/>
              <a:buFont typeface="Courier New" panose="02070309020205020404" pitchFamily="49" charset="0"/>
              <a:buChar char="o"/>
            </a:pPr>
            <a:r>
              <a:rPr lang="en-US" dirty="0">
                <a:solidFill>
                  <a:schemeClr val="dk2"/>
                </a:solidFill>
                <a:latin typeface="+mj-lt"/>
              </a:rPr>
              <a:t>Talk to the other AMIAS after the meeting and/or call another AMIAS, the AAC or AAPP if you need to discuss it.</a:t>
            </a:r>
          </a:p>
          <a:p>
            <a:pPr marL="317500" lvl="4" indent="-285750">
              <a:spcBef>
                <a:spcPts val="300"/>
              </a:spcBef>
              <a:spcAft>
                <a:spcPts val="300"/>
              </a:spcAft>
              <a:buSzPts val="2100"/>
              <a:buFont typeface="Courier New" panose="02070309020205020404" pitchFamily="49" charset="0"/>
              <a:buChar char="o"/>
            </a:pPr>
            <a:r>
              <a:rPr lang="en-US" dirty="0">
                <a:solidFill>
                  <a:schemeClr val="dk2"/>
                </a:solidFill>
                <a:latin typeface="+mj-lt"/>
                <a:ea typeface="Cambria"/>
                <a:cs typeface="Cambria"/>
                <a:sym typeface="Cambria"/>
              </a:rPr>
              <a:t>Sometimes they just need to talk about it – encourage them to find solutions in the literature, etc.</a:t>
            </a:r>
          </a:p>
          <a:p>
            <a:pPr marL="317500" lvl="4" indent="-285750">
              <a:spcBef>
                <a:spcPts val="300"/>
              </a:spcBef>
              <a:spcAft>
                <a:spcPts val="300"/>
              </a:spcAft>
              <a:buSzPts val="2100"/>
              <a:buFont typeface="Courier New" panose="02070309020205020404" pitchFamily="49" charset="0"/>
              <a:buChar char="o"/>
            </a:pPr>
            <a:r>
              <a:rPr lang="en-US" dirty="0">
                <a:solidFill>
                  <a:schemeClr val="dk2"/>
                </a:solidFill>
                <a:latin typeface="+mj-lt"/>
                <a:ea typeface="Cambria"/>
                <a:cs typeface="Cambria"/>
                <a:sym typeface="Cambria"/>
              </a:rPr>
              <a:t>Guide discussion back to literature or a topic (use the index)</a:t>
            </a:r>
          </a:p>
          <a:p>
            <a:pPr marL="317500" lvl="4" indent="-285750">
              <a:spcBef>
                <a:spcPts val="300"/>
              </a:spcBef>
              <a:spcAft>
                <a:spcPts val="300"/>
              </a:spcAft>
              <a:buSzPts val="2100"/>
              <a:buFont typeface="Courier New" panose="02070309020205020404" pitchFamily="49" charset="0"/>
              <a:buChar char="o"/>
            </a:pPr>
            <a:r>
              <a:rPr lang="en-US" dirty="0">
                <a:solidFill>
                  <a:schemeClr val="dk2"/>
                </a:solidFill>
                <a:latin typeface="+mj-lt"/>
                <a:ea typeface="Cambria"/>
                <a:cs typeface="Cambria"/>
                <a:sym typeface="Cambria"/>
              </a:rPr>
              <a:t>If there are concerns about an AMIAS’ behavior, contact the AAC or AAPP</a:t>
            </a:r>
          </a:p>
        </p:txBody>
      </p:sp>
      <p:sp>
        <p:nvSpPr>
          <p:cNvPr id="212" name="Google Shape;212;p2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17</a:t>
            </a:fld>
            <a:endParaRPr sz="2400" b="1" i="0" u="none">
              <a:solidFill>
                <a:srgbClr val="262626"/>
              </a:solidFill>
              <a:latin typeface="Calibri"/>
              <a:ea typeface="Calibri"/>
              <a:cs typeface="Calibri"/>
              <a:sym typeface="Calibri"/>
            </a:endParaRPr>
          </a:p>
        </p:txBody>
      </p:sp>
      <p:pic>
        <p:nvPicPr>
          <p:cNvPr id="213" name="Google Shape;213;p26" descr="C:\Users\Office Depot\AppData\Local\Microsoft\Windows\Temporary Internet Files\Content.IE5\PRB62OI2\Advancedsettings[1].png"/>
          <p:cNvPicPr preferRelativeResize="0"/>
          <p:nvPr/>
        </p:nvPicPr>
        <p:blipFill rotWithShape="1">
          <a:blip r:embed="rId3">
            <a:alphaModFix/>
          </a:blip>
          <a:srcRect/>
          <a:stretch/>
        </p:blipFill>
        <p:spPr>
          <a:xfrm>
            <a:off x="7715973" y="2931953"/>
            <a:ext cx="1135858" cy="11358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p:nvPr/>
        </p:nvSpPr>
        <p:spPr>
          <a:xfrm>
            <a:off x="838200" y="400050"/>
            <a:ext cx="7467600" cy="1084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What Parents Need to Know</a:t>
            </a:r>
            <a:endParaRPr dirty="0"/>
          </a:p>
        </p:txBody>
      </p:sp>
      <p:sp>
        <p:nvSpPr>
          <p:cNvPr id="233" name="Google Shape;233;p29"/>
          <p:cNvSpPr txBox="1"/>
          <p:nvPr/>
        </p:nvSpPr>
        <p:spPr>
          <a:xfrm>
            <a:off x="1405054" y="1271239"/>
            <a:ext cx="6641673" cy="2994356"/>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600"/>
              </a:spcBef>
              <a:spcAft>
                <a:spcPts val="600"/>
              </a:spcAft>
              <a:buClr>
                <a:schemeClr val="accent1"/>
              </a:buClr>
              <a:buSzPts val="2400"/>
              <a:buFont typeface="Arial"/>
              <a:buChar char="•"/>
            </a:pPr>
            <a:r>
              <a:rPr lang="en" sz="1800" b="0" i="0" u="none" strike="noStrike" cap="none" dirty="0">
                <a:solidFill>
                  <a:schemeClr val="dk2"/>
                </a:solidFill>
                <a:latin typeface="Cambria"/>
                <a:ea typeface="Cambria"/>
                <a:cs typeface="Cambria"/>
                <a:sym typeface="Cambria"/>
              </a:rPr>
              <a:t>2 experienced Al-Anon members oversee the meeting.</a:t>
            </a:r>
          </a:p>
          <a:p>
            <a:pPr marL="273050" marR="0" lvl="0" indent="-273050" algn="l" rtl="0">
              <a:lnSpc>
                <a:spcPct val="100000"/>
              </a:lnSpc>
              <a:spcBef>
                <a:spcPts val="600"/>
              </a:spcBef>
              <a:spcAft>
                <a:spcPts val="600"/>
              </a:spcAft>
              <a:buClr>
                <a:schemeClr val="accent1"/>
              </a:buClr>
              <a:buSzPts val="2400"/>
              <a:buFont typeface="Arial"/>
              <a:buChar char="•"/>
            </a:pPr>
            <a:r>
              <a:rPr lang="en" sz="1800" dirty="0">
                <a:solidFill>
                  <a:schemeClr val="dk2"/>
                </a:solidFill>
                <a:latin typeface="Cambria"/>
                <a:ea typeface="Cambria"/>
                <a:cs typeface="Cambria"/>
                <a:sym typeface="Cambria"/>
              </a:rPr>
              <a:t>AMIAS are trained and certified, which includes an FBI background check.</a:t>
            </a:r>
          </a:p>
          <a:p>
            <a:pPr marL="273050" marR="0" lvl="0" indent="-273050" algn="l" rtl="0">
              <a:lnSpc>
                <a:spcPct val="100000"/>
              </a:lnSpc>
              <a:spcBef>
                <a:spcPts val="600"/>
              </a:spcBef>
              <a:spcAft>
                <a:spcPts val="600"/>
              </a:spcAft>
              <a:buClr>
                <a:schemeClr val="accent1"/>
              </a:buClr>
              <a:buSzPts val="2400"/>
              <a:buFont typeface="Arial"/>
              <a:buChar char="•"/>
            </a:pPr>
            <a:r>
              <a:rPr lang="en" sz="1800" b="0" i="0" u="none" strike="noStrike" cap="none" dirty="0">
                <a:solidFill>
                  <a:schemeClr val="dk2"/>
                </a:solidFill>
                <a:latin typeface="Cambria"/>
                <a:ea typeface="Cambria"/>
                <a:cs typeface="Cambria"/>
                <a:sym typeface="Cambria"/>
              </a:rPr>
              <a:t>Safety measures are in place</a:t>
            </a:r>
          </a:p>
          <a:p>
            <a:pPr marL="273050" marR="0" lvl="0" indent="-273050" algn="l" rtl="0">
              <a:lnSpc>
                <a:spcPct val="100000"/>
              </a:lnSpc>
              <a:spcBef>
                <a:spcPts val="600"/>
              </a:spcBef>
              <a:spcAft>
                <a:spcPts val="600"/>
              </a:spcAft>
              <a:buClr>
                <a:schemeClr val="accent1"/>
              </a:buClr>
              <a:buSzPts val="2400"/>
              <a:buFont typeface="Arial"/>
              <a:buChar char="•"/>
            </a:pPr>
            <a:r>
              <a:rPr lang="en" sz="1800" b="0" i="0" u="none" strike="noStrike" cap="none" dirty="0">
                <a:solidFill>
                  <a:schemeClr val="dk2"/>
                </a:solidFill>
                <a:latin typeface="Cambria"/>
                <a:ea typeface="Cambria"/>
                <a:cs typeface="Cambria"/>
                <a:sym typeface="Cambria"/>
              </a:rPr>
              <a:t>Alateens should attend 6 meetings before deciding</a:t>
            </a:r>
          </a:p>
          <a:p>
            <a:pPr marL="273050" marR="0" lvl="0" indent="-273050" algn="l" rtl="0">
              <a:lnSpc>
                <a:spcPct val="100000"/>
              </a:lnSpc>
              <a:spcBef>
                <a:spcPts val="600"/>
              </a:spcBef>
              <a:spcAft>
                <a:spcPts val="600"/>
              </a:spcAft>
              <a:buClr>
                <a:schemeClr val="accent1"/>
              </a:buClr>
              <a:buSzPts val="2400"/>
              <a:buFont typeface="Arial"/>
              <a:buChar char="•"/>
            </a:pPr>
            <a:r>
              <a:rPr lang="en" sz="1800" dirty="0">
                <a:solidFill>
                  <a:schemeClr val="dk2"/>
                </a:solidFill>
                <a:latin typeface="Cambria"/>
                <a:ea typeface="Cambria"/>
                <a:cs typeface="Cambria"/>
                <a:sym typeface="Cambria"/>
              </a:rPr>
              <a:t>Share t</a:t>
            </a:r>
            <a:r>
              <a:rPr lang="en-US" sz="1800" dirty="0">
                <a:solidFill>
                  <a:schemeClr val="dk2"/>
                </a:solidFill>
                <a:latin typeface="Cambria"/>
                <a:ea typeface="Cambria"/>
                <a:cs typeface="Cambria"/>
                <a:sym typeface="Cambria"/>
              </a:rPr>
              <a:t>he </a:t>
            </a:r>
            <a:r>
              <a:rPr lang="en-US" sz="1800" dirty="0">
                <a:solidFill>
                  <a:schemeClr val="dk2"/>
                </a:solidFill>
                <a:latin typeface="Cambria"/>
                <a:ea typeface="Cambria"/>
                <a:cs typeface="Cambria"/>
                <a:sym typeface="Cambria"/>
                <a:hlinkClick r:id="rId3"/>
              </a:rPr>
              <a:t>flyer for parents-guardians-friends</a:t>
            </a:r>
            <a:r>
              <a:rPr lang="en-US" sz="1800" dirty="0">
                <a:solidFill>
                  <a:schemeClr val="dk2"/>
                </a:solidFill>
                <a:latin typeface="Cambria"/>
                <a:ea typeface="Cambria"/>
                <a:cs typeface="Cambria"/>
                <a:sym typeface="Cambria"/>
              </a:rPr>
              <a:t> </a:t>
            </a:r>
            <a:r>
              <a:rPr lang="en" sz="1800" dirty="0">
                <a:solidFill>
                  <a:schemeClr val="dk2"/>
                </a:solidFill>
                <a:latin typeface="Cambria"/>
                <a:ea typeface="Cambria"/>
                <a:cs typeface="Cambria"/>
                <a:sym typeface="Cambria"/>
              </a:rPr>
              <a:t> (modify if needed)</a:t>
            </a:r>
          </a:p>
          <a:p>
            <a:pPr marL="273050" marR="0" lvl="0" indent="-120650" algn="l" rtl="0">
              <a:lnSpc>
                <a:spcPct val="100000"/>
              </a:lnSpc>
              <a:spcBef>
                <a:spcPts val="480"/>
              </a:spcBef>
              <a:spcAft>
                <a:spcPts val="0"/>
              </a:spcAft>
              <a:buClr>
                <a:schemeClr val="accent1"/>
              </a:buClr>
              <a:buSzPts val="2400"/>
              <a:buFont typeface="Arial"/>
              <a:buNone/>
            </a:pPr>
            <a:endParaRPr sz="2400" b="0" i="0" u="none" strike="noStrike" cap="none" dirty="0">
              <a:solidFill>
                <a:schemeClr val="dk2"/>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600"/>
              <a:buFont typeface="Arial"/>
              <a:buNone/>
            </a:pPr>
            <a:endParaRPr sz="2400" b="0" i="0" u="none" strike="noStrike" cap="none" dirty="0">
              <a:solidFill>
                <a:schemeClr val="dk2"/>
              </a:solidFill>
              <a:latin typeface="Cambria"/>
              <a:ea typeface="Cambria"/>
              <a:cs typeface="Cambria"/>
              <a:sym typeface="Cambria"/>
            </a:endParaRPr>
          </a:p>
        </p:txBody>
      </p:sp>
      <p:sp>
        <p:nvSpPr>
          <p:cNvPr id="234" name="Google Shape;234;p2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18</a:t>
            </a:fld>
            <a:endParaRPr sz="2400" b="1" i="0" u="none">
              <a:solidFill>
                <a:srgbClr val="262626"/>
              </a:solidFill>
              <a:latin typeface="Calibri"/>
              <a:ea typeface="Calibri"/>
              <a:cs typeface="Calibri"/>
              <a:sym typeface="Calibri"/>
            </a:endParaRPr>
          </a:p>
        </p:txBody>
      </p:sp>
      <p:pic>
        <p:nvPicPr>
          <p:cNvPr id="235" name="Google Shape;235;p29"/>
          <p:cNvPicPr preferRelativeResize="0"/>
          <p:nvPr/>
        </p:nvPicPr>
        <p:blipFill rotWithShape="1">
          <a:blip r:embed="rId4">
            <a:alphaModFix/>
          </a:blip>
          <a:srcRect/>
          <a:stretch/>
        </p:blipFill>
        <p:spPr>
          <a:xfrm>
            <a:off x="7400692" y="1187550"/>
            <a:ext cx="676507" cy="5943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p:nvPr/>
        </p:nvSpPr>
        <p:spPr>
          <a:xfrm>
            <a:off x="914400" y="364331"/>
            <a:ext cx="7396976" cy="5774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Interacting with Parents </a:t>
            </a:r>
            <a:endParaRPr dirty="0"/>
          </a:p>
        </p:txBody>
      </p:sp>
      <p:sp>
        <p:nvSpPr>
          <p:cNvPr id="243" name="Google Shape;243;p30"/>
          <p:cNvSpPr txBox="1"/>
          <p:nvPr/>
        </p:nvSpPr>
        <p:spPr>
          <a:xfrm>
            <a:off x="838200" y="1428750"/>
            <a:ext cx="7620000" cy="28956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600"/>
              </a:spcAft>
              <a:buClr>
                <a:srgbClr val="D16349"/>
              </a:buClr>
              <a:buSzPts val="1700"/>
              <a:buFont typeface="Arial"/>
              <a:buChar char="•"/>
            </a:pPr>
            <a:r>
              <a:rPr lang="en" sz="2000" b="0" i="0" u="none" strike="noStrike" cap="none" dirty="0">
                <a:solidFill>
                  <a:srgbClr val="000000"/>
                </a:solidFill>
                <a:latin typeface="Georgia"/>
                <a:ea typeface="Georgia"/>
                <a:cs typeface="Georgia"/>
                <a:sym typeface="Georgia"/>
              </a:rPr>
              <a:t>The AMIAS and the Alateens are bound by our Tradition of Anonymity.  We need to respect and keep confidential anything that a parent or an Alateen shares. </a:t>
            </a:r>
          </a:p>
          <a:p>
            <a:pPr marL="273050" marR="0" lvl="0" indent="-273050" algn="l" rtl="0">
              <a:lnSpc>
                <a:spcPct val="100000"/>
              </a:lnSpc>
              <a:spcBef>
                <a:spcPts val="0"/>
              </a:spcBef>
              <a:spcAft>
                <a:spcPts val="600"/>
              </a:spcAft>
              <a:buClr>
                <a:srgbClr val="D16349"/>
              </a:buClr>
              <a:buSzPts val="1700"/>
              <a:buFont typeface="Arial"/>
              <a:buChar char="•"/>
            </a:pPr>
            <a:endParaRPr dirty="0"/>
          </a:p>
          <a:p>
            <a:pPr marL="273050" marR="0" lvl="0" indent="-273050" algn="l" rtl="0">
              <a:lnSpc>
                <a:spcPct val="100000"/>
              </a:lnSpc>
              <a:spcBef>
                <a:spcPts val="400"/>
              </a:spcBef>
              <a:spcAft>
                <a:spcPts val="600"/>
              </a:spcAft>
              <a:buClr>
                <a:srgbClr val="D16349"/>
              </a:buClr>
              <a:buSzPts val="1700"/>
              <a:buFont typeface="Arial"/>
              <a:buChar char="•"/>
            </a:pPr>
            <a:r>
              <a:rPr lang="en" sz="2000" b="0" i="0" u="none" strike="noStrike" cap="none" dirty="0">
                <a:solidFill>
                  <a:srgbClr val="000000"/>
                </a:solidFill>
                <a:latin typeface="Georgia"/>
                <a:ea typeface="Georgia"/>
                <a:cs typeface="Georgia"/>
                <a:sym typeface="Georgia"/>
              </a:rPr>
              <a:t>Never come between a child and their parent, or undermine the parent’s authority.  The AMIAS only has responsibility for the child while the child is in the Alateen meeting or event.</a:t>
            </a:r>
            <a:endParaRPr dirty="0"/>
          </a:p>
          <a:p>
            <a:pPr marL="273050" marR="0" lvl="0" indent="-273050" algn="l" rtl="0">
              <a:lnSpc>
                <a:spcPct val="100000"/>
              </a:lnSpc>
              <a:spcBef>
                <a:spcPts val="400"/>
              </a:spcBef>
              <a:spcAft>
                <a:spcPts val="600"/>
              </a:spcAft>
              <a:buClr>
                <a:srgbClr val="D16349"/>
              </a:buClr>
              <a:buSzPts val="1700"/>
              <a:buFont typeface="Arial"/>
              <a:buChar char="•"/>
            </a:pPr>
            <a:r>
              <a:rPr lang="en" sz="2000" b="0" i="0" u="none" strike="noStrike" cap="none" dirty="0">
                <a:solidFill>
                  <a:srgbClr val="000000"/>
                </a:solidFill>
                <a:latin typeface="Georgia"/>
                <a:ea typeface="Georgia"/>
                <a:cs typeface="Georgia"/>
                <a:sym typeface="Georgia"/>
              </a:rPr>
              <a:t>Our answer is always “_________ is doing fine”  </a:t>
            </a:r>
            <a:endParaRPr dirty="0"/>
          </a:p>
        </p:txBody>
      </p:sp>
      <p:sp>
        <p:nvSpPr>
          <p:cNvPr id="244" name="Google Shape;244;p3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19</a:t>
            </a:fld>
            <a:endParaRPr sz="2400" b="1" i="0" u="none">
              <a:solidFill>
                <a:srgbClr val="26262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body" idx="1"/>
          </p:nvPr>
        </p:nvSpPr>
        <p:spPr>
          <a:xfrm>
            <a:off x="773152" y="361950"/>
            <a:ext cx="7538224"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1100"/>
              <a:buFont typeface="Arial"/>
              <a:buNone/>
            </a:pPr>
            <a:r>
              <a:rPr lang="en" sz="4400" b="0" i="0" u="none" strike="noStrike" cap="none" dirty="0">
                <a:solidFill>
                  <a:srgbClr val="C00000"/>
                </a:solidFill>
                <a:latin typeface="Cambria"/>
                <a:ea typeface="Cambria"/>
                <a:cs typeface="Cambria"/>
                <a:sym typeface="Cambria"/>
              </a:rPr>
              <a:t>Training Objectives</a:t>
            </a:r>
            <a:endParaRPr dirty="0"/>
          </a:p>
        </p:txBody>
      </p:sp>
      <p:sp>
        <p:nvSpPr>
          <p:cNvPr id="76" name="Google Shape;76;p1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2</a:t>
            </a:fld>
            <a:endParaRPr sz="2400" b="1" i="0" u="none">
              <a:solidFill>
                <a:srgbClr val="262626"/>
              </a:solidFill>
              <a:latin typeface="Calibri"/>
              <a:ea typeface="Calibri"/>
              <a:cs typeface="Calibri"/>
              <a:sym typeface="Calibri"/>
            </a:endParaRPr>
          </a:p>
        </p:txBody>
      </p:sp>
      <p:sp>
        <p:nvSpPr>
          <p:cNvPr id="77" name="Google Shape;77;p11"/>
          <p:cNvSpPr txBox="1"/>
          <p:nvPr/>
        </p:nvSpPr>
        <p:spPr>
          <a:xfrm>
            <a:off x="773152" y="1123950"/>
            <a:ext cx="7538224" cy="3086448"/>
          </a:xfrm>
          <a:prstGeom prst="rect">
            <a:avLst/>
          </a:prstGeom>
          <a:noFill/>
          <a:ln>
            <a:noFill/>
          </a:ln>
        </p:spPr>
        <p:txBody>
          <a:bodyPr spcFirstLastPara="1" wrap="square" lIns="91425" tIns="45700" rIns="91425" bIns="45700" anchor="t" anchorCtr="0">
            <a:noAutofit/>
          </a:bodyPr>
          <a:lstStyle/>
          <a:p>
            <a:pPr marL="812800" lvl="2" indent="-781050">
              <a:spcBef>
                <a:spcPts val="600"/>
              </a:spcBef>
              <a:spcAft>
                <a:spcPts val="600"/>
              </a:spcAft>
              <a:buSzPts val="1621"/>
              <a:buFont typeface="Arial" panose="020B0604020202020204" pitchFamily="34" charset="0"/>
              <a:buChar char="•"/>
            </a:pPr>
            <a:r>
              <a:rPr lang="en-US" sz="2000" dirty="0">
                <a:latin typeface="Cambria" panose="02040503050406030204" pitchFamily="18" charset="0"/>
                <a:ea typeface="Cambria" panose="02040503050406030204" pitchFamily="18" charset="0"/>
                <a:cs typeface="Cambria"/>
                <a:sym typeface="Cambria"/>
              </a:rPr>
              <a:t>Understand Alateen, Area 24 and t</a:t>
            </a:r>
            <a:r>
              <a:rPr lang="en" sz="2000" dirty="0">
                <a:latin typeface="Cambria" panose="02040503050406030204" pitchFamily="18" charset="0"/>
                <a:ea typeface="Cambria" panose="02040503050406030204" pitchFamily="18" charset="0"/>
                <a:sym typeface="Cambria"/>
              </a:rPr>
              <a:t>he role of an AMIAS</a:t>
            </a:r>
          </a:p>
          <a:p>
            <a:pPr marL="812800" lvl="2" indent="-781050">
              <a:spcBef>
                <a:spcPts val="600"/>
              </a:spcBef>
              <a:spcAft>
                <a:spcPts val="600"/>
              </a:spcAft>
              <a:buSzPts val="1621"/>
              <a:buFont typeface="Arial" panose="020B0604020202020204" pitchFamily="34" charset="0"/>
              <a:buChar char="•"/>
            </a:pPr>
            <a:r>
              <a:rPr lang="en" sz="2000" b="0" i="0" u="none" strike="noStrike" cap="none" dirty="0">
                <a:solidFill>
                  <a:srgbClr val="000000"/>
                </a:solidFill>
                <a:latin typeface="Cambria" panose="02040503050406030204" pitchFamily="18" charset="0"/>
                <a:ea typeface="Cambria" panose="02040503050406030204" pitchFamily="18" charset="0"/>
                <a:cs typeface="Cambria"/>
                <a:sym typeface="Cambria"/>
              </a:rPr>
              <a:t>Be Familiar with Safety &amp; Behavioral Requirements &amp; Procedures</a:t>
            </a:r>
          </a:p>
          <a:p>
            <a:pPr marL="812800" lvl="2" indent="-781050">
              <a:spcBef>
                <a:spcPts val="600"/>
              </a:spcBef>
              <a:spcAft>
                <a:spcPts val="600"/>
              </a:spcAft>
              <a:buSzPts val="1621"/>
              <a:buFont typeface="Arial" panose="020B0604020202020204" pitchFamily="34" charset="0"/>
              <a:buChar char="•"/>
            </a:pPr>
            <a:r>
              <a:rPr lang="en-US" sz="2000" dirty="0">
                <a:latin typeface="Cambria" panose="02040503050406030204" pitchFamily="18" charset="0"/>
                <a:ea typeface="Cambria" panose="02040503050406030204" pitchFamily="18" charset="0"/>
                <a:sym typeface="Cambria"/>
              </a:rPr>
              <a:t>Understand Your Responsibility as a Mandatory Reporter</a:t>
            </a:r>
            <a:endParaRPr sz="2000" dirty="0">
              <a:latin typeface="Cambria" panose="02040503050406030204" pitchFamily="18" charset="0"/>
              <a:ea typeface="Cambria" panose="02040503050406030204" pitchFamily="18" charset="0"/>
            </a:endParaRPr>
          </a:p>
          <a:p>
            <a:pPr marL="812800" lvl="2" indent="-781050">
              <a:spcBef>
                <a:spcPts val="600"/>
              </a:spcBef>
              <a:spcAft>
                <a:spcPts val="600"/>
              </a:spcAft>
              <a:buSzPts val="1621"/>
              <a:buFont typeface="Arial" panose="020B0604020202020204" pitchFamily="34" charset="0"/>
              <a:buChar char="•"/>
            </a:pPr>
            <a:r>
              <a:rPr lang="en" sz="2000" b="0" i="0" u="none" strike="noStrike" cap="none" dirty="0">
                <a:solidFill>
                  <a:srgbClr val="000000"/>
                </a:solidFill>
                <a:latin typeface="Cambria" panose="02040503050406030204" pitchFamily="18" charset="0"/>
                <a:ea typeface="Cambria" panose="02040503050406030204" pitchFamily="18" charset="0"/>
                <a:cs typeface="Cambria"/>
                <a:sym typeface="Cambria"/>
              </a:rPr>
              <a:t>Know Where to Find Resources</a:t>
            </a:r>
          </a:p>
          <a:p>
            <a:pPr marL="31750" lvl="2" algn="ctr">
              <a:spcBef>
                <a:spcPts val="600"/>
              </a:spcBef>
              <a:spcAft>
                <a:spcPts val="600"/>
              </a:spcAft>
              <a:buSzPts val="1621"/>
            </a:pPr>
            <a:endParaRPr lang="en" sz="1400" b="1" i="0" u="none" strike="noStrike" cap="none" dirty="0">
              <a:solidFill>
                <a:srgbClr val="000000"/>
              </a:solidFill>
              <a:latin typeface="Cambria"/>
              <a:ea typeface="Cambria"/>
              <a:cs typeface="Cambria"/>
              <a:sym typeface="Cambria"/>
            </a:endParaRPr>
          </a:p>
          <a:p>
            <a:pPr marL="812800" lvl="2" indent="-781050">
              <a:spcBef>
                <a:spcPts val="600"/>
              </a:spcBef>
              <a:spcAft>
                <a:spcPts val="600"/>
              </a:spcAft>
              <a:buSzPts val="1621"/>
              <a:buFont typeface="Georgia"/>
              <a:buAutoNum type="romanUcPeriod"/>
            </a:pPr>
            <a:endParaRPr dirty="0"/>
          </a:p>
        </p:txBody>
      </p:sp>
      <p:sp>
        <p:nvSpPr>
          <p:cNvPr id="2" name="Google Shape;78;p11"/>
          <p:cNvSpPr txBox="1"/>
          <p:nvPr/>
        </p:nvSpPr>
        <p:spPr>
          <a:xfrm>
            <a:off x="651417" y="4687031"/>
            <a:ext cx="7841166" cy="4584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
              <a:buFont typeface="Georgia"/>
              <a:buNone/>
            </a:pPr>
            <a:r>
              <a:rPr lang="en" sz="1600" b="1" i="1" u="none" strike="noStrike" cap="none" dirty="0">
                <a:solidFill>
                  <a:srgbClr val="C00000"/>
                </a:solidFill>
                <a:latin typeface="Georgia"/>
                <a:ea typeface="Georgia"/>
                <a:cs typeface="Georgia"/>
                <a:sym typeface="Georgia"/>
              </a:rPr>
              <a:t>This training is a prerequisite for Certification/Recertification</a:t>
            </a:r>
            <a:endParaRPr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1"/>
          <p:cNvPicPr preferRelativeResize="0"/>
          <p:nvPr/>
        </p:nvPicPr>
        <p:blipFill rotWithShape="1">
          <a:blip r:embed="rId3">
            <a:alphaModFix/>
          </a:blip>
          <a:srcRect/>
          <a:stretch/>
        </p:blipFill>
        <p:spPr>
          <a:xfrm>
            <a:off x="2362200" y="628650"/>
            <a:ext cx="3886200" cy="3005138"/>
          </a:xfrm>
          <a:prstGeom prst="rect">
            <a:avLst/>
          </a:prstGeom>
          <a:noFill/>
          <a:ln>
            <a:noFill/>
          </a:ln>
        </p:spPr>
      </p:pic>
      <p:sp>
        <p:nvSpPr>
          <p:cNvPr id="250" name="Google Shape;250;p31"/>
          <p:cNvSpPr txBox="1"/>
          <p:nvPr/>
        </p:nvSpPr>
        <p:spPr>
          <a:xfrm>
            <a:off x="1066800" y="3867150"/>
            <a:ext cx="7010400" cy="7679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1" u="none" strike="noStrike" cap="none">
                <a:solidFill>
                  <a:srgbClr val="C00000"/>
                </a:solidFill>
                <a:latin typeface="Cambria"/>
                <a:ea typeface="Cambria"/>
                <a:cs typeface="Cambria"/>
                <a:sym typeface="Cambria"/>
              </a:rPr>
              <a:t>Questions</a:t>
            </a:r>
            <a:endParaRPr/>
          </a:p>
        </p:txBody>
      </p:sp>
      <p:sp>
        <p:nvSpPr>
          <p:cNvPr id="251" name="Google Shape;251;p3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20</a:t>
            </a:fld>
            <a:endParaRPr sz="2400" b="1" i="0" u="none">
              <a:solidFill>
                <a:srgbClr val="26262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492125" y="457200"/>
            <a:ext cx="8101748" cy="571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000"/>
              <a:buFont typeface="Calibri"/>
              <a:buNone/>
            </a:pPr>
            <a:r>
              <a:rPr lang="en" sz="4000" b="0" i="0" u="none" strike="noStrike" cap="none" dirty="0">
                <a:solidFill>
                  <a:srgbClr val="C00000"/>
                </a:solidFill>
                <a:latin typeface="Cambria"/>
                <a:ea typeface="Cambria"/>
                <a:cs typeface="Cambria"/>
                <a:sym typeface="Cambria"/>
              </a:rPr>
              <a:t>Safety &amp; Behavioral Requirements </a:t>
            </a:r>
            <a:endParaRPr dirty="0"/>
          </a:p>
        </p:txBody>
      </p:sp>
      <p:sp>
        <p:nvSpPr>
          <p:cNvPr id="264" name="Google Shape;264;p33"/>
          <p:cNvSpPr txBox="1">
            <a:spLocks noGrp="1"/>
          </p:cNvSpPr>
          <p:nvPr>
            <p:ph type="body" idx="1"/>
          </p:nvPr>
        </p:nvSpPr>
        <p:spPr>
          <a:xfrm>
            <a:off x="483216" y="1263804"/>
            <a:ext cx="8001000" cy="3038141"/>
          </a:xfrm>
          <a:prstGeom prst="rect">
            <a:avLst/>
          </a:prstGeom>
          <a:noFill/>
          <a:ln>
            <a:noFill/>
          </a:ln>
        </p:spPr>
        <p:txBody>
          <a:bodyPr spcFirstLastPara="1" wrap="square" lIns="91425" tIns="45700" rIns="91425" bIns="45700" anchor="ctr" anchorCtr="0">
            <a:noAutofit/>
          </a:bodyPr>
          <a:lstStyle/>
          <a:p>
            <a:pPr marL="273050" marR="0" lvl="0" indent="-120650" algn="l" rtl="0">
              <a:lnSpc>
                <a:spcPct val="100000"/>
              </a:lnSpc>
              <a:spcBef>
                <a:spcPts val="0"/>
              </a:spcBef>
              <a:spcAft>
                <a:spcPts val="0"/>
              </a:spcAft>
              <a:buClr>
                <a:schemeClr val="accent1"/>
              </a:buClr>
              <a:buSzPts val="2200"/>
              <a:buFont typeface="Arial"/>
              <a:buNone/>
            </a:pPr>
            <a:endParaRPr sz="2200" b="0" i="0" u="none" strike="noStrike" cap="none" dirty="0">
              <a:solidFill>
                <a:schemeClr val="dk2"/>
              </a:solidFill>
              <a:latin typeface="Cambria"/>
              <a:ea typeface="Cambria"/>
              <a:cs typeface="Cambria"/>
              <a:sym typeface="Cambria"/>
            </a:endParaRPr>
          </a:p>
          <a:p>
            <a:pPr marL="273050" indent="-260350">
              <a:spcBef>
                <a:spcPts val="0"/>
              </a:spcBef>
              <a:spcAft>
                <a:spcPts val="1200"/>
              </a:spcAft>
              <a:buSzPts val="2200"/>
            </a:pPr>
            <a:r>
              <a:rPr lang="en-US" sz="1800" b="0" i="0" u="none" strike="noStrike" cap="none" dirty="0" err="1">
                <a:solidFill>
                  <a:schemeClr val="dk2"/>
                </a:solidFill>
                <a:latin typeface="Cambria"/>
                <a:ea typeface="Cambria"/>
                <a:cs typeface="Cambria"/>
                <a:sym typeface="Cambria"/>
              </a:rPr>
              <a:t>Alateen</a:t>
            </a:r>
            <a:r>
              <a:rPr lang="en-US" sz="1800" b="0" i="0" u="none" strike="noStrike" cap="none" dirty="0">
                <a:solidFill>
                  <a:schemeClr val="dk2"/>
                </a:solidFill>
                <a:latin typeface="Cambria"/>
                <a:ea typeface="Cambria"/>
                <a:cs typeface="Cambria"/>
                <a:sym typeface="Cambria"/>
              </a:rPr>
              <a:t> meetings, groups, events, and AMIAS must comply with the </a:t>
            </a:r>
            <a:r>
              <a:rPr lang="en-US" sz="1800" b="0" i="0" u="none" strike="noStrike" cap="none" dirty="0">
                <a:solidFill>
                  <a:schemeClr val="dk2"/>
                </a:solidFill>
                <a:latin typeface="Cambria"/>
                <a:ea typeface="Cambria"/>
                <a:cs typeface="Cambria"/>
                <a:sym typeface="Cambria"/>
                <a:hlinkClick r:id="rId3"/>
              </a:rPr>
              <a:t>Area 24 Requirements</a:t>
            </a:r>
            <a:r>
              <a:rPr lang="en-US" sz="1800" b="0" i="0" u="none" strike="noStrike" cap="none" dirty="0">
                <a:solidFill>
                  <a:schemeClr val="dk2"/>
                </a:solidFill>
                <a:latin typeface="Cambria"/>
                <a:ea typeface="Cambria"/>
                <a:cs typeface="Cambria"/>
                <a:sym typeface="Cambria"/>
              </a:rPr>
              <a:t>. </a:t>
            </a:r>
            <a:endParaRPr lang="en-US" sz="1800" dirty="0"/>
          </a:p>
          <a:p>
            <a:pPr marL="273050" indent="-260350">
              <a:spcBef>
                <a:spcPts val="0"/>
              </a:spcBef>
              <a:spcAft>
                <a:spcPts val="1200"/>
              </a:spcAft>
              <a:buSzPts val="2200"/>
            </a:pPr>
            <a:r>
              <a:rPr lang="en-US" sz="1800" dirty="0"/>
              <a:t>WSO established </a:t>
            </a:r>
            <a:r>
              <a:rPr lang="en-US" sz="1800" i="1" dirty="0"/>
              <a:t>minimum</a:t>
            </a:r>
            <a:r>
              <a:rPr lang="en-US" sz="1800" dirty="0"/>
              <a:t> requirements in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G-34.pdf</a:t>
            </a:r>
            <a:r>
              <a:rPr lang="en-US" sz="1800" dirty="0"/>
              <a:t>. Our Area requirements surpass those requirements.</a:t>
            </a:r>
          </a:p>
          <a:p>
            <a:pPr marL="273050" indent="-260350">
              <a:spcBef>
                <a:spcPts val="0"/>
              </a:spcBef>
              <a:spcAft>
                <a:spcPts val="1200"/>
              </a:spcAft>
              <a:buSzPts val="2200"/>
            </a:pPr>
            <a:r>
              <a:rPr lang="en-US" sz="1800" dirty="0"/>
              <a:t>The requirements are reviewed annually by legal counsel to incorporate changes in Maryland and DC law. </a:t>
            </a:r>
          </a:p>
          <a:p>
            <a:pPr marL="273050" marR="0" lvl="0" indent="-260350" algn="l" rtl="0">
              <a:lnSpc>
                <a:spcPct val="100000"/>
              </a:lnSpc>
              <a:spcBef>
                <a:spcPts val="0"/>
              </a:spcBef>
              <a:spcAft>
                <a:spcPts val="1200"/>
              </a:spcAft>
              <a:buClr>
                <a:schemeClr val="accent1"/>
              </a:buClr>
              <a:buSzPts val="2200"/>
              <a:buFont typeface="Arial"/>
              <a:buChar char="•"/>
            </a:pPr>
            <a:r>
              <a:rPr lang="en" sz="1800" b="0" i="0" u="none" strike="noStrike" cap="none" dirty="0">
                <a:solidFill>
                  <a:schemeClr val="dk2"/>
                </a:solidFill>
                <a:latin typeface="Cambria"/>
                <a:ea typeface="Cambria"/>
                <a:cs typeface="Cambria"/>
                <a:sym typeface="Cambria"/>
              </a:rPr>
              <a:t>Requirements were set by the Alateen Motion 51 from the Board of Trustees in 2003 (Appendix A)</a:t>
            </a:r>
          </a:p>
          <a:p>
            <a:pPr marL="273050" marR="0" lvl="0" indent="-273050" algn="l" rtl="0">
              <a:lnSpc>
                <a:spcPct val="100000"/>
              </a:lnSpc>
              <a:spcBef>
                <a:spcPts val="480"/>
              </a:spcBef>
              <a:spcAft>
                <a:spcPts val="0"/>
              </a:spcAft>
              <a:buClr>
                <a:schemeClr val="accent1"/>
              </a:buClr>
              <a:buSzPts val="2400"/>
              <a:buFont typeface="Arial"/>
              <a:buNone/>
            </a:pPr>
            <a:endParaRPr sz="2400" b="0" i="0" u="none" dirty="0">
              <a:solidFill>
                <a:schemeClr val="dk2"/>
              </a:solidFill>
              <a:latin typeface="Cambria"/>
              <a:ea typeface="Cambria"/>
              <a:cs typeface="Cambria"/>
              <a:sym typeface="Cambria"/>
            </a:endParaRPr>
          </a:p>
        </p:txBody>
      </p:sp>
      <p:sp>
        <p:nvSpPr>
          <p:cNvPr id="265" name="Google Shape;265;p3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21</a:t>
            </a:fld>
            <a:endParaRPr sz="2400" b="1" i="0" u="none">
              <a:solidFill>
                <a:srgbClr val="262626"/>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788020" y="342900"/>
            <a:ext cx="7463882" cy="44087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900"/>
              <a:buFont typeface="Calibri"/>
              <a:buNone/>
            </a:pPr>
            <a:r>
              <a:rPr lang="en" sz="2800" dirty="0">
                <a:solidFill>
                  <a:srgbClr val="C00000"/>
                </a:solidFill>
                <a:latin typeface="Cambria"/>
                <a:ea typeface="Cambria"/>
                <a:cs typeface="Cambria"/>
                <a:sym typeface="Cambria"/>
              </a:rPr>
              <a:t>Area 24 Requirements to become an AMIAS</a:t>
            </a:r>
            <a:endParaRPr sz="2800" dirty="0"/>
          </a:p>
        </p:txBody>
      </p:sp>
      <p:sp>
        <p:nvSpPr>
          <p:cNvPr id="271" name="Google Shape;271;p3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22</a:t>
            </a:fld>
            <a:endParaRPr/>
          </a:p>
        </p:txBody>
      </p:sp>
      <p:sp>
        <p:nvSpPr>
          <p:cNvPr id="272" name="Google Shape;272;p34"/>
          <p:cNvSpPr txBox="1"/>
          <p:nvPr/>
        </p:nvSpPr>
        <p:spPr>
          <a:xfrm>
            <a:off x="914400" y="1200150"/>
            <a:ext cx="7391400" cy="2992709"/>
          </a:xfrm>
          <a:prstGeom prst="rect">
            <a:avLst/>
          </a:prstGeom>
          <a:noFill/>
          <a:ln>
            <a:noFill/>
          </a:ln>
        </p:spPr>
        <p:txBody>
          <a:bodyPr spcFirstLastPara="1" wrap="square" lIns="91425" tIns="45700" rIns="91425" bIns="45700" anchor="t" anchorCtr="0">
            <a:noAutofit/>
          </a:bodyPr>
          <a:lstStyle/>
          <a:p>
            <a:r>
              <a:rPr lang="en-US" b="1" dirty="0"/>
              <a:t>AMIAS Requirements:</a:t>
            </a:r>
          </a:p>
          <a:p>
            <a:pPr marL="285750" indent="-285750">
              <a:buFont typeface="Arial" panose="020B0604020202020204" pitchFamily="34" charset="0"/>
              <a:buChar char="•"/>
            </a:pPr>
            <a:r>
              <a:rPr lang="en-US" dirty="0"/>
              <a:t>21 + years of age</a:t>
            </a:r>
          </a:p>
          <a:p>
            <a:pPr marL="285750" indent="-285750">
              <a:buFont typeface="Arial" panose="020B0604020202020204" pitchFamily="34" charset="0"/>
              <a:buChar char="•"/>
            </a:pPr>
            <a:r>
              <a:rPr lang="en-US" dirty="0"/>
              <a:t>Al-Anon member for 2 + years (not including time spent in Alateen)</a:t>
            </a:r>
          </a:p>
          <a:p>
            <a:pPr marL="285750" indent="-285750">
              <a:buFont typeface="Arial" panose="020B0604020202020204" pitchFamily="34" charset="0"/>
              <a:buChar char="•"/>
            </a:pPr>
            <a:r>
              <a:rPr lang="en-US" dirty="0"/>
              <a:t>Attend Al-Anon regularly </a:t>
            </a:r>
            <a:r>
              <a:rPr lang="en-US" i="1" dirty="0"/>
              <a:t>(suggest 1/week minimum)</a:t>
            </a:r>
            <a:endParaRPr lang="en-US" dirty="0"/>
          </a:p>
          <a:p>
            <a:pPr marL="285750" indent="-285750">
              <a:buFont typeface="Arial" panose="020B0604020202020204" pitchFamily="34" charset="0"/>
              <a:buChar char="•"/>
            </a:pPr>
            <a:r>
              <a:rPr lang="en-US" dirty="0"/>
              <a:t>Have a sponsor </a:t>
            </a:r>
            <a:r>
              <a:rPr lang="en-US" i="1" dirty="0"/>
              <a:t>(recommended)</a:t>
            </a:r>
            <a:endParaRPr lang="en-US" dirty="0"/>
          </a:p>
          <a:p>
            <a:pPr marL="285750" indent="-285750">
              <a:buFont typeface="Arial" panose="020B0604020202020204" pitchFamily="34" charset="0"/>
              <a:buChar char="•"/>
            </a:pPr>
            <a:r>
              <a:rPr lang="en-US" dirty="0"/>
              <a:t>Have worked, or in the process of working the 12 steps of Al-Anon and familiar with the Traditions and Concepts of the program</a:t>
            </a:r>
          </a:p>
          <a:p>
            <a:pPr marL="285750" indent="-285750">
              <a:buFont typeface="Arial" panose="020B0604020202020204" pitchFamily="34" charset="0"/>
              <a:buChar char="•"/>
            </a:pPr>
            <a:r>
              <a:rPr lang="en-US" dirty="0"/>
              <a:t>Familiar with the Area 24 Safety and Behavioral Requirements and Procedures</a:t>
            </a:r>
          </a:p>
          <a:p>
            <a:pPr marL="285750" indent="-285750">
              <a:buFont typeface="Arial" panose="020B0604020202020204" pitchFamily="34" charset="0"/>
              <a:buChar char="•"/>
            </a:pPr>
            <a:r>
              <a:rPr lang="en-US" dirty="0"/>
              <a:t>No felony convictions or charges of child abuse/inappropriate sexual behavior, </a:t>
            </a:r>
            <a:r>
              <a:rPr lang="en-US" dirty="0" err="1"/>
              <a:t>etc</a:t>
            </a:r>
            <a:endParaRPr lang="en-US" dirty="0"/>
          </a:p>
          <a:p>
            <a:pPr marL="285750" indent="-285750">
              <a:buFont typeface="Arial" panose="020B0604020202020204" pitchFamily="34" charset="0"/>
              <a:buChar char="•"/>
            </a:pPr>
            <a:r>
              <a:rPr lang="en-US" dirty="0"/>
              <a:t>No demonstration of emotional problems which could result in harm to Alateen members.</a:t>
            </a:r>
          </a:p>
          <a:p>
            <a:pPr marL="285750" indent="-285750">
              <a:buFont typeface="Arial" panose="020B0604020202020204" pitchFamily="34" charset="0"/>
              <a:buChar char="•"/>
            </a:pPr>
            <a:r>
              <a:rPr lang="en-US" dirty="0"/>
              <a:t>Willing to work at least 1 Alateen meeting per month.</a:t>
            </a:r>
          </a:p>
          <a:p>
            <a:pPr marL="457200" marR="0" lvl="0" indent="-431800" algn="l" rtl="0">
              <a:lnSpc>
                <a:spcPct val="80000"/>
              </a:lnSpc>
              <a:spcBef>
                <a:spcPts val="0"/>
              </a:spcBef>
              <a:spcAft>
                <a:spcPts val="600"/>
              </a:spcAft>
              <a:buClr>
                <a:srgbClr val="D16349"/>
              </a:buClr>
              <a:buSzPts val="1466"/>
              <a:buFont typeface="Calibri"/>
              <a:buAutoNum type="arabicPeriod"/>
            </a:pPr>
            <a:endParaRPr lang="en" sz="1800" dirty="0">
              <a:latin typeface="Cambria"/>
              <a:ea typeface="Cambria"/>
              <a:cs typeface="Cambria"/>
              <a:sym typeface="Cambria"/>
            </a:endParaRPr>
          </a:p>
          <a:p>
            <a:pPr marL="457200" marR="0" lvl="0" indent="-457200" algn="l" rtl="0">
              <a:lnSpc>
                <a:spcPct val="80000"/>
              </a:lnSpc>
              <a:spcBef>
                <a:spcPts val="420"/>
              </a:spcBef>
              <a:spcAft>
                <a:spcPts val="0"/>
              </a:spcAft>
              <a:buClr>
                <a:srgbClr val="D16349"/>
              </a:buClr>
              <a:buSzPts val="1785"/>
              <a:buFont typeface="Calibri"/>
              <a:buNone/>
            </a:pPr>
            <a:endParaRPr sz="2100" b="0" i="0" u="none" strike="noStrike" cap="none" dirty="0">
              <a:solidFill>
                <a:srgbClr val="FF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525"/>
              <a:buFont typeface="Arial"/>
              <a:buNone/>
            </a:pPr>
            <a:endParaRPr sz="2100" b="0" i="0" u="none" strike="noStrike" cap="none" dirty="0">
              <a:solidFill>
                <a:srgbClr val="000000"/>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a:extLst>
            <a:ext uri="{FF2B5EF4-FFF2-40B4-BE49-F238E27FC236}">
              <a16:creationId xmlns:a16="http://schemas.microsoft.com/office/drawing/2014/main" id="{1309CAAC-5A6D-C56C-F9BB-345538BB9A55}"/>
            </a:ext>
          </a:extLst>
        </p:cNvPr>
        <p:cNvGrpSpPr/>
        <p:nvPr/>
      </p:nvGrpSpPr>
      <p:grpSpPr>
        <a:xfrm>
          <a:off x="0" y="0"/>
          <a:ext cx="0" cy="0"/>
          <a:chOff x="0" y="0"/>
          <a:chExt cx="0" cy="0"/>
        </a:xfrm>
      </p:grpSpPr>
      <p:sp>
        <p:nvSpPr>
          <p:cNvPr id="270" name="Google Shape;270;p34">
            <a:extLst>
              <a:ext uri="{FF2B5EF4-FFF2-40B4-BE49-F238E27FC236}">
                <a16:creationId xmlns:a16="http://schemas.microsoft.com/office/drawing/2014/main" id="{971D70F7-E4CA-AB77-A177-63DE46868B8E}"/>
              </a:ext>
            </a:extLst>
          </p:cNvPr>
          <p:cNvSpPr txBox="1">
            <a:spLocks noGrp="1"/>
          </p:cNvSpPr>
          <p:nvPr>
            <p:ph type="title"/>
          </p:nvPr>
        </p:nvSpPr>
        <p:spPr>
          <a:xfrm>
            <a:off x="788020" y="342900"/>
            <a:ext cx="7463882" cy="44087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900"/>
              <a:buFont typeface="Calibri"/>
              <a:buNone/>
            </a:pPr>
            <a:r>
              <a:rPr lang="en" sz="2800" dirty="0">
                <a:solidFill>
                  <a:srgbClr val="C00000"/>
                </a:solidFill>
                <a:latin typeface="Cambria"/>
                <a:ea typeface="Cambria"/>
                <a:cs typeface="Cambria"/>
                <a:sym typeface="Cambria"/>
              </a:rPr>
              <a:t>Area 24 </a:t>
            </a:r>
            <a:r>
              <a:rPr lang="en" sz="2800" b="0" i="0" u="none" strike="noStrike" cap="none" dirty="0">
                <a:solidFill>
                  <a:srgbClr val="C00000"/>
                </a:solidFill>
                <a:latin typeface="Cambria"/>
                <a:ea typeface="Cambria"/>
                <a:cs typeface="Cambria"/>
                <a:sym typeface="Cambria"/>
              </a:rPr>
              <a:t>Specific AMIAS Requirements</a:t>
            </a:r>
            <a:endParaRPr sz="2800" dirty="0"/>
          </a:p>
        </p:txBody>
      </p:sp>
      <p:sp>
        <p:nvSpPr>
          <p:cNvPr id="271" name="Google Shape;271;p34">
            <a:extLst>
              <a:ext uri="{FF2B5EF4-FFF2-40B4-BE49-F238E27FC236}">
                <a16:creationId xmlns:a16="http://schemas.microsoft.com/office/drawing/2014/main" id="{7F61D867-457F-6392-7A19-A24438D8FC32}"/>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23</a:t>
            </a:fld>
            <a:endParaRPr/>
          </a:p>
        </p:txBody>
      </p:sp>
      <p:sp>
        <p:nvSpPr>
          <p:cNvPr id="272" name="Google Shape;272;p34">
            <a:extLst>
              <a:ext uri="{FF2B5EF4-FFF2-40B4-BE49-F238E27FC236}">
                <a16:creationId xmlns:a16="http://schemas.microsoft.com/office/drawing/2014/main" id="{0C61BFC8-DD14-A397-3CD6-B982A9793B23}"/>
              </a:ext>
            </a:extLst>
          </p:cNvPr>
          <p:cNvSpPr txBox="1"/>
          <p:nvPr/>
        </p:nvSpPr>
        <p:spPr>
          <a:xfrm>
            <a:off x="914400" y="1200150"/>
            <a:ext cx="7391400" cy="44241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80000"/>
              </a:lnSpc>
              <a:spcBef>
                <a:spcPts val="0"/>
              </a:spcBef>
              <a:spcAft>
                <a:spcPts val="600"/>
              </a:spcAft>
              <a:buClr>
                <a:srgbClr val="D16349"/>
              </a:buClr>
              <a:buSzPts val="1466"/>
              <a:buFont typeface="Calibri"/>
              <a:buAutoNum type="arabicPeriod"/>
            </a:pPr>
            <a:endParaRPr lang="en" sz="1800" dirty="0">
              <a:latin typeface="Cambria"/>
              <a:ea typeface="Cambria"/>
              <a:cs typeface="Cambria"/>
              <a:sym typeface="Cambria"/>
            </a:endParaRPr>
          </a:p>
          <a:p>
            <a:pPr marL="457200" marR="0" lvl="0" indent="-431800" algn="l" rtl="0">
              <a:lnSpc>
                <a:spcPct val="80000"/>
              </a:lnSpc>
              <a:spcBef>
                <a:spcPts val="0"/>
              </a:spcBef>
              <a:spcAft>
                <a:spcPts val="600"/>
              </a:spcAft>
              <a:buClr>
                <a:srgbClr val="D16349"/>
              </a:buClr>
              <a:buSzPts val="1466"/>
              <a:buFont typeface="Calibri"/>
              <a:buAutoNum type="arabicPeriod"/>
            </a:pPr>
            <a:r>
              <a:rPr lang="en" sz="1800" b="0" i="0" u="none" strike="noStrike" cap="none" dirty="0">
                <a:solidFill>
                  <a:srgbClr val="000000"/>
                </a:solidFill>
                <a:latin typeface="Cambria"/>
                <a:ea typeface="Cambria"/>
                <a:cs typeface="Cambria"/>
                <a:sym typeface="Cambria"/>
              </a:rPr>
              <a:t>Must have 2 AMIAS for every Alateen meeting</a:t>
            </a:r>
          </a:p>
          <a:p>
            <a:pPr marL="457200" marR="0" lvl="0" indent="-431800" algn="l" rtl="0">
              <a:lnSpc>
                <a:spcPct val="80000"/>
              </a:lnSpc>
              <a:spcBef>
                <a:spcPts val="0"/>
              </a:spcBef>
              <a:spcAft>
                <a:spcPts val="600"/>
              </a:spcAft>
              <a:buClr>
                <a:srgbClr val="D16349"/>
              </a:buClr>
              <a:buSzPts val="1466"/>
              <a:buFont typeface="Calibri"/>
              <a:buAutoNum type="arabicPeriod"/>
            </a:pPr>
            <a:r>
              <a:rPr lang="en" sz="1800" b="0" i="0" u="none" strike="noStrike" cap="none" dirty="0">
                <a:solidFill>
                  <a:srgbClr val="000000"/>
                </a:solidFill>
                <a:latin typeface="Cambria"/>
                <a:ea typeface="Cambria"/>
                <a:cs typeface="Cambria"/>
                <a:sym typeface="Cambria"/>
              </a:rPr>
              <a:t>No isolated 1:1 interaction. One AMIAS may not leave the room with an Alateen for a private discussion. </a:t>
            </a:r>
          </a:p>
          <a:p>
            <a:pPr marL="457200" marR="0" lvl="0" indent="-431800" algn="l" rtl="0">
              <a:lnSpc>
                <a:spcPct val="80000"/>
              </a:lnSpc>
              <a:spcBef>
                <a:spcPts val="0"/>
              </a:spcBef>
              <a:spcAft>
                <a:spcPts val="600"/>
              </a:spcAft>
              <a:buClr>
                <a:srgbClr val="D16349"/>
              </a:buClr>
              <a:buSzPts val="1466"/>
              <a:buFont typeface="Calibri"/>
              <a:buAutoNum type="arabicPeriod"/>
            </a:pPr>
            <a:r>
              <a:rPr lang="en" sz="1800" b="0" i="0" u="none" strike="noStrike" cap="none" dirty="0">
                <a:solidFill>
                  <a:srgbClr val="000000"/>
                </a:solidFill>
                <a:latin typeface="Cambria"/>
                <a:ea typeface="Cambria"/>
                <a:cs typeface="Cambria"/>
                <a:sym typeface="Cambria"/>
              </a:rPr>
              <a:t>No overt, covert sexual interactions or romantic relationships between any AMIAS and Alateen member.   </a:t>
            </a:r>
          </a:p>
          <a:p>
            <a:pPr marL="457200" marR="0" lvl="0" indent="-431800" algn="l" rtl="0">
              <a:lnSpc>
                <a:spcPct val="80000"/>
              </a:lnSpc>
              <a:spcBef>
                <a:spcPts val="0"/>
              </a:spcBef>
              <a:spcAft>
                <a:spcPts val="600"/>
              </a:spcAft>
              <a:buClr>
                <a:srgbClr val="D16349"/>
              </a:buClr>
              <a:buSzPts val="1466"/>
              <a:buFont typeface="Calibri"/>
              <a:buAutoNum type="arabicPeriod"/>
            </a:pPr>
            <a:r>
              <a:rPr lang="en" sz="1800" b="0" i="0" u="none" strike="noStrike" cap="none" dirty="0">
                <a:solidFill>
                  <a:srgbClr val="000000"/>
                </a:solidFill>
                <a:latin typeface="Cambria"/>
                <a:ea typeface="Cambria"/>
                <a:cs typeface="Cambria"/>
                <a:sym typeface="Cambria"/>
              </a:rPr>
              <a:t>Hugs </a:t>
            </a:r>
            <a:r>
              <a:rPr lang="en" sz="1800" b="1" i="0" u="none" strike="noStrike" cap="none" dirty="0">
                <a:solidFill>
                  <a:srgbClr val="000000"/>
                </a:solidFill>
                <a:highlight>
                  <a:srgbClr val="FFFF00"/>
                </a:highlight>
                <a:latin typeface="Cambria"/>
                <a:ea typeface="Cambria"/>
                <a:cs typeface="Cambria"/>
                <a:sym typeface="Cambria"/>
              </a:rPr>
              <a:t>cannot</a:t>
            </a:r>
            <a:r>
              <a:rPr lang="en" sz="1800" b="0" i="0" u="none" strike="noStrike" cap="none" dirty="0">
                <a:solidFill>
                  <a:srgbClr val="000000"/>
                </a:solidFill>
                <a:latin typeface="Cambria"/>
                <a:ea typeface="Cambria"/>
                <a:cs typeface="Cambria"/>
                <a:sym typeface="Cambria"/>
              </a:rPr>
              <a:t> be initiated by an AMIAS.   </a:t>
            </a:r>
            <a:endParaRPr sz="1800" b="0" i="0" u="none" strike="noStrike" cap="none" dirty="0">
              <a:solidFill>
                <a:srgbClr val="000000"/>
              </a:solidFill>
              <a:latin typeface="Arial"/>
              <a:ea typeface="Arial"/>
              <a:cs typeface="Arial"/>
              <a:sym typeface="Arial"/>
            </a:endParaRPr>
          </a:p>
          <a:p>
            <a:pPr marL="457200" marR="0" lvl="0" indent="-431800" algn="l" rtl="0">
              <a:lnSpc>
                <a:spcPct val="80000"/>
              </a:lnSpc>
              <a:spcBef>
                <a:spcPts val="420"/>
              </a:spcBef>
              <a:spcAft>
                <a:spcPts val="600"/>
              </a:spcAft>
              <a:buClr>
                <a:srgbClr val="D16349"/>
              </a:buClr>
              <a:buSzPts val="1466"/>
              <a:buFont typeface="Calibri"/>
              <a:buAutoNum type="arabicPeriod"/>
            </a:pPr>
            <a:r>
              <a:rPr lang="en" sz="1800" b="0" i="0" u="none" strike="noStrike" cap="none" dirty="0">
                <a:solidFill>
                  <a:srgbClr val="000000"/>
                </a:solidFill>
                <a:latin typeface="Cambria"/>
                <a:ea typeface="Cambria"/>
                <a:cs typeface="Cambria"/>
                <a:sym typeface="Cambria"/>
              </a:rPr>
              <a:t>No conduct contrary to applicable laws.</a:t>
            </a:r>
            <a:endParaRPr sz="1800" b="0" i="0" u="none" strike="noStrike" cap="none" dirty="0">
              <a:solidFill>
                <a:srgbClr val="000000"/>
              </a:solidFill>
              <a:latin typeface="Arial"/>
              <a:ea typeface="Arial"/>
              <a:cs typeface="Arial"/>
              <a:sym typeface="Arial"/>
            </a:endParaRPr>
          </a:p>
          <a:p>
            <a:pPr marL="457200" marR="0" lvl="0" indent="-431800" algn="l" rtl="0">
              <a:lnSpc>
                <a:spcPct val="80000"/>
              </a:lnSpc>
              <a:spcBef>
                <a:spcPts val="420"/>
              </a:spcBef>
              <a:spcAft>
                <a:spcPts val="600"/>
              </a:spcAft>
              <a:buClr>
                <a:srgbClr val="D16349"/>
              </a:buClr>
              <a:buSzPts val="1466"/>
              <a:buFont typeface="Calibri"/>
              <a:buAutoNum type="arabicPeriod"/>
            </a:pPr>
            <a:r>
              <a:rPr lang="en" sz="1800" b="0" i="0" u="none" strike="noStrike" cap="none" dirty="0">
                <a:solidFill>
                  <a:srgbClr val="000000"/>
                </a:solidFill>
                <a:latin typeface="Cambria"/>
                <a:ea typeface="Cambria"/>
                <a:cs typeface="Cambria"/>
                <a:sym typeface="Cambria"/>
              </a:rPr>
              <a:t>Suspected abuse must be reported</a:t>
            </a:r>
            <a:endParaRPr sz="1800" b="0" i="0" u="none" strike="noStrike" cap="none" dirty="0">
              <a:solidFill>
                <a:srgbClr val="FF0000"/>
              </a:solidFill>
              <a:latin typeface="Cambria"/>
              <a:ea typeface="Cambria"/>
              <a:cs typeface="Cambria"/>
              <a:sym typeface="Cambria"/>
            </a:endParaRPr>
          </a:p>
          <a:p>
            <a:pPr marL="457200" marR="0" lvl="0" indent="-457200" algn="l" rtl="0">
              <a:lnSpc>
                <a:spcPct val="80000"/>
              </a:lnSpc>
              <a:spcBef>
                <a:spcPts val="420"/>
              </a:spcBef>
              <a:spcAft>
                <a:spcPts val="0"/>
              </a:spcAft>
              <a:buClr>
                <a:srgbClr val="D16349"/>
              </a:buClr>
              <a:buSzPts val="1785"/>
              <a:buFont typeface="Calibri"/>
              <a:buNone/>
            </a:pPr>
            <a:endParaRPr sz="2100" b="0" i="0" u="none" strike="noStrike" cap="none" dirty="0">
              <a:solidFill>
                <a:srgbClr val="FF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525"/>
              <a:buFont typeface="Arial"/>
              <a:buNone/>
            </a:pPr>
            <a:endParaRPr sz="2100" b="0" i="0" u="none" strike="noStrike" cap="none" dirty="0">
              <a:solidFill>
                <a:srgbClr val="000000"/>
              </a:solidFill>
              <a:latin typeface="Georgia"/>
              <a:ea typeface="Georgia"/>
              <a:cs typeface="Georgia"/>
              <a:sym typeface="Georgia"/>
            </a:endParaRPr>
          </a:p>
        </p:txBody>
      </p:sp>
    </p:spTree>
    <p:extLst>
      <p:ext uri="{BB962C8B-B14F-4D97-AF65-F5344CB8AC3E}">
        <p14:creationId xmlns:p14="http://schemas.microsoft.com/office/powerpoint/2010/main" val="755332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721112" y="342900"/>
            <a:ext cx="7584688"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Legal Requirements</a:t>
            </a:r>
            <a:endParaRPr dirty="0"/>
          </a:p>
        </p:txBody>
      </p:sp>
      <p:sp>
        <p:nvSpPr>
          <p:cNvPr id="278" name="Google Shape;278;p3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24</a:t>
            </a:fld>
            <a:endParaRPr/>
          </a:p>
        </p:txBody>
      </p:sp>
      <p:sp>
        <p:nvSpPr>
          <p:cNvPr id="279" name="Google Shape;279;p35"/>
          <p:cNvSpPr txBox="1"/>
          <p:nvPr/>
        </p:nvSpPr>
        <p:spPr>
          <a:xfrm>
            <a:off x="914400" y="1047751"/>
            <a:ext cx="7391400" cy="43357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b="1" dirty="0">
                <a:latin typeface="Cambria"/>
                <a:ea typeface="Cambria"/>
                <a:cs typeface="Cambria"/>
                <a:sym typeface="Cambria"/>
              </a:rPr>
              <a:t>Maryland / DC</a:t>
            </a:r>
            <a:endParaRPr sz="2100" b="0" i="0" u="none" strike="noStrike" cap="none" dirty="0">
              <a:solidFill>
                <a:srgbClr val="000000"/>
              </a:solidFill>
              <a:latin typeface="Cambria"/>
              <a:ea typeface="Cambria"/>
              <a:cs typeface="Cambria"/>
              <a:sym typeface="Cambria"/>
            </a:endParaRPr>
          </a:p>
          <a:p>
            <a:pPr marL="342900" marR="0" lvl="0" indent="-309562" algn="ctr" rtl="0">
              <a:lnSpc>
                <a:spcPct val="100000"/>
              </a:lnSpc>
              <a:spcBef>
                <a:spcPts val="0"/>
              </a:spcBef>
              <a:spcAft>
                <a:spcPts val="0"/>
              </a:spcAft>
              <a:buClr>
                <a:srgbClr val="000000"/>
              </a:buClr>
              <a:buSzPts val="525"/>
              <a:buFont typeface="Arial"/>
              <a:buNone/>
            </a:pPr>
            <a:endParaRPr sz="2100" b="0" i="0" u="none" strike="noStrike" cap="none" dirty="0">
              <a:solidFill>
                <a:srgbClr val="000000"/>
              </a:solidFill>
              <a:latin typeface="Georgia"/>
              <a:ea typeface="Georgia"/>
              <a:cs typeface="Georgia"/>
              <a:sym typeface="Georgia"/>
            </a:endParaRPr>
          </a:p>
        </p:txBody>
      </p:sp>
      <p:pic>
        <p:nvPicPr>
          <p:cNvPr id="280" name="Google Shape;280;p35"/>
          <p:cNvPicPr preferRelativeResize="0"/>
          <p:nvPr/>
        </p:nvPicPr>
        <p:blipFill rotWithShape="1">
          <a:blip r:embed="rId3">
            <a:alphaModFix/>
          </a:blip>
          <a:srcRect/>
          <a:stretch/>
        </p:blipFill>
        <p:spPr>
          <a:xfrm>
            <a:off x="6003471" y="1074206"/>
            <a:ext cx="2226129" cy="1103530"/>
          </a:xfrm>
          <a:prstGeom prst="rect">
            <a:avLst/>
          </a:prstGeom>
          <a:noFill/>
          <a:ln>
            <a:noFill/>
          </a:ln>
        </p:spPr>
      </p:pic>
      <p:sp>
        <p:nvSpPr>
          <p:cNvPr id="3" name="Google Shape;264;p33">
            <a:extLst>
              <a:ext uri="{FF2B5EF4-FFF2-40B4-BE49-F238E27FC236}">
                <a16:creationId xmlns:a16="http://schemas.microsoft.com/office/drawing/2014/main" id="{6B598695-7186-9867-1CC0-8996154EBA2D}"/>
              </a:ext>
            </a:extLst>
          </p:cNvPr>
          <p:cNvSpPr txBox="1">
            <a:spLocks noGrp="1"/>
          </p:cNvSpPr>
          <p:nvPr>
            <p:ph type="body" idx="1"/>
          </p:nvPr>
        </p:nvSpPr>
        <p:spPr>
          <a:xfrm>
            <a:off x="1241896" y="1770613"/>
            <a:ext cx="6601128" cy="2495396"/>
          </a:xfrm>
          <a:prstGeom prst="rect">
            <a:avLst/>
          </a:prstGeom>
          <a:noFill/>
          <a:ln>
            <a:noFill/>
          </a:ln>
        </p:spPr>
        <p:txBody>
          <a:bodyPr spcFirstLastPara="1" wrap="square" lIns="91425" tIns="45700" rIns="91425" bIns="45700" anchor="ctr" anchorCtr="0">
            <a:noAutofit/>
          </a:bodyPr>
          <a:lstStyle/>
          <a:p>
            <a:pPr marL="273050" marR="0" lvl="0" indent="-120650" algn="l" rtl="0">
              <a:lnSpc>
                <a:spcPct val="100000"/>
              </a:lnSpc>
              <a:spcBef>
                <a:spcPts val="0"/>
              </a:spcBef>
              <a:spcAft>
                <a:spcPts val="0"/>
              </a:spcAft>
              <a:buClr>
                <a:schemeClr val="accent1"/>
              </a:buClr>
              <a:buSzPts val="2200"/>
              <a:buFont typeface="Arial"/>
              <a:buNone/>
            </a:pPr>
            <a:endParaRPr sz="2200" b="0" i="0" u="none" strike="noStrike" cap="none" dirty="0">
              <a:solidFill>
                <a:schemeClr val="dk2"/>
              </a:solidFill>
              <a:latin typeface="Cambria"/>
              <a:ea typeface="Cambria"/>
              <a:cs typeface="Cambria"/>
              <a:sym typeface="Cambria"/>
            </a:endParaRPr>
          </a:p>
          <a:p>
            <a:pPr marL="273050" indent="-260350">
              <a:spcBef>
                <a:spcPts val="0"/>
              </a:spcBef>
              <a:spcAft>
                <a:spcPts val="1200"/>
              </a:spcAft>
              <a:buSzPts val="2200"/>
            </a:pPr>
            <a:r>
              <a:rPr lang="en-US" sz="1800" b="0" i="0" u="none" strike="noStrike" cap="none" dirty="0">
                <a:solidFill>
                  <a:schemeClr val="dk2"/>
                </a:solidFill>
                <a:latin typeface="Cambria"/>
                <a:ea typeface="Cambria"/>
                <a:cs typeface="Cambria"/>
                <a:sym typeface="Cambria"/>
              </a:rPr>
              <a:t>Laws vary by jurisdiction (Maryland vs DC) </a:t>
            </a:r>
          </a:p>
          <a:p>
            <a:pPr marL="273050" indent="-260350">
              <a:spcBef>
                <a:spcPts val="0"/>
              </a:spcBef>
              <a:spcAft>
                <a:spcPts val="1200"/>
              </a:spcAft>
              <a:buSzPts val="2200"/>
            </a:pPr>
            <a:r>
              <a:rPr lang="en-US" sz="1800" dirty="0"/>
              <a:t>Legal definitions for terms, reporting standards and requirements are different. </a:t>
            </a:r>
          </a:p>
          <a:p>
            <a:pPr marL="273050" indent="-260350">
              <a:spcBef>
                <a:spcPts val="0"/>
              </a:spcBef>
              <a:spcAft>
                <a:spcPts val="1200"/>
              </a:spcAft>
              <a:buSzPts val="2200"/>
            </a:pPr>
            <a:r>
              <a:rPr lang="en-US" sz="1800" dirty="0"/>
              <a:t>For full details on applicable laws, refer to Appendix D of the </a:t>
            </a:r>
            <a:r>
              <a:rPr lang="en-US" sz="1800" b="0" i="0" u="none" strike="noStrike" cap="none" dirty="0">
                <a:solidFill>
                  <a:schemeClr val="dk2"/>
                </a:solidFill>
                <a:latin typeface="Cambria"/>
                <a:ea typeface="Cambria"/>
                <a:cs typeface="Cambria"/>
                <a:sym typeface="Cambria"/>
              </a:rPr>
              <a:t> </a:t>
            </a:r>
            <a:r>
              <a:rPr lang="en-US" sz="1800" b="0" i="0" u="none" strike="noStrike" cap="none" dirty="0">
                <a:solidFill>
                  <a:schemeClr val="dk2"/>
                </a:solidFill>
                <a:latin typeface="Cambria"/>
                <a:ea typeface="Cambria"/>
                <a:cs typeface="Cambria"/>
                <a:sym typeface="Cambria"/>
                <a:hlinkClick r:id="rId4"/>
              </a:rPr>
              <a:t>Area 24 Requirements</a:t>
            </a:r>
            <a:r>
              <a:rPr lang="en-US" sz="1800" b="0" i="0" u="none" strike="noStrike" cap="none" dirty="0">
                <a:solidFill>
                  <a:schemeClr val="dk2"/>
                </a:solidFill>
                <a:latin typeface="Cambria"/>
                <a:ea typeface="Cambria"/>
                <a:cs typeface="Cambria"/>
                <a:sym typeface="Cambria"/>
              </a:rPr>
              <a:t>. </a:t>
            </a:r>
          </a:p>
          <a:p>
            <a:pPr marL="273050" indent="-260350">
              <a:spcBef>
                <a:spcPts val="0"/>
              </a:spcBef>
              <a:spcAft>
                <a:spcPts val="1200"/>
              </a:spcAft>
              <a:buSzPts val="2200"/>
            </a:pPr>
            <a:endParaRPr lang="en-US" sz="1800" dirty="0"/>
          </a:p>
          <a:p>
            <a:pPr marL="273050" marR="0" lvl="0" indent="-273050" algn="l" rtl="0">
              <a:lnSpc>
                <a:spcPct val="100000"/>
              </a:lnSpc>
              <a:spcBef>
                <a:spcPts val="480"/>
              </a:spcBef>
              <a:spcAft>
                <a:spcPts val="0"/>
              </a:spcAft>
              <a:buClr>
                <a:schemeClr val="accent1"/>
              </a:buClr>
              <a:buSzPts val="2400"/>
              <a:buFont typeface="Arial"/>
              <a:buNone/>
            </a:pPr>
            <a:endParaRPr sz="2400" b="0" i="0" u="none" dirty="0">
              <a:solidFill>
                <a:schemeClr val="dk2"/>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49FCBE14-B348-BB4A-1A1D-D5D139BDA093}"/>
            </a:ext>
          </a:extLst>
        </p:cNvPr>
        <p:cNvGrpSpPr/>
        <p:nvPr/>
      </p:nvGrpSpPr>
      <p:grpSpPr>
        <a:xfrm>
          <a:off x="0" y="0"/>
          <a:ext cx="0" cy="0"/>
          <a:chOff x="0" y="0"/>
          <a:chExt cx="0" cy="0"/>
        </a:xfrm>
      </p:grpSpPr>
      <p:sp>
        <p:nvSpPr>
          <p:cNvPr id="327" name="Google Shape;327;p42">
            <a:extLst>
              <a:ext uri="{FF2B5EF4-FFF2-40B4-BE49-F238E27FC236}">
                <a16:creationId xmlns:a16="http://schemas.microsoft.com/office/drawing/2014/main" id="{F1143C12-96C8-0AAF-6F42-9306070CA5EA}"/>
              </a:ext>
            </a:extLst>
          </p:cNvPr>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What We Will Cover</a:t>
            </a:r>
            <a:endParaRPr sz="4400" dirty="0">
              <a:solidFill>
                <a:srgbClr val="C00000"/>
              </a:solidFill>
              <a:latin typeface="Cambria"/>
              <a:ea typeface="Cambria"/>
              <a:cs typeface="Cambria"/>
              <a:sym typeface="Cambria"/>
            </a:endParaRPr>
          </a:p>
        </p:txBody>
      </p:sp>
      <p:sp>
        <p:nvSpPr>
          <p:cNvPr id="328" name="Google Shape;328;p42">
            <a:extLst>
              <a:ext uri="{FF2B5EF4-FFF2-40B4-BE49-F238E27FC236}">
                <a16:creationId xmlns:a16="http://schemas.microsoft.com/office/drawing/2014/main" id="{0E16D7BB-E655-31B9-084C-3CB08DB0EEBB}"/>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25</a:t>
            </a:fld>
            <a:endParaRPr/>
          </a:p>
        </p:txBody>
      </p:sp>
      <p:sp>
        <p:nvSpPr>
          <p:cNvPr id="3" name="TextBox 2">
            <a:extLst>
              <a:ext uri="{FF2B5EF4-FFF2-40B4-BE49-F238E27FC236}">
                <a16:creationId xmlns:a16="http://schemas.microsoft.com/office/drawing/2014/main" id="{065D37E2-0E97-D47B-069A-9265792A4D7A}"/>
              </a:ext>
            </a:extLst>
          </p:cNvPr>
          <p:cNvSpPr txBox="1"/>
          <p:nvPr/>
        </p:nvSpPr>
        <p:spPr>
          <a:xfrm>
            <a:off x="1984917" y="1509472"/>
            <a:ext cx="5441795" cy="1657954"/>
          </a:xfrm>
          <a:prstGeom prst="rect">
            <a:avLst/>
          </a:prstGeom>
          <a:noFill/>
        </p:spPr>
        <p:txBody>
          <a:bodyPr wrap="square">
            <a:spAutoFit/>
          </a:bodyPr>
          <a:lstStyle/>
          <a:p>
            <a:pPr marL="742950" marR="0" lvl="1" indent="-285750">
              <a:lnSpc>
                <a:spcPct val="115000"/>
              </a:lnSpc>
              <a:buFont typeface="Arial" panose="020B0604020202020204" pitchFamily="34" charset="0"/>
              <a:buChar char="•"/>
              <a:tabLst>
                <a:tab pos="1143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Terms / Definitions (Maryland &amp; DC)</a:t>
            </a:r>
          </a:p>
          <a:p>
            <a:pPr marL="742950" marR="0" lvl="1" indent="-285750">
              <a:lnSpc>
                <a:spcPct val="115000"/>
              </a:lnSpc>
              <a:buFont typeface="Arial" panose="020B0604020202020204" pitchFamily="34" charset="0"/>
              <a:buChar char="•"/>
              <a:tabLst>
                <a:tab pos="1143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How to Report</a:t>
            </a:r>
          </a:p>
          <a:p>
            <a:pPr marL="742950" marR="0" lvl="1" indent="-285750">
              <a:lnSpc>
                <a:spcPct val="115000"/>
              </a:lnSpc>
              <a:buFont typeface="Arial" panose="020B0604020202020204" pitchFamily="34" charset="0"/>
              <a:buChar char="•"/>
              <a:tabLst>
                <a:tab pos="1143000" algn="l"/>
              </a:tabLst>
            </a:pPr>
            <a:r>
              <a:rPr lang="en-US" sz="1800" kern="100" dirty="0">
                <a:latin typeface="Cambria" panose="02040503050406030204" pitchFamily="18" charset="0"/>
                <a:ea typeface="Cambria" panose="02040503050406030204" pitchFamily="18" charset="0"/>
                <a:cs typeface="Times New Roman" panose="02020603050405020304" pitchFamily="18" charset="0"/>
              </a:rPr>
              <a:t>What to Report</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15000"/>
              </a:lnSpc>
              <a:buFont typeface="Arial" panose="020B0604020202020204" pitchFamily="34" charset="0"/>
              <a:buChar char="•"/>
              <a:tabLst>
                <a:tab pos="1143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Reporter Rights</a:t>
            </a:r>
          </a:p>
          <a:p>
            <a:pPr marL="742950" marR="0" lvl="1" indent="-285750">
              <a:lnSpc>
                <a:spcPct val="115000"/>
              </a:lnSpc>
              <a:spcAft>
                <a:spcPts val="800"/>
              </a:spcAft>
              <a:buFont typeface="Arial" panose="020B0604020202020204" pitchFamily="34" charset="0"/>
              <a:buChar char="•"/>
              <a:tabLst>
                <a:tab pos="1143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Penalties for Failure to Report</a:t>
            </a:r>
          </a:p>
        </p:txBody>
      </p:sp>
    </p:spTree>
    <p:extLst>
      <p:ext uri="{BB962C8B-B14F-4D97-AF65-F5344CB8AC3E}">
        <p14:creationId xmlns:p14="http://schemas.microsoft.com/office/powerpoint/2010/main" val="2877773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a:extLst>
            <a:ext uri="{FF2B5EF4-FFF2-40B4-BE49-F238E27FC236}">
              <a16:creationId xmlns:a16="http://schemas.microsoft.com/office/drawing/2014/main" id="{8B107D87-AF86-3079-CBCB-13A57018BD51}"/>
            </a:ext>
          </a:extLst>
        </p:cNvPr>
        <p:cNvGrpSpPr/>
        <p:nvPr/>
      </p:nvGrpSpPr>
      <p:grpSpPr>
        <a:xfrm>
          <a:off x="0" y="0"/>
          <a:ext cx="0" cy="0"/>
          <a:chOff x="0" y="0"/>
          <a:chExt cx="0" cy="0"/>
        </a:xfrm>
      </p:grpSpPr>
      <p:sp>
        <p:nvSpPr>
          <p:cNvPr id="292" name="Google Shape;292;p37">
            <a:extLst>
              <a:ext uri="{FF2B5EF4-FFF2-40B4-BE49-F238E27FC236}">
                <a16:creationId xmlns:a16="http://schemas.microsoft.com/office/drawing/2014/main" id="{B681AD9C-3B6E-BD0B-939B-82B73BBD26F4}"/>
              </a:ext>
            </a:extLst>
          </p:cNvPr>
          <p:cNvSpPr txBox="1">
            <a:spLocks noGrp="1"/>
          </p:cNvSpPr>
          <p:nvPr>
            <p:ph type="title"/>
          </p:nvPr>
        </p:nvSpPr>
        <p:spPr>
          <a:xfrm>
            <a:off x="609600" y="270267"/>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Persons Responsible</a:t>
            </a:r>
            <a:endParaRPr sz="4400" dirty="0">
              <a:solidFill>
                <a:srgbClr val="C00000"/>
              </a:solidFill>
              <a:latin typeface="Cambria"/>
              <a:ea typeface="Cambria"/>
              <a:cs typeface="Cambria"/>
              <a:sym typeface="Cambria"/>
            </a:endParaRPr>
          </a:p>
        </p:txBody>
      </p:sp>
      <p:sp>
        <p:nvSpPr>
          <p:cNvPr id="293" name="Google Shape;293;p37">
            <a:extLst>
              <a:ext uri="{FF2B5EF4-FFF2-40B4-BE49-F238E27FC236}">
                <a16:creationId xmlns:a16="http://schemas.microsoft.com/office/drawing/2014/main" id="{2555BF91-A850-F522-7AD0-C4AD29F24A3C}"/>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26</a:t>
            </a:fld>
            <a:endParaRPr/>
          </a:p>
        </p:txBody>
      </p:sp>
      <p:sp>
        <p:nvSpPr>
          <p:cNvPr id="294" name="Google Shape;294;p37">
            <a:extLst>
              <a:ext uri="{FF2B5EF4-FFF2-40B4-BE49-F238E27FC236}">
                <a16:creationId xmlns:a16="http://schemas.microsoft.com/office/drawing/2014/main" id="{A4065BCC-3424-FE8C-2AB7-C8C7D0EC1543}"/>
              </a:ext>
            </a:extLst>
          </p:cNvPr>
          <p:cNvSpPr txBox="1"/>
          <p:nvPr/>
        </p:nvSpPr>
        <p:spPr>
          <a:xfrm>
            <a:off x="767576" y="1278944"/>
            <a:ext cx="5975195" cy="217309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15000"/>
              </a:lnSpc>
              <a:spcBef>
                <a:spcPts val="0"/>
              </a:spcBef>
              <a:spcAft>
                <a:spcPts val="0"/>
              </a:spcAft>
              <a:buClr>
                <a:srgbClr val="000000"/>
              </a:buClr>
              <a:buSzPts val="2400"/>
              <a:buFont typeface="Arial" panose="020B0604020202020204" pitchFamily="34" charset="0"/>
              <a:buChar char="•"/>
            </a:pPr>
            <a:r>
              <a:rPr lang="en" sz="1800" b="0" i="0" u="none" strike="noStrike" cap="none" dirty="0">
                <a:solidFill>
                  <a:srgbClr val="000000"/>
                </a:solidFill>
                <a:latin typeface="Cambria"/>
                <a:ea typeface="Cambria"/>
                <a:cs typeface="Arial"/>
                <a:sym typeface="Cambria"/>
              </a:rPr>
              <a:t>Parent</a:t>
            </a:r>
            <a:r>
              <a:rPr lang="en" sz="1800" dirty="0">
                <a:latin typeface="Cambria"/>
                <a:ea typeface="Cambria"/>
                <a:sym typeface="Cambria"/>
              </a:rPr>
              <a:t> or </a:t>
            </a:r>
            <a:r>
              <a:rPr lang="en" sz="1800" b="0" i="0" u="none" strike="noStrike" cap="none" dirty="0">
                <a:solidFill>
                  <a:srgbClr val="000000"/>
                </a:solidFill>
                <a:latin typeface="Cambria"/>
                <a:ea typeface="Cambria"/>
                <a:cs typeface="Arial"/>
                <a:sym typeface="Cambria"/>
              </a:rPr>
              <a:t>Household*/Family** members of the child.</a:t>
            </a:r>
          </a:p>
          <a:p>
            <a:pPr marL="285750" lvl="0" indent="-285750">
              <a:lnSpc>
                <a:spcPct val="115000"/>
              </a:lnSpc>
              <a:buSzPts val="2400"/>
              <a:buFont typeface="Arial" panose="020B0604020202020204" pitchFamily="34" charset="0"/>
              <a:buChar char="•"/>
            </a:pPr>
            <a:r>
              <a:rPr lang="en" sz="1800" dirty="0">
                <a:latin typeface="Cambria"/>
                <a:ea typeface="Cambria"/>
                <a:sym typeface="Cambria"/>
              </a:rPr>
              <a:t>Any person who has permanent or temporary care or custody of the child</a:t>
            </a:r>
          </a:p>
          <a:p>
            <a:pPr marL="285750" marR="0" lvl="0" indent="-285750" algn="l" rtl="0">
              <a:lnSpc>
                <a:spcPct val="115000"/>
              </a:lnSpc>
              <a:spcBef>
                <a:spcPts val="0"/>
              </a:spcBef>
              <a:spcAft>
                <a:spcPts val="0"/>
              </a:spcAft>
              <a:buClr>
                <a:srgbClr val="000000"/>
              </a:buClr>
              <a:buSzPts val="2400"/>
              <a:buFont typeface="Arial" panose="020B0604020202020204" pitchFamily="34" charset="0"/>
              <a:buChar char="•"/>
            </a:pPr>
            <a:r>
              <a:rPr lang="en" sz="1800" b="0" i="0" u="none" strike="noStrike" cap="none" dirty="0">
                <a:solidFill>
                  <a:srgbClr val="000000"/>
                </a:solidFill>
                <a:latin typeface="Cambria"/>
                <a:ea typeface="Cambria"/>
                <a:cs typeface="Arial"/>
                <a:sym typeface="Cambria"/>
              </a:rPr>
              <a:t>Any person who supervises a child, or otherwise exercises authority o</a:t>
            </a:r>
            <a:r>
              <a:rPr lang="en" sz="1800" dirty="0">
                <a:latin typeface="Cambria"/>
                <a:ea typeface="Cambria"/>
                <a:sym typeface="Cambria"/>
              </a:rPr>
              <a:t>ver the child through the person’s position or occupation.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sz="1800" b="0"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
        <p:nvSpPr>
          <p:cNvPr id="3" name="TextBox 2">
            <a:extLst>
              <a:ext uri="{FF2B5EF4-FFF2-40B4-BE49-F238E27FC236}">
                <a16:creationId xmlns:a16="http://schemas.microsoft.com/office/drawing/2014/main" id="{3EE59CD6-E936-9040-D8F2-100B2820FBEE}"/>
              </a:ext>
            </a:extLst>
          </p:cNvPr>
          <p:cNvSpPr txBox="1"/>
          <p:nvPr/>
        </p:nvSpPr>
        <p:spPr>
          <a:xfrm>
            <a:off x="446050" y="3660615"/>
            <a:ext cx="8378282" cy="954107"/>
          </a:xfrm>
          <a:prstGeom prst="rect">
            <a:avLst/>
          </a:prstGeom>
          <a:noFill/>
        </p:spPr>
        <p:txBody>
          <a:bodyPr wrap="square">
            <a:spAutoFit/>
          </a:bodyPr>
          <a:lstStyle/>
          <a:p>
            <a:pPr marL="0" marR="0" lvl="2" indent="0" rtl="0">
              <a:lnSpc>
                <a:spcPct val="100000"/>
              </a:lnSpc>
              <a:spcBef>
                <a:spcPts val="0"/>
              </a:spcBef>
              <a:spcAft>
                <a:spcPts val="0"/>
              </a:spcAft>
              <a:buClr>
                <a:srgbClr val="0E57C4"/>
              </a:buClr>
              <a:buSzPts val="1600"/>
              <a:buFont typeface="Cambria"/>
              <a:buNone/>
            </a:pPr>
            <a:r>
              <a:rPr lang="en-US" sz="1600" b="0" i="0" u="none" strike="noStrike" cap="none" dirty="0">
                <a:solidFill>
                  <a:srgbClr val="0E57C4"/>
                </a:solidFill>
                <a:latin typeface="Cambria"/>
                <a:ea typeface="Cambria"/>
                <a:cs typeface="Cambria"/>
                <a:sym typeface="Cambria"/>
              </a:rPr>
              <a:t>*Household member means a person who lives with or is a regular presence in a home of the child  at the time of the alleged abuse or neglect</a:t>
            </a:r>
            <a:endParaRPr lang="en-US" sz="800" b="0" i="0" u="none" strike="noStrike" cap="none" dirty="0">
              <a:solidFill>
                <a:srgbClr val="0E57C4"/>
              </a:solidFill>
              <a:latin typeface="Cambria"/>
              <a:ea typeface="Cambria"/>
              <a:cs typeface="Cambria"/>
              <a:sym typeface="Cambria"/>
            </a:endParaRPr>
          </a:p>
          <a:p>
            <a:pPr marL="0" marR="0" lvl="2" indent="0" rtl="0">
              <a:lnSpc>
                <a:spcPct val="100000"/>
              </a:lnSpc>
              <a:spcBef>
                <a:spcPts val="0"/>
              </a:spcBef>
              <a:spcAft>
                <a:spcPts val="0"/>
              </a:spcAft>
              <a:buClr>
                <a:srgbClr val="0E57C4"/>
              </a:buClr>
              <a:buSzPts val="1600"/>
              <a:buFont typeface="Cambria"/>
              <a:buNone/>
            </a:pPr>
            <a:r>
              <a:rPr lang="en-US" sz="800" b="0" i="0" u="none" strike="noStrike" cap="none" dirty="0">
                <a:solidFill>
                  <a:srgbClr val="0E57C4"/>
                </a:solidFill>
                <a:latin typeface="Cambria"/>
                <a:ea typeface="Cambria"/>
                <a:cs typeface="Cambria"/>
                <a:sym typeface="Cambria"/>
              </a:rPr>
              <a:t>	</a:t>
            </a:r>
            <a:endParaRPr lang="en-US" sz="800" b="0" i="0" u="none" strike="noStrike" cap="none" dirty="0">
              <a:solidFill>
                <a:srgbClr val="000000"/>
              </a:solidFill>
              <a:latin typeface="Arial"/>
              <a:ea typeface="Arial"/>
              <a:cs typeface="Arial"/>
              <a:sym typeface="Arial"/>
            </a:endParaRPr>
          </a:p>
          <a:p>
            <a:pPr marL="0" marR="0" lvl="2" indent="0" rtl="0">
              <a:lnSpc>
                <a:spcPct val="100000"/>
              </a:lnSpc>
              <a:spcBef>
                <a:spcPts val="0"/>
              </a:spcBef>
              <a:spcAft>
                <a:spcPts val="0"/>
              </a:spcAft>
              <a:buClr>
                <a:srgbClr val="0E57C4"/>
              </a:buClr>
              <a:buSzPts val="1600"/>
              <a:buFont typeface="Cambria"/>
              <a:buNone/>
            </a:pPr>
            <a:r>
              <a:rPr lang="en-US" sz="1600" b="0" i="0" u="none" strike="noStrike" cap="none" dirty="0">
                <a:solidFill>
                  <a:srgbClr val="0E57C4"/>
                </a:solidFill>
                <a:latin typeface="Cambria"/>
                <a:ea typeface="Cambria"/>
                <a:cs typeface="Cambria"/>
                <a:sym typeface="Cambria"/>
              </a:rPr>
              <a:t>**Family member means relative by blood, adoption, or marriage of a child</a:t>
            </a:r>
            <a:endParaRPr lang="en-US" sz="1600" b="0" i="0" u="none" strike="noStrike" cap="none" dirty="0">
              <a:solidFill>
                <a:srgbClr val="000000"/>
              </a:solidFill>
              <a:latin typeface="Arial"/>
              <a:ea typeface="Arial"/>
              <a:cs typeface="Arial"/>
              <a:sym typeface="Arial"/>
            </a:endParaRPr>
          </a:p>
        </p:txBody>
      </p:sp>
      <p:pic>
        <p:nvPicPr>
          <p:cNvPr id="2" name="Google Shape;330;p42" descr="C:\Users\Office Depot\AppData\Local\Microsoft\Windows\Temporary Internet Files\Content.IE5\F3QRBJ81\Group_people_icon[1].jpg">
            <a:extLst>
              <a:ext uri="{FF2B5EF4-FFF2-40B4-BE49-F238E27FC236}">
                <a16:creationId xmlns:a16="http://schemas.microsoft.com/office/drawing/2014/main" id="{CC89DBAC-8538-3793-3AF8-D112CBC235B7}"/>
              </a:ext>
            </a:extLst>
          </p:cNvPr>
          <p:cNvPicPr preferRelativeResize="0"/>
          <p:nvPr/>
        </p:nvPicPr>
        <p:blipFill rotWithShape="1">
          <a:blip r:embed="rId3">
            <a:alphaModFix/>
          </a:blip>
          <a:srcRect/>
          <a:stretch/>
        </p:blipFill>
        <p:spPr>
          <a:xfrm>
            <a:off x="6660995" y="1533758"/>
            <a:ext cx="2085279" cy="1465065"/>
          </a:xfrm>
          <a:prstGeom prst="rect">
            <a:avLst/>
          </a:prstGeom>
          <a:noFill/>
          <a:ln>
            <a:noFill/>
          </a:ln>
        </p:spPr>
      </p:pic>
      <p:sp>
        <p:nvSpPr>
          <p:cNvPr id="4" name="Google Shape;294;p37">
            <a:extLst>
              <a:ext uri="{FF2B5EF4-FFF2-40B4-BE49-F238E27FC236}">
                <a16:creationId xmlns:a16="http://schemas.microsoft.com/office/drawing/2014/main" id="{88FB3F23-D0BD-DBC7-4240-5532F2218EF2}"/>
              </a:ext>
            </a:extLst>
          </p:cNvPr>
          <p:cNvSpPr txBox="1"/>
          <p:nvPr/>
        </p:nvSpPr>
        <p:spPr>
          <a:xfrm>
            <a:off x="7580971" y="411283"/>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174300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xfrm>
            <a:off x="590550" y="509257"/>
            <a:ext cx="8077200" cy="4935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830"/>
              <a:buFont typeface="Cambria"/>
              <a:buNone/>
            </a:pPr>
            <a:r>
              <a:rPr lang="en" sz="4400" dirty="0">
                <a:solidFill>
                  <a:srgbClr val="C00000"/>
                </a:solidFill>
                <a:latin typeface="Cambria"/>
                <a:ea typeface="Cambria"/>
                <a:cs typeface="Cambria"/>
                <a:sym typeface="Cambria"/>
              </a:rPr>
              <a:t>Physical Abuse</a:t>
            </a:r>
            <a:endParaRPr sz="4400" dirty="0">
              <a:solidFill>
                <a:srgbClr val="C00000"/>
              </a:solidFill>
              <a:latin typeface="Cambria"/>
              <a:ea typeface="Cambria"/>
              <a:cs typeface="Cambria"/>
              <a:sym typeface="Cambria"/>
            </a:endParaRPr>
          </a:p>
        </p:txBody>
      </p:sp>
      <p:sp>
        <p:nvSpPr>
          <p:cNvPr id="300" name="Google Shape;300;p3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27</a:t>
            </a:fld>
            <a:endParaRPr/>
          </a:p>
        </p:txBody>
      </p:sp>
      <p:sp>
        <p:nvSpPr>
          <p:cNvPr id="301" name="Google Shape;301;p38"/>
          <p:cNvSpPr txBox="1"/>
          <p:nvPr/>
        </p:nvSpPr>
        <p:spPr>
          <a:xfrm>
            <a:off x="1224643" y="1061356"/>
            <a:ext cx="6809014" cy="29382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Char char="•"/>
            </a:pPr>
            <a:endParaRPr lang="en" sz="1800" b="0" i="0" u="none" strike="noStrike" cap="none" dirty="0">
              <a:solidFill>
                <a:srgbClr val="000000"/>
              </a:solidFill>
              <a:latin typeface="Cambria"/>
              <a:ea typeface="Cambria"/>
              <a:cs typeface="Cambria"/>
              <a:sym typeface="Cambria"/>
            </a:endParaRPr>
          </a:p>
          <a:p>
            <a:pPr marR="0" lvl="0" algn="l" rtl="0">
              <a:lnSpc>
                <a:spcPct val="100000"/>
              </a:lnSpc>
              <a:spcBef>
                <a:spcPts val="0"/>
              </a:spcBef>
              <a:spcAft>
                <a:spcPts val="0"/>
              </a:spcAft>
              <a:buClr>
                <a:srgbClr val="000000"/>
              </a:buClr>
              <a:buSzPts val="1800"/>
            </a:pPr>
            <a:r>
              <a:rPr lang="en" sz="2400" dirty="0">
                <a:latin typeface="Cambria" panose="02040503050406030204" pitchFamily="18" charset="0"/>
                <a:ea typeface="Cambria" panose="02040503050406030204" pitchFamily="18" charset="0"/>
                <a:cs typeface="Cambria"/>
                <a:sym typeface="Cambria"/>
              </a:rPr>
              <a:t>‘Abuse’ means </a:t>
            </a:r>
          </a:p>
          <a:p>
            <a:pPr marR="0" lvl="0" algn="l" rtl="0">
              <a:lnSpc>
                <a:spcPct val="100000"/>
              </a:lnSpc>
              <a:spcBef>
                <a:spcPts val="0"/>
              </a:spcBef>
              <a:spcAft>
                <a:spcPts val="0"/>
              </a:spcAft>
              <a:buClr>
                <a:srgbClr val="000000"/>
              </a:buClr>
              <a:buSzPts val="1800"/>
            </a:pPr>
            <a:endParaRPr lang="en" sz="1000" dirty="0">
              <a:latin typeface="Cambria" panose="02040503050406030204" pitchFamily="18" charset="0"/>
              <a:ea typeface="Cambria" panose="02040503050406030204" pitchFamily="18" charset="0"/>
              <a:cs typeface="Cambria"/>
              <a:sym typeface="Cambria"/>
            </a:endParaRP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the physical or mental injury of a child under circumstances that the child’s health or welfare is harmed or at substantial risk of being harmed by any </a:t>
            </a:r>
            <a:r>
              <a:rPr lang="en" sz="1800" b="0" i="0" u="none" strike="noStrike" cap="none" dirty="0">
                <a:solidFill>
                  <a:srgbClr val="0E57C4"/>
                </a:solidFill>
                <a:latin typeface="Cambria" panose="02040503050406030204" pitchFamily="18" charset="0"/>
                <a:ea typeface="Cambria" panose="02040503050406030204" pitchFamily="18" charset="0"/>
                <a:cs typeface="Cambria"/>
                <a:sym typeface="Cambria"/>
              </a:rPr>
              <a:t>“Persons Responsible”</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sexual abuse of a child, whether physical injuries are sustained or not; or</a:t>
            </a:r>
          </a:p>
          <a:p>
            <a:pPr marL="342900" marR="0" lvl="0" indent="-342900">
              <a:lnSpc>
                <a:spcPct val="115000"/>
              </a:lnSpc>
              <a:spcAft>
                <a:spcPts val="800"/>
              </a:spcAft>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labor trafficking of a child by any individual.</a:t>
            </a:r>
          </a:p>
          <a:p>
            <a:pPr marR="0" lvl="0" algn="l" rtl="0">
              <a:lnSpc>
                <a:spcPct val="100000"/>
              </a:lnSpc>
              <a:spcBef>
                <a:spcPts val="0"/>
              </a:spcBef>
              <a:spcAft>
                <a:spcPts val="0"/>
              </a:spcAft>
              <a:buClr>
                <a:srgbClr val="000000"/>
              </a:buClr>
              <a:buSzPts val="1800"/>
            </a:pPr>
            <a:endParaRPr lang="en" sz="2400" dirty="0">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1800"/>
              <a:buFont typeface="Arial"/>
              <a:buChar char="•"/>
            </a:pPr>
            <a:endParaRPr lang="en" sz="1800" b="0" i="0" u="none" strike="noStrike" cap="none" dirty="0">
              <a:solidFill>
                <a:srgbClr val="000000"/>
              </a:solidFill>
              <a:latin typeface="Cambria"/>
              <a:ea typeface="Cambria"/>
              <a:cs typeface="Cambria"/>
              <a:sym typeface="Cambria"/>
            </a:endParaRPr>
          </a:p>
          <a:p>
            <a:pPr marL="457200" marR="0" lvl="0" indent="-393700" algn="l" rtl="0">
              <a:lnSpc>
                <a:spcPct val="115000"/>
              </a:lnSpc>
              <a:spcBef>
                <a:spcPts val="1400"/>
              </a:spcBef>
              <a:spcAft>
                <a:spcPts val="0"/>
              </a:spcAft>
              <a:buClr>
                <a:srgbClr val="000000"/>
              </a:buClr>
              <a:buSzPts val="1000"/>
              <a:buFont typeface="Arial"/>
              <a:buNone/>
            </a:pPr>
            <a:endParaRPr sz="1800" b="0" i="0" u="none" strike="noStrike" cap="none" dirty="0">
              <a:solidFill>
                <a:srgbClr val="000000"/>
              </a:solidFill>
              <a:latin typeface="Cambria"/>
              <a:ea typeface="Cambria"/>
              <a:cs typeface="Cambria"/>
              <a:sym typeface="Cambria"/>
            </a:endParaRPr>
          </a:p>
          <a:p>
            <a:pPr marL="342900" marR="0" lvl="0" indent="-279400" algn="l" rtl="0">
              <a:lnSpc>
                <a:spcPct val="115000"/>
              </a:lnSpc>
              <a:spcBef>
                <a:spcPts val="1400"/>
              </a:spcBef>
              <a:spcAft>
                <a:spcPts val="0"/>
              </a:spcAft>
              <a:buClr>
                <a:srgbClr val="000000"/>
              </a:buClr>
              <a:buSzPts val="1000"/>
              <a:buFont typeface="Arial"/>
              <a:buNone/>
            </a:pPr>
            <a:endParaRPr sz="2000" b="0"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140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CB8DF1F0-010B-0FAE-6815-A3036C1F8737}"/>
              </a:ext>
            </a:extLst>
          </p:cNvPr>
          <p:cNvSpPr txBox="1"/>
          <p:nvPr/>
        </p:nvSpPr>
        <p:spPr>
          <a:xfrm>
            <a:off x="7580971" y="411283"/>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Neglect</a:t>
            </a:r>
            <a:endParaRPr sz="4400" dirty="0">
              <a:solidFill>
                <a:srgbClr val="C00000"/>
              </a:solidFill>
              <a:latin typeface="Cambria"/>
              <a:ea typeface="Cambria"/>
              <a:cs typeface="Cambria"/>
              <a:sym typeface="Cambria"/>
            </a:endParaRPr>
          </a:p>
        </p:txBody>
      </p:sp>
      <p:sp>
        <p:nvSpPr>
          <p:cNvPr id="307" name="Google Shape;307;p3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28</a:t>
            </a:fld>
            <a:endParaRPr/>
          </a:p>
        </p:txBody>
      </p:sp>
      <p:sp>
        <p:nvSpPr>
          <p:cNvPr id="308" name="Google Shape;308;p39"/>
          <p:cNvSpPr txBox="1"/>
          <p:nvPr/>
        </p:nvSpPr>
        <p:spPr>
          <a:xfrm>
            <a:off x="728353" y="1276350"/>
            <a:ext cx="7391400" cy="386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mbria"/>
              <a:buNone/>
            </a:pPr>
            <a:r>
              <a:rPr lang="en" sz="2000" b="0" i="0" u="none" strike="noStrike" cap="none" dirty="0">
                <a:solidFill>
                  <a:srgbClr val="000000"/>
                </a:solidFill>
                <a:latin typeface="Cambria"/>
                <a:ea typeface="Cambria"/>
                <a:cs typeface="Cambria"/>
                <a:sym typeface="Cambria"/>
              </a:rPr>
              <a:t>'Neglect' means the leaving of a child </a:t>
            </a:r>
            <a:r>
              <a:rPr lang="en" sz="2000" b="1" i="0" u="none" strike="noStrike" cap="none" dirty="0">
                <a:solidFill>
                  <a:srgbClr val="000000"/>
                </a:solidFill>
                <a:latin typeface="Cambria"/>
                <a:ea typeface="Cambria"/>
                <a:cs typeface="Cambria"/>
                <a:sym typeface="Cambria"/>
              </a:rPr>
              <a:t>unattended</a:t>
            </a:r>
            <a:r>
              <a:rPr lang="en" sz="2000" b="0" i="0" u="none" strike="noStrike" cap="none" dirty="0">
                <a:solidFill>
                  <a:srgbClr val="000000"/>
                </a:solidFill>
                <a:latin typeface="Cambria"/>
                <a:ea typeface="Cambria"/>
                <a:cs typeface="Cambria"/>
                <a:sym typeface="Cambria"/>
              </a:rPr>
              <a:t> or other </a:t>
            </a:r>
            <a:r>
              <a:rPr lang="en" sz="2000" b="1" i="0" u="none" strike="noStrike" cap="none" dirty="0">
                <a:solidFill>
                  <a:srgbClr val="000000"/>
                </a:solidFill>
                <a:latin typeface="Cambria"/>
                <a:ea typeface="Cambria"/>
                <a:cs typeface="Cambria"/>
                <a:sym typeface="Cambria"/>
              </a:rPr>
              <a:t>failure to give proper care and attention </a:t>
            </a:r>
            <a:r>
              <a:rPr lang="en" sz="2000" b="0" i="0" u="none" strike="noStrike" cap="none" dirty="0">
                <a:solidFill>
                  <a:srgbClr val="000000"/>
                </a:solidFill>
                <a:latin typeface="Cambria"/>
                <a:ea typeface="Cambria"/>
                <a:cs typeface="Cambria"/>
                <a:sym typeface="Cambria"/>
              </a:rPr>
              <a:t>to a child by any parent or other person who has permanent or temporary care or custody or responsibility for supervision of the child under circumstances that indicate: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that the child's health or welfare is harmed or placed at substantial risk of harm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mental injury to the child or a substantial risk of mental injury</a:t>
            </a:r>
            <a:endParaRPr sz="20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r>
              <a:rPr lang="en" sz="1200" b="1" i="0" u="none" strike="noStrike" cap="none" dirty="0">
                <a:solidFill>
                  <a:srgbClr val="000000"/>
                </a:solidFill>
                <a:latin typeface="Cambria"/>
                <a:ea typeface="Cambria"/>
                <a:cs typeface="Cambria"/>
                <a:sym typeface="Cambria"/>
              </a:rPr>
              <a:t>Citation: Fam. Law § 5-701</a:t>
            </a:r>
            <a:br>
              <a:rPr lang="en" sz="3600" b="0" i="0" u="none" strike="noStrike" cap="none" dirty="0">
                <a:solidFill>
                  <a:srgbClr val="000000"/>
                </a:solidFill>
                <a:latin typeface="Cambria"/>
                <a:ea typeface="Cambria"/>
                <a:cs typeface="Cambria"/>
                <a:sym typeface="Cambria"/>
              </a:rPr>
            </a:b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AFEA3FD3-8BF6-EC0E-693C-E58B89FCB399}"/>
              </a:ext>
            </a:extLst>
          </p:cNvPr>
          <p:cNvSpPr txBox="1"/>
          <p:nvPr/>
        </p:nvSpPr>
        <p:spPr>
          <a:xfrm>
            <a:off x="7580971" y="411283"/>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609600" y="342900"/>
            <a:ext cx="7947102"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Sexual Abuse</a:t>
            </a:r>
            <a:endParaRPr sz="4400" dirty="0">
              <a:solidFill>
                <a:srgbClr val="C00000"/>
              </a:solidFill>
              <a:latin typeface="Cambria"/>
              <a:ea typeface="Cambria"/>
              <a:cs typeface="Cambria"/>
              <a:sym typeface="Cambria"/>
            </a:endParaRPr>
          </a:p>
        </p:txBody>
      </p:sp>
      <p:sp>
        <p:nvSpPr>
          <p:cNvPr id="314" name="Google Shape;314;p4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29</a:t>
            </a:fld>
            <a:endParaRPr/>
          </a:p>
        </p:txBody>
      </p:sp>
      <p:sp>
        <p:nvSpPr>
          <p:cNvPr id="315" name="Google Shape;315;p40"/>
          <p:cNvSpPr txBox="1"/>
          <p:nvPr/>
        </p:nvSpPr>
        <p:spPr>
          <a:xfrm>
            <a:off x="914400" y="1464526"/>
            <a:ext cx="7102929" cy="21114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2400" b="0" i="0" u="none" strike="noStrike" cap="none" dirty="0">
                <a:solidFill>
                  <a:srgbClr val="000000"/>
                </a:solidFill>
                <a:latin typeface="Cambria"/>
                <a:ea typeface="Cambria"/>
                <a:cs typeface="Cambria"/>
                <a:sym typeface="Cambria"/>
              </a:rPr>
              <a:t>‘Sexual abuse’ means any act that involves sexual molestation or exploitation of a child by </a:t>
            </a:r>
            <a:r>
              <a:rPr lang="en-US" sz="2400" kern="100" dirty="0">
                <a:effectLst/>
                <a:latin typeface="Cambria" panose="02040503050406030204" pitchFamily="18" charset="0"/>
                <a:ea typeface="Cambria" panose="02040503050406030204" pitchFamily="18" charset="0"/>
                <a:cs typeface="Times New Roman" panose="02020603050405020304" pitchFamily="18" charset="0"/>
              </a:rPr>
              <a:t>any </a:t>
            </a:r>
            <a:r>
              <a:rPr lang="en" sz="2400" b="0" i="0" u="none" strike="noStrike" cap="none" dirty="0">
                <a:solidFill>
                  <a:srgbClr val="0E57C4"/>
                </a:solidFill>
                <a:latin typeface="Cambria" panose="02040503050406030204" pitchFamily="18" charset="0"/>
                <a:ea typeface="Cambria" panose="02040503050406030204" pitchFamily="18" charset="0"/>
                <a:cs typeface="Cambria"/>
                <a:sym typeface="Cambria"/>
              </a:rPr>
              <a:t>“Persons Responsible” </a:t>
            </a:r>
            <a:r>
              <a:rPr lang="en" sz="2400" b="0" i="0" u="none" strike="noStrike" cap="none" dirty="0">
                <a:solidFill>
                  <a:srgbClr val="000000"/>
                </a:solidFill>
                <a:latin typeface="Cambria"/>
                <a:ea typeface="Cambria"/>
                <a:cs typeface="Cambria"/>
                <a:sym typeface="Cambria"/>
              </a:rPr>
              <a:t>or sex trafficing of a child by anyone.</a:t>
            </a:r>
          </a:p>
          <a:p>
            <a:pPr marL="0" marR="0" lvl="0" indent="0" algn="l" rtl="0">
              <a:lnSpc>
                <a:spcPct val="100000"/>
              </a:lnSpc>
              <a:spcBef>
                <a:spcPts val="0"/>
              </a:spcBef>
              <a:spcAft>
                <a:spcPts val="0"/>
              </a:spcAft>
              <a:buClr>
                <a:srgbClr val="000000"/>
              </a:buClr>
              <a:buSzPts val="2400"/>
              <a:buFont typeface="Cambria"/>
              <a:buNone/>
            </a:pPr>
            <a:endParaRPr lang="en" sz="2400" b="0"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R="0" lvl="0" algn="l" rtl="0">
              <a:lnSpc>
                <a:spcPct val="100000"/>
              </a:lnSpc>
              <a:spcBef>
                <a:spcPts val="0"/>
              </a:spcBef>
              <a:spcAft>
                <a:spcPts val="0"/>
              </a:spcAft>
              <a:buClr>
                <a:srgbClr val="000000"/>
              </a:buClr>
              <a:buSzPts val="300"/>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EE32757F-7687-43EB-7E61-9FC3A56B77DC}"/>
              </a:ext>
            </a:extLst>
          </p:cNvPr>
          <p:cNvSpPr txBox="1"/>
          <p:nvPr/>
        </p:nvSpPr>
        <p:spPr>
          <a:xfrm>
            <a:off x="7684119" y="342900"/>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442912" y="77390"/>
            <a:ext cx="8243887" cy="1351359"/>
          </a:xfrm>
          <a:prstGeom prst="rect">
            <a:avLst/>
          </a:prstGeom>
          <a:noFill/>
          <a:ln>
            <a:noFill/>
          </a:ln>
        </p:spPr>
        <p:txBody>
          <a:bodyPr spcFirstLastPara="1" wrap="square" lIns="91425" tIns="45700" rIns="91425" bIns="45700" anchor="b" anchorCtr="0">
            <a:noAutofit/>
          </a:bodyPr>
          <a:lstStyle/>
          <a:p>
            <a:pPr marL="0" marR="0" lvl="0" indent="0" rtl="0">
              <a:lnSpc>
                <a:spcPct val="100000"/>
              </a:lnSpc>
              <a:spcBef>
                <a:spcPts val="0"/>
              </a:spcBef>
              <a:spcAft>
                <a:spcPts val="0"/>
              </a:spcAft>
              <a:buClr>
                <a:srgbClr val="262626"/>
              </a:buClr>
              <a:buSzPts val="1350"/>
              <a:buFont typeface="Calibri"/>
              <a:buNone/>
            </a:pPr>
            <a:r>
              <a:rPr lang="en" sz="5400" b="1" i="0" u="none" strike="noStrike" cap="none" dirty="0">
                <a:solidFill>
                  <a:srgbClr val="262626"/>
                </a:solidFill>
                <a:latin typeface="Calibri"/>
                <a:ea typeface="Calibri"/>
                <a:cs typeface="Calibri"/>
                <a:sym typeface="Calibri"/>
              </a:rPr>
              <a:t>   </a:t>
            </a:r>
            <a:r>
              <a:rPr lang="en-US" sz="4400" dirty="0">
                <a:solidFill>
                  <a:srgbClr val="C00000"/>
                </a:solidFill>
                <a:latin typeface="Cambria"/>
                <a:ea typeface="Cambria"/>
                <a:cs typeface="Cambria"/>
                <a:sym typeface="Cambria"/>
              </a:rPr>
              <a:t>W</a:t>
            </a:r>
            <a:r>
              <a:rPr lang="en" sz="4400" b="0" i="0" u="none" strike="noStrike" cap="none" dirty="0">
                <a:solidFill>
                  <a:srgbClr val="C00000"/>
                </a:solidFill>
                <a:latin typeface="Cambria"/>
                <a:ea typeface="Cambria"/>
                <a:cs typeface="Cambria"/>
                <a:sym typeface="Cambria"/>
              </a:rPr>
              <a:t>hat is Alateen?</a:t>
            </a:r>
            <a:endParaRPr dirty="0"/>
          </a:p>
        </p:txBody>
      </p:sp>
      <p:sp>
        <p:nvSpPr>
          <p:cNvPr id="91" name="Google Shape;91;p13"/>
          <p:cNvSpPr txBox="1">
            <a:spLocks noGrp="1"/>
          </p:cNvSpPr>
          <p:nvPr>
            <p:ph type="body" idx="1"/>
          </p:nvPr>
        </p:nvSpPr>
        <p:spPr>
          <a:xfrm>
            <a:off x="635115" y="1359985"/>
            <a:ext cx="8229600" cy="2825440"/>
          </a:xfrm>
          <a:prstGeom prst="rect">
            <a:avLst/>
          </a:prstGeom>
          <a:noFill/>
          <a:ln>
            <a:noFill/>
          </a:ln>
        </p:spPr>
        <p:txBody>
          <a:bodyPr spcFirstLastPara="1" wrap="square" lIns="91425" tIns="45700" rIns="91425" bIns="45700" anchor="ctr" anchorCtr="0">
            <a:noAutofit/>
          </a:bodyPr>
          <a:lstStyle/>
          <a:p>
            <a:pPr marL="273050" indent="-228600">
              <a:spcBef>
                <a:spcPts val="560"/>
              </a:spcBef>
              <a:buSzPts val="2100"/>
            </a:pPr>
            <a:r>
              <a:rPr lang="en" sz="2100" dirty="0"/>
              <a:t>Part of Al-Anon Family Groups</a:t>
            </a:r>
          </a:p>
          <a:p>
            <a:pPr marL="273050" marR="0" lvl="0" indent="-228600" algn="l" rtl="0">
              <a:lnSpc>
                <a:spcPct val="100000"/>
              </a:lnSpc>
              <a:spcBef>
                <a:spcPts val="560"/>
              </a:spcBef>
              <a:spcAft>
                <a:spcPts val="0"/>
              </a:spcAft>
              <a:buClr>
                <a:schemeClr val="accent1"/>
              </a:buClr>
              <a:buSzPts val="2100"/>
              <a:buFont typeface="Arial"/>
              <a:buChar char="•"/>
            </a:pPr>
            <a:r>
              <a:rPr lang="en" sz="2100" b="0" i="0" u="none" strike="noStrike" cap="none" dirty="0">
                <a:solidFill>
                  <a:schemeClr val="dk2"/>
                </a:solidFill>
                <a:latin typeface="Cambria"/>
                <a:ea typeface="Cambria"/>
                <a:cs typeface="Cambria"/>
                <a:sym typeface="Cambria"/>
              </a:rPr>
              <a:t>A fellowship of young people whose lives have been affected by alcoholism in a family member or close friend</a:t>
            </a:r>
          </a:p>
          <a:p>
            <a:pPr marL="273050" marR="0" lvl="0" indent="-228600" algn="l" rtl="0">
              <a:lnSpc>
                <a:spcPct val="100000"/>
              </a:lnSpc>
              <a:spcBef>
                <a:spcPts val="560"/>
              </a:spcBef>
              <a:spcAft>
                <a:spcPts val="0"/>
              </a:spcAft>
              <a:buClr>
                <a:schemeClr val="accent1"/>
              </a:buClr>
              <a:buSzPts val="2100"/>
              <a:buFont typeface="Arial"/>
              <a:buChar char="•"/>
            </a:pPr>
            <a:endParaRPr lang="en" sz="2100" b="0" i="0" u="none" strike="noStrike" cap="none" dirty="0">
              <a:solidFill>
                <a:schemeClr val="dk2"/>
              </a:solidFill>
              <a:latin typeface="Cambria"/>
              <a:ea typeface="Cambria"/>
              <a:cs typeface="Cambria"/>
              <a:sym typeface="Cambria"/>
            </a:endParaRPr>
          </a:p>
          <a:p>
            <a:pPr marL="273050" marR="0" lvl="0" indent="-273050" rtl="0">
              <a:lnSpc>
                <a:spcPct val="100000"/>
              </a:lnSpc>
              <a:spcBef>
                <a:spcPts val="0"/>
              </a:spcBef>
              <a:spcAft>
                <a:spcPts val="0"/>
              </a:spcAft>
              <a:buClr>
                <a:schemeClr val="accent1"/>
              </a:buClr>
              <a:buSzPts val="525"/>
              <a:buFont typeface="Arial"/>
              <a:buNone/>
            </a:pPr>
            <a:r>
              <a:rPr lang="en" sz="2100" b="1" i="0" u="none" strike="noStrike" cap="none" dirty="0">
                <a:solidFill>
                  <a:srgbClr val="C00000"/>
                </a:solidFill>
                <a:latin typeface="Cambria"/>
                <a:ea typeface="Cambria"/>
                <a:cs typeface="Cambria"/>
                <a:sym typeface="Cambria"/>
              </a:rPr>
              <a:t>	</a:t>
            </a:r>
            <a:r>
              <a:rPr lang="en" sz="4400" b="0" i="0" u="none" strike="noStrike" cap="none" dirty="0">
                <a:solidFill>
                  <a:srgbClr val="C00000"/>
                </a:solidFill>
                <a:latin typeface="Cambria"/>
                <a:ea typeface="Cambria"/>
                <a:cs typeface="Cambria"/>
                <a:sym typeface="Cambria"/>
              </a:rPr>
              <a:t>Alateen is not…</a:t>
            </a:r>
            <a:endParaRPr dirty="0"/>
          </a:p>
          <a:p>
            <a:pPr marL="273050" marR="0" lvl="0" indent="-228600" algn="l" rtl="0">
              <a:lnSpc>
                <a:spcPct val="100000"/>
              </a:lnSpc>
              <a:spcBef>
                <a:spcPts val="560"/>
              </a:spcBef>
              <a:spcAft>
                <a:spcPts val="0"/>
              </a:spcAft>
              <a:buClr>
                <a:schemeClr val="accent1"/>
              </a:buClr>
              <a:buSzPts val="2100"/>
              <a:buFont typeface="Arial"/>
              <a:buChar char="•"/>
            </a:pPr>
            <a:r>
              <a:rPr lang="en" sz="2100" b="0" i="0" u="none" strike="noStrike" cap="none" dirty="0">
                <a:solidFill>
                  <a:schemeClr val="dk2"/>
                </a:solidFill>
                <a:latin typeface="Cambria"/>
                <a:ea typeface="Cambria"/>
                <a:cs typeface="Cambria"/>
                <a:sym typeface="Cambria"/>
              </a:rPr>
              <a:t>A program for young people seeking sobriety or a therapy program</a:t>
            </a:r>
            <a:endParaRPr dirty="0"/>
          </a:p>
        </p:txBody>
      </p:sp>
      <p:sp>
        <p:nvSpPr>
          <p:cNvPr id="92" name="Google Shape;92;p1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3</a:t>
            </a:fld>
            <a:endParaRPr sz="2400" b="1" i="0" u="none">
              <a:solidFill>
                <a:srgbClr val="262626"/>
              </a:solidFill>
              <a:latin typeface="Calibri"/>
              <a:ea typeface="Calibri"/>
              <a:cs typeface="Calibri"/>
              <a:sym typeface="Calibri"/>
            </a:endParaRPr>
          </a:p>
        </p:txBody>
      </p:sp>
      <p:pic>
        <p:nvPicPr>
          <p:cNvPr id="2" name="Google Shape;93;p13" descr="C:\Users\Marylou\AppData\Local\Microsoft\Windows\Temporary Internet Files\Content.IE5\WLW4511U\Young-people-walking-cropped-j0428519-resized[1].jpg"/>
          <p:cNvPicPr preferRelativeResize="0"/>
          <p:nvPr/>
        </p:nvPicPr>
        <p:blipFill rotWithShape="1">
          <a:blip r:embed="rId3">
            <a:alphaModFix/>
          </a:blip>
          <a:srcRect/>
          <a:stretch/>
        </p:blipFill>
        <p:spPr>
          <a:xfrm>
            <a:off x="6021659" y="400979"/>
            <a:ext cx="1888272" cy="121223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039A85D8-2359-554C-1A70-4EE7DE579239}"/>
            </a:ext>
          </a:extLst>
        </p:cNvPr>
        <p:cNvGrpSpPr/>
        <p:nvPr/>
      </p:nvGrpSpPr>
      <p:grpSpPr>
        <a:xfrm>
          <a:off x="0" y="0"/>
          <a:ext cx="0" cy="0"/>
          <a:chOff x="0" y="0"/>
          <a:chExt cx="0" cy="0"/>
        </a:xfrm>
      </p:grpSpPr>
      <p:sp>
        <p:nvSpPr>
          <p:cNvPr id="313" name="Google Shape;313;p40">
            <a:extLst>
              <a:ext uri="{FF2B5EF4-FFF2-40B4-BE49-F238E27FC236}">
                <a16:creationId xmlns:a16="http://schemas.microsoft.com/office/drawing/2014/main" id="{BCD8F0C4-9736-8278-D0C1-4B3855B2F207}"/>
              </a:ext>
            </a:extLst>
          </p:cNvPr>
          <p:cNvSpPr txBox="1">
            <a:spLocks noGrp="1"/>
          </p:cNvSpPr>
          <p:nvPr>
            <p:ph type="title"/>
          </p:nvPr>
        </p:nvSpPr>
        <p:spPr>
          <a:xfrm>
            <a:off x="609600" y="342900"/>
            <a:ext cx="7947102"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Sexual Abuse/Exploitation</a:t>
            </a:r>
            <a:endParaRPr sz="4400" dirty="0">
              <a:solidFill>
                <a:srgbClr val="C00000"/>
              </a:solidFill>
              <a:latin typeface="Cambria"/>
              <a:ea typeface="Cambria"/>
              <a:cs typeface="Cambria"/>
              <a:sym typeface="Cambria"/>
            </a:endParaRPr>
          </a:p>
        </p:txBody>
      </p:sp>
      <p:sp>
        <p:nvSpPr>
          <p:cNvPr id="314" name="Google Shape;314;p40">
            <a:extLst>
              <a:ext uri="{FF2B5EF4-FFF2-40B4-BE49-F238E27FC236}">
                <a16:creationId xmlns:a16="http://schemas.microsoft.com/office/drawing/2014/main" id="{A12A9451-B92B-9797-3F29-7DDDACBBCD70}"/>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30</a:t>
            </a:fld>
            <a:endParaRPr/>
          </a:p>
        </p:txBody>
      </p:sp>
      <p:sp>
        <p:nvSpPr>
          <p:cNvPr id="315" name="Google Shape;315;p40">
            <a:extLst>
              <a:ext uri="{FF2B5EF4-FFF2-40B4-BE49-F238E27FC236}">
                <a16:creationId xmlns:a16="http://schemas.microsoft.com/office/drawing/2014/main" id="{21519251-9FFC-EAE8-4555-92112990542D}"/>
              </a:ext>
            </a:extLst>
          </p:cNvPr>
          <p:cNvSpPr txBox="1"/>
          <p:nvPr/>
        </p:nvSpPr>
        <p:spPr>
          <a:xfrm>
            <a:off x="914400" y="1464526"/>
            <a:ext cx="7391400" cy="2801483"/>
          </a:xfrm>
          <a:prstGeom prst="rect">
            <a:avLst/>
          </a:prstGeom>
          <a:noFill/>
          <a:ln>
            <a:noFill/>
          </a:ln>
        </p:spPr>
        <p:txBody>
          <a:bodyPr spcFirstLastPara="1" wrap="square" lIns="91425" tIns="45700" rIns="91425" bIns="45700" anchor="t" anchorCtr="0">
            <a:noAutofit/>
          </a:bodyPr>
          <a:lstStyle/>
          <a:p>
            <a:pPr marL="0" marR="0">
              <a:lnSpc>
                <a:spcPct val="115000"/>
              </a:lnSpc>
              <a:spcAft>
                <a:spcPts val="800"/>
              </a:spcAf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‘Sexual molestation or exploitation’ includes:</a:t>
            </a: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allowing or encouraging a child to engage in obscene or pornographic photography, films, poses or similar activity</a:t>
            </a: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incest</a:t>
            </a: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rape</a:t>
            </a: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sexual offence in any degree</a:t>
            </a:r>
          </a:p>
          <a:p>
            <a:pPr marL="342900" marR="0" lvl="0" indent="-342900">
              <a:lnSpc>
                <a:spcPct val="115000"/>
              </a:lnSpc>
              <a:spcAft>
                <a:spcPts val="800"/>
              </a:spcAft>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and other sexual conduct that is a crime.</a:t>
            </a:r>
          </a:p>
          <a:p>
            <a:pPr marL="342900" marR="0" lvl="0" indent="-241300" algn="l" rtl="0">
              <a:lnSpc>
                <a:spcPct val="100000"/>
              </a:lnSpc>
              <a:spcBef>
                <a:spcPts val="0"/>
              </a:spcBef>
              <a:spcAft>
                <a:spcPts val="0"/>
              </a:spcAft>
              <a:buClr>
                <a:srgbClr val="000000"/>
              </a:buClr>
              <a:buSzPts val="1600"/>
              <a:buFont typeface="Courier New"/>
              <a:buNone/>
            </a:pPr>
            <a:endParaRPr sz="16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R="0" lvl="0" algn="l" rtl="0">
              <a:lnSpc>
                <a:spcPct val="100000"/>
              </a:lnSpc>
              <a:spcBef>
                <a:spcPts val="0"/>
              </a:spcBef>
              <a:spcAft>
                <a:spcPts val="0"/>
              </a:spcAft>
              <a:buClr>
                <a:srgbClr val="000000"/>
              </a:buClr>
              <a:buSzPts val="300"/>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1C1C630E-A808-0588-9084-F5D4BF330A1E}"/>
              </a:ext>
            </a:extLst>
          </p:cNvPr>
          <p:cNvSpPr txBox="1"/>
          <p:nvPr/>
        </p:nvSpPr>
        <p:spPr>
          <a:xfrm>
            <a:off x="7684119" y="342900"/>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277727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Emotional Abuse</a:t>
            </a:r>
            <a:endParaRPr sz="4400" dirty="0">
              <a:solidFill>
                <a:srgbClr val="C00000"/>
              </a:solidFill>
              <a:latin typeface="Cambria"/>
              <a:ea typeface="Cambria"/>
              <a:cs typeface="Cambria"/>
              <a:sym typeface="Cambria"/>
            </a:endParaRPr>
          </a:p>
        </p:txBody>
      </p:sp>
      <p:sp>
        <p:nvSpPr>
          <p:cNvPr id="321" name="Google Shape;321;p4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31</a:t>
            </a:fld>
            <a:endParaRPr/>
          </a:p>
        </p:txBody>
      </p:sp>
      <p:sp>
        <p:nvSpPr>
          <p:cNvPr id="322" name="Google Shape;322;p41"/>
          <p:cNvSpPr txBox="1"/>
          <p:nvPr/>
        </p:nvSpPr>
        <p:spPr>
          <a:xfrm>
            <a:off x="914400" y="1276350"/>
            <a:ext cx="7391400" cy="40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2400" b="0" i="0" u="none" strike="noStrike" cap="none" dirty="0">
                <a:solidFill>
                  <a:srgbClr val="000000"/>
                </a:solidFill>
                <a:latin typeface="Cambria"/>
                <a:ea typeface="Cambria"/>
                <a:cs typeface="Cambria"/>
                <a:sym typeface="Cambria"/>
              </a:rPr>
              <a:t>‘Mental injury' means the observable, identifiable, and substantial impairment of a child's mental or psychological ability to function </a:t>
            </a:r>
            <a:r>
              <a:rPr lang="en" sz="2400" b="0" i="0" u="none" strike="noStrike" cap="none" dirty="0">
                <a:solidFill>
                  <a:srgbClr val="0E57C4"/>
                </a:solidFill>
                <a:latin typeface="Cambria"/>
                <a:ea typeface="Cambria"/>
                <a:cs typeface="Cambria"/>
                <a:sym typeface="Cambria"/>
              </a:rPr>
              <a:t>caused by an intentional act or series of acts, regardless of whether there was an intent to harm the child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BEEA1A82-4B7B-F64C-1B71-90D296F9FE8A}"/>
              </a:ext>
            </a:extLst>
          </p:cNvPr>
          <p:cNvSpPr txBox="1"/>
          <p:nvPr/>
        </p:nvSpPr>
        <p:spPr>
          <a:xfrm>
            <a:off x="7760319" y="342900"/>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9"/>
          <p:cNvSpPr txBox="1">
            <a:spLocks noGrp="1"/>
          </p:cNvSpPr>
          <p:nvPr>
            <p:ph type="title"/>
          </p:nvPr>
        </p:nvSpPr>
        <p:spPr>
          <a:xfrm>
            <a:off x="728545" y="247650"/>
            <a:ext cx="7577255"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037"/>
              <a:buFont typeface="Cambria"/>
              <a:buNone/>
            </a:pPr>
            <a:r>
              <a:rPr lang="en" sz="4000" dirty="0">
                <a:solidFill>
                  <a:srgbClr val="C00000"/>
                </a:solidFill>
                <a:latin typeface="Cambria"/>
                <a:ea typeface="Cambria"/>
                <a:cs typeface="Cambria"/>
                <a:sym typeface="Cambria"/>
              </a:rPr>
              <a:t>Call to Report Abuse/Neglect</a:t>
            </a:r>
            <a:endParaRPr sz="4000" dirty="0"/>
          </a:p>
        </p:txBody>
      </p:sp>
      <p:sp>
        <p:nvSpPr>
          <p:cNvPr id="378" name="Google Shape;378;p4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32</a:t>
            </a:fld>
            <a:endParaRPr/>
          </a:p>
        </p:txBody>
      </p:sp>
      <p:sp>
        <p:nvSpPr>
          <p:cNvPr id="379" name="Google Shape;379;p49"/>
          <p:cNvSpPr txBox="1"/>
          <p:nvPr/>
        </p:nvSpPr>
        <p:spPr>
          <a:xfrm>
            <a:off x="728545" y="1021498"/>
            <a:ext cx="7653456" cy="23536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1600" b="0" i="0" u="none" strike="noStrike" cap="none" dirty="0">
                <a:solidFill>
                  <a:srgbClr val="000000"/>
                </a:solidFill>
                <a:latin typeface="Cambria"/>
                <a:ea typeface="Cambria"/>
                <a:cs typeface="Cambria"/>
                <a:sym typeface="Cambria"/>
              </a:rPr>
              <a:t>If you </a:t>
            </a:r>
            <a:r>
              <a:rPr lang="en" sz="1600" b="1" i="0" u="sng" strike="noStrike" cap="none" dirty="0">
                <a:solidFill>
                  <a:srgbClr val="0E57C4"/>
                </a:solidFill>
                <a:latin typeface="Cambria"/>
                <a:ea typeface="Cambria"/>
                <a:cs typeface="Cambria"/>
                <a:sym typeface="Cambria"/>
              </a:rPr>
              <a:t>suspect</a:t>
            </a:r>
            <a:r>
              <a:rPr lang="en" sz="1600" b="0" i="0" u="none" strike="noStrike" cap="none" dirty="0">
                <a:solidFill>
                  <a:srgbClr val="000000"/>
                </a:solidFill>
                <a:latin typeface="Cambria"/>
                <a:ea typeface="Cambria"/>
                <a:cs typeface="Cambria"/>
                <a:sym typeface="Cambria"/>
              </a:rPr>
              <a:t> abuse:</a:t>
            </a:r>
          </a:p>
          <a:p>
            <a:pPr marL="342900" lvl="0" indent="-342900">
              <a:lnSpc>
                <a:spcPct val="115000"/>
              </a:lnSpc>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make the </a:t>
            </a:r>
            <a:r>
              <a:rPr lang="en-US" sz="1600" b="1" u="sng" kern="100" dirty="0">
                <a:effectLst/>
                <a:latin typeface="Aptos" panose="020B0004020202020204" pitchFamily="34" charset="0"/>
                <a:ea typeface="Aptos" panose="020B0004020202020204" pitchFamily="34" charset="0"/>
                <a:cs typeface="Times New Roman" panose="02020603050405020304" pitchFamily="18" charset="0"/>
              </a:rPr>
              <a:t>call</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to your local department of social services </a:t>
            </a:r>
            <a:r>
              <a:rPr lang="en-US" sz="16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ASAP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(see Appendix C for phone #s). </a:t>
            </a:r>
          </a:p>
          <a:p>
            <a:pPr marL="342900" lvl="0" indent="-342900">
              <a:lnSpc>
                <a:spcPct val="115000"/>
              </a:lnSpc>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If the </a:t>
            </a:r>
            <a:r>
              <a:rPr lang="en-US" sz="1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abuse occurred outside of Maryland or DC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call the State where the abuse or neglect happened. Or if the AMIAS learns of the abuse or neglect while in Maryland, and the child lives in another state, they can report it to their local agency, and that agency will forward the report to the appropriate state’s agency</a:t>
            </a:r>
          </a:p>
          <a:p>
            <a:pPr marL="0" marR="0" lvl="0" indent="0" algn="l" rtl="0">
              <a:lnSpc>
                <a:spcPct val="100000"/>
              </a:lnSpc>
              <a:spcBef>
                <a:spcPts val="0"/>
              </a:spcBef>
              <a:spcAft>
                <a:spcPts val="0"/>
              </a:spcAft>
              <a:buClr>
                <a:srgbClr val="000000"/>
              </a:buClr>
              <a:buSzPts val="2400"/>
              <a:buFont typeface="Cambria"/>
              <a:buNone/>
            </a:pPr>
            <a:endParaRPr sz="1600" b="1" i="0" u="none" strike="noStrike" cap="none" dirty="0">
              <a:solidFill>
                <a:srgbClr val="000000"/>
              </a:solidFill>
              <a:latin typeface="Cambria"/>
              <a:ea typeface="Cambria"/>
              <a:cs typeface="Cambria"/>
              <a:sym typeface="Cambria"/>
            </a:endParaRPr>
          </a:p>
        </p:txBody>
      </p:sp>
      <p:sp>
        <p:nvSpPr>
          <p:cNvPr id="3" name="TextBox 2">
            <a:extLst>
              <a:ext uri="{FF2B5EF4-FFF2-40B4-BE49-F238E27FC236}">
                <a16:creationId xmlns:a16="http://schemas.microsoft.com/office/drawing/2014/main" id="{A977C731-5B07-5086-0630-03AD4765C7B0}"/>
              </a:ext>
            </a:extLst>
          </p:cNvPr>
          <p:cNvSpPr txBox="1"/>
          <p:nvPr/>
        </p:nvSpPr>
        <p:spPr>
          <a:xfrm>
            <a:off x="968296" y="3375102"/>
            <a:ext cx="7337504" cy="926023"/>
          </a:xfrm>
          <a:prstGeom prst="rect">
            <a:avLst/>
          </a:prstGeom>
          <a:noFill/>
        </p:spPr>
        <p:txBody>
          <a:bodyPr wrap="square">
            <a:spAutoFit/>
          </a:bodyPr>
          <a:lstStyle/>
          <a:p>
            <a:pPr marL="0" marR="0" algn="ctr">
              <a:lnSpc>
                <a:spcPct val="115000"/>
              </a:lnSpc>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Keep in mind </a:t>
            </a:r>
          </a:p>
          <a:p>
            <a:pPr marL="342900" marR="0" lvl="0" indent="-342900">
              <a:lnSpc>
                <a:spcPct val="115000"/>
              </a:lnSpc>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Both AMIAS don’t have to be in agreement.  If one suspects abuse, make the call…</a:t>
            </a:r>
          </a:p>
          <a:p>
            <a:pPr marL="342900" marR="0" lvl="0" indent="-342900">
              <a:lnSpc>
                <a:spcPct val="115000"/>
              </a:lnSpc>
              <a:spcAft>
                <a:spcPts val="80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determination of abuse will be made by the agency that receives the report</a:t>
            </a:r>
          </a:p>
        </p:txBody>
      </p:sp>
      <p:sp>
        <p:nvSpPr>
          <p:cNvPr id="4" name="Google Shape;294;p37">
            <a:extLst>
              <a:ext uri="{FF2B5EF4-FFF2-40B4-BE49-F238E27FC236}">
                <a16:creationId xmlns:a16="http://schemas.microsoft.com/office/drawing/2014/main" id="{11FA4AF9-AC35-2F66-7972-A2DF940C131D}"/>
              </a:ext>
            </a:extLst>
          </p:cNvPr>
          <p:cNvSpPr txBox="1"/>
          <p:nvPr/>
        </p:nvSpPr>
        <p:spPr>
          <a:xfrm>
            <a:off x="7900639" y="265407"/>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title"/>
          </p:nvPr>
        </p:nvSpPr>
        <p:spPr>
          <a:xfrm>
            <a:off x="914400" y="342900"/>
            <a:ext cx="7772400" cy="712749"/>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933"/>
              <a:buFont typeface="Cambria"/>
              <a:buNone/>
            </a:pPr>
            <a:r>
              <a:rPr lang="en" sz="4400" dirty="0">
                <a:solidFill>
                  <a:srgbClr val="C00000"/>
                </a:solidFill>
                <a:latin typeface="Cambria"/>
                <a:ea typeface="Cambria"/>
                <a:cs typeface="Cambria"/>
                <a:sym typeface="Cambria"/>
              </a:rPr>
              <a:t>Procedures for Reporting </a:t>
            </a:r>
            <a:endParaRPr sz="4400" dirty="0">
              <a:solidFill>
                <a:srgbClr val="C00000"/>
              </a:solidFill>
              <a:latin typeface="Georgia"/>
              <a:ea typeface="Georgia"/>
              <a:cs typeface="Georgia"/>
              <a:sym typeface="Georgia"/>
            </a:endParaRPr>
          </a:p>
        </p:txBody>
      </p:sp>
      <p:sp>
        <p:nvSpPr>
          <p:cNvPr id="385" name="Google Shape;385;p5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33</a:t>
            </a:fld>
            <a:endParaRPr/>
          </a:p>
        </p:txBody>
      </p:sp>
      <p:sp>
        <p:nvSpPr>
          <p:cNvPr id="386" name="Google Shape;386;p50"/>
          <p:cNvSpPr txBox="1"/>
          <p:nvPr/>
        </p:nvSpPr>
        <p:spPr>
          <a:xfrm>
            <a:off x="1058467" y="1330711"/>
            <a:ext cx="6460274" cy="1947747"/>
          </a:xfrm>
          <a:prstGeom prst="rect">
            <a:avLst/>
          </a:prstGeom>
          <a:noFill/>
          <a:ln>
            <a:noFill/>
          </a:ln>
        </p:spPr>
        <p:txBody>
          <a:bodyPr spcFirstLastPara="1" wrap="square" lIns="91425" tIns="45700" rIns="91425" bIns="45700" anchor="t" anchorCtr="0">
            <a:noAutofit/>
          </a:bodyPr>
          <a:lstStyle/>
          <a:p>
            <a:pPr marL="0" marR="0">
              <a:lnSpc>
                <a:spcPct val="115000"/>
              </a:lnSpc>
              <a:spcAft>
                <a:spcPts val="800"/>
              </a:spcAf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After calling the local authority:</a:t>
            </a:r>
          </a:p>
          <a:p>
            <a:pPr marL="342900" marR="0" lvl="0" indent="-342900">
              <a:lnSpc>
                <a:spcPct val="115000"/>
              </a:lnSpc>
              <a:buFont typeface="Symbol" panose="05050102010706020507" pitchFamily="18" charset="2"/>
              <a:buChar char=""/>
            </a:pPr>
            <a:r>
              <a:rPr lang="en-US" sz="1800" kern="100" dirty="0">
                <a:latin typeface="Cambria" panose="02040503050406030204" pitchFamily="18" charset="0"/>
                <a:ea typeface="Cambria" panose="02040503050406030204" pitchFamily="18" charset="0"/>
                <a:cs typeface="Times New Roman" panose="02020603050405020304" pitchFamily="18" charset="0"/>
              </a:rPr>
              <a:t>c</a:t>
            </a: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all the AAC or AAPP</a:t>
            </a:r>
          </a:p>
          <a:p>
            <a:pPr marL="342900" indent="-342900">
              <a:lnSpc>
                <a:spcPct val="115000"/>
              </a:lnSpc>
              <a:spcAft>
                <a:spcPts val="800"/>
              </a:spcAft>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within 24 hours email the AAC and AAPP regarding the report, including date, time and information that was reported. (</a:t>
            </a:r>
            <a:r>
              <a:rPr lang="en-US" sz="1800" i="1" kern="100" dirty="0">
                <a:effectLst/>
                <a:latin typeface="Cambria" panose="02040503050406030204" pitchFamily="18" charset="0"/>
                <a:ea typeface="Cambria" panose="02040503050406030204" pitchFamily="18" charset="0"/>
                <a:cs typeface="Times New Roman" panose="02020603050405020304" pitchFamily="18" charset="0"/>
              </a:rPr>
              <a:t>After the AAC or AAPP receives your report, a report will be submitted to the Area 24 Steering Committee.</a:t>
            </a: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t>
            </a:r>
          </a:p>
          <a:p>
            <a:pPr marL="342900" marR="0" lvl="0" indent="-342900">
              <a:lnSpc>
                <a:spcPct val="115000"/>
              </a:lnSpc>
              <a:spcAft>
                <a:spcPts val="800"/>
              </a:spcAft>
              <a:buFont typeface="Symbol" panose="05050102010706020507" pitchFamily="18" charset="2"/>
              <a:buChar char=""/>
            </a:pPr>
            <a:r>
              <a:rPr lang="en-US" sz="1800" kern="100" dirty="0">
                <a:latin typeface="Cambria" panose="02040503050406030204" pitchFamily="18" charset="0"/>
                <a:ea typeface="Cambria" panose="02040503050406030204" pitchFamily="18" charset="0"/>
                <a:cs typeface="Times New Roman" panose="02020603050405020304" pitchFamily="18" charset="0"/>
              </a:rPr>
              <a:t>a written report will be required to the local authority within 48 hours.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p:txBody>
      </p:sp>
      <p:pic>
        <p:nvPicPr>
          <p:cNvPr id="387" name="Google Shape;387;p50" descr="C:\Users\Office Depot\AppData\Local\Microsoft\Windows\Temporary Internet Files\Content.IE5\6O9RNP8P\memo-pictogram[1].png"/>
          <p:cNvPicPr preferRelativeResize="0"/>
          <p:nvPr/>
        </p:nvPicPr>
        <p:blipFill rotWithShape="1">
          <a:blip r:embed="rId3">
            <a:alphaModFix/>
          </a:blip>
          <a:srcRect/>
          <a:stretch/>
        </p:blipFill>
        <p:spPr>
          <a:xfrm>
            <a:off x="7518741" y="1428750"/>
            <a:ext cx="1421717" cy="1581150"/>
          </a:xfrm>
          <a:prstGeom prst="rect">
            <a:avLst/>
          </a:prstGeom>
          <a:noFill/>
          <a:ln>
            <a:noFill/>
          </a:ln>
        </p:spPr>
      </p:pic>
      <p:sp>
        <p:nvSpPr>
          <p:cNvPr id="2" name="Google Shape;294;p37">
            <a:extLst>
              <a:ext uri="{FF2B5EF4-FFF2-40B4-BE49-F238E27FC236}">
                <a16:creationId xmlns:a16="http://schemas.microsoft.com/office/drawing/2014/main" id="{3C05C710-7DBE-4318-4857-39876F871221}"/>
              </a:ext>
            </a:extLst>
          </p:cNvPr>
          <p:cNvSpPr txBox="1"/>
          <p:nvPr/>
        </p:nvSpPr>
        <p:spPr>
          <a:xfrm>
            <a:off x="7900639" y="265407"/>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4"/>
          <p:cNvSpPr txBox="1">
            <a:spLocks noGrp="1"/>
          </p:cNvSpPr>
          <p:nvPr>
            <p:ph type="title"/>
          </p:nvPr>
        </p:nvSpPr>
        <p:spPr>
          <a:xfrm>
            <a:off x="457200" y="342900"/>
            <a:ext cx="8534400" cy="6288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830"/>
              <a:buFont typeface="Cambria"/>
              <a:buNone/>
            </a:pPr>
            <a:r>
              <a:rPr lang="en-US" sz="4400" dirty="0">
                <a:solidFill>
                  <a:srgbClr val="C00000"/>
                </a:solidFill>
                <a:latin typeface="Cambria" panose="02040503050406030204" pitchFamily="18" charset="0"/>
                <a:ea typeface="Cambria" panose="02040503050406030204" pitchFamily="18" charset="0"/>
                <a:cs typeface="Georgia"/>
                <a:sym typeface="Georgia"/>
              </a:rPr>
              <a:t>Contents of Report</a:t>
            </a:r>
            <a:endParaRPr sz="4400" dirty="0">
              <a:solidFill>
                <a:srgbClr val="C00000"/>
              </a:solidFill>
              <a:latin typeface="Cambria" panose="02040503050406030204" pitchFamily="18" charset="0"/>
              <a:ea typeface="Cambria" panose="02040503050406030204" pitchFamily="18" charset="0"/>
              <a:cs typeface="Georgia"/>
              <a:sym typeface="Georgia"/>
            </a:endParaRPr>
          </a:p>
        </p:txBody>
      </p:sp>
      <p:sp>
        <p:nvSpPr>
          <p:cNvPr id="414" name="Google Shape;414;p5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34</a:t>
            </a:fld>
            <a:endParaRPr/>
          </a:p>
        </p:txBody>
      </p:sp>
      <p:sp>
        <p:nvSpPr>
          <p:cNvPr id="415" name="Google Shape;415;p54"/>
          <p:cNvSpPr txBox="1"/>
          <p:nvPr/>
        </p:nvSpPr>
        <p:spPr>
          <a:xfrm>
            <a:off x="686729" y="966435"/>
            <a:ext cx="7695271" cy="3573473"/>
          </a:xfrm>
          <a:prstGeom prst="rect">
            <a:avLst/>
          </a:prstGeom>
          <a:noFill/>
          <a:ln>
            <a:noFill/>
          </a:ln>
        </p:spPr>
        <p:txBody>
          <a:bodyPr spcFirstLastPara="1" wrap="square" lIns="91425" tIns="45700" rIns="91425" bIns="45700" anchor="t" anchorCtr="0">
            <a:noAutofit/>
          </a:bodyPr>
          <a:lstStyle/>
          <a:p>
            <a:pPr marL="228600" marR="0">
              <a:lnSpc>
                <a:spcPct val="115000"/>
              </a:lnSpc>
              <a:spcAft>
                <a:spcPts val="800"/>
              </a:spcAft>
            </a:pPr>
            <a:r>
              <a:rPr lang="en-US" sz="1500" b="1" kern="100" dirty="0">
                <a:effectLst/>
                <a:latin typeface="Cambria" panose="02040503050406030204" pitchFamily="18" charset="0"/>
                <a:ea typeface="Aptos" panose="020B0004020202020204" pitchFamily="34" charset="0"/>
                <a:cs typeface="Times New Roman" panose="02020603050405020304" pitchFamily="18" charset="0"/>
              </a:rPr>
              <a:t>Include as much info as possible:</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500" kern="100" dirty="0">
                <a:effectLst/>
                <a:latin typeface="Cambria" panose="02040503050406030204" pitchFamily="18" charset="0"/>
                <a:ea typeface="Aptos" panose="020B0004020202020204" pitchFamily="34" charset="0"/>
                <a:cs typeface="Times New Roman" panose="02020603050405020304" pitchFamily="18" charset="0"/>
              </a:rPr>
              <a:t>the name, age, and home address of the child.</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500" kern="100" dirty="0">
                <a:effectLst/>
                <a:latin typeface="Cambria" panose="02040503050406030204" pitchFamily="18" charset="0"/>
                <a:ea typeface="Aptos" panose="020B0004020202020204" pitchFamily="34" charset="0"/>
                <a:cs typeface="Times New Roman" panose="02020603050405020304" pitchFamily="18" charset="0"/>
              </a:rPr>
              <a:t>the name and home address of the child's parent or other person who is responsible for the child's care.</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500" kern="100" dirty="0">
                <a:effectLst/>
                <a:latin typeface="Cambria" panose="02040503050406030204" pitchFamily="18" charset="0"/>
                <a:ea typeface="Aptos" panose="020B0004020202020204" pitchFamily="34" charset="0"/>
                <a:cs typeface="Times New Roman" panose="02020603050405020304" pitchFamily="18" charset="0"/>
              </a:rPr>
              <a:t>the whereabouts of the child.</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500" kern="100" dirty="0">
                <a:effectLst/>
                <a:latin typeface="Cambria" panose="02040503050406030204" pitchFamily="18" charset="0"/>
                <a:ea typeface="Aptos" panose="020B0004020202020204" pitchFamily="34" charset="0"/>
                <a:cs typeface="Times New Roman" panose="02020603050405020304" pitchFamily="18" charset="0"/>
              </a:rPr>
              <a:t>the nature and extent of the abuse or neglect of the child, including any evidence or information available to the reporter concerning possible previous instances of abuse or neglect; and</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500" kern="100" dirty="0">
                <a:effectLst/>
                <a:latin typeface="Cambria" panose="02040503050406030204" pitchFamily="18" charset="0"/>
                <a:ea typeface="Aptos" panose="020B0004020202020204" pitchFamily="34" charset="0"/>
                <a:cs typeface="Times New Roman" panose="02020603050405020304" pitchFamily="18" charset="0"/>
              </a:rPr>
              <a:t>any other information that would help including:</a:t>
            </a:r>
          </a:p>
          <a:p>
            <a:pPr marL="342900" lvl="7" indent="-342900">
              <a:lnSpc>
                <a:spcPct val="115000"/>
              </a:lnSpc>
              <a:buFont typeface="Courier New" panose="02070309020205020404" pitchFamily="49" charset="0"/>
              <a:buChar char="o"/>
            </a:pPr>
            <a:r>
              <a:rPr lang="en-US" sz="1500" kern="100" dirty="0">
                <a:effectLst/>
                <a:latin typeface="Cambria" panose="02040503050406030204" pitchFamily="18" charset="0"/>
                <a:ea typeface="Aptos" panose="020B0004020202020204" pitchFamily="34" charset="0"/>
                <a:cs typeface="Times New Roman" panose="02020603050405020304" pitchFamily="18" charset="0"/>
              </a:rPr>
              <a:t>the cause of the suspected abuse or neglect</a:t>
            </a:r>
            <a:endParaRPr lang="en-US" sz="1500" kern="100" dirty="0">
              <a:latin typeface="Cambria" panose="02040503050406030204" pitchFamily="18" charset="0"/>
              <a:ea typeface="Aptos" panose="020B0004020202020204" pitchFamily="34" charset="0"/>
              <a:cs typeface="Times New Roman" panose="02020603050405020304" pitchFamily="18" charset="0"/>
            </a:endParaRPr>
          </a:p>
          <a:p>
            <a:pPr marL="342900" lvl="7" indent="-342900">
              <a:lnSpc>
                <a:spcPct val="115000"/>
              </a:lnSpc>
              <a:buFont typeface="Courier New" panose="02070309020205020404" pitchFamily="49" charset="0"/>
              <a:buChar char="o"/>
            </a:pPr>
            <a:r>
              <a:rPr lang="en-US" sz="1500" kern="100" dirty="0">
                <a:effectLst/>
                <a:latin typeface="Cambria" panose="02040503050406030204" pitchFamily="18" charset="0"/>
                <a:ea typeface="Aptos" panose="020B0004020202020204" pitchFamily="34" charset="0"/>
                <a:cs typeface="Times New Roman" panose="02020603050405020304" pitchFamily="18" charset="0"/>
              </a:rPr>
              <a:t>the identity of any individual responsible for the abuse or neglect.</a:t>
            </a:r>
          </a:p>
          <a:p>
            <a:pPr marL="342900" lvl="7" indent="-342900">
              <a:lnSpc>
                <a:spcPct val="115000"/>
              </a:lnSpc>
              <a:buFont typeface="Courier New" panose="02070309020205020404" pitchFamily="49" charset="0"/>
              <a:buChar char="o"/>
            </a:pPr>
            <a:r>
              <a:rPr lang="en-US" sz="1500" dirty="0">
                <a:latin typeface="Cambria" panose="02040503050406030204" pitchFamily="18" charset="0"/>
                <a:ea typeface="Cambria" panose="02040503050406030204" pitchFamily="18" charset="0"/>
              </a:rPr>
              <a:t>any observable, identifiable and substantial impairment of a child’s mental or psychological ability function</a:t>
            </a: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p:txBody>
      </p:sp>
      <p:sp>
        <p:nvSpPr>
          <p:cNvPr id="2" name="Google Shape;294;p37">
            <a:extLst>
              <a:ext uri="{FF2B5EF4-FFF2-40B4-BE49-F238E27FC236}">
                <a16:creationId xmlns:a16="http://schemas.microsoft.com/office/drawing/2014/main" id="{3BB065B2-9B27-2980-5186-A882245DBAD7}"/>
              </a:ext>
            </a:extLst>
          </p:cNvPr>
          <p:cNvSpPr txBox="1"/>
          <p:nvPr/>
        </p:nvSpPr>
        <p:spPr>
          <a:xfrm>
            <a:off x="7900639" y="265407"/>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7"/>
          <p:cNvSpPr txBox="1">
            <a:spLocks noGrp="1"/>
          </p:cNvSpPr>
          <p:nvPr>
            <p:ph type="title"/>
          </p:nvPr>
        </p:nvSpPr>
        <p:spPr>
          <a:xfrm>
            <a:off x="773150" y="365698"/>
            <a:ext cx="7522753" cy="6288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622"/>
              <a:buFont typeface="Georgia"/>
              <a:buNone/>
            </a:pPr>
            <a:r>
              <a:rPr lang="en" sz="4400" dirty="0">
                <a:solidFill>
                  <a:srgbClr val="C00000"/>
                </a:solidFill>
                <a:latin typeface="Cambria" panose="02040503050406030204" pitchFamily="18" charset="0"/>
                <a:ea typeface="Cambria" panose="02040503050406030204" pitchFamily="18" charset="0"/>
                <a:cs typeface="Georgia"/>
                <a:sym typeface="Georgia"/>
              </a:rPr>
              <a:t>Failure to Report / Penalty</a:t>
            </a:r>
            <a:endParaRPr sz="4400" dirty="0">
              <a:latin typeface="Cambria" panose="02040503050406030204" pitchFamily="18" charset="0"/>
              <a:ea typeface="Cambria" panose="02040503050406030204" pitchFamily="18" charset="0"/>
            </a:endParaRPr>
          </a:p>
        </p:txBody>
      </p:sp>
      <p:sp>
        <p:nvSpPr>
          <p:cNvPr id="435" name="Google Shape;435;p5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35</a:t>
            </a:fld>
            <a:endParaRPr/>
          </a:p>
        </p:txBody>
      </p:sp>
      <p:sp>
        <p:nvSpPr>
          <p:cNvPr id="436" name="Google Shape;436;p57"/>
          <p:cNvSpPr txBox="1"/>
          <p:nvPr/>
        </p:nvSpPr>
        <p:spPr>
          <a:xfrm>
            <a:off x="904504" y="1075315"/>
            <a:ext cx="7391400" cy="4062000"/>
          </a:xfrm>
          <a:prstGeom prst="rect">
            <a:avLst/>
          </a:prstGeom>
          <a:noFill/>
          <a:ln>
            <a:noFill/>
          </a:ln>
        </p:spPr>
        <p:txBody>
          <a:bodyPr spcFirstLastPara="1" wrap="square" lIns="91425" tIns="45700" rIns="91425" bIns="45700" anchor="t" anchorCtr="0">
            <a:noAutofit/>
          </a:bodyPr>
          <a:lstStyle/>
          <a:p>
            <a:pPr marL="457200" marR="0" lvl="0" indent="-343852" algn="l" rtl="0">
              <a:lnSpc>
                <a:spcPct val="80000"/>
              </a:lnSpc>
              <a:spcBef>
                <a:spcPts val="0"/>
              </a:spcBef>
              <a:spcAft>
                <a:spcPts val="0"/>
              </a:spcAft>
              <a:buClr>
                <a:srgbClr val="D16349"/>
              </a:buClr>
              <a:buSzPts val="1385"/>
              <a:buFont typeface="Calibri"/>
              <a:buNone/>
            </a:pPr>
            <a:endParaRPr sz="17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 3-602.2. Failure to report suspected abuse or neglect of child</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In general</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lphaLcParenBoth"/>
            </a:pPr>
            <a:r>
              <a:rPr lang="en" sz="1400" b="0" i="0" u="none" strike="noStrike" cap="none" dirty="0">
                <a:solidFill>
                  <a:srgbClr val="000000"/>
                </a:solidFill>
                <a:latin typeface="Arial"/>
                <a:ea typeface="Arial"/>
                <a:cs typeface="Arial"/>
                <a:sym typeface="Arial"/>
              </a:rPr>
              <a:t>A person who is required to provide notice of suspected abuse or neglect of a child or make a written report of suspected abuse or neglect of a child under § 5-704 of the Family Law Article may not knowingly fail to provide the required notice or make the required written report if the person has actual knowledge of the abuse or neglect.</a:t>
            </a:r>
          </a:p>
          <a:p>
            <a:pPr marL="228600" marR="0" lvl="0" indent="-228600" algn="l" rtl="0">
              <a:lnSpc>
                <a:spcPct val="100000"/>
              </a:lnSpc>
              <a:spcBef>
                <a:spcPts val="0"/>
              </a:spcBef>
              <a:spcAft>
                <a:spcPts val="0"/>
              </a:spcAft>
              <a:buClr>
                <a:srgbClr val="000000"/>
              </a:buClr>
              <a:buSzPts val="1400"/>
              <a:buFont typeface="Arial"/>
              <a:buAutoNum type="alphaLcParenBoth"/>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Penalty</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(b) A person who violates this section is guilty of a misdemeanor and on conviction is subject to a fine not exceeding $10,000 or imprisonment not exceeding 3 years or both.</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Scope of section</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(c) This section applies only to a failure to report child abuse or neglect that occurs during the time the child is a minor.</a:t>
            </a:r>
            <a:endParaRPr sz="1200" b="0" i="0" u="none" strike="noStrike" cap="none" dirty="0">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800"/>
              <a:buFont typeface="Arial"/>
              <a:buNone/>
            </a:pPr>
            <a:endParaRPr sz="1800" b="0" i="1"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p:txBody>
      </p:sp>
      <p:sp>
        <p:nvSpPr>
          <p:cNvPr id="2" name="Google Shape;294;p37">
            <a:extLst>
              <a:ext uri="{FF2B5EF4-FFF2-40B4-BE49-F238E27FC236}">
                <a16:creationId xmlns:a16="http://schemas.microsoft.com/office/drawing/2014/main" id="{42463EA0-5084-5C27-2DBA-F32C195A50EA}"/>
              </a:ext>
            </a:extLst>
          </p:cNvPr>
          <p:cNvSpPr txBox="1"/>
          <p:nvPr/>
        </p:nvSpPr>
        <p:spPr>
          <a:xfrm>
            <a:off x="7900639" y="295482"/>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8"/>
          <p:cNvSpPr txBox="1">
            <a:spLocks noGrp="1"/>
          </p:cNvSpPr>
          <p:nvPr>
            <p:ph type="title"/>
          </p:nvPr>
        </p:nvSpPr>
        <p:spPr>
          <a:xfrm>
            <a:off x="914400" y="342900"/>
            <a:ext cx="7772400" cy="781200"/>
          </a:xfrm>
          <a:prstGeom prst="rect">
            <a:avLst/>
          </a:prstGeom>
          <a:noFill/>
          <a:ln>
            <a:noFill/>
          </a:ln>
        </p:spPr>
        <p:txBody>
          <a:bodyPr spcFirstLastPara="1" wrap="square" lIns="91425" tIns="45700" rIns="91425" bIns="45700" anchor="b" anchorCtr="0">
            <a:noAutofit/>
          </a:bodyPr>
          <a:lstStyle/>
          <a:p>
            <a:pPr marL="457200" lvl="0" indent="-431800" algn="r" rtl="0">
              <a:lnSpc>
                <a:spcPct val="80000"/>
              </a:lnSpc>
              <a:spcBef>
                <a:spcPts val="0"/>
              </a:spcBef>
              <a:spcAft>
                <a:spcPts val="0"/>
              </a:spcAft>
              <a:buClr>
                <a:srgbClr val="C00000"/>
              </a:buClr>
              <a:buSzPts val="933"/>
              <a:buFont typeface="Cambria"/>
              <a:buNone/>
            </a:pPr>
            <a:r>
              <a:rPr lang="en" sz="3600">
                <a:solidFill>
                  <a:srgbClr val="C00000"/>
                </a:solidFill>
                <a:latin typeface="Cambria"/>
                <a:ea typeface="Cambria"/>
                <a:cs typeface="Cambria"/>
                <a:sym typeface="Cambria"/>
              </a:rPr>
              <a:t>After Reporting Child Abuse &amp; Neglect:</a:t>
            </a:r>
            <a:endParaRPr sz="3600">
              <a:solidFill>
                <a:srgbClr val="C00000"/>
              </a:solidFill>
              <a:latin typeface="Georgia"/>
              <a:ea typeface="Georgia"/>
              <a:cs typeface="Georgia"/>
              <a:sym typeface="Georgia"/>
            </a:endParaRPr>
          </a:p>
        </p:txBody>
      </p:sp>
      <p:sp>
        <p:nvSpPr>
          <p:cNvPr id="442" name="Google Shape;442;p5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36</a:t>
            </a:fld>
            <a:endParaRPr/>
          </a:p>
        </p:txBody>
      </p:sp>
      <p:sp>
        <p:nvSpPr>
          <p:cNvPr id="443" name="Google Shape;443;p58"/>
          <p:cNvSpPr txBox="1"/>
          <p:nvPr/>
        </p:nvSpPr>
        <p:spPr>
          <a:xfrm>
            <a:off x="914400" y="1200150"/>
            <a:ext cx="7391400" cy="4138200"/>
          </a:xfrm>
          <a:prstGeom prst="rect">
            <a:avLst/>
          </a:prstGeom>
          <a:noFill/>
          <a:ln>
            <a:noFill/>
          </a:ln>
        </p:spPr>
        <p:txBody>
          <a:bodyPr spcFirstLastPara="1" wrap="square" lIns="91425" tIns="45700" rIns="91425" bIns="45700" anchor="t" anchorCtr="0">
            <a:noAutofit/>
          </a:bodyPr>
          <a:lstStyle/>
          <a:p>
            <a:pPr marL="342900" marR="0" lvl="3" indent="-34290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mbria"/>
                <a:ea typeface="Cambria"/>
                <a:cs typeface="Cambria"/>
                <a:sym typeface="Cambria"/>
              </a:rPr>
              <a:t>Social Services Child Protective Services (CPS) is now responsible, there is nothing more you should do</a:t>
            </a:r>
            <a:endParaRPr sz="1400" b="0" i="0" u="none" strike="noStrike" cap="none">
              <a:solidFill>
                <a:srgbClr val="000000"/>
              </a:solidFill>
              <a:latin typeface="Arial"/>
              <a:ea typeface="Arial"/>
              <a:cs typeface="Arial"/>
              <a:sym typeface="Arial"/>
            </a:endParaRPr>
          </a:p>
          <a:p>
            <a:pPr marL="342900" marR="0" lvl="3" indent="-342900" algn="l" rtl="0">
              <a:lnSpc>
                <a:spcPct val="100000"/>
              </a:lnSpc>
              <a:spcBef>
                <a:spcPts val="0"/>
              </a:spcBef>
              <a:spcAft>
                <a:spcPts val="0"/>
              </a:spcAft>
              <a:buClr>
                <a:srgbClr val="000000"/>
              </a:buClr>
              <a:buSzPts val="1600"/>
              <a:buFont typeface="Arial"/>
              <a:buChar char="•"/>
            </a:pPr>
            <a:r>
              <a:rPr lang="en" sz="1600" b="1" i="0" u="none" strike="noStrike" cap="none">
                <a:solidFill>
                  <a:srgbClr val="000000"/>
                </a:solidFill>
                <a:latin typeface="Cambria"/>
                <a:ea typeface="Cambria"/>
                <a:cs typeface="Cambria"/>
                <a:sym typeface="Cambria"/>
              </a:rPr>
              <a:t>So, if CPS decides there is a case, what happens to the Alateen?</a:t>
            </a:r>
            <a:endParaRPr sz="1400" b="0" i="0" u="none" strike="noStrike" cap="none">
              <a:solidFill>
                <a:srgbClr val="000000"/>
              </a:solidFill>
              <a:latin typeface="Arial"/>
              <a:ea typeface="Arial"/>
              <a:cs typeface="Arial"/>
              <a:sym typeface="Arial"/>
            </a:endParaRPr>
          </a:p>
          <a:p>
            <a:pPr marL="342900" marR="0" lvl="8" indent="-342900" algn="l" rtl="0">
              <a:lnSpc>
                <a:spcPct val="100000"/>
              </a:lnSpc>
              <a:spcBef>
                <a:spcPts val="0"/>
              </a:spcBef>
              <a:spcAft>
                <a:spcPts val="0"/>
              </a:spcAft>
              <a:buClr>
                <a:srgbClr val="000000"/>
              </a:buClr>
              <a:buSzPts val="1600"/>
              <a:buFont typeface="Courier New"/>
              <a:buChar char="o"/>
            </a:pPr>
            <a:r>
              <a:rPr lang="en" sz="1600" b="0" i="0" u="none" strike="noStrike" cap="none">
                <a:solidFill>
                  <a:srgbClr val="000000"/>
                </a:solidFill>
                <a:latin typeface="Cambria"/>
                <a:ea typeface="Cambria"/>
                <a:cs typeface="Cambria"/>
                <a:sym typeface="Cambria"/>
              </a:rPr>
              <a:t>The child is brought to a Child Advocacy Center by a “safe” adult to be interviewed</a:t>
            </a:r>
            <a:endParaRPr sz="1400" b="0" i="0" u="none" strike="noStrike" cap="none">
              <a:solidFill>
                <a:srgbClr val="000000"/>
              </a:solidFill>
              <a:latin typeface="Arial"/>
              <a:ea typeface="Arial"/>
              <a:cs typeface="Arial"/>
              <a:sym typeface="Arial"/>
            </a:endParaRPr>
          </a:p>
          <a:p>
            <a:pPr marL="342900" marR="0" lvl="7" indent="-342900" algn="l" rtl="0">
              <a:lnSpc>
                <a:spcPct val="100000"/>
              </a:lnSpc>
              <a:spcBef>
                <a:spcPts val="0"/>
              </a:spcBef>
              <a:spcAft>
                <a:spcPts val="0"/>
              </a:spcAft>
              <a:buClr>
                <a:srgbClr val="000000"/>
              </a:buClr>
              <a:buSzPts val="1600"/>
              <a:buFont typeface="Courier New"/>
              <a:buChar char="o"/>
            </a:pPr>
            <a:r>
              <a:rPr lang="en" sz="1600" b="0" i="0" u="none" strike="noStrike" cap="none">
                <a:solidFill>
                  <a:srgbClr val="000000"/>
                </a:solidFill>
                <a:latin typeface="Cambria"/>
                <a:ea typeface="Cambria"/>
                <a:cs typeface="Cambria"/>
                <a:sym typeface="Cambria"/>
              </a:rPr>
              <a:t>The child forensic interview is described as a structured, friendly and neutral discussion about an event that is in question (such as abuse, or violence witnessed against another person) that provides the child a reasonable, non-leading opportunity to present his or her information. </a:t>
            </a:r>
            <a:endParaRPr sz="1400" b="0" i="0" u="none" strike="noStrike" cap="none">
              <a:solidFill>
                <a:srgbClr val="000000"/>
              </a:solidFill>
              <a:latin typeface="Arial"/>
              <a:ea typeface="Arial"/>
              <a:cs typeface="Arial"/>
              <a:sym typeface="Arial"/>
            </a:endParaRPr>
          </a:p>
          <a:p>
            <a:pPr marL="342900" marR="0" lvl="7" indent="-342900" algn="l" rtl="0">
              <a:lnSpc>
                <a:spcPct val="100000"/>
              </a:lnSpc>
              <a:spcBef>
                <a:spcPts val="0"/>
              </a:spcBef>
              <a:spcAft>
                <a:spcPts val="0"/>
              </a:spcAft>
              <a:buClr>
                <a:srgbClr val="000000"/>
              </a:buClr>
              <a:buSzPts val="1600"/>
              <a:buFont typeface="Courier New"/>
              <a:buChar char="o"/>
            </a:pPr>
            <a:r>
              <a:rPr lang="en" sz="1600" b="0" i="0" u="none" strike="noStrike" cap="none">
                <a:solidFill>
                  <a:srgbClr val="000000"/>
                </a:solidFill>
                <a:latin typeface="Cambria"/>
                <a:ea typeface="Cambria"/>
                <a:cs typeface="Cambria"/>
                <a:sym typeface="Cambria"/>
              </a:rPr>
              <a:t>For more on Child Advocacy Centers</a:t>
            </a:r>
            <a:endParaRPr sz="1400" b="0" i="0" u="none" strike="noStrike" cap="none">
              <a:solidFill>
                <a:srgbClr val="000000"/>
              </a:solidFill>
              <a:latin typeface="Arial"/>
              <a:ea typeface="Arial"/>
              <a:cs typeface="Arial"/>
              <a:sym typeface="Arial"/>
            </a:endParaRPr>
          </a:p>
          <a:p>
            <a:pPr marL="342900" marR="0" lvl="7" indent="-342900" algn="l" rtl="0">
              <a:lnSpc>
                <a:spcPct val="100000"/>
              </a:lnSpc>
              <a:spcBef>
                <a:spcPts val="0"/>
              </a:spcBef>
              <a:spcAft>
                <a:spcPts val="0"/>
              </a:spcAft>
              <a:buClr>
                <a:srgbClr val="000000"/>
              </a:buClr>
              <a:buSzPts val="1600"/>
              <a:buFont typeface="Noto Sans Symbols"/>
              <a:buChar char="▪"/>
            </a:pPr>
            <a:r>
              <a:rPr lang="en" sz="1600" b="0" i="0" u="none" strike="noStrike" cap="none">
                <a:solidFill>
                  <a:srgbClr val="000000"/>
                </a:solidFill>
                <a:latin typeface="Cambria"/>
                <a:ea typeface="Cambria"/>
                <a:cs typeface="Cambria"/>
                <a:sym typeface="Cambria"/>
              </a:rPr>
              <a:t>National: </a:t>
            </a:r>
            <a:r>
              <a:rPr lang="en" sz="1600" b="0" i="0" u="sng" strike="noStrike" cap="none">
                <a:solidFill>
                  <a:srgbClr val="000000"/>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www.nationalcac.org/</a:t>
            </a:r>
            <a:endParaRPr sz="1600" b="0" i="0" u="none" strike="noStrike" cap="none">
              <a:solidFill>
                <a:srgbClr val="000000"/>
              </a:solidFill>
              <a:latin typeface="Cambria"/>
              <a:ea typeface="Cambria"/>
              <a:cs typeface="Cambria"/>
              <a:sym typeface="Cambria"/>
            </a:endParaRPr>
          </a:p>
          <a:p>
            <a:pPr marL="342900" marR="0" lvl="7" indent="-342900" algn="l" rtl="0">
              <a:lnSpc>
                <a:spcPct val="100000"/>
              </a:lnSpc>
              <a:spcBef>
                <a:spcPts val="0"/>
              </a:spcBef>
              <a:spcAft>
                <a:spcPts val="0"/>
              </a:spcAft>
              <a:buClr>
                <a:srgbClr val="000000"/>
              </a:buClr>
              <a:buSzPts val="1600"/>
              <a:buFont typeface="Noto Sans Symbols"/>
              <a:buChar char="▪"/>
            </a:pPr>
            <a:r>
              <a:rPr lang="en" sz="1600" b="0" i="0" u="none" strike="noStrike" cap="none">
                <a:solidFill>
                  <a:srgbClr val="000000"/>
                </a:solidFill>
                <a:latin typeface="Cambria"/>
                <a:ea typeface="Cambria"/>
                <a:cs typeface="Cambria"/>
                <a:sym typeface="Cambria"/>
              </a:rPr>
              <a:t>Maryland:  </a:t>
            </a:r>
            <a:r>
              <a:rPr lang="en" sz="1600" b="0" i="0" u="sng" strike="noStrike" cap="none">
                <a:solidFill>
                  <a:srgbClr val="000000"/>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www.marylandchildrensalliance.org/child-advocacy-centers/</a:t>
            </a:r>
            <a:endParaRPr sz="1600" b="0" i="0" u="none" strike="noStrike" cap="none">
              <a:solidFill>
                <a:srgbClr val="000000"/>
              </a:solidFill>
              <a:latin typeface="Cambria"/>
              <a:ea typeface="Cambria"/>
              <a:cs typeface="Cambria"/>
              <a:sym typeface="Cambria"/>
            </a:endParaRPr>
          </a:p>
          <a:p>
            <a:pPr marL="342900" marR="0" lvl="7" indent="-342900" algn="l" rtl="0">
              <a:lnSpc>
                <a:spcPct val="100000"/>
              </a:lnSpc>
              <a:spcBef>
                <a:spcPts val="0"/>
              </a:spcBef>
              <a:spcAft>
                <a:spcPts val="0"/>
              </a:spcAft>
              <a:buClr>
                <a:srgbClr val="000000"/>
              </a:buClr>
              <a:buSzPts val="1600"/>
              <a:buFont typeface="Noto Sans Symbols"/>
              <a:buChar char="▪"/>
            </a:pPr>
            <a:r>
              <a:rPr lang="en" sz="1600" b="0" i="0" u="none" strike="noStrike" cap="none">
                <a:solidFill>
                  <a:srgbClr val="000000"/>
                </a:solidFill>
                <a:latin typeface="Cambria"/>
                <a:ea typeface="Cambria"/>
                <a:cs typeface="Cambria"/>
                <a:sym typeface="Cambria"/>
              </a:rPr>
              <a:t>DC:  </a:t>
            </a:r>
            <a:r>
              <a:rPr lang="en" sz="1600" b="0" i="0" u="sng" strike="noStrike" cap="none">
                <a:solidFill>
                  <a:srgbClr val="000000"/>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www.safeshores.org</a:t>
            </a:r>
            <a:endParaRPr sz="1600" b="0" i="0" u="none" strike="noStrike" cap="none">
              <a:solidFill>
                <a:srgbClr val="000000"/>
              </a:solidFill>
              <a:latin typeface="Cambria"/>
              <a:ea typeface="Cambria"/>
              <a:cs typeface="Cambria"/>
              <a:sym typeface="Cambria"/>
            </a:endParaRPr>
          </a:p>
          <a:p>
            <a:pPr marL="0" marR="0" lvl="7"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mbria"/>
              <a:ea typeface="Cambria"/>
              <a:cs typeface="Cambria"/>
              <a:sym typeface="Cambria"/>
            </a:endParaRPr>
          </a:p>
          <a:p>
            <a:pPr marL="342900" marR="0" lvl="7" indent="-228600" algn="l" rtl="0">
              <a:lnSpc>
                <a:spcPct val="100000"/>
              </a:lnSpc>
              <a:spcBef>
                <a:spcPts val="0"/>
              </a:spcBef>
              <a:spcAft>
                <a:spcPts val="0"/>
              </a:spcAft>
              <a:buClr>
                <a:srgbClr val="000000"/>
              </a:buClr>
              <a:buSzPts val="1800"/>
              <a:buFont typeface="Courier New"/>
              <a:buNone/>
            </a:pPr>
            <a:endParaRPr sz="1800" b="0" i="1"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Georgia"/>
              <a:ea typeface="Georgia"/>
              <a:cs typeface="Georgia"/>
              <a:sym typeface="Georgi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Responsible Persons - DC</a:t>
            </a:r>
            <a:endParaRPr sz="4400">
              <a:solidFill>
                <a:srgbClr val="C00000"/>
              </a:solidFill>
              <a:latin typeface="Cambria"/>
              <a:ea typeface="Cambria"/>
              <a:cs typeface="Cambria"/>
              <a:sym typeface="Cambria"/>
            </a:endParaRPr>
          </a:p>
        </p:txBody>
      </p:sp>
      <p:sp>
        <p:nvSpPr>
          <p:cNvPr id="328" name="Google Shape;328;p42"/>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37</a:t>
            </a:fld>
            <a:endParaRPr/>
          </a:p>
        </p:txBody>
      </p:sp>
      <p:sp>
        <p:nvSpPr>
          <p:cNvPr id="329" name="Google Shape;329;p42"/>
          <p:cNvSpPr txBox="1"/>
          <p:nvPr/>
        </p:nvSpPr>
        <p:spPr>
          <a:xfrm>
            <a:off x="914400" y="1276350"/>
            <a:ext cx="7391400" cy="406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600"/>
              <a:buFont typeface="Arial"/>
              <a:buChar char="•"/>
            </a:pPr>
            <a:r>
              <a:rPr lang="en" sz="2400" b="0" i="0" u="none" strike="noStrike" cap="none" dirty="0">
                <a:solidFill>
                  <a:srgbClr val="000000"/>
                </a:solidFill>
                <a:latin typeface="Cambria"/>
                <a:ea typeface="Cambria"/>
                <a:cs typeface="Cambria"/>
                <a:sym typeface="Cambria"/>
              </a:rPr>
              <a:t>Responsible persons include a parent, guardian, or custodian. </a:t>
            </a:r>
            <a:endParaRPr sz="1400" b="0" i="0" u="none" strike="noStrike" cap="none" dirty="0">
              <a:solidFill>
                <a:srgbClr val="000000"/>
              </a:solidFill>
              <a:latin typeface="Arial"/>
              <a:ea typeface="Arial"/>
              <a:cs typeface="Arial"/>
              <a:sym typeface="Arial"/>
            </a:endParaRPr>
          </a:p>
          <a:p>
            <a:pPr marL="342900" marR="0" lvl="0" indent="-304800" algn="l" rtl="0">
              <a:lnSpc>
                <a:spcPct val="100000"/>
              </a:lnSpc>
              <a:spcBef>
                <a:spcPts val="0"/>
              </a:spcBef>
              <a:spcAft>
                <a:spcPts val="0"/>
              </a:spcAft>
              <a:buClr>
                <a:srgbClr val="000000"/>
              </a:buClr>
              <a:buSzPts val="600"/>
              <a:buFont typeface="Arial"/>
              <a:buNone/>
            </a:pPr>
            <a:endParaRPr sz="2400" b="0" i="0" u="none" strike="noStrike" cap="none" dirty="0">
              <a:solidFill>
                <a:srgbClr val="000000"/>
              </a:solidFill>
              <a:latin typeface="Cambria"/>
              <a:ea typeface="Cambria"/>
              <a:cs typeface="Cambria"/>
              <a:sym typeface="Cambria"/>
            </a:endParaRPr>
          </a:p>
          <a:p>
            <a:pPr marL="342900" marR="0" lvl="0" indent="-304800" algn="l" rtl="0">
              <a:lnSpc>
                <a:spcPct val="100000"/>
              </a:lnSpc>
              <a:spcBef>
                <a:spcPts val="0"/>
              </a:spcBef>
              <a:spcAft>
                <a:spcPts val="0"/>
              </a:spcAft>
              <a:buClr>
                <a:srgbClr val="000000"/>
              </a:buClr>
              <a:buSzPts val="600"/>
              <a:buFont typeface="Arial"/>
              <a:buNone/>
            </a:pPr>
            <a:endParaRPr sz="2400" b="0" i="0" u="none" strike="noStrike" cap="none" dirty="0">
              <a:solidFill>
                <a:srgbClr val="000000"/>
              </a:solidFill>
              <a:latin typeface="Cambria"/>
              <a:ea typeface="Cambria"/>
              <a:cs typeface="Cambria"/>
              <a:sym typeface="Cambria"/>
            </a:endParaRPr>
          </a:p>
          <a:p>
            <a:pPr marL="342900" marR="0" lvl="0" indent="-304800" algn="l" rtl="0">
              <a:lnSpc>
                <a:spcPct val="100000"/>
              </a:lnSpc>
              <a:spcBef>
                <a:spcPts val="0"/>
              </a:spcBef>
              <a:spcAft>
                <a:spcPts val="0"/>
              </a:spcAft>
              <a:buClr>
                <a:srgbClr val="000000"/>
              </a:buClr>
              <a:buSzPts val="600"/>
              <a:buFont typeface="Arial"/>
              <a:buNone/>
            </a:pPr>
            <a:endParaRPr sz="2400" b="0"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600"/>
              <a:buFont typeface="Arial"/>
              <a:buChar char="•"/>
            </a:pPr>
            <a:br>
              <a:rPr lang="en" sz="2400" b="0" i="0" u="none" strike="noStrike" cap="none" dirty="0">
                <a:solidFill>
                  <a:srgbClr val="000000"/>
                </a:solidFill>
                <a:latin typeface="Arial"/>
                <a:ea typeface="Arial"/>
                <a:cs typeface="Arial"/>
                <a:sym typeface="Arial"/>
              </a:rPr>
            </a:br>
            <a:endParaRPr sz="2100" b="0"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pic>
        <p:nvPicPr>
          <p:cNvPr id="330" name="Google Shape;330;p42" descr="C:\Users\Office Depot\AppData\Local\Microsoft\Windows\Temporary Internet Files\Content.IE5\F3QRBJ81\Group_people_icon[1].jpg"/>
          <p:cNvPicPr preferRelativeResize="0"/>
          <p:nvPr/>
        </p:nvPicPr>
        <p:blipFill rotWithShape="1">
          <a:blip r:embed="rId3">
            <a:alphaModFix/>
          </a:blip>
          <a:srcRect/>
          <a:stretch/>
        </p:blipFill>
        <p:spPr>
          <a:xfrm>
            <a:off x="4343400" y="1962150"/>
            <a:ext cx="3124201" cy="207466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Abuse - DC</a:t>
            </a:r>
            <a:endParaRPr sz="4400">
              <a:solidFill>
                <a:srgbClr val="C00000"/>
              </a:solidFill>
              <a:latin typeface="Cambria"/>
              <a:ea typeface="Cambria"/>
              <a:cs typeface="Cambria"/>
              <a:sym typeface="Cambria"/>
            </a:endParaRPr>
          </a:p>
        </p:txBody>
      </p:sp>
      <p:sp>
        <p:nvSpPr>
          <p:cNvPr id="336" name="Google Shape;336;p4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38</a:t>
            </a:fld>
            <a:endParaRPr/>
          </a:p>
        </p:txBody>
      </p:sp>
      <p:sp>
        <p:nvSpPr>
          <p:cNvPr id="337" name="Google Shape;337;p43"/>
          <p:cNvSpPr txBox="1"/>
          <p:nvPr/>
        </p:nvSpPr>
        <p:spPr>
          <a:xfrm>
            <a:off x="927265" y="1081500"/>
            <a:ext cx="7391400" cy="2977544"/>
          </a:xfrm>
          <a:prstGeom prst="rect">
            <a:avLst/>
          </a:prstGeom>
          <a:noFill/>
          <a:ln>
            <a:noFill/>
          </a:ln>
        </p:spPr>
        <p:txBody>
          <a:bodyPr spcFirstLastPara="1" wrap="square" lIns="91425" tIns="45700" rIns="91425" bIns="45700" anchor="t" anchorCtr="0">
            <a:noAutofit/>
          </a:bodyPr>
          <a:lstStyle/>
          <a:p>
            <a:pPr marL="457200" marR="0" lvl="0" indent="-343852" algn="l" rtl="0">
              <a:lnSpc>
                <a:spcPct val="80000"/>
              </a:lnSpc>
              <a:spcBef>
                <a:spcPts val="0"/>
              </a:spcBef>
              <a:spcAft>
                <a:spcPts val="0"/>
              </a:spcAft>
              <a:buClr>
                <a:srgbClr val="D16349"/>
              </a:buClr>
              <a:buSzPts val="1385"/>
              <a:buFont typeface="Calibri"/>
              <a:buNone/>
            </a:pPr>
            <a:endParaRPr sz="17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Cambria"/>
              <a:buNone/>
            </a:pPr>
            <a:r>
              <a:rPr lang="en" sz="2400" b="0" i="0" u="none" strike="noStrike" cap="none" dirty="0">
                <a:solidFill>
                  <a:srgbClr val="000000"/>
                </a:solidFill>
                <a:latin typeface="Cambria"/>
                <a:ea typeface="Cambria"/>
                <a:cs typeface="Cambria"/>
                <a:sym typeface="Cambria"/>
              </a:rPr>
              <a:t>'Abused,' when used in reference to a child, means: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Infliction of </a:t>
            </a:r>
            <a:r>
              <a:rPr lang="en" sz="2000" b="1" i="0" u="none" strike="noStrike" cap="none" dirty="0">
                <a:solidFill>
                  <a:srgbClr val="000000"/>
                </a:solidFill>
                <a:latin typeface="Cambria"/>
                <a:ea typeface="Cambria"/>
                <a:cs typeface="Cambria"/>
                <a:sym typeface="Cambria"/>
              </a:rPr>
              <a:t>physical or mental injury </a:t>
            </a:r>
            <a:r>
              <a:rPr lang="en" sz="2000" b="0" i="0" u="none" strike="noStrike" cap="none" dirty="0">
                <a:solidFill>
                  <a:srgbClr val="000000"/>
                </a:solidFill>
                <a:latin typeface="Cambria"/>
                <a:ea typeface="Cambria"/>
                <a:cs typeface="Cambria"/>
                <a:sym typeface="Cambria"/>
              </a:rPr>
              <a:t>upon a child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1" i="0" u="none" strike="noStrike" cap="none" dirty="0">
                <a:solidFill>
                  <a:srgbClr val="000000"/>
                </a:solidFill>
                <a:latin typeface="Cambria"/>
                <a:ea typeface="Cambria"/>
                <a:cs typeface="Cambria"/>
                <a:sym typeface="Cambria"/>
              </a:rPr>
              <a:t>Sexual abuse or exploitation </a:t>
            </a:r>
            <a:r>
              <a:rPr lang="en" sz="2000" b="0" i="0" u="none" strike="noStrike" cap="none" dirty="0">
                <a:solidFill>
                  <a:srgbClr val="000000"/>
                </a:solidFill>
                <a:latin typeface="Cambria"/>
                <a:ea typeface="Cambria"/>
                <a:cs typeface="Cambria"/>
                <a:sym typeface="Cambria"/>
              </a:rPr>
              <a:t>of a child or</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1" i="0" u="none" strike="noStrike" cap="none" dirty="0">
                <a:solidFill>
                  <a:srgbClr val="000000"/>
                </a:solidFill>
                <a:latin typeface="Cambria"/>
                <a:ea typeface="Cambria"/>
                <a:cs typeface="Cambria"/>
                <a:sym typeface="Cambria"/>
              </a:rPr>
              <a:t>Negligent treatment or maltreatment of a child</a:t>
            </a:r>
            <a:r>
              <a:rPr lang="en" sz="2000" b="0" i="0" u="none" strike="noStrike" cap="none" dirty="0">
                <a:solidFill>
                  <a:srgbClr val="000000"/>
                </a:solidFill>
                <a:latin typeface="Cambria"/>
                <a:ea typeface="Cambria"/>
                <a:cs typeface="Cambria"/>
                <a:sym typeface="Cambria"/>
              </a:rPr>
              <a:t>:  (means failure to provide adequate food, clothing, shelter, or medical care that includes medical neglect, and the deprivation is not due to the lack of financial means of his or her parent, guardian, or other custodian). </a:t>
            </a:r>
            <a:endParaRPr sz="2000" b="0" i="0" u="none" strike="noStrike" cap="none" dirty="0">
              <a:solidFill>
                <a:srgbClr val="000000"/>
              </a:solidFill>
              <a:latin typeface="Cambria"/>
              <a:ea typeface="Cambria"/>
              <a:cs typeface="Cambria"/>
              <a:sym typeface="Cambria"/>
            </a:endParaRPr>
          </a:p>
          <a:p>
            <a:pPr marL="342900" marR="0" lvl="0" indent="-309562" algn="l" rtl="0">
              <a:lnSpc>
                <a:spcPct val="100000"/>
              </a:lnSpc>
              <a:spcBef>
                <a:spcPts val="0"/>
              </a:spcBef>
              <a:spcAft>
                <a:spcPts val="0"/>
              </a:spcAft>
              <a:buClr>
                <a:srgbClr val="000000"/>
              </a:buClr>
              <a:buSzPts val="525"/>
              <a:buFont typeface="Arial"/>
              <a:buNone/>
            </a:pPr>
            <a:endParaRPr sz="2100" b="0"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Neglect - DC</a:t>
            </a:r>
            <a:endParaRPr sz="4400">
              <a:solidFill>
                <a:srgbClr val="C00000"/>
              </a:solidFill>
              <a:latin typeface="Cambria"/>
              <a:ea typeface="Cambria"/>
              <a:cs typeface="Cambria"/>
              <a:sym typeface="Cambria"/>
            </a:endParaRPr>
          </a:p>
        </p:txBody>
      </p:sp>
      <p:sp>
        <p:nvSpPr>
          <p:cNvPr id="343" name="Google Shape;343;p4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39</a:t>
            </a:fld>
            <a:endParaRPr/>
          </a:p>
        </p:txBody>
      </p:sp>
      <p:sp>
        <p:nvSpPr>
          <p:cNvPr id="344" name="Google Shape;344;p44"/>
          <p:cNvSpPr txBox="1"/>
          <p:nvPr/>
        </p:nvSpPr>
        <p:spPr>
          <a:xfrm>
            <a:off x="952500" y="1081500"/>
            <a:ext cx="7391400" cy="40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2000" b="0" i="0" u="none" strike="noStrike" cap="none" dirty="0">
                <a:solidFill>
                  <a:srgbClr val="000000"/>
                </a:solidFill>
                <a:latin typeface="Cambria"/>
                <a:ea typeface="Cambria"/>
                <a:cs typeface="Cambria"/>
                <a:sym typeface="Cambria"/>
              </a:rPr>
              <a:t>'Neglected child' means a child: </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Who has been </a:t>
            </a:r>
            <a:r>
              <a:rPr lang="en" sz="2000" b="1" i="0" u="none" strike="noStrike" cap="none" dirty="0">
                <a:solidFill>
                  <a:srgbClr val="000000"/>
                </a:solidFill>
                <a:latin typeface="Cambria"/>
                <a:ea typeface="Cambria"/>
                <a:cs typeface="Cambria"/>
                <a:sym typeface="Cambria"/>
              </a:rPr>
              <a:t>abandoned or abused </a:t>
            </a:r>
            <a:r>
              <a:rPr lang="en" sz="2000" b="0" i="0" u="none" strike="noStrike" cap="none" dirty="0">
                <a:solidFill>
                  <a:srgbClr val="000000"/>
                </a:solidFill>
                <a:latin typeface="Cambria"/>
                <a:ea typeface="Cambria"/>
                <a:cs typeface="Cambria"/>
                <a:sym typeface="Cambria"/>
              </a:rPr>
              <a:t>by his or her parent, guardian, or custodian </a:t>
            </a:r>
            <a:endParaRPr sz="2000" b="0" i="0" u="none" strike="noStrike" cap="none" dirty="0">
              <a:solidFill>
                <a:srgbClr val="000000"/>
              </a:solidFill>
              <a:latin typeface="Arial"/>
              <a:ea typeface="Arial"/>
              <a:cs typeface="Arial"/>
              <a:sym typeface="Arial"/>
            </a:endParaRPr>
          </a:p>
          <a:p>
            <a:pPr marL="342900" marR="0" lvl="0" indent="-406400" algn="l" rtl="0">
              <a:lnSpc>
                <a:spcPct val="115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Who is </a:t>
            </a:r>
            <a:r>
              <a:rPr lang="en" sz="2000" b="1" i="0" u="none" strike="noStrike" cap="none" dirty="0">
                <a:solidFill>
                  <a:srgbClr val="000000"/>
                </a:solidFill>
                <a:latin typeface="Cambria"/>
                <a:ea typeface="Cambria"/>
                <a:cs typeface="Cambria"/>
                <a:sym typeface="Cambria"/>
              </a:rPr>
              <a:t>without proper parental care</a:t>
            </a:r>
            <a:r>
              <a:rPr lang="en" sz="2000" b="0" i="0" u="none" strike="noStrike" cap="none" dirty="0">
                <a:solidFill>
                  <a:srgbClr val="000000"/>
                </a:solidFill>
                <a:latin typeface="Cambria"/>
                <a:ea typeface="Cambria"/>
                <a:cs typeface="Cambria"/>
                <a:sym typeface="Cambria"/>
              </a:rPr>
              <a:t> or control, subsistence, education, or other care or control necessary for his or her physical, mental, or emotional health </a:t>
            </a:r>
            <a:endParaRPr sz="2000" dirty="0">
              <a:latin typeface="Cambria"/>
              <a:ea typeface="Cambria"/>
              <a:cs typeface="Cambria"/>
              <a:sym typeface="Cambria"/>
            </a:endParaRPr>
          </a:p>
          <a:p>
            <a:pPr marL="0" marR="0" lvl="0" indent="0" algn="l" rtl="0">
              <a:lnSpc>
                <a:spcPct val="115000"/>
              </a:lnSpc>
              <a:spcBef>
                <a:spcPts val="0"/>
              </a:spcBef>
              <a:spcAft>
                <a:spcPts val="0"/>
              </a:spcAft>
              <a:buNone/>
            </a:pPr>
            <a:endParaRPr sz="2000" dirty="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Cambria"/>
              <a:buNone/>
            </a:pPr>
            <a:r>
              <a:rPr lang="en" sz="2000" dirty="0">
                <a:latin typeface="Cambria"/>
                <a:ea typeface="Cambria"/>
                <a:cs typeface="Cambria"/>
                <a:sym typeface="Cambria"/>
              </a:rPr>
              <a:t>See full list in Appendix D</a:t>
            </a:r>
            <a:endParaRPr sz="2000" dirty="0">
              <a:latin typeface="Cambria"/>
              <a:ea typeface="Cambria"/>
              <a:cs typeface="Cambria"/>
              <a:sym typeface="Cambria"/>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br>
              <a:rPr lang="en" sz="1800" b="0"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773151" y="342750"/>
            <a:ext cx="7545660" cy="628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What is Area 24?</a:t>
            </a:r>
            <a:endParaRPr dirty="0"/>
          </a:p>
        </p:txBody>
      </p:sp>
      <p:sp>
        <p:nvSpPr>
          <p:cNvPr id="84" name="Google Shape;84;p12"/>
          <p:cNvSpPr txBox="1">
            <a:spLocks noGrp="1"/>
          </p:cNvSpPr>
          <p:nvPr>
            <p:ph type="body" idx="1"/>
          </p:nvPr>
        </p:nvSpPr>
        <p:spPr>
          <a:xfrm>
            <a:off x="533400" y="971550"/>
            <a:ext cx="7924800" cy="3766324"/>
          </a:xfrm>
          <a:prstGeom prst="rect">
            <a:avLst/>
          </a:prstGeom>
          <a:noFill/>
          <a:ln>
            <a:noFill/>
          </a:ln>
        </p:spPr>
        <p:txBody>
          <a:bodyPr spcFirstLastPara="1" wrap="square" lIns="91425" tIns="45700" rIns="91425" bIns="45700" anchor="ctr" anchorCtr="0">
            <a:noAutofit/>
          </a:bodyPr>
          <a:lstStyle/>
          <a:p>
            <a:pPr marL="19050" marR="0" lvl="0" indent="0" rtl="0">
              <a:lnSpc>
                <a:spcPct val="90000"/>
              </a:lnSpc>
              <a:spcBef>
                <a:spcPts val="0"/>
              </a:spcBef>
              <a:spcAft>
                <a:spcPts val="600"/>
              </a:spcAft>
              <a:buClr>
                <a:schemeClr val="accent1"/>
              </a:buClr>
              <a:buSzPts val="2500"/>
              <a:buNone/>
            </a:pPr>
            <a:endParaRPr lang="en" sz="20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dirty="0"/>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dirty="0"/>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dirty="0"/>
          </a:p>
          <a:p>
            <a:pPr marL="0" lvl="0" indent="0" algn="just" rtl="0">
              <a:lnSpc>
                <a:spcPct val="90000"/>
              </a:lnSpc>
              <a:spcBef>
                <a:spcPts val="0"/>
              </a:spcBef>
              <a:spcAft>
                <a:spcPts val="0"/>
              </a:spcAft>
              <a:buNone/>
            </a:pPr>
            <a:endParaRPr i="0" dirty="0">
              <a:solidFill>
                <a:schemeClr val="dk2"/>
              </a:solidFill>
              <a:latin typeface="Cambria"/>
              <a:ea typeface="Cambria"/>
              <a:cs typeface="Cambria"/>
              <a:sym typeface="Cambria"/>
            </a:endParaRPr>
          </a:p>
        </p:txBody>
      </p:sp>
      <p:sp>
        <p:nvSpPr>
          <p:cNvPr id="85" name="Google Shape;85;p12"/>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4</a:t>
            </a:fld>
            <a:endParaRPr sz="2400" b="1" i="0" u="none">
              <a:solidFill>
                <a:srgbClr val="262626"/>
              </a:solidFill>
              <a:latin typeface="Calibri"/>
              <a:ea typeface="Calibri"/>
              <a:cs typeface="Calibri"/>
              <a:sym typeface="Calibri"/>
            </a:endParaRPr>
          </a:p>
        </p:txBody>
      </p:sp>
      <p:sp>
        <p:nvSpPr>
          <p:cNvPr id="5" name="TextBox 4">
            <a:extLst>
              <a:ext uri="{FF2B5EF4-FFF2-40B4-BE49-F238E27FC236}">
                <a16:creationId xmlns:a16="http://schemas.microsoft.com/office/drawing/2014/main" id="{1DCB2E33-6893-232F-310F-1627E89D2F6D}"/>
              </a:ext>
            </a:extLst>
          </p:cNvPr>
          <p:cNvSpPr txBox="1"/>
          <p:nvPr/>
        </p:nvSpPr>
        <p:spPr>
          <a:xfrm>
            <a:off x="1064942" y="1063452"/>
            <a:ext cx="6861716" cy="3582519"/>
          </a:xfrm>
          <a:prstGeom prst="rect">
            <a:avLst/>
          </a:prstGeom>
          <a:noFill/>
        </p:spPr>
        <p:txBody>
          <a:bodyPr wrap="square">
            <a:spAutoFit/>
          </a:bodyPr>
          <a:lstStyle/>
          <a:p>
            <a:pPr marL="19050" marR="0" lvl="0" indent="0" rtl="0">
              <a:lnSpc>
                <a:spcPct val="90000"/>
              </a:lnSpc>
              <a:spcBef>
                <a:spcPts val="0"/>
              </a:spcBef>
              <a:buClr>
                <a:schemeClr val="accent1"/>
              </a:buClr>
              <a:buSzPts val="2500"/>
              <a:buNone/>
            </a:pPr>
            <a:r>
              <a:rPr lang="en" sz="1800" i="0" dirty="0">
                <a:solidFill>
                  <a:schemeClr val="dk2"/>
                </a:solidFill>
                <a:latin typeface="Cambria"/>
                <a:ea typeface="Cambria"/>
                <a:cs typeface="Cambria"/>
                <a:sym typeface="Cambria"/>
              </a:rPr>
              <a:t>Area 24 covers Maryland &amp; DC.  </a:t>
            </a:r>
          </a:p>
          <a:p>
            <a:pPr marL="19050" marR="0" lvl="0" indent="0" rtl="0">
              <a:lnSpc>
                <a:spcPct val="90000"/>
              </a:lnSpc>
              <a:spcBef>
                <a:spcPts val="0"/>
              </a:spcBef>
              <a:buClr>
                <a:schemeClr val="accent1"/>
              </a:buClr>
              <a:buSzPts val="2500"/>
              <a:buNone/>
            </a:pPr>
            <a:endParaRPr lang="en" sz="1800" dirty="0">
              <a:solidFill>
                <a:schemeClr val="dk2"/>
              </a:solidFill>
              <a:latin typeface="Cambria"/>
              <a:ea typeface="Cambria"/>
              <a:cs typeface="Cambria"/>
              <a:sym typeface="Cambria"/>
            </a:endParaRPr>
          </a:p>
          <a:p>
            <a:pPr marL="19050" marR="0" lvl="0" indent="0" rtl="0">
              <a:lnSpc>
                <a:spcPct val="90000"/>
              </a:lnSpc>
              <a:spcBef>
                <a:spcPts val="0"/>
              </a:spcBef>
              <a:buClr>
                <a:schemeClr val="accent1"/>
              </a:buClr>
              <a:buSzPts val="2500"/>
              <a:buNone/>
            </a:pPr>
            <a:r>
              <a:rPr lang="en" sz="1800" i="0" dirty="0">
                <a:solidFill>
                  <a:schemeClr val="dk2"/>
                </a:solidFill>
                <a:latin typeface="Cambria"/>
                <a:ea typeface="Cambria"/>
                <a:cs typeface="Cambria"/>
                <a:sym typeface="Cambria"/>
              </a:rPr>
              <a:t>Al-Anon is organized by </a:t>
            </a:r>
          </a:p>
          <a:p>
            <a:pPr marL="19050" marR="0" lvl="0" indent="0" rtl="0">
              <a:lnSpc>
                <a:spcPct val="90000"/>
              </a:lnSpc>
              <a:spcBef>
                <a:spcPts val="0"/>
              </a:spcBef>
              <a:buClr>
                <a:schemeClr val="accent1"/>
              </a:buClr>
              <a:buSzPts val="2500"/>
              <a:buNone/>
            </a:pPr>
            <a:r>
              <a:rPr lang="en" sz="1800" i="0" dirty="0">
                <a:solidFill>
                  <a:schemeClr val="dk2"/>
                </a:solidFill>
                <a:latin typeface="Cambria"/>
                <a:ea typeface="Cambria"/>
                <a:cs typeface="Cambria"/>
                <a:sym typeface="Cambria"/>
              </a:rPr>
              <a:t>Areas which have Districts within them and each district </a:t>
            </a:r>
          </a:p>
          <a:p>
            <a:pPr marL="19050" marR="0" lvl="0" indent="0" rtl="0">
              <a:lnSpc>
                <a:spcPct val="90000"/>
              </a:lnSpc>
              <a:spcBef>
                <a:spcPts val="0"/>
              </a:spcBef>
              <a:buClr>
                <a:schemeClr val="accent1"/>
              </a:buClr>
              <a:buSzPts val="2500"/>
              <a:buNone/>
            </a:pPr>
            <a:r>
              <a:rPr lang="en" sz="1800" i="0" dirty="0">
                <a:solidFill>
                  <a:schemeClr val="dk2"/>
                </a:solidFill>
                <a:latin typeface="Cambria"/>
                <a:ea typeface="Cambria"/>
                <a:cs typeface="Cambria"/>
                <a:sym typeface="Cambria"/>
              </a:rPr>
              <a:t>is comprised of Groups.  </a:t>
            </a:r>
          </a:p>
          <a:p>
            <a:pPr marL="19050" marR="0" lvl="0" indent="0" rtl="0">
              <a:lnSpc>
                <a:spcPct val="90000"/>
              </a:lnSpc>
              <a:spcBef>
                <a:spcPts val="0"/>
              </a:spcBef>
              <a:buClr>
                <a:schemeClr val="accent1"/>
              </a:buClr>
              <a:buSzPts val="2500"/>
              <a:buNone/>
            </a:pPr>
            <a:endParaRPr lang="en" sz="1800" dirty="0">
              <a:solidFill>
                <a:schemeClr val="dk2"/>
              </a:solidFill>
              <a:latin typeface="Cambria"/>
              <a:ea typeface="Cambria"/>
              <a:sym typeface="Cambria"/>
            </a:endParaRPr>
          </a:p>
          <a:p>
            <a:pPr marL="19050" marR="0" lvl="0" indent="0" rtl="0">
              <a:lnSpc>
                <a:spcPct val="90000"/>
              </a:lnSpc>
              <a:spcBef>
                <a:spcPts val="0"/>
              </a:spcBef>
              <a:buClr>
                <a:schemeClr val="accent1"/>
              </a:buClr>
              <a:buSzPts val="2500"/>
              <a:buNone/>
            </a:pPr>
            <a:r>
              <a:rPr lang="en" sz="1800" dirty="0">
                <a:latin typeface="Cambria" panose="02040503050406030204" pitchFamily="18" charset="0"/>
                <a:ea typeface="Cambria" panose="02040503050406030204" pitchFamily="18" charset="0"/>
              </a:rPr>
              <a:t>Area 24 is</a:t>
            </a:r>
            <a:r>
              <a:rPr lang="en" sz="1800" i="0" dirty="0">
                <a:solidFill>
                  <a:schemeClr val="dk2"/>
                </a:solidFill>
                <a:latin typeface="Cambria" panose="02040503050406030204" pitchFamily="18" charset="0"/>
                <a:ea typeface="Cambria" panose="02040503050406030204" pitchFamily="18" charset="0"/>
                <a:sym typeface="Cambria"/>
              </a:rPr>
              <a:t> incorporated as a nonprofit under the name AFG MD &amp; DC, Inc.   </a:t>
            </a:r>
          </a:p>
          <a:p>
            <a:pPr marL="19050" marR="0" lvl="0" indent="0" rtl="0">
              <a:lnSpc>
                <a:spcPct val="90000"/>
              </a:lnSpc>
              <a:spcBef>
                <a:spcPts val="0"/>
              </a:spcBef>
              <a:buClr>
                <a:schemeClr val="accent1"/>
              </a:buClr>
              <a:buSzPts val="2500"/>
              <a:buNone/>
            </a:pPr>
            <a:endParaRPr lang="en" sz="1800" dirty="0">
              <a:solidFill>
                <a:schemeClr val="dk2"/>
              </a:solidFill>
              <a:latin typeface="Cambria" panose="02040503050406030204" pitchFamily="18" charset="0"/>
              <a:ea typeface="Cambria" panose="02040503050406030204" pitchFamily="18" charset="0"/>
              <a:sym typeface="Cambria"/>
            </a:endParaRPr>
          </a:p>
          <a:p>
            <a:pPr marL="19050" marR="0" lvl="0" indent="0" rtl="0">
              <a:lnSpc>
                <a:spcPct val="90000"/>
              </a:lnSpc>
              <a:spcBef>
                <a:spcPts val="0"/>
              </a:spcBef>
              <a:buClr>
                <a:schemeClr val="accent1"/>
              </a:buClr>
              <a:buSzPts val="2500"/>
              <a:buNone/>
            </a:pPr>
            <a:r>
              <a:rPr lang="en" sz="1800" i="0" dirty="0">
                <a:solidFill>
                  <a:schemeClr val="dk2"/>
                </a:solidFill>
                <a:latin typeface="Cambria" panose="02040503050406030204" pitchFamily="18" charset="0"/>
                <a:ea typeface="Cambria" panose="02040503050406030204" pitchFamily="18" charset="0"/>
                <a:sym typeface="Cambria"/>
              </a:rPr>
              <a:t>The Area provides liability insurance and covers Area Alateen expenses like background checks.  </a:t>
            </a:r>
          </a:p>
          <a:p>
            <a:pPr marL="19050" marR="0" lvl="0" indent="0" rtl="0">
              <a:lnSpc>
                <a:spcPct val="90000"/>
              </a:lnSpc>
              <a:spcBef>
                <a:spcPts val="0"/>
              </a:spcBef>
              <a:buClr>
                <a:schemeClr val="accent1"/>
              </a:buClr>
              <a:buSzPts val="2500"/>
              <a:buNone/>
            </a:pPr>
            <a:endParaRPr lang="en" sz="1800" dirty="0">
              <a:solidFill>
                <a:schemeClr val="dk2"/>
              </a:solidFill>
              <a:latin typeface="Cambria" panose="02040503050406030204" pitchFamily="18" charset="0"/>
              <a:ea typeface="Cambria" panose="02040503050406030204" pitchFamily="18" charset="0"/>
              <a:sym typeface="Cambria"/>
            </a:endParaRPr>
          </a:p>
          <a:p>
            <a:pPr marL="19050" marR="0" lvl="0" indent="0" rtl="0">
              <a:lnSpc>
                <a:spcPct val="90000"/>
              </a:lnSpc>
              <a:spcBef>
                <a:spcPts val="0"/>
              </a:spcBef>
              <a:buClr>
                <a:schemeClr val="accent1"/>
              </a:buClr>
              <a:buSzPts val="2500"/>
              <a:buNone/>
            </a:pPr>
            <a:r>
              <a:rPr lang="en" sz="1800" i="0" dirty="0">
                <a:solidFill>
                  <a:schemeClr val="dk2"/>
                </a:solidFill>
                <a:latin typeface="Cambria" panose="02040503050406030204" pitchFamily="18" charset="0"/>
                <a:ea typeface="Cambria" panose="02040503050406030204" pitchFamily="18" charset="0"/>
                <a:sym typeface="Cambria"/>
              </a:rPr>
              <a:t>Annually the Area hosts 2 Assemblies and 2 Area World Service Committee (AWSC) meetings</a:t>
            </a:r>
            <a:r>
              <a:rPr lang="en" sz="1800" dirty="0">
                <a:solidFill>
                  <a:schemeClr val="dk2"/>
                </a:solidFill>
                <a:latin typeface="Cambria" panose="02040503050406030204" pitchFamily="18" charset="0"/>
                <a:ea typeface="Cambria" panose="02040503050406030204" pitchFamily="18" charset="0"/>
                <a:sym typeface="Cambria"/>
              </a:rPr>
              <a:t>.   </a:t>
            </a:r>
          </a:p>
        </p:txBody>
      </p:sp>
      <p:pic>
        <p:nvPicPr>
          <p:cNvPr id="6" name="Picture 5">
            <a:extLst>
              <a:ext uri="{FF2B5EF4-FFF2-40B4-BE49-F238E27FC236}">
                <a16:creationId xmlns:a16="http://schemas.microsoft.com/office/drawing/2014/main" id="{342C54E4-A9C7-8150-DC99-AB51C77F1C6D}"/>
              </a:ext>
            </a:extLst>
          </p:cNvPr>
          <p:cNvPicPr>
            <a:picLocks noChangeAspect="1"/>
          </p:cNvPicPr>
          <p:nvPr/>
        </p:nvPicPr>
        <p:blipFill>
          <a:blip r:embed="rId3"/>
          <a:stretch>
            <a:fillRect/>
          </a:stretch>
        </p:blipFill>
        <p:spPr>
          <a:xfrm>
            <a:off x="6837230" y="521170"/>
            <a:ext cx="1957365" cy="156039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Sexual Abuse - DC</a:t>
            </a:r>
            <a:endParaRPr sz="4400">
              <a:solidFill>
                <a:srgbClr val="C00000"/>
              </a:solidFill>
              <a:latin typeface="Cambria"/>
              <a:ea typeface="Cambria"/>
              <a:cs typeface="Cambria"/>
              <a:sym typeface="Cambria"/>
            </a:endParaRPr>
          </a:p>
        </p:txBody>
      </p:sp>
      <p:sp>
        <p:nvSpPr>
          <p:cNvPr id="350" name="Google Shape;350;p4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40</a:t>
            </a:fld>
            <a:endParaRPr/>
          </a:p>
        </p:txBody>
      </p:sp>
      <p:sp>
        <p:nvSpPr>
          <p:cNvPr id="351" name="Google Shape;351;p45"/>
          <p:cNvSpPr txBox="1"/>
          <p:nvPr/>
        </p:nvSpPr>
        <p:spPr>
          <a:xfrm>
            <a:off x="914400" y="1081500"/>
            <a:ext cx="7391400" cy="40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2400" b="0" i="0" u="none" strike="noStrike" cap="none" dirty="0">
                <a:solidFill>
                  <a:srgbClr val="000000"/>
                </a:solidFill>
                <a:latin typeface="Cambria"/>
                <a:ea typeface="Cambria"/>
                <a:cs typeface="Cambria"/>
                <a:sym typeface="Cambria"/>
              </a:rPr>
              <a:t>‘Sexual abuse’ means: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Engaging in, or attempting to engage in, a sexual act or sexual contact with a child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Causing or attempting to cause a child to engage in sexually explicit conduct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Exposing the child to sexually explicit conduct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r>
              <a:rPr lang="en" sz="1800" b="1" i="0" u="none" strike="noStrike" cap="none" dirty="0">
                <a:solidFill>
                  <a:srgbClr val="000000"/>
                </a:solidFill>
                <a:latin typeface="Cambria"/>
                <a:ea typeface="Cambria"/>
                <a:cs typeface="Cambria"/>
                <a:sym typeface="Cambria"/>
              </a:rPr>
              <a:t>'Sexual exploitation' </a:t>
            </a:r>
            <a:r>
              <a:rPr lang="en" sz="1800" b="0" i="0" u="none" strike="noStrike" cap="none" dirty="0">
                <a:solidFill>
                  <a:srgbClr val="000000"/>
                </a:solidFill>
                <a:latin typeface="Cambria"/>
                <a:ea typeface="Cambria"/>
                <a:cs typeface="Cambria"/>
                <a:sym typeface="Cambria"/>
              </a:rPr>
              <a:t>occurs when a parent, guardian, or other custodian allows a child to engage in prostitution or engages a child or allows a child to engage in obscene or pornographic photography, filming, or other forms of illustrating or promoting sexual conduct</a:t>
            </a:r>
            <a:endParaRPr sz="1800" b="0"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Emotional Abuse - DC</a:t>
            </a:r>
            <a:endParaRPr sz="4400">
              <a:solidFill>
                <a:srgbClr val="C00000"/>
              </a:solidFill>
              <a:latin typeface="Cambria"/>
              <a:ea typeface="Cambria"/>
              <a:cs typeface="Cambria"/>
              <a:sym typeface="Cambria"/>
            </a:endParaRPr>
          </a:p>
        </p:txBody>
      </p:sp>
      <p:sp>
        <p:nvSpPr>
          <p:cNvPr id="357" name="Google Shape;357;p4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41</a:t>
            </a:fld>
            <a:endParaRPr/>
          </a:p>
        </p:txBody>
      </p:sp>
      <p:sp>
        <p:nvSpPr>
          <p:cNvPr id="358" name="Google Shape;358;p46"/>
          <p:cNvSpPr txBox="1"/>
          <p:nvPr/>
        </p:nvSpPr>
        <p:spPr>
          <a:xfrm>
            <a:off x="914400" y="1276350"/>
            <a:ext cx="7391400" cy="406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Char char="•"/>
            </a:pPr>
            <a:r>
              <a:rPr lang="en" sz="2400" b="0" i="0" u="none" strike="noStrike" cap="none" dirty="0">
                <a:solidFill>
                  <a:srgbClr val="000000"/>
                </a:solidFill>
                <a:latin typeface="Cambria"/>
                <a:ea typeface="Cambria"/>
                <a:cs typeface="Cambria"/>
                <a:sym typeface="Cambria"/>
              </a:rPr>
              <a:t>‘</a:t>
            </a:r>
            <a:r>
              <a:rPr lang="en" sz="2000" dirty="0">
                <a:latin typeface="Cambria"/>
                <a:ea typeface="Cambria"/>
                <a:cs typeface="Cambria"/>
                <a:sym typeface="Cambria"/>
              </a:rPr>
              <a:t>Mental injury' means harm to a child's psychological or intellectual functioning that may be exhibited by:</a:t>
            </a:r>
            <a:endParaRPr sz="2000" dirty="0">
              <a:latin typeface="Cambria"/>
              <a:ea typeface="Cambria"/>
              <a:cs typeface="Cambria"/>
              <a:sym typeface="Cambria"/>
            </a:endParaRPr>
          </a:p>
          <a:p>
            <a:pPr marL="342900" marR="0" lvl="0" indent="-342900" algn="l" rtl="0">
              <a:lnSpc>
                <a:spcPct val="100000"/>
              </a:lnSpc>
              <a:spcBef>
                <a:spcPts val="0"/>
              </a:spcBef>
              <a:spcAft>
                <a:spcPts val="0"/>
              </a:spcAft>
              <a:buSzPts val="2000"/>
              <a:buChar char="•"/>
            </a:pPr>
            <a:r>
              <a:rPr lang="en" sz="2000" dirty="0">
                <a:latin typeface="Cambria"/>
                <a:ea typeface="Cambria"/>
                <a:cs typeface="Cambria"/>
                <a:sym typeface="Cambria"/>
              </a:rPr>
              <a:t>Severe anxiety, depression, withdrawal, outwardly aggressive behavior, or a combination of those behaviors, and </a:t>
            </a:r>
            <a:endParaRPr sz="2000" dirty="0">
              <a:latin typeface="Cambria"/>
              <a:ea typeface="Cambria"/>
              <a:cs typeface="Cambria"/>
              <a:sym typeface="Cambria"/>
            </a:endParaRPr>
          </a:p>
          <a:p>
            <a:pPr marL="342900" marR="0" lvl="0" indent="-342900" algn="l" rtl="0">
              <a:lnSpc>
                <a:spcPct val="100000"/>
              </a:lnSpc>
              <a:spcBef>
                <a:spcPts val="0"/>
              </a:spcBef>
              <a:spcAft>
                <a:spcPts val="0"/>
              </a:spcAft>
              <a:buSzPts val="2000"/>
              <a:buChar char="•"/>
            </a:pPr>
            <a:r>
              <a:rPr lang="en" sz="2000" dirty="0">
                <a:latin typeface="Cambria"/>
                <a:ea typeface="Cambria"/>
                <a:cs typeface="Cambria"/>
                <a:sym typeface="Cambria"/>
              </a:rPr>
              <a:t>That may be demonstrated by a change in behavior, emotional response, or cognition. </a:t>
            </a:r>
            <a:endParaRPr sz="2000" dirty="0">
              <a:latin typeface="Cambria"/>
              <a:ea typeface="Cambria"/>
              <a:cs typeface="Cambria"/>
              <a:sym typeface="Cambria"/>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Cambria"/>
              <a:buNone/>
            </a:pPr>
            <a:br>
              <a:rPr lang="en" sz="2400" b="0" i="0" u="none" strike="noStrike" cap="none" dirty="0">
                <a:solidFill>
                  <a:srgbClr val="000000"/>
                </a:solidFill>
                <a:latin typeface="Cambria"/>
                <a:ea typeface="Cambria"/>
                <a:cs typeface="Cambria"/>
                <a:sym typeface="Cambria"/>
              </a:rPr>
            </a:b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title"/>
          </p:nvPr>
        </p:nvSpPr>
        <p:spPr>
          <a:xfrm>
            <a:off x="594600" y="13495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Exceptions - DC</a:t>
            </a:r>
            <a:endParaRPr sz="4400">
              <a:solidFill>
                <a:srgbClr val="C00000"/>
              </a:solidFill>
              <a:latin typeface="Cambria"/>
              <a:ea typeface="Cambria"/>
              <a:cs typeface="Cambria"/>
              <a:sym typeface="Cambria"/>
            </a:endParaRPr>
          </a:p>
        </p:txBody>
      </p:sp>
      <p:sp>
        <p:nvSpPr>
          <p:cNvPr id="364" name="Google Shape;364;p4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42</a:t>
            </a:fld>
            <a:endParaRPr/>
          </a:p>
        </p:txBody>
      </p:sp>
      <p:sp>
        <p:nvSpPr>
          <p:cNvPr id="365" name="Google Shape;365;p47"/>
          <p:cNvSpPr txBox="1"/>
          <p:nvPr/>
        </p:nvSpPr>
        <p:spPr>
          <a:xfrm>
            <a:off x="937500" y="935050"/>
            <a:ext cx="7391400" cy="406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Char char="•"/>
            </a:pPr>
            <a:r>
              <a:rPr lang="en" sz="2000" dirty="0">
                <a:latin typeface="Cambria"/>
                <a:ea typeface="Cambria"/>
                <a:cs typeface="Cambria"/>
                <a:sym typeface="Cambria"/>
              </a:rPr>
              <a:t>It is not neglect when the child's deprivation of parental care and control is due to a lack of financial means.</a:t>
            </a:r>
            <a:endParaRPr sz="2000" dirty="0">
              <a:latin typeface="Cambria"/>
              <a:ea typeface="Cambria"/>
              <a:cs typeface="Cambria"/>
              <a:sym typeface="Cambria"/>
            </a:endParaRPr>
          </a:p>
          <a:p>
            <a:pPr marL="457200" marR="0" lvl="0" indent="0" algn="l" rtl="0">
              <a:lnSpc>
                <a:spcPct val="100000"/>
              </a:lnSpc>
              <a:spcBef>
                <a:spcPts val="0"/>
              </a:spcBef>
              <a:spcAft>
                <a:spcPts val="0"/>
              </a:spcAft>
              <a:buNone/>
            </a:pPr>
            <a:endParaRPr sz="2000" dirty="0">
              <a:latin typeface="Cambria"/>
              <a:ea typeface="Cambria"/>
              <a:cs typeface="Cambria"/>
              <a:sym typeface="Cambria"/>
            </a:endParaRPr>
          </a:p>
          <a:p>
            <a:pPr marL="342900" marR="0" lvl="0" indent="-342900" algn="l" rtl="0">
              <a:lnSpc>
                <a:spcPct val="100000"/>
              </a:lnSpc>
              <a:spcBef>
                <a:spcPts val="0"/>
              </a:spcBef>
              <a:spcAft>
                <a:spcPts val="0"/>
              </a:spcAft>
              <a:buSzPts val="2000"/>
              <a:buChar char="•"/>
            </a:pPr>
            <a:r>
              <a:rPr lang="en" sz="2000" dirty="0">
                <a:latin typeface="Cambria"/>
                <a:ea typeface="Cambria"/>
                <a:cs typeface="Cambria"/>
                <a:sym typeface="Cambria"/>
              </a:rPr>
              <a:t>No child who in good faith is under treatment solely by spiritual means through prayer, in accordance with the practices of a recognized church or religious denomination by a duly accredited practitioner, shall for that reason alone be considered neglected.</a:t>
            </a:r>
            <a:endParaRPr sz="2000" dirty="0">
              <a:latin typeface="Cambria"/>
              <a:ea typeface="Cambria"/>
              <a:cs typeface="Cambria"/>
              <a:sym typeface="Cambria"/>
            </a:endParaRPr>
          </a:p>
          <a:p>
            <a:pPr marL="457200" marR="0" lvl="0" indent="0" algn="l" rtl="0">
              <a:lnSpc>
                <a:spcPct val="100000"/>
              </a:lnSpc>
              <a:spcBef>
                <a:spcPts val="0"/>
              </a:spcBef>
              <a:spcAft>
                <a:spcPts val="0"/>
              </a:spcAft>
              <a:buNone/>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a:spLocks noGrp="1"/>
          </p:cNvSpPr>
          <p:nvPr>
            <p:ph type="title"/>
          </p:nvPr>
        </p:nvSpPr>
        <p:spPr>
          <a:xfrm>
            <a:off x="594600" y="13495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Exceptions Cont’d - DC</a:t>
            </a:r>
            <a:endParaRPr sz="4400">
              <a:solidFill>
                <a:srgbClr val="C00000"/>
              </a:solidFill>
              <a:latin typeface="Cambria"/>
              <a:ea typeface="Cambria"/>
              <a:cs typeface="Cambria"/>
              <a:sym typeface="Cambria"/>
            </a:endParaRPr>
          </a:p>
        </p:txBody>
      </p:sp>
      <p:sp>
        <p:nvSpPr>
          <p:cNvPr id="371" name="Google Shape;371;p4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43</a:t>
            </a:fld>
            <a:endParaRPr/>
          </a:p>
        </p:txBody>
      </p:sp>
      <p:sp>
        <p:nvSpPr>
          <p:cNvPr id="372" name="Google Shape;372;p48"/>
          <p:cNvSpPr txBox="1"/>
          <p:nvPr/>
        </p:nvSpPr>
        <p:spPr>
          <a:xfrm>
            <a:off x="757550" y="834750"/>
            <a:ext cx="7624500" cy="416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600"/>
              </a:spcBef>
              <a:spcAft>
                <a:spcPts val="0"/>
              </a:spcAft>
              <a:buSzPts val="2000"/>
              <a:buChar char="•"/>
            </a:pPr>
            <a:r>
              <a:rPr lang="en" sz="1800" dirty="0">
                <a:latin typeface="Cambria"/>
                <a:ea typeface="Cambria"/>
                <a:cs typeface="Cambria"/>
                <a:sym typeface="Cambria"/>
              </a:rPr>
              <a:t>The term 'abused' does not include discipline administered by “Responsible Persons” where the discipline is reasonable in manner and moderate in degree, and otherwise does not constitute cruelty. </a:t>
            </a:r>
            <a:endParaRPr sz="1800" dirty="0">
              <a:latin typeface="Cambria"/>
              <a:ea typeface="Cambria"/>
              <a:cs typeface="Cambria"/>
              <a:sym typeface="Cambria"/>
            </a:endParaRPr>
          </a:p>
          <a:p>
            <a:pPr marL="342900" marR="0" lvl="0" indent="-342900" algn="l" rtl="0">
              <a:lnSpc>
                <a:spcPct val="100000"/>
              </a:lnSpc>
              <a:spcBef>
                <a:spcPts val="600"/>
              </a:spcBef>
              <a:spcAft>
                <a:spcPts val="0"/>
              </a:spcAft>
              <a:buSzPts val="2000"/>
              <a:buChar char="•"/>
            </a:pPr>
            <a:r>
              <a:rPr lang="en" sz="1800" dirty="0">
                <a:latin typeface="Cambria"/>
                <a:ea typeface="Cambria"/>
                <a:cs typeface="Cambria"/>
                <a:sym typeface="Cambria"/>
              </a:rPr>
              <a:t>The term discipline does not include:</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Burning, biting, or cutting a child;</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Striking a child with a closed fist;</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Inflicting injury to a child by shaking, kicking, or throwing the child;</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Non-accidental injury to a child younger than 18 months;</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Interfering with a child's breathing</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Threatening a child with a dangerous weapon or using such a weapon on a child.</a:t>
            </a:r>
            <a:endParaRPr sz="1800" dirty="0">
              <a:latin typeface="Cambria"/>
              <a:ea typeface="Cambria"/>
              <a:cs typeface="Cambria"/>
              <a:sym typeface="Cambria"/>
            </a:endParaRPr>
          </a:p>
          <a:p>
            <a:pPr marL="457200" marR="0" lvl="0" indent="0" algn="l" rtl="0">
              <a:lnSpc>
                <a:spcPct val="100000"/>
              </a:lnSpc>
              <a:spcBef>
                <a:spcPts val="0"/>
              </a:spcBef>
              <a:spcAft>
                <a:spcPts val="0"/>
              </a:spcAft>
              <a:buNone/>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5"/>
          <p:cNvSpPr txBox="1">
            <a:spLocks noGrp="1"/>
          </p:cNvSpPr>
          <p:nvPr>
            <p:ph type="title"/>
          </p:nvPr>
        </p:nvSpPr>
        <p:spPr>
          <a:xfrm>
            <a:off x="457200" y="342900"/>
            <a:ext cx="8534400" cy="6288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622"/>
              <a:buFont typeface="Cambria"/>
              <a:buNone/>
            </a:pPr>
            <a:r>
              <a:rPr lang="en" sz="2400" dirty="0">
                <a:solidFill>
                  <a:srgbClr val="C00000"/>
                </a:solidFill>
                <a:latin typeface="Cambria"/>
                <a:ea typeface="Cambria"/>
                <a:cs typeface="Cambria"/>
                <a:sym typeface="Cambria"/>
              </a:rPr>
              <a:t>Procedures for Reporting Child Abuse &amp; Neglect Continued-DC</a:t>
            </a:r>
            <a:endParaRPr sz="2400" dirty="0">
              <a:solidFill>
                <a:srgbClr val="C00000"/>
              </a:solidFill>
              <a:latin typeface="Georgia"/>
              <a:ea typeface="Georgia"/>
              <a:cs typeface="Georgia"/>
              <a:sym typeface="Georgia"/>
            </a:endParaRPr>
          </a:p>
        </p:txBody>
      </p:sp>
      <p:sp>
        <p:nvSpPr>
          <p:cNvPr id="421" name="Google Shape;421;p5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44</a:t>
            </a:fld>
            <a:endParaRPr/>
          </a:p>
        </p:txBody>
      </p:sp>
      <p:sp>
        <p:nvSpPr>
          <p:cNvPr id="422" name="Google Shape;422;p55"/>
          <p:cNvSpPr txBox="1"/>
          <p:nvPr/>
        </p:nvSpPr>
        <p:spPr>
          <a:xfrm>
            <a:off x="904504" y="1075315"/>
            <a:ext cx="7391400" cy="4062000"/>
          </a:xfrm>
          <a:prstGeom prst="rect">
            <a:avLst/>
          </a:prstGeom>
          <a:noFill/>
          <a:ln>
            <a:noFill/>
          </a:ln>
        </p:spPr>
        <p:txBody>
          <a:bodyPr spcFirstLastPara="1" wrap="square" lIns="91425" tIns="45700" rIns="91425" bIns="45700" anchor="t" anchorCtr="0">
            <a:noAutofit/>
          </a:bodyPr>
          <a:lstStyle/>
          <a:p>
            <a:pPr marL="25400" marR="0" lvl="0" indent="0" algn="l" rtl="0">
              <a:lnSpc>
                <a:spcPct val="80000"/>
              </a:lnSpc>
              <a:spcBef>
                <a:spcPts val="0"/>
              </a:spcBef>
              <a:spcAft>
                <a:spcPts val="0"/>
              </a:spcAft>
              <a:buClr>
                <a:srgbClr val="D16349"/>
              </a:buClr>
              <a:buSzPts val="1385"/>
              <a:buFont typeface="Arial"/>
              <a:buNone/>
            </a:pPr>
            <a:endParaRPr sz="17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Arial"/>
                <a:ea typeface="Arial"/>
                <a:cs typeface="Arial"/>
                <a:sym typeface="Arial"/>
              </a:rPr>
              <a:t>Standards for Reporting</a:t>
            </a:r>
            <a:r>
              <a:rPr lang="en" sz="2000" b="1"/>
              <a:t> Citation: Ann. Code § 16-2301</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a:solidFill>
                  <a:schemeClr val="dk1"/>
                </a:solidFill>
              </a:rPr>
              <a:t> Each person required to make a report of a known or suspected neglected child shall:</a:t>
            </a:r>
            <a:endParaRPr>
              <a:solidFill>
                <a:schemeClr val="dk1"/>
              </a:solidFill>
            </a:endParaRPr>
          </a:p>
          <a:p>
            <a:pPr marL="457200" lvl="0" indent="0" algn="l" rtl="0">
              <a:lnSpc>
                <a:spcPct val="115000"/>
              </a:lnSpc>
              <a:spcBef>
                <a:spcPts val="1200"/>
              </a:spcBef>
              <a:spcAft>
                <a:spcPts val="0"/>
              </a:spcAft>
              <a:buNone/>
            </a:pPr>
            <a:r>
              <a:rPr lang="en">
                <a:solidFill>
                  <a:schemeClr val="dk1"/>
                </a:solidFill>
              </a:rPr>
              <a:t>(1) Immediately make an oral report of the case to the Child and Family Services Agency or the Metropolitan Police Department of the District of Columbia; and</a:t>
            </a:r>
            <a:endParaRPr>
              <a:solidFill>
                <a:schemeClr val="dk1"/>
              </a:solidFill>
            </a:endParaRPr>
          </a:p>
          <a:p>
            <a:pPr marL="457200" lvl="0" indent="0" algn="l" rtl="0">
              <a:spcBef>
                <a:spcPts val="1200"/>
              </a:spcBef>
              <a:spcAft>
                <a:spcPts val="0"/>
              </a:spcAft>
              <a:buNone/>
            </a:pPr>
            <a:r>
              <a:rPr lang="en">
                <a:solidFill>
                  <a:schemeClr val="dk1"/>
                </a:solidFill>
              </a:rPr>
              <a:t>(2) Make a written report of the case if requested by said Division or Police or if the abuse involves drug-related activity.</a:t>
            </a:r>
            <a:endParaRPr>
              <a:solidFill>
                <a:schemeClr val="dk1"/>
              </a:solidFill>
            </a:endParaRPr>
          </a:p>
          <a:p>
            <a:pPr marL="0" marR="382270" lvl="0" indent="0" algn="just" rtl="0">
              <a:lnSpc>
                <a:spcPct val="100000"/>
              </a:lnSpc>
              <a:spcBef>
                <a:spcPts val="5"/>
              </a:spcBef>
              <a:spcAft>
                <a:spcPts val="0"/>
              </a:spcAft>
              <a:buNone/>
            </a:pPr>
            <a:endParaRPr sz="2100" b="0" i="0" u="none" strike="noStrike" cap="none">
              <a:solidFill>
                <a:srgbClr val="000000"/>
              </a:solidFill>
              <a:latin typeface="Georgia"/>
              <a:ea typeface="Georgia"/>
              <a:cs typeface="Georgia"/>
              <a:sym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6"/>
          <p:cNvSpPr txBox="1">
            <a:spLocks noGrp="1"/>
          </p:cNvSpPr>
          <p:nvPr>
            <p:ph type="title"/>
          </p:nvPr>
        </p:nvSpPr>
        <p:spPr>
          <a:xfrm>
            <a:off x="457200" y="342900"/>
            <a:ext cx="8534400" cy="6288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830"/>
              <a:buFont typeface="Cambria"/>
              <a:buNone/>
            </a:pPr>
            <a:r>
              <a:rPr lang="en" sz="3200" dirty="0">
                <a:solidFill>
                  <a:srgbClr val="C00000"/>
                </a:solidFill>
                <a:latin typeface="Cambria"/>
                <a:ea typeface="Cambria"/>
                <a:cs typeface="Cambria"/>
                <a:sym typeface="Cambria"/>
              </a:rPr>
              <a:t>Contents of Reports - DC</a:t>
            </a:r>
            <a:endParaRPr sz="3200" dirty="0">
              <a:solidFill>
                <a:srgbClr val="C00000"/>
              </a:solidFill>
              <a:latin typeface="Georgia"/>
              <a:ea typeface="Georgia"/>
              <a:cs typeface="Georgia"/>
              <a:sym typeface="Georgia"/>
            </a:endParaRPr>
          </a:p>
        </p:txBody>
      </p:sp>
      <p:sp>
        <p:nvSpPr>
          <p:cNvPr id="428" name="Google Shape;428;p5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45</a:t>
            </a:fld>
            <a:endParaRPr/>
          </a:p>
        </p:txBody>
      </p:sp>
      <p:sp>
        <p:nvSpPr>
          <p:cNvPr id="429" name="Google Shape;429;p56"/>
          <p:cNvSpPr txBox="1"/>
          <p:nvPr/>
        </p:nvSpPr>
        <p:spPr>
          <a:xfrm>
            <a:off x="557561" y="971700"/>
            <a:ext cx="8199863" cy="3748982"/>
          </a:xfrm>
          <a:prstGeom prst="rect">
            <a:avLst/>
          </a:prstGeom>
          <a:noFill/>
          <a:ln>
            <a:noFill/>
          </a:ln>
        </p:spPr>
        <p:txBody>
          <a:bodyPr spcFirstLastPara="1" wrap="square" lIns="91425" tIns="45700" rIns="91425" bIns="45700" anchor="t" anchorCtr="0">
            <a:noAutofit/>
          </a:bodyPr>
          <a:lstStyle/>
          <a:p>
            <a:pPr marL="0" marR="0">
              <a:lnSpc>
                <a:spcPct val="115000"/>
              </a:lnSpc>
              <a:spcAft>
                <a:spcPts val="800"/>
              </a:spcAft>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report shall include, but need not be limited to, the following information if it is known to the person making the report: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name, age, sex, and address of the following individuals: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mj-lt"/>
              <a:buAutoNum type="alphaL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child who is the subject of the report;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mj-lt"/>
              <a:buAutoNum type="alphaLcPeriod"/>
            </a:pPr>
            <a:r>
              <a:rPr lang="en-US" sz="1600" kern="100" dirty="0">
                <a:latin typeface="Cambria" panose="02040503050406030204" pitchFamily="18" charset="0"/>
                <a:ea typeface="Aptos" panose="020B0004020202020204" pitchFamily="34" charset="0"/>
                <a:cs typeface="Times New Roman" panose="02020603050405020304" pitchFamily="18" charset="0"/>
              </a:rPr>
              <a:t>e</a:t>
            </a:r>
            <a:r>
              <a:rPr lang="en-US" sz="1600" kern="100" dirty="0">
                <a:effectLst/>
                <a:latin typeface="Cambria" panose="02040503050406030204" pitchFamily="18" charset="0"/>
                <a:ea typeface="Aptos" panose="020B0004020202020204" pitchFamily="34" charset="0"/>
                <a:cs typeface="Times New Roman" panose="02020603050405020304" pitchFamily="18" charset="0"/>
              </a:rPr>
              <a:t>ach of the child's siblings and other children in the household; and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mj-lt"/>
              <a:buAutoNum type="alphaLcPeriod"/>
            </a:pPr>
            <a:r>
              <a:rPr lang="en-US" sz="1600" kern="100" dirty="0">
                <a:latin typeface="Cambria" panose="02040503050406030204" pitchFamily="18" charset="0"/>
                <a:ea typeface="Aptos" panose="020B0004020202020204" pitchFamily="34" charset="0"/>
                <a:cs typeface="Times New Roman" panose="02020603050405020304" pitchFamily="18" charset="0"/>
              </a:rPr>
              <a:t>e</a:t>
            </a:r>
            <a:r>
              <a:rPr lang="en-US" sz="1600" kern="100" dirty="0">
                <a:effectLst/>
                <a:latin typeface="Cambria" panose="02040503050406030204" pitchFamily="18" charset="0"/>
                <a:ea typeface="Aptos" panose="020B0004020202020204" pitchFamily="34" charset="0"/>
                <a:cs typeface="Times New Roman" panose="02020603050405020304" pitchFamily="18" charset="0"/>
              </a:rPr>
              <a:t>ach of the child's parents or other persons responsible for the child's care;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nature and extent of the abuse or neglect of the child and any previous abuse or neglect, if known;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all other information which may be helpful in establishing the cause of the abuse or neglect and the identity of the person responsible for the abuse or neglect; and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identity and occupation of the source, how to contact the source and a statement of the actions taken by the source concerning the child.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br>
              <a:rPr lang="en" sz="1600" dirty="0"/>
            </a:br>
            <a:endParaRPr sz="1600" dirty="0"/>
          </a:p>
          <a:p>
            <a:pPr marL="0" marR="0" lvl="0" indent="0" algn="l" rtl="0">
              <a:lnSpc>
                <a:spcPct val="100000"/>
              </a:lnSpc>
              <a:spcBef>
                <a:spcPts val="0"/>
              </a:spcBef>
              <a:spcAft>
                <a:spcPts val="0"/>
              </a:spcAft>
              <a:buClr>
                <a:srgbClr val="000000"/>
              </a:buClr>
              <a:buSzPts val="1400"/>
              <a:buFont typeface="Arial"/>
              <a:buNone/>
            </a:pPr>
            <a:endParaRPr sz="1600" dirty="0"/>
          </a:p>
          <a:p>
            <a:pPr marL="0" marR="0" lvl="0" indent="0" algn="l" rtl="0">
              <a:lnSpc>
                <a:spcPct val="100000"/>
              </a:lnSpc>
              <a:spcBef>
                <a:spcPts val="0"/>
              </a:spcBef>
              <a:spcAft>
                <a:spcPts val="0"/>
              </a:spcAft>
              <a:buClr>
                <a:srgbClr val="000000"/>
              </a:buClr>
              <a:buSzPts val="1400"/>
              <a:buFont typeface="Arial"/>
              <a:buNone/>
            </a:pPr>
            <a:endParaRPr sz="1600" dirty="0"/>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59"/>
          <p:cNvPicPr preferRelativeResize="0"/>
          <p:nvPr/>
        </p:nvPicPr>
        <p:blipFill rotWithShape="1">
          <a:blip r:embed="rId3">
            <a:alphaModFix/>
          </a:blip>
          <a:srcRect/>
          <a:stretch/>
        </p:blipFill>
        <p:spPr>
          <a:xfrm>
            <a:off x="2362200" y="628650"/>
            <a:ext cx="3886200" cy="3005138"/>
          </a:xfrm>
          <a:prstGeom prst="rect">
            <a:avLst/>
          </a:prstGeom>
          <a:noFill/>
          <a:ln>
            <a:noFill/>
          </a:ln>
        </p:spPr>
      </p:pic>
      <p:sp>
        <p:nvSpPr>
          <p:cNvPr id="449" name="Google Shape;449;p59"/>
          <p:cNvSpPr txBox="1"/>
          <p:nvPr/>
        </p:nvSpPr>
        <p:spPr>
          <a:xfrm>
            <a:off x="1066800" y="3867150"/>
            <a:ext cx="70104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1" u="none" strike="noStrike" cap="none">
                <a:solidFill>
                  <a:srgbClr val="C00000"/>
                </a:solidFill>
                <a:latin typeface="Cambria"/>
                <a:ea typeface="Cambria"/>
                <a:cs typeface="Cambria"/>
                <a:sym typeface="Cambria"/>
              </a:rPr>
              <a:t>Questions</a:t>
            </a:r>
            <a:endParaRPr sz="1400" b="0" i="0" u="none" strike="noStrike" cap="none">
              <a:solidFill>
                <a:srgbClr val="000000"/>
              </a:solidFill>
              <a:latin typeface="Arial"/>
              <a:ea typeface="Arial"/>
              <a:cs typeface="Arial"/>
              <a:sym typeface="Arial"/>
            </a:endParaRPr>
          </a:p>
        </p:txBody>
      </p:sp>
      <p:sp>
        <p:nvSpPr>
          <p:cNvPr id="450" name="Google Shape;450;p5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0"/>
          <p:cNvSpPr txBox="1"/>
          <p:nvPr/>
        </p:nvSpPr>
        <p:spPr>
          <a:xfrm>
            <a:off x="150812" y="439048"/>
            <a:ext cx="8842500" cy="6537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C00000"/>
              </a:buClr>
              <a:buSzPts val="800"/>
              <a:buFont typeface="Calibri"/>
              <a:buNone/>
            </a:pPr>
            <a:r>
              <a:rPr lang="en" sz="3200" b="0" i="0" u="none" strike="noStrike" cap="none">
                <a:solidFill>
                  <a:srgbClr val="C00000"/>
                </a:solidFill>
                <a:latin typeface="Cambria"/>
                <a:ea typeface="Cambria"/>
                <a:cs typeface="Cambria"/>
                <a:sym typeface="Cambria"/>
              </a:rPr>
              <a:t>How to increase membership in Alateen meetings</a:t>
            </a:r>
            <a:endParaRPr sz="1400" b="0" i="0" u="none" strike="noStrike" cap="none">
              <a:solidFill>
                <a:srgbClr val="000000"/>
              </a:solidFill>
              <a:latin typeface="Arial"/>
              <a:ea typeface="Arial"/>
              <a:cs typeface="Arial"/>
              <a:sym typeface="Arial"/>
            </a:endParaRPr>
          </a:p>
        </p:txBody>
      </p:sp>
      <p:sp>
        <p:nvSpPr>
          <p:cNvPr id="456" name="Google Shape;456;p60"/>
          <p:cNvSpPr txBox="1"/>
          <p:nvPr/>
        </p:nvSpPr>
        <p:spPr>
          <a:xfrm>
            <a:off x="644912" y="1239876"/>
            <a:ext cx="8001000" cy="2663748"/>
          </a:xfrm>
          <a:prstGeom prst="rect">
            <a:avLst/>
          </a:prstGeom>
          <a:noFill/>
          <a:ln>
            <a:noFill/>
          </a:ln>
        </p:spPr>
        <p:txBody>
          <a:bodyPr spcFirstLastPara="1" wrap="square" lIns="91425" tIns="45700" rIns="91425" bIns="45700" anchor="t" anchorCtr="0">
            <a:noAutofit/>
          </a:bodyPr>
          <a:lstStyle/>
          <a:p>
            <a:pPr marL="273050" marR="0" lvl="0" indent="-260350" algn="l" rtl="0">
              <a:lnSpc>
                <a:spcPct val="100000"/>
              </a:lnSpc>
              <a:spcAft>
                <a:spcPts val="1200"/>
              </a:spcAft>
              <a:buClr>
                <a:schemeClr val="accent1"/>
              </a:buClr>
              <a:buSzPts val="2000"/>
              <a:buFont typeface="Cambria"/>
              <a:buChar char="•"/>
            </a:pPr>
            <a:r>
              <a:rPr lang="en" sz="1800" b="0" i="0" u="none" strike="noStrike" cap="none" dirty="0">
                <a:solidFill>
                  <a:schemeClr val="dk2"/>
                </a:solidFill>
                <a:latin typeface="Cambria"/>
                <a:ea typeface="Cambria"/>
                <a:cs typeface="Cambria"/>
                <a:sym typeface="Cambria"/>
              </a:rPr>
              <a:t>Encourage Alateens to </a:t>
            </a:r>
            <a:r>
              <a:rPr lang="en" sz="1800" b="1" i="0" u="none" strike="noStrike" cap="none" dirty="0">
                <a:solidFill>
                  <a:schemeClr val="accent1"/>
                </a:solidFill>
                <a:latin typeface="Cambria"/>
                <a:ea typeface="Cambria"/>
                <a:cs typeface="Cambria"/>
                <a:sym typeface="Cambria"/>
              </a:rPr>
              <a:t>invite</a:t>
            </a:r>
            <a:r>
              <a:rPr lang="en" sz="1800" b="0" i="0" u="none" strike="noStrike" cap="none" dirty="0">
                <a:solidFill>
                  <a:schemeClr val="dk2"/>
                </a:solidFill>
                <a:latin typeface="Cambria"/>
                <a:ea typeface="Cambria"/>
                <a:cs typeface="Cambria"/>
                <a:sym typeface="Cambria"/>
              </a:rPr>
              <a:t> their friends</a:t>
            </a:r>
            <a:endParaRPr sz="1800" b="0" i="0" u="none" strike="noStrike" cap="none" dirty="0">
              <a:solidFill>
                <a:srgbClr val="000000"/>
              </a:solidFill>
              <a:latin typeface="Arial"/>
              <a:ea typeface="Arial"/>
              <a:cs typeface="Arial"/>
              <a:sym typeface="Arial"/>
            </a:endParaRPr>
          </a:p>
          <a:p>
            <a:pPr marL="273050" marR="0" lvl="0" indent="-260350" algn="l" rtl="0">
              <a:lnSpc>
                <a:spcPct val="100000"/>
              </a:lnSpc>
              <a:spcAft>
                <a:spcPts val="1200"/>
              </a:spcAft>
              <a:buClr>
                <a:schemeClr val="accent1"/>
              </a:buClr>
              <a:buSzPts val="2000"/>
              <a:buFont typeface="Cambria"/>
              <a:buChar char="•"/>
            </a:pPr>
            <a:r>
              <a:rPr lang="en" sz="1800" b="0" i="0" u="none" strike="noStrike" cap="none" dirty="0">
                <a:solidFill>
                  <a:schemeClr val="dk2"/>
                </a:solidFill>
                <a:latin typeface="Cambria"/>
                <a:ea typeface="Cambria"/>
                <a:cs typeface="Cambria"/>
                <a:sym typeface="Cambria"/>
              </a:rPr>
              <a:t>Ensure all Al-Anon meetings near you: </a:t>
            </a:r>
            <a:r>
              <a:rPr lang="en" sz="1800" b="1" i="0" u="none" strike="noStrike" cap="none" dirty="0">
                <a:solidFill>
                  <a:schemeClr val="accent1"/>
                </a:solidFill>
                <a:latin typeface="Cambria"/>
                <a:ea typeface="Cambria"/>
                <a:cs typeface="Cambria"/>
                <a:sym typeface="Cambria"/>
              </a:rPr>
              <a:t>know</a:t>
            </a:r>
            <a:r>
              <a:rPr lang="en" sz="1800" b="0" i="0" u="none" strike="noStrike" cap="none" dirty="0">
                <a:solidFill>
                  <a:schemeClr val="dk2"/>
                </a:solidFill>
                <a:latin typeface="Cambria"/>
                <a:ea typeface="Cambria"/>
                <a:cs typeface="Cambria"/>
                <a:sym typeface="Cambria"/>
              </a:rPr>
              <a:t> about “your” Alateen meeting, </a:t>
            </a:r>
            <a:r>
              <a:rPr lang="en" sz="1800" b="1" i="0" u="none" strike="noStrike" cap="none" dirty="0">
                <a:solidFill>
                  <a:schemeClr val="accent1"/>
                </a:solidFill>
                <a:latin typeface="Cambria"/>
                <a:ea typeface="Cambria"/>
                <a:cs typeface="Cambria"/>
                <a:sym typeface="Cambria"/>
              </a:rPr>
              <a:t>have</a:t>
            </a:r>
            <a:r>
              <a:rPr lang="en" sz="1800" b="0" i="0" u="none" strike="noStrike" cap="none" dirty="0">
                <a:solidFill>
                  <a:schemeClr val="dk2"/>
                </a:solidFill>
                <a:latin typeface="Cambria"/>
                <a:ea typeface="Cambria"/>
                <a:cs typeface="Cambria"/>
                <a:sym typeface="Cambria"/>
              </a:rPr>
              <a:t> the Alateen tent card, and </a:t>
            </a:r>
            <a:r>
              <a:rPr lang="en" sz="1800" b="1" i="0" u="none" strike="noStrike" cap="none" dirty="0">
                <a:solidFill>
                  <a:schemeClr val="accent1"/>
                </a:solidFill>
                <a:latin typeface="Cambria"/>
                <a:ea typeface="Cambria"/>
                <a:cs typeface="Cambria"/>
                <a:sym typeface="Cambria"/>
              </a:rPr>
              <a:t>read</a:t>
            </a:r>
            <a:r>
              <a:rPr lang="en" sz="1800" b="0" i="0" u="none" strike="noStrike" cap="none" dirty="0">
                <a:solidFill>
                  <a:schemeClr val="dk2"/>
                </a:solidFill>
                <a:latin typeface="Cambria"/>
                <a:ea typeface="Cambria"/>
                <a:cs typeface="Cambria"/>
                <a:sym typeface="Cambria"/>
              </a:rPr>
              <a:t> the Alateen tent card at each meeting</a:t>
            </a:r>
          </a:p>
          <a:p>
            <a:pPr marL="273050" marR="0" lvl="0" indent="-260350" algn="l" rtl="0">
              <a:lnSpc>
                <a:spcPct val="100000"/>
              </a:lnSpc>
              <a:spcAft>
                <a:spcPts val="1200"/>
              </a:spcAft>
              <a:buClr>
                <a:schemeClr val="accent1"/>
              </a:buClr>
              <a:buSzPts val="2000"/>
              <a:buFont typeface="Cambria"/>
              <a:buChar char="•"/>
            </a:pPr>
            <a:r>
              <a:rPr lang="en-US" sz="1800" b="0" i="0" u="none" strike="noStrike" cap="none" dirty="0">
                <a:solidFill>
                  <a:schemeClr val="dk2"/>
                </a:solidFill>
                <a:latin typeface="Cambria"/>
                <a:ea typeface="Cambria"/>
                <a:cs typeface="Cambria"/>
                <a:sym typeface="Cambria"/>
              </a:rPr>
              <a:t>Ensure AA meetings </a:t>
            </a:r>
            <a:r>
              <a:rPr lang="en-US" sz="1800" b="1" i="0" u="none" strike="noStrike" cap="none" dirty="0">
                <a:solidFill>
                  <a:schemeClr val="accent1"/>
                </a:solidFill>
                <a:latin typeface="Cambria"/>
                <a:ea typeface="Cambria"/>
                <a:cs typeface="Cambria"/>
                <a:sym typeface="Cambria"/>
              </a:rPr>
              <a:t>know</a:t>
            </a:r>
            <a:r>
              <a:rPr lang="en-US" sz="1800" b="0" i="0" u="none" strike="noStrike" cap="none" dirty="0">
                <a:solidFill>
                  <a:schemeClr val="dk2"/>
                </a:solidFill>
                <a:latin typeface="Cambria"/>
                <a:ea typeface="Cambria"/>
                <a:cs typeface="Cambria"/>
                <a:sym typeface="Cambria"/>
              </a:rPr>
              <a:t> about “your” </a:t>
            </a:r>
            <a:r>
              <a:rPr lang="en-US" sz="1800" b="0" i="0" u="none" strike="noStrike" cap="none" dirty="0" err="1">
                <a:solidFill>
                  <a:schemeClr val="dk2"/>
                </a:solidFill>
                <a:latin typeface="Cambria"/>
                <a:ea typeface="Cambria"/>
                <a:cs typeface="Cambria"/>
                <a:sym typeface="Cambria"/>
              </a:rPr>
              <a:t>Alateen</a:t>
            </a:r>
            <a:r>
              <a:rPr lang="en-US" sz="1800" b="0" i="0" u="none" strike="noStrike" cap="none" dirty="0">
                <a:solidFill>
                  <a:schemeClr val="dk2"/>
                </a:solidFill>
                <a:latin typeface="Cambria"/>
                <a:ea typeface="Cambria"/>
                <a:cs typeface="Cambria"/>
                <a:sym typeface="Cambria"/>
              </a:rPr>
              <a:t> meeting &amp; </a:t>
            </a:r>
            <a:r>
              <a:rPr lang="en-US" sz="1800" b="1" i="0" u="none" strike="noStrike" cap="none" dirty="0">
                <a:solidFill>
                  <a:schemeClr val="accent1"/>
                </a:solidFill>
                <a:latin typeface="Cambria"/>
                <a:ea typeface="Cambria"/>
                <a:cs typeface="Cambria"/>
                <a:sym typeface="Cambria"/>
              </a:rPr>
              <a:t>have</a:t>
            </a:r>
            <a:r>
              <a:rPr lang="en-US" sz="1800" b="0" i="0" u="none" strike="noStrike" cap="none" dirty="0">
                <a:solidFill>
                  <a:schemeClr val="dk2"/>
                </a:solidFill>
                <a:latin typeface="Cambria"/>
                <a:ea typeface="Cambria"/>
                <a:cs typeface="Cambria"/>
                <a:sym typeface="Cambria"/>
              </a:rPr>
              <a:t> the </a:t>
            </a:r>
            <a:r>
              <a:rPr lang="en-US" sz="1800" b="0" i="0" u="sng" strike="noStrike" cap="none" dirty="0">
                <a:solidFill>
                  <a:schemeClr val="dk2"/>
                </a:solidFill>
                <a:latin typeface="Cambria"/>
                <a:ea typeface="Cambria"/>
                <a:cs typeface="Cambria"/>
                <a:sym typeface="Cambria"/>
              </a:rPr>
              <a:t>original</a:t>
            </a:r>
            <a:endParaRPr lang="en-US" sz="1800" b="0" i="0" u="none" strike="noStrike" cap="none" dirty="0">
              <a:solidFill>
                <a:srgbClr val="000000"/>
              </a:solidFill>
              <a:latin typeface="Arial"/>
              <a:ea typeface="Arial"/>
              <a:cs typeface="Arial"/>
              <a:sym typeface="Arial"/>
            </a:endParaRPr>
          </a:p>
          <a:p>
            <a:pPr marL="12700" marR="0" lvl="1" indent="0" algn="l" rtl="0">
              <a:lnSpc>
                <a:spcPct val="100000"/>
              </a:lnSpc>
              <a:spcAft>
                <a:spcPts val="1200"/>
              </a:spcAft>
              <a:buClr>
                <a:schemeClr val="accent1"/>
              </a:buClr>
              <a:buSzPts val="2000"/>
              <a:buFont typeface="Cambria"/>
              <a:buNone/>
            </a:pPr>
            <a:r>
              <a:rPr lang="en-US" sz="1800" b="0" i="0" u="none" strike="noStrike" cap="none" dirty="0">
                <a:solidFill>
                  <a:schemeClr val="dk2"/>
                </a:solidFill>
                <a:latin typeface="Cambria"/>
                <a:ea typeface="Cambria"/>
                <a:cs typeface="Cambria"/>
                <a:sym typeface="Cambria"/>
              </a:rPr>
              <a:t>     </a:t>
            </a:r>
            <a:r>
              <a:rPr lang="en-US" sz="1800" b="0" i="0" u="none" strike="noStrike" cap="none" dirty="0" err="1">
                <a:solidFill>
                  <a:schemeClr val="dk2"/>
                </a:solidFill>
                <a:latin typeface="Cambria"/>
                <a:ea typeface="Cambria"/>
                <a:cs typeface="Cambria"/>
                <a:sym typeface="Cambria"/>
              </a:rPr>
              <a:t>Alateen</a:t>
            </a:r>
            <a:r>
              <a:rPr lang="en-US" sz="1800" b="0" i="0" u="none" strike="noStrike" cap="none" dirty="0">
                <a:solidFill>
                  <a:schemeClr val="dk2"/>
                </a:solidFill>
                <a:latin typeface="Cambria"/>
                <a:ea typeface="Cambria"/>
                <a:cs typeface="Cambria"/>
                <a:sym typeface="Cambria"/>
              </a:rPr>
              <a:t> tent card</a:t>
            </a:r>
            <a:endParaRPr sz="1800" b="0" i="0" u="none" strike="noStrike" cap="none" dirty="0">
              <a:solidFill>
                <a:srgbClr val="000000"/>
              </a:solidFill>
              <a:latin typeface="Arial"/>
              <a:ea typeface="Arial"/>
              <a:cs typeface="Arial"/>
              <a:sym typeface="Arial"/>
            </a:endParaRPr>
          </a:p>
          <a:p>
            <a:pPr marL="273050" indent="-260350">
              <a:spcAft>
                <a:spcPts val="1200"/>
              </a:spcAft>
              <a:buClr>
                <a:schemeClr val="accent1"/>
              </a:buClr>
              <a:buSzPts val="2000"/>
              <a:buFont typeface="Cambria"/>
              <a:buChar char="•"/>
            </a:pPr>
            <a:r>
              <a:rPr lang="en-US" sz="1800" b="0" i="0" u="none" strike="noStrike" cap="none" dirty="0">
                <a:solidFill>
                  <a:schemeClr val="dk2"/>
                </a:solidFill>
                <a:latin typeface="Cambria"/>
                <a:ea typeface="Cambria"/>
                <a:cs typeface="Cambria"/>
                <a:sym typeface="Cambria"/>
              </a:rPr>
              <a:t>Look for local outreach opportunities</a:t>
            </a:r>
            <a:endParaRPr lang="en-US" sz="1800" b="0" i="0" u="none" strike="noStrike" cap="none" dirty="0">
              <a:solidFill>
                <a:srgbClr val="000000"/>
              </a:solidFill>
              <a:latin typeface="Arial"/>
              <a:ea typeface="Arial"/>
              <a:cs typeface="Arial"/>
              <a:sym typeface="Arial"/>
            </a:endParaRPr>
          </a:p>
          <a:p>
            <a:pPr marL="273050" marR="0" lvl="0" indent="-260350" algn="l" rtl="0">
              <a:lnSpc>
                <a:spcPct val="100000"/>
              </a:lnSpc>
              <a:spcAft>
                <a:spcPts val="600"/>
              </a:spcAft>
              <a:buClr>
                <a:schemeClr val="accent1"/>
              </a:buClr>
              <a:buSzPts val="2000"/>
              <a:buFont typeface="Cambria"/>
              <a:buChar char="•"/>
            </a:pPr>
            <a:endParaRPr lang="en" sz="1800" dirty="0">
              <a:ea typeface="Cambria"/>
            </a:endParaRPr>
          </a:p>
          <a:p>
            <a:pPr marL="12700" marR="0" lvl="0" indent="0" algn="l" rtl="0">
              <a:lnSpc>
                <a:spcPct val="100000"/>
              </a:lnSpc>
              <a:spcBef>
                <a:spcPts val="480"/>
              </a:spcBef>
              <a:spcAft>
                <a:spcPts val="0"/>
              </a:spcAft>
              <a:buClr>
                <a:schemeClr val="accent1"/>
              </a:buClr>
              <a:buSzPts val="2000"/>
              <a:buFont typeface="Arial"/>
              <a:buNone/>
            </a:pPr>
            <a:endParaRPr sz="2000" b="0" i="0" u="none" strike="noStrike" cap="none" dirty="0">
              <a:solidFill>
                <a:schemeClr val="dk2"/>
              </a:solidFill>
              <a:latin typeface="Cambria"/>
              <a:ea typeface="Cambria"/>
              <a:cs typeface="Cambria"/>
              <a:sym typeface="Cambria"/>
            </a:endParaRPr>
          </a:p>
        </p:txBody>
      </p:sp>
      <p:sp>
        <p:nvSpPr>
          <p:cNvPr id="457" name="Google Shape;457;p6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47</a:t>
            </a:fld>
            <a:endParaRPr/>
          </a:p>
        </p:txBody>
      </p:sp>
      <p:sp>
        <p:nvSpPr>
          <p:cNvPr id="3" name="TextBox 2">
            <a:extLst>
              <a:ext uri="{FF2B5EF4-FFF2-40B4-BE49-F238E27FC236}">
                <a16:creationId xmlns:a16="http://schemas.microsoft.com/office/drawing/2014/main" id="{6C3FEC9E-9072-739C-8AC3-5B36B34BF488}"/>
              </a:ext>
            </a:extLst>
          </p:cNvPr>
          <p:cNvSpPr txBox="1"/>
          <p:nvPr/>
        </p:nvSpPr>
        <p:spPr>
          <a:xfrm>
            <a:off x="1152291" y="4179697"/>
            <a:ext cx="6623825" cy="307777"/>
          </a:xfrm>
          <a:prstGeom prst="rect">
            <a:avLst/>
          </a:prstGeom>
          <a:noFill/>
        </p:spPr>
        <p:txBody>
          <a:bodyPr wrap="square">
            <a:spAutoFit/>
          </a:bodyPr>
          <a:lstStyle/>
          <a:p>
            <a:pPr marL="12700" marR="0" lvl="0" algn="ctr" rtl="0">
              <a:lnSpc>
                <a:spcPct val="100000"/>
              </a:lnSpc>
              <a:spcAft>
                <a:spcPts val="1200"/>
              </a:spcAft>
              <a:buClr>
                <a:schemeClr val="accent1"/>
              </a:buClr>
              <a:buSzPts val="2000"/>
            </a:pPr>
            <a:r>
              <a:rPr lang="en-US" sz="1400" b="1" i="0" u="none" strike="noStrike" cap="none" dirty="0">
                <a:solidFill>
                  <a:schemeClr val="dk2"/>
                </a:solidFill>
                <a:latin typeface="Cambria"/>
                <a:ea typeface="Cambria"/>
                <a:cs typeface="Cambria"/>
                <a:sym typeface="Cambria"/>
              </a:rPr>
              <a:t>Tradition 11:  A</a:t>
            </a:r>
            <a:r>
              <a:rPr lang="en-US" sz="1400" b="0" i="0" u="none" strike="noStrike" cap="none" dirty="0">
                <a:solidFill>
                  <a:schemeClr val="dk2"/>
                </a:solidFill>
                <a:latin typeface="Cambria"/>
                <a:ea typeface="Cambria"/>
                <a:cs typeface="Cambria"/>
                <a:sym typeface="Cambria"/>
              </a:rPr>
              <a:t>ttraction vs </a:t>
            </a:r>
            <a:r>
              <a:rPr lang="en-US" sz="1400" b="1" i="0" u="none" strike="noStrike" cap="none" dirty="0">
                <a:solidFill>
                  <a:schemeClr val="dk2"/>
                </a:solidFill>
                <a:latin typeface="Cambria"/>
                <a:ea typeface="Cambria"/>
                <a:cs typeface="Cambria"/>
                <a:sym typeface="Cambria"/>
              </a:rPr>
              <a:t>P</a:t>
            </a:r>
            <a:r>
              <a:rPr lang="en-US" sz="1400" b="0" i="0" u="none" strike="noStrike" cap="none" dirty="0">
                <a:solidFill>
                  <a:schemeClr val="dk2"/>
                </a:solidFill>
                <a:latin typeface="Cambria"/>
                <a:ea typeface="Cambria"/>
                <a:cs typeface="Cambria"/>
                <a:sym typeface="Cambria"/>
              </a:rPr>
              <a:t>romotion ~ </a:t>
            </a:r>
            <a:r>
              <a:rPr lang="en-US" sz="1400" b="1" i="0" u="none" strike="noStrike" cap="none" dirty="0">
                <a:solidFill>
                  <a:schemeClr val="dk2"/>
                </a:solidFill>
                <a:latin typeface="Cambria"/>
                <a:ea typeface="Cambria"/>
                <a:cs typeface="Cambria"/>
                <a:sym typeface="Cambria"/>
              </a:rPr>
              <a:t>A</a:t>
            </a:r>
            <a:r>
              <a:rPr lang="en-US" sz="1400" b="0" i="0" u="none" strike="noStrike" cap="none" dirty="0">
                <a:solidFill>
                  <a:schemeClr val="dk2"/>
                </a:solidFill>
                <a:latin typeface="Cambria"/>
                <a:ea typeface="Cambria"/>
                <a:cs typeface="Cambria"/>
                <a:sym typeface="Cambria"/>
              </a:rPr>
              <a:t>nnouncement vs </a:t>
            </a:r>
            <a:r>
              <a:rPr lang="en-US" sz="1400" b="1" i="0" u="none" strike="noStrike" cap="none" dirty="0">
                <a:solidFill>
                  <a:schemeClr val="dk2"/>
                </a:solidFill>
                <a:latin typeface="Cambria"/>
                <a:ea typeface="Cambria"/>
                <a:cs typeface="Cambria"/>
                <a:sym typeface="Cambria"/>
              </a:rPr>
              <a:t>P</a:t>
            </a:r>
            <a:r>
              <a:rPr lang="en-US" sz="1400" b="0" i="0" u="none" strike="noStrike" cap="none" dirty="0">
                <a:solidFill>
                  <a:schemeClr val="dk2"/>
                </a:solidFill>
                <a:latin typeface="Cambria"/>
                <a:ea typeface="Cambria"/>
                <a:cs typeface="Cambria"/>
                <a:sym typeface="Cambria"/>
              </a:rPr>
              <a:t>romis</a:t>
            </a:r>
            <a:r>
              <a:rPr lang="en-US" sz="1400" b="1" i="0" u="none" strike="noStrike" cap="none" dirty="0">
                <a:solidFill>
                  <a:schemeClr val="dk2"/>
                </a:solidFill>
                <a:latin typeface="Cambria"/>
                <a:ea typeface="Cambria"/>
                <a:cs typeface="Cambria"/>
                <a:sym typeface="Cambria"/>
              </a:rPr>
              <a:t>e</a:t>
            </a:r>
            <a:endParaRPr lang="en-US" sz="1400" b="0" i="0" u="none" strike="noStrike" cap="none" dirty="0">
              <a:solidFill>
                <a:schemeClr val="dk2"/>
              </a:solidFill>
              <a:latin typeface="Cambria"/>
              <a:ea typeface="Cambria"/>
              <a:cs typeface="Cambria"/>
              <a:sym typeface="Cambr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1"/>
          <p:cNvSpPr txBox="1"/>
          <p:nvPr/>
        </p:nvSpPr>
        <p:spPr>
          <a:xfrm>
            <a:off x="571500" y="423807"/>
            <a:ext cx="8001000" cy="633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C00000"/>
              </a:buClr>
              <a:buSzPts val="900"/>
              <a:buFont typeface="Calibri"/>
              <a:buNone/>
            </a:pPr>
            <a:r>
              <a:rPr lang="en" sz="3600" b="0" i="0" u="none" strike="noStrike" cap="none">
                <a:solidFill>
                  <a:srgbClr val="C00000"/>
                </a:solidFill>
                <a:latin typeface="Cambria"/>
                <a:ea typeface="Cambria"/>
                <a:cs typeface="Cambria"/>
                <a:sym typeface="Cambria"/>
              </a:rPr>
              <a:t>Alateens Grow Through Alateen Service</a:t>
            </a:r>
            <a:endParaRPr sz="1400" b="0" i="0" u="none" strike="noStrike" cap="none">
              <a:solidFill>
                <a:srgbClr val="000000"/>
              </a:solidFill>
              <a:latin typeface="Arial"/>
              <a:ea typeface="Arial"/>
              <a:cs typeface="Arial"/>
              <a:sym typeface="Arial"/>
            </a:endParaRPr>
          </a:p>
        </p:txBody>
      </p:sp>
      <p:sp>
        <p:nvSpPr>
          <p:cNvPr id="463" name="Google Shape;463;p61"/>
          <p:cNvSpPr txBox="1"/>
          <p:nvPr/>
        </p:nvSpPr>
        <p:spPr>
          <a:xfrm>
            <a:off x="780256" y="1374009"/>
            <a:ext cx="7662900" cy="3029100"/>
          </a:xfrm>
          <a:prstGeom prst="rect">
            <a:avLst/>
          </a:prstGeom>
          <a:noFill/>
          <a:ln>
            <a:noFill/>
          </a:ln>
        </p:spPr>
        <p:txBody>
          <a:bodyPr spcFirstLastPara="1" wrap="square" lIns="91425" tIns="45700" rIns="91425" bIns="45700" anchor="t" anchorCtr="0">
            <a:noAutofit/>
          </a:bodyPr>
          <a:lstStyle/>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Have </a:t>
            </a:r>
            <a:r>
              <a:rPr lang="en-US" sz="1800" kern="100" dirty="0" err="1">
                <a:effectLst/>
                <a:latin typeface="Cambria" panose="02040503050406030204" pitchFamily="18" charset="0"/>
                <a:ea typeface="Cambria" panose="02040503050406030204" pitchFamily="18" charset="0"/>
                <a:cs typeface="Times New Roman" panose="02020603050405020304" pitchFamily="18" charset="0"/>
              </a:rPr>
              <a:t>Alateens</a:t>
            </a: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 chair the meeting, do all the readings, have group conscience, be Group Rep, </a:t>
            </a:r>
            <a:r>
              <a:rPr lang="en-US" sz="1800" kern="100" dirty="0" err="1">
                <a:effectLst/>
                <a:latin typeface="Cambria" panose="02040503050406030204" pitchFamily="18" charset="0"/>
                <a:ea typeface="Cambria" panose="02040503050406030204" pitchFamily="18" charset="0"/>
                <a:cs typeface="Times New Roman" panose="02020603050405020304" pitchFamily="18" charset="0"/>
              </a:rPr>
              <a:t>etc</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Encourage </a:t>
            </a:r>
            <a:r>
              <a:rPr lang="en-US" sz="1800" kern="100" dirty="0" err="1">
                <a:effectLst/>
                <a:latin typeface="Cambria" panose="02040503050406030204" pitchFamily="18" charset="0"/>
                <a:ea typeface="Cambria" panose="02040503050406030204" pitchFamily="18" charset="0"/>
                <a:cs typeface="Times New Roman" panose="02020603050405020304" pitchFamily="18" charset="0"/>
              </a:rPr>
              <a:t>Alateens</a:t>
            </a: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 to attend Area and District meetings</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latin typeface="Cambria" panose="02040503050406030204" pitchFamily="18" charset="0"/>
                <a:ea typeface="Cambria" panose="02040503050406030204" pitchFamily="18" charset="0"/>
                <a:cs typeface="Times New Roman" panose="02020603050405020304" pitchFamily="18" charset="0"/>
              </a:rPr>
              <a:t>Be an Alateen speaker!</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057400" marR="0" lvl="4" indent="-228600">
              <a:lnSpc>
                <a:spcPct val="115000"/>
              </a:lnSpc>
              <a:spcAft>
                <a:spcPts val="800"/>
              </a:spcAft>
              <a:buFont typeface="Arial" panose="020B0604020202020204" pitchFamily="34" charset="0"/>
              <a:buChar char="•"/>
              <a:tabLst>
                <a:tab pos="2286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Fall &amp; Spring conventions</a:t>
            </a:r>
          </a:p>
          <a:p>
            <a:pPr marL="2057400" marR="0" lvl="4" indent="-228600">
              <a:lnSpc>
                <a:spcPct val="115000"/>
              </a:lnSpc>
              <a:spcAft>
                <a:spcPts val="800"/>
              </a:spcAft>
              <a:buFont typeface="Arial" panose="020B0604020202020204" pitchFamily="34" charset="0"/>
              <a:buChar char="•"/>
              <a:tabLst>
                <a:tab pos="2286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Al-Anon Birthday Luncheon</a:t>
            </a:r>
          </a:p>
          <a:p>
            <a:pPr marL="2057400" marR="0" lvl="4" indent="-228600">
              <a:lnSpc>
                <a:spcPct val="115000"/>
              </a:lnSpc>
              <a:spcAft>
                <a:spcPts val="800"/>
              </a:spcAft>
              <a:buFont typeface="Arial" panose="020B0604020202020204" pitchFamily="34" charset="0"/>
              <a:buChar char="•"/>
              <a:tabLst>
                <a:tab pos="2286000" algn="l"/>
              </a:tabLst>
            </a:pPr>
            <a:r>
              <a:rPr lang="en-US" sz="1800" kern="100" dirty="0">
                <a:latin typeface="Cambria" panose="02040503050406030204" pitchFamily="18" charset="0"/>
                <a:ea typeface="Cambria" panose="02040503050406030204" pitchFamily="18" charset="0"/>
                <a:cs typeface="Times New Roman" panose="02020603050405020304" pitchFamily="18" charset="0"/>
              </a:rPr>
              <a:t>Workshops</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480"/>
              </a:spcBef>
              <a:spcAft>
                <a:spcPts val="0"/>
              </a:spcAft>
              <a:buClr>
                <a:schemeClr val="accent1"/>
              </a:buClr>
              <a:buSzPts val="2400"/>
              <a:buFont typeface="Arial"/>
              <a:buNone/>
            </a:pPr>
            <a:endParaRPr sz="2400" b="0" i="0" u="none" strike="noStrike" cap="none" dirty="0">
              <a:solidFill>
                <a:schemeClr val="dk2"/>
              </a:solidFill>
              <a:latin typeface="Cambria"/>
              <a:ea typeface="Cambria"/>
              <a:cs typeface="Cambria"/>
              <a:sym typeface="Cambria"/>
            </a:endParaRPr>
          </a:p>
        </p:txBody>
      </p:sp>
      <p:sp>
        <p:nvSpPr>
          <p:cNvPr id="464" name="Google Shape;464;p6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48</a:t>
            </a:fld>
            <a:endParaRPr/>
          </a:p>
        </p:txBody>
      </p:sp>
      <p:pic>
        <p:nvPicPr>
          <p:cNvPr id="465" name="Google Shape;465;p61"/>
          <p:cNvPicPr preferRelativeResize="0"/>
          <p:nvPr/>
        </p:nvPicPr>
        <p:blipFill rotWithShape="1">
          <a:blip r:embed="rId3">
            <a:alphaModFix/>
          </a:blip>
          <a:srcRect/>
          <a:stretch/>
        </p:blipFill>
        <p:spPr>
          <a:xfrm>
            <a:off x="6304156" y="2603895"/>
            <a:ext cx="1905000" cy="166211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3"/>
          <p:cNvSpPr txBox="1"/>
          <p:nvPr/>
        </p:nvSpPr>
        <p:spPr>
          <a:xfrm>
            <a:off x="838200" y="400050"/>
            <a:ext cx="7467600" cy="91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Georgia"/>
              <a:buNone/>
            </a:pPr>
            <a:r>
              <a:rPr lang="en" sz="4400" b="0" i="0" u="none" strike="noStrike" cap="none">
                <a:solidFill>
                  <a:srgbClr val="C00000"/>
                </a:solidFill>
                <a:latin typeface="Cambria"/>
                <a:ea typeface="Cambria"/>
                <a:cs typeface="Cambria"/>
                <a:sym typeface="Cambria"/>
              </a:rPr>
              <a:t>Keep It Simple</a:t>
            </a:r>
            <a:endParaRPr sz="4400" b="0" i="1" u="none" strike="noStrike" cap="none">
              <a:solidFill>
                <a:srgbClr val="C00000"/>
              </a:solidFill>
              <a:latin typeface="Cambria"/>
              <a:ea typeface="Cambria"/>
              <a:cs typeface="Cambria"/>
              <a:sym typeface="Cambria"/>
            </a:endParaRPr>
          </a:p>
        </p:txBody>
      </p:sp>
      <p:sp>
        <p:nvSpPr>
          <p:cNvPr id="478" name="Google Shape;478;p63"/>
          <p:cNvSpPr txBox="1"/>
          <p:nvPr/>
        </p:nvSpPr>
        <p:spPr>
          <a:xfrm>
            <a:off x="625475" y="1314450"/>
            <a:ext cx="7543800" cy="3176100"/>
          </a:xfrm>
          <a:prstGeom prst="rect">
            <a:avLst/>
          </a:prstGeom>
          <a:noFill/>
          <a:ln>
            <a:noFill/>
          </a:ln>
        </p:spPr>
        <p:txBody>
          <a:bodyPr spcFirstLastPara="1" wrap="square" lIns="91425" tIns="45700" rIns="91425" bIns="45700" anchor="t" anchorCtr="0">
            <a:noAutofit/>
          </a:bodyPr>
          <a:lstStyle/>
          <a:p>
            <a:pPr marL="273050" marR="0" lvl="0" indent="-254000" algn="l" rtl="0">
              <a:lnSpc>
                <a:spcPct val="100000"/>
              </a:lnSpc>
              <a:spcBef>
                <a:spcPts val="0"/>
              </a:spcBef>
              <a:spcAft>
                <a:spcPts val="0"/>
              </a:spcAft>
              <a:buClr>
                <a:srgbClr val="D16349"/>
              </a:buClr>
              <a:buSzPts val="1995"/>
              <a:buFont typeface="Georgia"/>
              <a:buChar char="•"/>
            </a:pPr>
            <a:r>
              <a:rPr lang="en" sz="2400" b="0" i="0" u="none" strike="noStrike" cap="none" dirty="0">
                <a:solidFill>
                  <a:srgbClr val="000000"/>
                </a:solidFill>
                <a:latin typeface="Cambria"/>
                <a:ea typeface="Cambria"/>
                <a:cs typeface="Cambria"/>
                <a:sym typeface="Cambria"/>
              </a:rPr>
              <a:t>The kids have no expectations of me. Being there is enough</a:t>
            </a:r>
            <a:endParaRPr sz="1400" b="0" i="0" u="none" strike="noStrike" cap="none" dirty="0">
              <a:solidFill>
                <a:srgbClr val="000000"/>
              </a:solidFill>
              <a:latin typeface="Arial"/>
              <a:ea typeface="Arial"/>
              <a:cs typeface="Arial"/>
              <a:sym typeface="Arial"/>
            </a:endParaRPr>
          </a:p>
          <a:p>
            <a:pPr marL="273050" marR="0" lvl="0" indent="-254000" algn="l" rtl="0">
              <a:lnSpc>
                <a:spcPct val="100000"/>
              </a:lnSpc>
              <a:spcBef>
                <a:spcPts val="540"/>
              </a:spcBef>
              <a:spcAft>
                <a:spcPts val="0"/>
              </a:spcAft>
              <a:buClr>
                <a:srgbClr val="D16349"/>
              </a:buClr>
              <a:buSzPts val="1995"/>
              <a:buFont typeface="Georgia"/>
              <a:buChar char="•"/>
            </a:pPr>
            <a:r>
              <a:rPr lang="en" sz="2400" b="0" i="0" u="none" strike="noStrike" cap="none" dirty="0">
                <a:solidFill>
                  <a:srgbClr val="000000"/>
                </a:solidFill>
                <a:latin typeface="Cambria"/>
                <a:ea typeface="Cambria"/>
                <a:cs typeface="Cambria"/>
                <a:sym typeface="Cambria"/>
              </a:rPr>
              <a:t>My job as an AMIAS is to listen and encourage</a:t>
            </a:r>
            <a:endParaRPr sz="1400" b="0" i="0" u="none" strike="noStrike" cap="none" dirty="0">
              <a:solidFill>
                <a:srgbClr val="000000"/>
              </a:solidFill>
              <a:latin typeface="Arial"/>
              <a:ea typeface="Arial"/>
              <a:cs typeface="Arial"/>
              <a:sym typeface="Arial"/>
            </a:endParaRPr>
          </a:p>
          <a:p>
            <a:pPr marL="273050" marR="0" lvl="0" indent="-254000" algn="l" rtl="0">
              <a:lnSpc>
                <a:spcPct val="100000"/>
              </a:lnSpc>
              <a:spcBef>
                <a:spcPts val="540"/>
              </a:spcBef>
              <a:spcAft>
                <a:spcPts val="0"/>
              </a:spcAft>
              <a:buClr>
                <a:srgbClr val="D16349"/>
              </a:buClr>
              <a:buSzPts val="1995"/>
              <a:buFont typeface="Georgia"/>
              <a:buChar char="•"/>
            </a:pPr>
            <a:r>
              <a:rPr lang="en" sz="2400" b="0" i="0" u="none" strike="noStrike" cap="none" dirty="0">
                <a:solidFill>
                  <a:srgbClr val="000000"/>
                </a:solidFill>
                <a:latin typeface="Cambria"/>
                <a:ea typeface="Cambria"/>
                <a:cs typeface="Cambria"/>
                <a:sym typeface="Cambria"/>
              </a:rPr>
              <a:t>I can share my experience, strength and hope - my daily struggles and fears…framed in a way Alateen members might relate to</a:t>
            </a:r>
            <a:endParaRPr sz="1400" b="0" i="0" u="none" strike="noStrike" cap="none" dirty="0">
              <a:solidFill>
                <a:srgbClr val="000000"/>
              </a:solidFill>
              <a:latin typeface="Arial"/>
              <a:ea typeface="Arial"/>
              <a:cs typeface="Arial"/>
              <a:sym typeface="Arial"/>
            </a:endParaRPr>
          </a:p>
          <a:p>
            <a:pPr marL="273050" marR="0" lvl="0" indent="-254000" algn="l" rtl="0">
              <a:lnSpc>
                <a:spcPct val="100000"/>
              </a:lnSpc>
              <a:spcBef>
                <a:spcPts val="540"/>
              </a:spcBef>
              <a:spcAft>
                <a:spcPts val="0"/>
              </a:spcAft>
              <a:buClr>
                <a:srgbClr val="D16349"/>
              </a:buClr>
              <a:buSzPts val="1995"/>
              <a:buFont typeface="Georgia"/>
              <a:buChar char="•"/>
            </a:pPr>
            <a:r>
              <a:rPr lang="en" sz="2400" b="0" i="0" u="none" strike="noStrike" cap="none" dirty="0">
                <a:solidFill>
                  <a:srgbClr val="000000"/>
                </a:solidFill>
                <a:latin typeface="Cambria"/>
                <a:ea typeface="Cambria"/>
                <a:cs typeface="Cambria"/>
                <a:sym typeface="Cambria"/>
              </a:rPr>
              <a:t>….consider providing </a:t>
            </a:r>
            <a:r>
              <a:rPr lang="en" sz="2400" b="0" i="1" u="none" strike="noStrike" cap="none" dirty="0">
                <a:solidFill>
                  <a:srgbClr val="000000"/>
                </a:solidFill>
                <a:latin typeface="Cambria"/>
                <a:ea typeface="Cambria"/>
                <a:cs typeface="Cambria"/>
                <a:sym typeface="Cambria"/>
              </a:rPr>
              <a:t>snacks! </a:t>
            </a:r>
            <a:endParaRPr sz="1400" b="0" i="0" u="none" strike="noStrike" cap="none" dirty="0">
              <a:solidFill>
                <a:srgbClr val="000000"/>
              </a:solidFill>
              <a:latin typeface="Arial"/>
              <a:ea typeface="Arial"/>
              <a:cs typeface="Arial"/>
              <a:sym typeface="Arial"/>
            </a:endParaRPr>
          </a:p>
        </p:txBody>
      </p:sp>
      <p:sp>
        <p:nvSpPr>
          <p:cNvPr id="479" name="Google Shape;479;p6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E7C5709D-B4A2-6F56-E2FB-DA6C56C1EC41}"/>
            </a:ext>
          </a:extLst>
        </p:cNvPr>
        <p:cNvGrpSpPr/>
        <p:nvPr/>
      </p:nvGrpSpPr>
      <p:grpSpPr>
        <a:xfrm>
          <a:off x="0" y="0"/>
          <a:ext cx="0" cy="0"/>
          <a:chOff x="0" y="0"/>
          <a:chExt cx="0" cy="0"/>
        </a:xfrm>
      </p:grpSpPr>
      <p:sp>
        <p:nvSpPr>
          <p:cNvPr id="83" name="Google Shape;83;p12">
            <a:extLst>
              <a:ext uri="{FF2B5EF4-FFF2-40B4-BE49-F238E27FC236}">
                <a16:creationId xmlns:a16="http://schemas.microsoft.com/office/drawing/2014/main" id="{875C1D6F-AB81-08B3-F65B-1872D3921BA7}"/>
              </a:ext>
            </a:extLst>
          </p:cNvPr>
          <p:cNvSpPr txBox="1">
            <a:spLocks noGrp="1"/>
          </p:cNvSpPr>
          <p:nvPr>
            <p:ph type="title"/>
          </p:nvPr>
        </p:nvSpPr>
        <p:spPr>
          <a:xfrm>
            <a:off x="304800" y="342750"/>
            <a:ext cx="8153400" cy="628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Area Alateen Positions</a:t>
            </a:r>
            <a:endParaRPr dirty="0"/>
          </a:p>
        </p:txBody>
      </p:sp>
      <p:sp>
        <p:nvSpPr>
          <p:cNvPr id="84" name="Google Shape;84;p12">
            <a:extLst>
              <a:ext uri="{FF2B5EF4-FFF2-40B4-BE49-F238E27FC236}">
                <a16:creationId xmlns:a16="http://schemas.microsoft.com/office/drawing/2014/main" id="{8CF78CBE-053D-4387-AE78-750DC70AEB69}"/>
              </a:ext>
            </a:extLst>
          </p:cNvPr>
          <p:cNvSpPr txBox="1">
            <a:spLocks noGrp="1"/>
          </p:cNvSpPr>
          <p:nvPr>
            <p:ph type="body" idx="1"/>
          </p:nvPr>
        </p:nvSpPr>
        <p:spPr>
          <a:xfrm>
            <a:off x="533400" y="971550"/>
            <a:ext cx="7924800" cy="3766324"/>
          </a:xfrm>
          <a:prstGeom prst="rect">
            <a:avLst/>
          </a:prstGeom>
          <a:noFill/>
          <a:ln>
            <a:noFill/>
          </a:ln>
        </p:spPr>
        <p:txBody>
          <a:bodyPr spcFirstLastPara="1" wrap="square" lIns="91425" tIns="45700" rIns="91425" bIns="45700" anchor="ctr" anchorCtr="0">
            <a:noAutofit/>
          </a:bodyPr>
          <a:lstStyle/>
          <a:p>
            <a:pPr marL="19050" marR="0" lvl="0" indent="0" rtl="0">
              <a:lnSpc>
                <a:spcPct val="90000"/>
              </a:lnSpc>
              <a:spcBef>
                <a:spcPts val="0"/>
              </a:spcBef>
              <a:spcAft>
                <a:spcPts val="600"/>
              </a:spcAft>
              <a:buClr>
                <a:schemeClr val="accent1"/>
              </a:buClr>
              <a:buSzPts val="2500"/>
              <a:buNone/>
            </a:pPr>
            <a:endParaRPr lang="en" sz="20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dirty="0"/>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dirty="0"/>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dirty="0"/>
          </a:p>
          <a:p>
            <a:pPr marL="0" lvl="0" indent="0" algn="just" rtl="0">
              <a:lnSpc>
                <a:spcPct val="90000"/>
              </a:lnSpc>
              <a:spcBef>
                <a:spcPts val="0"/>
              </a:spcBef>
              <a:spcAft>
                <a:spcPts val="0"/>
              </a:spcAft>
              <a:buNone/>
            </a:pPr>
            <a:endParaRPr i="0" dirty="0">
              <a:solidFill>
                <a:schemeClr val="dk2"/>
              </a:solidFill>
              <a:latin typeface="Cambria"/>
              <a:ea typeface="Cambria"/>
              <a:cs typeface="Cambria"/>
              <a:sym typeface="Cambria"/>
            </a:endParaRPr>
          </a:p>
        </p:txBody>
      </p:sp>
      <p:sp>
        <p:nvSpPr>
          <p:cNvPr id="85" name="Google Shape;85;p12">
            <a:extLst>
              <a:ext uri="{FF2B5EF4-FFF2-40B4-BE49-F238E27FC236}">
                <a16:creationId xmlns:a16="http://schemas.microsoft.com/office/drawing/2014/main" id="{B02F5FD3-D994-4E46-D088-2D76CBC3318A}"/>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5</a:t>
            </a:fld>
            <a:endParaRPr sz="2400" b="1" i="0" u="none">
              <a:solidFill>
                <a:srgbClr val="262626"/>
              </a:solidFill>
              <a:latin typeface="Calibri"/>
              <a:ea typeface="Calibri"/>
              <a:cs typeface="Calibri"/>
              <a:sym typeface="Calibri"/>
            </a:endParaRPr>
          </a:p>
        </p:txBody>
      </p:sp>
      <p:sp>
        <p:nvSpPr>
          <p:cNvPr id="3" name="Google Shape;84;p12">
            <a:extLst>
              <a:ext uri="{FF2B5EF4-FFF2-40B4-BE49-F238E27FC236}">
                <a16:creationId xmlns:a16="http://schemas.microsoft.com/office/drawing/2014/main" id="{EBBD1183-0F9D-775D-1A05-62CA2C926975}"/>
              </a:ext>
            </a:extLst>
          </p:cNvPr>
          <p:cNvSpPr txBox="1">
            <a:spLocks/>
          </p:cNvSpPr>
          <p:nvPr/>
        </p:nvSpPr>
        <p:spPr>
          <a:xfrm>
            <a:off x="1434791" y="1349994"/>
            <a:ext cx="6787375" cy="23245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pPr marL="19050" indent="0">
              <a:lnSpc>
                <a:spcPct val="90000"/>
              </a:lnSpc>
              <a:spcBef>
                <a:spcPts val="0"/>
              </a:spcBef>
              <a:spcAft>
                <a:spcPts val="600"/>
              </a:spcAft>
              <a:buSzPts val="2500"/>
              <a:buFont typeface="Arial"/>
              <a:buNone/>
            </a:pPr>
            <a:endParaRPr lang="en-US" sz="2000" dirty="0"/>
          </a:p>
          <a:p>
            <a:pPr marL="476250" lvl="1" indent="0">
              <a:lnSpc>
                <a:spcPct val="90000"/>
              </a:lnSpc>
              <a:spcBef>
                <a:spcPts val="0"/>
              </a:spcBef>
              <a:spcAft>
                <a:spcPts val="600"/>
              </a:spcAft>
              <a:buSzPts val="2500"/>
              <a:buNone/>
            </a:pPr>
            <a:endParaRPr lang="en-US" sz="2400" dirty="0"/>
          </a:p>
          <a:p>
            <a:pPr marL="476250" lvl="1" indent="0">
              <a:lnSpc>
                <a:spcPct val="90000"/>
              </a:lnSpc>
              <a:spcBef>
                <a:spcPts val="0"/>
              </a:spcBef>
              <a:spcAft>
                <a:spcPts val="600"/>
              </a:spcAft>
              <a:buSzPts val="2500"/>
              <a:buNone/>
            </a:pPr>
            <a:endParaRPr lang="en-US" sz="2400" dirty="0"/>
          </a:p>
          <a:p>
            <a:pPr marL="476250" lvl="1" indent="0">
              <a:lnSpc>
                <a:spcPct val="90000"/>
              </a:lnSpc>
              <a:spcBef>
                <a:spcPts val="0"/>
              </a:spcBef>
              <a:spcAft>
                <a:spcPts val="600"/>
              </a:spcAft>
              <a:buSzPts val="2500"/>
              <a:buNone/>
            </a:pPr>
            <a:endParaRPr lang="en-US" sz="2400" dirty="0"/>
          </a:p>
          <a:p>
            <a:pPr marL="476250" lvl="1" indent="0">
              <a:lnSpc>
                <a:spcPct val="90000"/>
              </a:lnSpc>
              <a:spcBef>
                <a:spcPts val="0"/>
              </a:spcBef>
              <a:spcAft>
                <a:spcPts val="600"/>
              </a:spcAft>
              <a:buSzPts val="2500"/>
              <a:buNone/>
            </a:pPr>
            <a:r>
              <a:rPr lang="en-US" sz="2400" b="1" dirty="0"/>
              <a:t>Alateen Area Coordinator</a:t>
            </a:r>
            <a:r>
              <a:rPr lang="en-US" sz="2400" dirty="0"/>
              <a:t> </a:t>
            </a:r>
            <a:r>
              <a:rPr lang="en-US" sz="2400" dirty="0">
                <a:solidFill>
                  <a:srgbClr val="C00000"/>
                </a:solidFill>
              </a:rPr>
              <a:t>(</a:t>
            </a:r>
            <a:r>
              <a:rPr lang="en-US" sz="2400" b="1" dirty="0">
                <a:solidFill>
                  <a:srgbClr val="C00000"/>
                </a:solidFill>
              </a:rPr>
              <a:t>AAC</a:t>
            </a:r>
            <a:r>
              <a:rPr lang="en-US" sz="2400" dirty="0">
                <a:solidFill>
                  <a:srgbClr val="C00000"/>
                </a:solidFill>
              </a:rPr>
              <a:t>)</a:t>
            </a:r>
            <a:r>
              <a:rPr lang="en-US" sz="2400" dirty="0"/>
              <a:t> </a:t>
            </a:r>
          </a:p>
          <a:p>
            <a:pPr marL="476250" lvl="1" indent="0">
              <a:lnSpc>
                <a:spcPct val="90000"/>
              </a:lnSpc>
              <a:spcBef>
                <a:spcPts val="0"/>
              </a:spcBef>
              <a:spcAft>
                <a:spcPts val="600"/>
              </a:spcAft>
              <a:buSzPts val="2500"/>
              <a:buNone/>
            </a:pPr>
            <a:r>
              <a:rPr lang="en-US" sz="1800" dirty="0">
                <a:sym typeface="Wingdings" panose="05000000000000000000" pitchFamily="2" charset="2"/>
              </a:rPr>
              <a:t>AMIAS training, outreach, provide reports to AWSC</a:t>
            </a:r>
          </a:p>
          <a:p>
            <a:pPr marL="476250" lvl="1" indent="0">
              <a:lnSpc>
                <a:spcPct val="90000"/>
              </a:lnSpc>
              <a:spcBef>
                <a:spcPts val="0"/>
              </a:spcBef>
              <a:spcAft>
                <a:spcPts val="600"/>
              </a:spcAft>
              <a:buSzPts val="2500"/>
              <a:buNone/>
            </a:pPr>
            <a:r>
              <a:rPr lang="en-US" sz="1800" dirty="0">
                <a:sym typeface="Wingdings" panose="05000000000000000000" pitchFamily="2" charset="2"/>
              </a:rPr>
              <a:t>and Assembly, maintain Alateen website</a:t>
            </a:r>
          </a:p>
          <a:p>
            <a:pPr marL="476250" lvl="1" indent="0">
              <a:lnSpc>
                <a:spcPct val="90000"/>
              </a:lnSpc>
              <a:spcBef>
                <a:spcPts val="0"/>
              </a:spcBef>
              <a:spcAft>
                <a:spcPts val="600"/>
              </a:spcAft>
              <a:buSzPts val="2500"/>
              <a:buNone/>
            </a:pPr>
            <a:r>
              <a:rPr lang="en-US" sz="1800" dirty="0">
                <a:sym typeface="Wingdings" panose="05000000000000000000" pitchFamily="2" charset="2"/>
              </a:rPr>
              <a:t>Email: </a:t>
            </a:r>
            <a:r>
              <a:rPr lang="en-US" sz="1800" dirty="0">
                <a:hlinkClick r:id="rId3"/>
              </a:rPr>
              <a:t>AlateenArea24ac@gmail.com</a:t>
            </a:r>
            <a:r>
              <a:rPr lang="en-US" sz="1800" dirty="0"/>
              <a:t> – Katie C</a:t>
            </a:r>
          </a:p>
          <a:p>
            <a:pPr marL="476250" lvl="1" indent="0">
              <a:lnSpc>
                <a:spcPct val="90000"/>
              </a:lnSpc>
              <a:spcBef>
                <a:spcPts val="0"/>
              </a:spcBef>
              <a:spcAft>
                <a:spcPts val="600"/>
              </a:spcAft>
              <a:buSzPts val="2500"/>
              <a:buFont typeface="Arial"/>
              <a:buNone/>
            </a:pPr>
            <a:endParaRPr lang="en-US" sz="2000" dirty="0">
              <a:sym typeface="Wingdings" panose="05000000000000000000" pitchFamily="2" charset="2"/>
            </a:endParaRPr>
          </a:p>
          <a:p>
            <a:pPr marL="476250" lvl="1" indent="0">
              <a:lnSpc>
                <a:spcPct val="90000"/>
              </a:lnSpc>
              <a:spcBef>
                <a:spcPts val="0"/>
              </a:spcBef>
              <a:spcAft>
                <a:spcPts val="600"/>
              </a:spcAft>
              <a:buSzPts val="2500"/>
              <a:buNone/>
            </a:pPr>
            <a:r>
              <a:rPr lang="en-US" sz="2400" b="1" dirty="0"/>
              <a:t>Alateen Area Process Person </a:t>
            </a:r>
            <a:r>
              <a:rPr lang="en-US" sz="2400" dirty="0">
                <a:solidFill>
                  <a:srgbClr val="C00000"/>
                </a:solidFill>
              </a:rPr>
              <a:t>(</a:t>
            </a:r>
            <a:r>
              <a:rPr lang="en-US" sz="2400" b="1" dirty="0">
                <a:solidFill>
                  <a:srgbClr val="C00000"/>
                </a:solidFill>
              </a:rPr>
              <a:t>AAPP</a:t>
            </a:r>
            <a:r>
              <a:rPr lang="en-US" sz="2400" dirty="0">
                <a:solidFill>
                  <a:srgbClr val="C00000"/>
                </a:solidFill>
              </a:rPr>
              <a:t>)</a:t>
            </a:r>
            <a:endParaRPr lang="en-US" sz="2400" dirty="0"/>
          </a:p>
          <a:p>
            <a:pPr marL="476250" lvl="1" indent="0">
              <a:lnSpc>
                <a:spcPct val="90000"/>
              </a:lnSpc>
              <a:spcBef>
                <a:spcPts val="0"/>
              </a:spcBef>
              <a:spcAft>
                <a:spcPts val="600"/>
              </a:spcAft>
              <a:buSzPts val="2500"/>
              <a:buFont typeface="Arial"/>
              <a:buNone/>
            </a:pPr>
            <a:r>
              <a:rPr lang="en-US" sz="1800" dirty="0"/>
              <a:t>Maintains record of certified status for each AMIAS, </a:t>
            </a:r>
          </a:p>
          <a:p>
            <a:pPr marL="476250" lvl="1" indent="0">
              <a:lnSpc>
                <a:spcPct val="90000"/>
              </a:lnSpc>
              <a:spcBef>
                <a:spcPts val="0"/>
              </a:spcBef>
              <a:spcAft>
                <a:spcPts val="600"/>
              </a:spcAft>
              <a:buSzPts val="2500"/>
              <a:buFont typeface="Arial"/>
              <a:buNone/>
            </a:pPr>
            <a:r>
              <a:rPr lang="en-US" sz="1800" dirty="0"/>
              <a:t>Facilitates background checks &amp; coordinates with WSO</a:t>
            </a:r>
          </a:p>
          <a:p>
            <a:pPr marL="476250" lvl="1" indent="0">
              <a:lnSpc>
                <a:spcPct val="90000"/>
              </a:lnSpc>
              <a:spcBef>
                <a:spcPts val="0"/>
              </a:spcBef>
              <a:spcAft>
                <a:spcPts val="600"/>
              </a:spcAft>
              <a:buSzPts val="2500"/>
              <a:buNone/>
            </a:pPr>
            <a:r>
              <a:rPr lang="en-US" sz="1800" dirty="0">
                <a:sym typeface="Wingdings" panose="05000000000000000000" pitchFamily="2" charset="2"/>
              </a:rPr>
              <a:t>Email: </a:t>
            </a:r>
            <a:r>
              <a:rPr lang="en-US" sz="1800" dirty="0">
                <a:hlinkClick r:id="rId3"/>
              </a:rPr>
              <a:t>AlateenArea24pc@gmail.com</a:t>
            </a:r>
            <a:r>
              <a:rPr lang="en-US" sz="1800" dirty="0"/>
              <a:t> – Lynne K</a:t>
            </a:r>
          </a:p>
          <a:p>
            <a:pPr marL="476250" lvl="1" indent="0" algn="just">
              <a:lnSpc>
                <a:spcPct val="90000"/>
              </a:lnSpc>
              <a:spcBef>
                <a:spcPts val="0"/>
              </a:spcBef>
              <a:spcAft>
                <a:spcPts val="600"/>
              </a:spcAft>
              <a:buSzPts val="2500"/>
              <a:buFont typeface="Arial"/>
              <a:buNone/>
            </a:pPr>
            <a:endParaRPr lang="en-US" sz="1400" dirty="0"/>
          </a:p>
          <a:p>
            <a:pPr marL="476250" lvl="1" indent="0" algn="just">
              <a:lnSpc>
                <a:spcPct val="90000"/>
              </a:lnSpc>
              <a:spcBef>
                <a:spcPts val="0"/>
              </a:spcBef>
              <a:spcAft>
                <a:spcPts val="600"/>
              </a:spcAft>
              <a:buSzPts val="2500"/>
              <a:buFont typeface="Arial"/>
              <a:buNone/>
            </a:pPr>
            <a:endParaRPr lang="en-US" sz="1400" dirty="0"/>
          </a:p>
          <a:p>
            <a:pPr marL="476250" lvl="1" indent="0" algn="just">
              <a:lnSpc>
                <a:spcPct val="90000"/>
              </a:lnSpc>
              <a:spcBef>
                <a:spcPts val="0"/>
              </a:spcBef>
              <a:spcAft>
                <a:spcPts val="600"/>
              </a:spcAft>
              <a:buSzPts val="2500"/>
              <a:buFont typeface="Arial"/>
              <a:buNone/>
            </a:pPr>
            <a:endParaRPr lang="en-US" sz="1400" dirty="0"/>
          </a:p>
          <a:p>
            <a:pPr marL="730250" lvl="1" indent="-254000" algn="just">
              <a:lnSpc>
                <a:spcPct val="90000"/>
              </a:lnSpc>
              <a:spcBef>
                <a:spcPts val="0"/>
              </a:spcBef>
              <a:spcAft>
                <a:spcPts val="600"/>
              </a:spcAft>
              <a:buSzPts val="2500"/>
            </a:pPr>
            <a:endParaRPr lang="en-US" sz="1600" dirty="0"/>
          </a:p>
          <a:p>
            <a:pPr marL="0" indent="0" algn="just">
              <a:lnSpc>
                <a:spcPct val="90000"/>
              </a:lnSpc>
              <a:spcBef>
                <a:spcPts val="0"/>
              </a:spcBef>
              <a:buFont typeface="Arial"/>
              <a:buNone/>
            </a:pPr>
            <a:endParaRPr lang="en-US" dirty="0"/>
          </a:p>
        </p:txBody>
      </p:sp>
    </p:spTree>
    <p:extLst>
      <p:ext uri="{BB962C8B-B14F-4D97-AF65-F5344CB8AC3E}">
        <p14:creationId xmlns:p14="http://schemas.microsoft.com/office/powerpoint/2010/main" val="2640490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65"/>
          <p:cNvPicPr preferRelativeResize="0"/>
          <p:nvPr/>
        </p:nvPicPr>
        <p:blipFill rotWithShape="1">
          <a:blip r:embed="rId3">
            <a:alphaModFix/>
          </a:blip>
          <a:srcRect/>
          <a:stretch/>
        </p:blipFill>
        <p:spPr>
          <a:xfrm>
            <a:off x="2362200" y="628650"/>
            <a:ext cx="3886200" cy="3005138"/>
          </a:xfrm>
          <a:prstGeom prst="rect">
            <a:avLst/>
          </a:prstGeom>
          <a:noFill/>
          <a:ln>
            <a:noFill/>
          </a:ln>
        </p:spPr>
      </p:pic>
      <p:sp>
        <p:nvSpPr>
          <p:cNvPr id="494" name="Google Shape;494;p65"/>
          <p:cNvSpPr txBox="1"/>
          <p:nvPr/>
        </p:nvSpPr>
        <p:spPr>
          <a:xfrm>
            <a:off x="1066800" y="3867150"/>
            <a:ext cx="7010400" cy="7679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1" u="none" strike="noStrike" cap="none">
                <a:solidFill>
                  <a:srgbClr val="C00000"/>
                </a:solidFill>
                <a:latin typeface="Cambria"/>
                <a:ea typeface="Cambria"/>
                <a:cs typeface="Cambria"/>
                <a:sym typeface="Cambria"/>
              </a:rPr>
              <a:t>Questions</a:t>
            </a:r>
            <a:endParaRPr/>
          </a:p>
        </p:txBody>
      </p:sp>
      <p:sp>
        <p:nvSpPr>
          <p:cNvPr id="495" name="Google Shape;495;p6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50</a:t>
            </a:fld>
            <a:endParaRPr sz="2400" b="1" i="0" u="none">
              <a:solidFill>
                <a:srgbClr val="26262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1100252" y="445921"/>
            <a:ext cx="7092175" cy="471487"/>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rgbClr val="C00000"/>
              </a:buClr>
              <a:buSzPts val="1100"/>
              <a:buFont typeface="Cambria"/>
              <a:buNone/>
            </a:pPr>
            <a:r>
              <a:rPr lang="en" sz="4400" b="0" i="0" u="none" strike="noStrike" cap="none" dirty="0">
                <a:solidFill>
                  <a:srgbClr val="C00000"/>
                </a:solidFill>
                <a:latin typeface="Cambria"/>
                <a:ea typeface="Cambria"/>
                <a:cs typeface="Cambria"/>
                <a:sym typeface="Cambria"/>
              </a:rPr>
              <a:t>Process to become an AMIAS</a:t>
            </a:r>
            <a:endParaRPr sz="4400" b="0" i="0" u="none" strike="noStrike" cap="none" dirty="0">
              <a:solidFill>
                <a:srgbClr val="C00000"/>
              </a:solidFill>
              <a:latin typeface="Cambria"/>
              <a:ea typeface="Cambria"/>
              <a:cs typeface="Cambria"/>
              <a:sym typeface="Cambria"/>
            </a:endParaRPr>
          </a:p>
          <a:p>
            <a:pPr marL="0" marR="0" lvl="0" indent="0" algn="r" rtl="0">
              <a:lnSpc>
                <a:spcPct val="80000"/>
              </a:lnSpc>
              <a:spcBef>
                <a:spcPts val="0"/>
              </a:spcBef>
              <a:spcAft>
                <a:spcPts val="0"/>
              </a:spcAft>
              <a:buClr>
                <a:srgbClr val="C00000"/>
              </a:buClr>
              <a:buSzPts val="800"/>
              <a:buFont typeface="Calibri"/>
              <a:buNone/>
            </a:pPr>
            <a:endParaRPr sz="3200" b="0" i="0" u="none" strike="noStrike" cap="none" dirty="0">
              <a:solidFill>
                <a:srgbClr val="C00000"/>
              </a:solidFill>
              <a:latin typeface="Calibri"/>
              <a:ea typeface="Calibri"/>
              <a:cs typeface="Calibri"/>
              <a:sym typeface="Calibri"/>
            </a:endParaRPr>
          </a:p>
        </p:txBody>
      </p:sp>
      <p:sp>
        <p:nvSpPr>
          <p:cNvPr id="114" name="Google Shape;114;p16"/>
          <p:cNvSpPr txBox="1"/>
          <p:nvPr/>
        </p:nvSpPr>
        <p:spPr>
          <a:xfrm>
            <a:off x="571500" y="1078132"/>
            <a:ext cx="8001000" cy="3505200"/>
          </a:xfrm>
          <a:prstGeom prst="rect">
            <a:avLst/>
          </a:prstGeom>
          <a:noFill/>
          <a:ln>
            <a:noFill/>
          </a:ln>
        </p:spPr>
        <p:txBody>
          <a:bodyPr spcFirstLastPara="1" wrap="square" lIns="91425" tIns="45700" rIns="91425" bIns="45700" anchor="t" anchorCtr="0">
            <a:noAutofit/>
          </a:bodyPr>
          <a:lstStyle/>
          <a:p>
            <a:pPr marL="12700" marR="0" lvl="0" algn="l" rtl="0">
              <a:lnSpc>
                <a:spcPct val="100000"/>
              </a:lnSpc>
              <a:spcBef>
                <a:spcPts val="0"/>
              </a:spcBef>
              <a:spcAft>
                <a:spcPts val="0"/>
              </a:spcAft>
              <a:buClr>
                <a:schemeClr val="accent1"/>
              </a:buClr>
              <a:buSzPts val="2200"/>
            </a:pPr>
            <a:r>
              <a:rPr lang="en-US" sz="1600" b="0" i="0" u="none" strike="noStrike" cap="none" dirty="0">
                <a:solidFill>
                  <a:schemeClr val="dk2"/>
                </a:solidFill>
                <a:latin typeface="Cambria"/>
                <a:ea typeface="Cambria"/>
                <a:cs typeface="Cambria"/>
                <a:sym typeface="Cambria"/>
              </a:rPr>
              <a:t>		              Start with the online application</a:t>
            </a:r>
            <a:endParaRPr lang="en-US" sz="1600" dirty="0"/>
          </a:p>
          <a:p>
            <a:pPr marL="273050" marR="0" lvl="8" indent="-120650" algn="l" rtl="0">
              <a:lnSpc>
                <a:spcPct val="100000"/>
              </a:lnSpc>
              <a:spcBef>
                <a:spcPts val="0"/>
              </a:spcBef>
              <a:spcAft>
                <a:spcPts val="0"/>
              </a:spcAft>
              <a:buClr>
                <a:schemeClr val="accent1"/>
              </a:buClr>
              <a:buSzPts val="2200"/>
              <a:buFont typeface="Cambria"/>
              <a:buNone/>
            </a:pPr>
            <a:endParaRPr lang="en-US" sz="2200" b="0" i="0" u="none" strike="noStrike" cap="none" dirty="0">
              <a:solidFill>
                <a:schemeClr val="dk2"/>
              </a:solidFill>
              <a:latin typeface="Cambria"/>
              <a:ea typeface="Cambria"/>
              <a:cs typeface="Cambria"/>
              <a:sym typeface="Cambria"/>
            </a:endParaRPr>
          </a:p>
          <a:p>
            <a:pPr marL="12700" marR="0" lvl="0" indent="0" algn="l" rtl="0">
              <a:lnSpc>
                <a:spcPct val="100000"/>
              </a:lnSpc>
              <a:spcBef>
                <a:spcPts val="0"/>
              </a:spcBef>
              <a:spcAft>
                <a:spcPts val="0"/>
              </a:spcAft>
              <a:buClr>
                <a:schemeClr val="accent1"/>
              </a:buClr>
              <a:buSzPts val="2200"/>
              <a:buFont typeface="Arial"/>
              <a:buNone/>
            </a:pPr>
            <a:endParaRPr lang="en-US" sz="2200" b="0" i="0" u="none" strike="noStrike" cap="none" dirty="0">
              <a:solidFill>
                <a:schemeClr val="dk2"/>
              </a:solidFill>
              <a:latin typeface="Cambria"/>
              <a:ea typeface="Cambria"/>
              <a:cs typeface="Cambria"/>
              <a:sym typeface="Cambria"/>
            </a:endParaRPr>
          </a:p>
        </p:txBody>
      </p:sp>
      <p:sp>
        <p:nvSpPr>
          <p:cNvPr id="115" name="Google Shape;115;p1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6</a:t>
            </a:fld>
            <a:endParaRPr sz="2400" b="1" i="0" u="none">
              <a:solidFill>
                <a:srgbClr val="262626"/>
              </a:solidFill>
              <a:latin typeface="Calibri"/>
              <a:ea typeface="Calibri"/>
              <a:cs typeface="Calibri"/>
              <a:sym typeface="Calibri"/>
            </a:endParaRPr>
          </a:p>
        </p:txBody>
      </p:sp>
      <p:grpSp>
        <p:nvGrpSpPr>
          <p:cNvPr id="116" name="Google Shape;116;p16"/>
          <p:cNvGrpSpPr/>
          <p:nvPr/>
        </p:nvGrpSpPr>
        <p:grpSpPr>
          <a:xfrm>
            <a:off x="2771156" y="1564360"/>
            <a:ext cx="3554832" cy="3050009"/>
            <a:chOff x="374031" y="-4479"/>
            <a:chExt cx="3554832" cy="3050009"/>
          </a:xfrm>
        </p:grpSpPr>
        <p:sp>
          <p:nvSpPr>
            <p:cNvPr id="117" name="Google Shape;117;p16"/>
            <p:cNvSpPr/>
            <p:nvPr/>
          </p:nvSpPr>
          <p:spPr>
            <a:xfrm>
              <a:off x="648196" y="-4479"/>
              <a:ext cx="3047007" cy="3047007"/>
            </a:xfrm>
            <a:custGeom>
              <a:avLst/>
              <a:gdLst/>
              <a:ahLst/>
              <a:cxnLst/>
              <a:rect l="l" t="t" r="r" b="b"/>
              <a:pathLst>
                <a:path w="120000" h="120000" extrusionOk="0">
                  <a:moveTo>
                    <a:pt x="74235" y="5228"/>
                  </a:moveTo>
                  <a:lnTo>
                    <a:pt x="74235" y="5228"/>
                  </a:lnTo>
                  <a:cubicBezTo>
                    <a:pt x="100309" y="12004"/>
                    <a:pt x="117992" y="36222"/>
                    <a:pt x="116506" y="63121"/>
                  </a:cubicBezTo>
                  <a:cubicBezTo>
                    <a:pt x="115020" y="90020"/>
                    <a:pt x="94778" y="112143"/>
                    <a:pt x="68116" y="116007"/>
                  </a:cubicBezTo>
                  <a:cubicBezTo>
                    <a:pt x="41455" y="119871"/>
                    <a:pt x="15765" y="104404"/>
                    <a:pt x="6705" y="79033"/>
                  </a:cubicBezTo>
                  <a:cubicBezTo>
                    <a:pt x="-2356" y="53662"/>
                    <a:pt x="7725" y="25421"/>
                    <a:pt x="30802" y="11522"/>
                  </a:cubicBezTo>
                  <a:lnTo>
                    <a:pt x="29306" y="8473"/>
                  </a:lnTo>
                  <a:lnTo>
                    <a:pt x="36461" y="12037"/>
                  </a:lnTo>
                  <a:lnTo>
                    <a:pt x="35098" y="20274"/>
                  </a:lnTo>
                  <a:lnTo>
                    <a:pt x="33602" y="17227"/>
                  </a:lnTo>
                  <a:lnTo>
                    <a:pt x="33602" y="17227"/>
                  </a:lnTo>
                  <a:cubicBezTo>
                    <a:pt x="13284" y="29766"/>
                    <a:pt x="4591" y="54869"/>
                    <a:pt x="12804" y="77289"/>
                  </a:cubicBezTo>
                  <a:cubicBezTo>
                    <a:pt x="21016" y="99708"/>
                    <a:pt x="43868" y="113256"/>
                    <a:pt x="67478" y="109704"/>
                  </a:cubicBezTo>
                  <a:cubicBezTo>
                    <a:pt x="91089" y="106151"/>
                    <a:pt x="108942" y="86479"/>
                    <a:pt x="110194" y="62636"/>
                  </a:cubicBezTo>
                  <a:cubicBezTo>
                    <a:pt x="111446" y="38792"/>
                    <a:pt x="95752" y="17359"/>
                    <a:pt x="72643" y="11353"/>
                  </a:cubicBezTo>
                  <a:close/>
                </a:path>
              </a:pathLst>
            </a:custGeom>
            <a:solidFill>
              <a:srgbClr val="CBC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1622412" y="547"/>
              <a:ext cx="1098574"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txBox="1"/>
            <p:nvPr/>
          </p:nvSpPr>
          <p:spPr>
            <a:xfrm>
              <a:off x="1649226" y="27361"/>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dirty="0">
                  <a:solidFill>
                    <a:schemeClr val="lt1"/>
                  </a:solidFill>
                  <a:latin typeface="Arial"/>
                  <a:ea typeface="Arial"/>
                  <a:cs typeface="Arial"/>
                  <a:sym typeface="Arial"/>
                </a:rPr>
                <a:t>Complete application</a:t>
              </a:r>
            </a:p>
            <a:p>
              <a:pPr marL="0" marR="0" lvl="0" indent="0" algn="ctr" rtl="0">
                <a:lnSpc>
                  <a:spcPct val="90000"/>
                </a:lnSpc>
                <a:spcBef>
                  <a:spcPts val="0"/>
                </a:spcBef>
                <a:spcAft>
                  <a:spcPts val="0"/>
                </a:spcAft>
                <a:buClr>
                  <a:schemeClr val="lt1"/>
                </a:buClr>
                <a:buSzPts val="1000"/>
                <a:buFont typeface="Arial"/>
                <a:buNone/>
              </a:pPr>
              <a:r>
                <a:rPr lang="en-US" sz="1000" dirty="0">
                  <a:solidFill>
                    <a:schemeClr val="lt1"/>
                  </a:solidFill>
                </a:rPr>
                <a:t>O</a:t>
              </a:r>
              <a:r>
                <a:rPr lang="en" sz="1000" dirty="0">
                  <a:solidFill>
                    <a:schemeClr val="lt1"/>
                  </a:solidFill>
                </a:rPr>
                <a:t>n-line</a:t>
              </a:r>
              <a:endParaRPr dirty="0"/>
            </a:p>
          </p:txBody>
        </p:sp>
        <p:sp>
          <p:nvSpPr>
            <p:cNvPr id="120" name="Google Shape;120;p16"/>
            <p:cNvSpPr/>
            <p:nvPr/>
          </p:nvSpPr>
          <p:spPr>
            <a:xfrm>
              <a:off x="2808045" y="728267"/>
              <a:ext cx="1087929"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2847573" y="779726"/>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dirty="0">
                  <a:solidFill>
                    <a:schemeClr val="lt1"/>
                  </a:solidFill>
                  <a:latin typeface="Arial"/>
                  <a:ea typeface="Arial"/>
                  <a:cs typeface="Arial"/>
                  <a:sym typeface="Arial"/>
                </a:rPr>
                <a:t>Get 2 references</a:t>
              </a:r>
              <a:endParaRPr dirty="0"/>
            </a:p>
          </p:txBody>
        </p:sp>
        <p:sp>
          <p:nvSpPr>
            <p:cNvPr id="122" name="Google Shape;122;p16"/>
            <p:cNvSpPr/>
            <p:nvPr/>
          </p:nvSpPr>
          <p:spPr>
            <a:xfrm>
              <a:off x="2830289" y="1698683"/>
              <a:ext cx="1098574"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txBox="1"/>
            <p:nvPr/>
          </p:nvSpPr>
          <p:spPr>
            <a:xfrm>
              <a:off x="2857103" y="1725496"/>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dirty="0">
                  <a:solidFill>
                    <a:schemeClr val="lt1"/>
                  </a:solidFill>
                  <a:latin typeface="Arial"/>
                  <a:ea typeface="Arial"/>
                  <a:cs typeface="Arial"/>
                  <a:sym typeface="Arial"/>
                </a:rPr>
                <a:t>Photo ID (driver’s license)</a:t>
              </a:r>
              <a:endParaRPr dirty="0"/>
            </a:p>
          </p:txBody>
        </p:sp>
        <p:sp>
          <p:nvSpPr>
            <p:cNvPr id="124" name="Google Shape;124;p16"/>
            <p:cNvSpPr/>
            <p:nvPr/>
          </p:nvSpPr>
          <p:spPr>
            <a:xfrm>
              <a:off x="1604959" y="2496230"/>
              <a:ext cx="1098600" cy="549300"/>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ts val="1000"/>
                <a:buFont typeface="Arial"/>
                <a:buNone/>
              </a:pPr>
              <a:r>
                <a:rPr lang="en" sz="1000" dirty="0">
                  <a:solidFill>
                    <a:schemeClr val="lt1"/>
                  </a:solidFill>
                </a:rPr>
                <a:t>Finger Printing</a:t>
              </a:r>
            </a:p>
            <a:p>
              <a:pPr marL="0" lvl="0" indent="0" algn="ctr" rtl="0">
                <a:lnSpc>
                  <a:spcPct val="90000"/>
                </a:lnSpc>
                <a:spcBef>
                  <a:spcPts val="0"/>
                </a:spcBef>
                <a:spcAft>
                  <a:spcPts val="0"/>
                </a:spcAft>
                <a:buClr>
                  <a:schemeClr val="lt1"/>
                </a:buClr>
                <a:buSzPts val="1000"/>
                <a:buFont typeface="Arial"/>
                <a:buNone/>
              </a:pPr>
              <a:r>
                <a:rPr lang="en" sz="1000" dirty="0">
                  <a:solidFill>
                    <a:schemeClr val="lt1"/>
                  </a:solidFill>
                </a:rPr>
                <a:t>Background check</a:t>
              </a:r>
              <a:endParaRPr dirty="0">
                <a:solidFill>
                  <a:schemeClr val="dk1"/>
                </a:solidFill>
              </a:endParaRPr>
            </a:p>
          </p:txBody>
        </p:sp>
        <p:sp>
          <p:nvSpPr>
            <p:cNvPr id="125" name="Google Shape;125;p16"/>
            <p:cNvSpPr/>
            <p:nvPr/>
          </p:nvSpPr>
          <p:spPr>
            <a:xfrm>
              <a:off x="414536" y="1765729"/>
              <a:ext cx="1098574"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txBox="1"/>
            <p:nvPr/>
          </p:nvSpPr>
          <p:spPr>
            <a:xfrm>
              <a:off x="465019" y="1797272"/>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100" dirty="0">
                  <a:solidFill>
                    <a:schemeClr val="lt1"/>
                  </a:solidFill>
                </a:rPr>
                <a:t>Attend Training</a:t>
              </a:r>
              <a:endParaRPr sz="1100" dirty="0">
                <a:solidFill>
                  <a:schemeClr val="lt1"/>
                </a:solidFill>
              </a:endParaRPr>
            </a:p>
          </p:txBody>
        </p:sp>
        <p:sp>
          <p:nvSpPr>
            <p:cNvPr id="127" name="Google Shape;127;p16"/>
            <p:cNvSpPr/>
            <p:nvPr/>
          </p:nvSpPr>
          <p:spPr>
            <a:xfrm>
              <a:off x="374031" y="735971"/>
              <a:ext cx="1098574"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txBox="1"/>
            <p:nvPr/>
          </p:nvSpPr>
          <p:spPr>
            <a:xfrm>
              <a:off x="394636" y="766234"/>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dirty="0">
                  <a:solidFill>
                    <a:schemeClr val="lt1"/>
                  </a:solidFill>
                  <a:latin typeface="Arial"/>
                  <a:ea typeface="Arial"/>
                  <a:cs typeface="Arial"/>
                  <a:sym typeface="Arial"/>
                </a:rPr>
                <a:t>Wait for email from AAPP</a:t>
              </a:r>
              <a:endParaRPr dirty="0"/>
            </a:p>
          </p:txBody>
        </p:sp>
      </p:grpSp>
      <p:pic>
        <p:nvPicPr>
          <p:cNvPr id="129" name="Google Shape;129;p16" descr="C:\Users\Office Depot\AppData\Local\Microsoft\Windows\Temporary Internet Files\Content.IE5\YH7CGR6Y\Start_hand.svg[1].png"/>
          <p:cNvPicPr preferRelativeResize="0"/>
          <p:nvPr/>
        </p:nvPicPr>
        <p:blipFill rotWithShape="1">
          <a:blip r:embed="rId3">
            <a:alphaModFix/>
          </a:blip>
          <a:srcRect/>
          <a:stretch/>
        </p:blipFill>
        <p:spPr>
          <a:xfrm>
            <a:off x="3335869" y="1437533"/>
            <a:ext cx="666750" cy="666750"/>
          </a:xfrm>
          <a:prstGeom prst="rect">
            <a:avLst/>
          </a:prstGeom>
          <a:noFill/>
          <a:ln>
            <a:noFill/>
          </a:ln>
        </p:spPr>
      </p:pic>
      <p:pic>
        <p:nvPicPr>
          <p:cNvPr id="130" name="Google Shape;130;p16" descr="C:\Users\Office Depot\AppData\Local\Microsoft\Windows\Temporary Internet Files\Content.IE5\YMR0289B\114px-Red_asterisk.svg[1].png"/>
          <p:cNvPicPr preferRelativeResize="0"/>
          <p:nvPr/>
        </p:nvPicPr>
        <p:blipFill rotWithShape="1">
          <a:blip r:embed="rId4">
            <a:alphaModFix/>
          </a:blip>
          <a:srcRect/>
          <a:stretch/>
        </p:blipFill>
        <p:spPr>
          <a:xfrm>
            <a:off x="3868276" y="4139862"/>
            <a:ext cx="238125" cy="250658"/>
          </a:xfrm>
          <a:prstGeom prst="rect">
            <a:avLst/>
          </a:prstGeom>
          <a:noFill/>
          <a:ln>
            <a:noFill/>
          </a:ln>
        </p:spPr>
      </p:pic>
      <p:sp>
        <p:nvSpPr>
          <p:cNvPr id="3" name="TextBox 2">
            <a:extLst>
              <a:ext uri="{FF2B5EF4-FFF2-40B4-BE49-F238E27FC236}">
                <a16:creationId xmlns:a16="http://schemas.microsoft.com/office/drawing/2014/main" id="{05F3108D-AA10-4D53-A8A9-AFD2931279A1}"/>
              </a:ext>
            </a:extLst>
          </p:cNvPr>
          <p:cNvSpPr txBox="1"/>
          <p:nvPr/>
        </p:nvSpPr>
        <p:spPr>
          <a:xfrm>
            <a:off x="398740" y="2315004"/>
            <a:ext cx="2396970" cy="674031"/>
          </a:xfrm>
          <a:prstGeom prst="rect">
            <a:avLst/>
          </a:prstGeom>
          <a:noFill/>
        </p:spPr>
        <p:txBody>
          <a:bodyPr wrap="square">
            <a:spAutoFit/>
          </a:bodyPr>
          <a:lstStyle/>
          <a:p>
            <a:pPr marL="38100" marR="0" lvl="0" indent="0" algn="just" rtl="0">
              <a:lnSpc>
                <a:spcPct val="90000"/>
              </a:lnSpc>
              <a:spcBef>
                <a:spcPts val="560"/>
              </a:spcBef>
              <a:spcAft>
                <a:spcPts val="600"/>
              </a:spcAft>
              <a:buClr>
                <a:schemeClr val="accent1"/>
              </a:buClr>
              <a:buSzPts val="2200"/>
              <a:buNone/>
            </a:pPr>
            <a:r>
              <a:rPr lang="en-US" sz="1400" u="none" dirty="0">
                <a:solidFill>
                  <a:schemeClr val="dk2"/>
                </a:solidFill>
                <a:latin typeface="Cambria"/>
                <a:ea typeface="Cambria"/>
                <a:cs typeface="Cambria"/>
                <a:sym typeface="Cambria"/>
              </a:rPr>
              <a:t>You are </a:t>
            </a:r>
            <a:r>
              <a:rPr lang="en-US" sz="1400" b="1" u="none" dirty="0">
                <a:solidFill>
                  <a:srgbClr val="C00000"/>
                </a:solidFill>
                <a:highlight>
                  <a:srgbClr val="FFFF00"/>
                </a:highlight>
                <a:latin typeface="Cambria"/>
                <a:ea typeface="Cambria"/>
                <a:cs typeface="Cambria"/>
                <a:sym typeface="Cambria"/>
              </a:rPr>
              <a:t>NOT</a:t>
            </a:r>
            <a:r>
              <a:rPr lang="en-US" sz="1400" u="none" dirty="0">
                <a:solidFill>
                  <a:schemeClr val="dk2"/>
                </a:solidFill>
                <a:latin typeface="Cambria"/>
                <a:ea typeface="Cambria"/>
                <a:cs typeface="Cambria"/>
                <a:sym typeface="Cambria"/>
              </a:rPr>
              <a:t> certified until you receive notification via </a:t>
            </a:r>
            <a:r>
              <a:rPr lang="en-US" sz="1400" b="1" u="none" dirty="0">
                <a:solidFill>
                  <a:schemeClr val="dk2"/>
                </a:solidFill>
                <a:latin typeface="Cambria"/>
                <a:ea typeface="Cambria"/>
                <a:cs typeface="Cambria"/>
                <a:sym typeface="Cambria"/>
              </a:rPr>
              <a:t>email</a:t>
            </a:r>
            <a:r>
              <a:rPr lang="en-US" sz="1400" u="none" dirty="0">
                <a:solidFill>
                  <a:schemeClr val="dk2"/>
                </a:solidFill>
                <a:latin typeface="Cambria"/>
                <a:ea typeface="Cambria"/>
                <a:cs typeface="Cambria"/>
                <a:sym typeface="Cambria"/>
              </a:rPr>
              <a:t> from the </a:t>
            </a:r>
            <a:r>
              <a:rPr lang="en-US" sz="1400" b="1" u="none" dirty="0">
                <a:solidFill>
                  <a:srgbClr val="C00000"/>
                </a:solidFill>
                <a:latin typeface="Cambria"/>
                <a:ea typeface="Cambria"/>
                <a:cs typeface="Cambria"/>
                <a:sym typeface="Cambria"/>
              </a:rPr>
              <a:t>AAPP</a:t>
            </a:r>
            <a:r>
              <a:rPr lang="en-US" sz="1400" u="none" dirty="0">
                <a:solidFill>
                  <a:schemeClr val="dk2"/>
                </a:solidFill>
                <a:latin typeface="Cambria"/>
                <a:ea typeface="Cambria"/>
                <a:cs typeface="Cambria"/>
                <a:sym typeface="Cambria"/>
              </a:rPr>
              <a:t>.</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p:nvPr/>
        </p:nvSpPr>
        <p:spPr>
          <a:xfrm>
            <a:off x="301625" y="470297"/>
            <a:ext cx="8534400" cy="47148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C00000"/>
              </a:buClr>
              <a:buSzPts val="1100"/>
              <a:buFont typeface="Cambria"/>
              <a:buNone/>
            </a:pPr>
            <a:r>
              <a:rPr lang="en" sz="4400" b="0" i="0" u="none" strike="noStrike" cap="none">
                <a:solidFill>
                  <a:srgbClr val="C00000"/>
                </a:solidFill>
                <a:latin typeface="Cambria"/>
                <a:ea typeface="Cambria"/>
                <a:cs typeface="Cambria"/>
                <a:sym typeface="Cambria"/>
              </a:rPr>
              <a:t>Process to Recertify Annually</a:t>
            </a:r>
            <a:endParaRPr sz="4400" b="0" i="0" u="none" strike="noStrike" cap="none">
              <a:solidFill>
                <a:srgbClr val="C00000"/>
              </a:solidFill>
              <a:latin typeface="Cambria"/>
              <a:ea typeface="Cambria"/>
              <a:cs typeface="Cambria"/>
              <a:sym typeface="Cambria"/>
            </a:endParaRPr>
          </a:p>
          <a:p>
            <a:pPr marL="0" marR="0" lvl="0" indent="0" algn="r" rtl="0">
              <a:lnSpc>
                <a:spcPct val="80000"/>
              </a:lnSpc>
              <a:spcBef>
                <a:spcPts val="0"/>
              </a:spcBef>
              <a:spcAft>
                <a:spcPts val="0"/>
              </a:spcAft>
              <a:buClr>
                <a:srgbClr val="C00000"/>
              </a:buClr>
              <a:buSzPts val="800"/>
              <a:buFont typeface="Calibri"/>
              <a:buNone/>
            </a:pPr>
            <a:endParaRPr sz="3200" b="0" i="0" u="none" strike="noStrike" cap="none">
              <a:solidFill>
                <a:srgbClr val="C00000"/>
              </a:solidFill>
              <a:latin typeface="Calibri"/>
              <a:ea typeface="Calibri"/>
              <a:cs typeface="Calibri"/>
              <a:sym typeface="Calibri"/>
            </a:endParaRPr>
          </a:p>
        </p:txBody>
      </p:sp>
      <p:sp>
        <p:nvSpPr>
          <p:cNvPr id="136" name="Google Shape;136;p17"/>
          <p:cNvSpPr txBox="1"/>
          <p:nvPr/>
        </p:nvSpPr>
        <p:spPr>
          <a:xfrm>
            <a:off x="533400" y="1086239"/>
            <a:ext cx="8001000" cy="350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7</a:t>
            </a:fld>
            <a:endParaRPr sz="2400" b="1" i="0" u="none">
              <a:solidFill>
                <a:srgbClr val="262626"/>
              </a:solidFill>
              <a:latin typeface="Calibri"/>
              <a:ea typeface="Calibri"/>
              <a:cs typeface="Calibri"/>
              <a:sym typeface="Calibri"/>
            </a:endParaRPr>
          </a:p>
        </p:txBody>
      </p:sp>
      <p:grpSp>
        <p:nvGrpSpPr>
          <p:cNvPr id="138" name="Google Shape;138;p17"/>
          <p:cNvGrpSpPr/>
          <p:nvPr/>
        </p:nvGrpSpPr>
        <p:grpSpPr>
          <a:xfrm>
            <a:off x="2210648" y="1845308"/>
            <a:ext cx="4341703" cy="1085425"/>
            <a:chOff x="848" y="968587"/>
            <a:chExt cx="4341703" cy="1085425"/>
          </a:xfrm>
        </p:grpSpPr>
        <p:sp>
          <p:nvSpPr>
            <p:cNvPr id="139" name="Google Shape;139;p17"/>
            <p:cNvSpPr/>
            <p:nvPr/>
          </p:nvSpPr>
          <p:spPr>
            <a:xfrm>
              <a:off x="848" y="968587"/>
              <a:ext cx="1809043" cy="1085425"/>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txBox="1"/>
            <p:nvPr/>
          </p:nvSpPr>
          <p:spPr>
            <a:xfrm>
              <a:off x="32639" y="1000378"/>
              <a:ext cx="1745461" cy="102184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 sz="2000" b="0" i="0" u="none" strike="noStrike" cap="none">
                  <a:solidFill>
                    <a:schemeClr val="lt1"/>
                  </a:solidFill>
                  <a:latin typeface="Arial"/>
                  <a:ea typeface="Arial"/>
                  <a:cs typeface="Arial"/>
                  <a:sym typeface="Arial"/>
                </a:rPr>
                <a:t>Complete recertification form (online)</a:t>
              </a:r>
              <a:endParaRPr/>
            </a:p>
          </p:txBody>
        </p:sp>
        <p:sp>
          <p:nvSpPr>
            <p:cNvPr id="141" name="Google Shape;141;p17"/>
            <p:cNvSpPr/>
            <p:nvPr/>
          </p:nvSpPr>
          <p:spPr>
            <a:xfrm>
              <a:off x="1990795" y="1286978"/>
              <a:ext cx="383517" cy="448642"/>
            </a:xfrm>
            <a:prstGeom prst="rightArrow">
              <a:avLst>
                <a:gd name="adj1" fmla="val 60000"/>
                <a:gd name="adj2" fmla="val 50000"/>
              </a:avLst>
            </a:prstGeom>
            <a:solidFill>
              <a:srgbClr val="A9A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txBox="1"/>
            <p:nvPr/>
          </p:nvSpPr>
          <p:spPr>
            <a:xfrm>
              <a:off x="1990795" y="1376706"/>
              <a:ext cx="268462" cy="2691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43" name="Google Shape;143;p17"/>
            <p:cNvSpPr/>
            <p:nvPr/>
          </p:nvSpPr>
          <p:spPr>
            <a:xfrm>
              <a:off x="2533508" y="968587"/>
              <a:ext cx="1809043" cy="1085425"/>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p:nvPr/>
          </p:nvSpPr>
          <p:spPr>
            <a:xfrm>
              <a:off x="2565299" y="1000378"/>
              <a:ext cx="1745461" cy="102184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 sz="2000" b="0" i="0" u="none" strike="noStrike" cap="none">
                  <a:solidFill>
                    <a:schemeClr val="lt1"/>
                  </a:solidFill>
                  <a:latin typeface="Arial"/>
                  <a:ea typeface="Arial"/>
                  <a:cs typeface="Arial"/>
                  <a:sym typeface="Arial"/>
                </a:rPr>
                <a:t>Complete training</a:t>
              </a:r>
              <a:endParaRPr/>
            </a:p>
          </p:txBody>
        </p:sp>
      </p:grpSp>
      <p:sp>
        <p:nvSpPr>
          <p:cNvPr id="145" name="Google Shape;145;p17"/>
          <p:cNvSpPr/>
          <p:nvPr/>
        </p:nvSpPr>
        <p:spPr>
          <a:xfrm>
            <a:off x="4030026" y="2189534"/>
            <a:ext cx="609600" cy="359449"/>
          </a:xfrm>
          <a:prstGeom prst="leftRightArrow">
            <a:avLst>
              <a:gd name="adj1" fmla="val 50000"/>
              <a:gd name="adj2" fmla="val 50000"/>
            </a:avLst>
          </a:prstGeom>
          <a:solidFill>
            <a:schemeClr val="accent1"/>
          </a:solidFill>
          <a:ln w="25400" cap="flat" cmpd="sng">
            <a:solidFill>
              <a:srgbClr val="477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FABEFC51-6081-2F18-D60C-CD19B0E14604}"/>
              </a:ext>
            </a:extLst>
          </p:cNvPr>
          <p:cNvSpPr txBox="1"/>
          <p:nvPr/>
        </p:nvSpPr>
        <p:spPr>
          <a:xfrm>
            <a:off x="864138" y="3652278"/>
            <a:ext cx="7758339" cy="461665"/>
          </a:xfrm>
          <a:prstGeom prst="rect">
            <a:avLst/>
          </a:prstGeom>
          <a:noFill/>
        </p:spPr>
        <p:txBody>
          <a:bodyPr wrap="square">
            <a:spAutoFit/>
          </a:bodyPr>
          <a:lstStyle/>
          <a:p>
            <a:r>
              <a:rPr lang="en" sz="2400" b="0" i="0" u="none" dirty="0">
                <a:solidFill>
                  <a:schemeClr val="dk2"/>
                </a:solidFill>
                <a:latin typeface="Cambria"/>
                <a:ea typeface="Cambria"/>
                <a:cs typeface="Cambria"/>
                <a:sym typeface="Cambria"/>
              </a:rPr>
              <a:t>All AMIAS need to be re-certified each year by J</a:t>
            </a:r>
            <a:r>
              <a:rPr lang="en" sz="2400" dirty="0"/>
              <a:t>une 15th</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18D05818-D434-DBFB-35A5-F89804C74438}"/>
            </a:ext>
          </a:extLst>
        </p:cNvPr>
        <p:cNvGrpSpPr/>
        <p:nvPr/>
      </p:nvGrpSpPr>
      <p:grpSpPr>
        <a:xfrm>
          <a:off x="0" y="0"/>
          <a:ext cx="0" cy="0"/>
          <a:chOff x="0" y="0"/>
          <a:chExt cx="0" cy="0"/>
        </a:xfrm>
      </p:grpSpPr>
      <p:sp>
        <p:nvSpPr>
          <p:cNvPr id="75" name="Google Shape;75;p11">
            <a:extLst>
              <a:ext uri="{FF2B5EF4-FFF2-40B4-BE49-F238E27FC236}">
                <a16:creationId xmlns:a16="http://schemas.microsoft.com/office/drawing/2014/main" id="{C4986798-864F-2555-8227-3EE6F6676A42}"/>
              </a:ext>
            </a:extLst>
          </p:cNvPr>
          <p:cNvSpPr txBox="1">
            <a:spLocks noGrp="1"/>
          </p:cNvSpPr>
          <p:nvPr>
            <p:ph type="body" idx="1"/>
          </p:nvPr>
        </p:nvSpPr>
        <p:spPr>
          <a:xfrm>
            <a:off x="1043781" y="361950"/>
            <a:ext cx="6806678"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1100"/>
              <a:buFont typeface="Arial"/>
              <a:buNone/>
            </a:pPr>
            <a:r>
              <a:rPr lang="en" sz="4400" b="0" i="0" u="none" strike="noStrike" cap="none" dirty="0">
                <a:solidFill>
                  <a:srgbClr val="C00000"/>
                </a:solidFill>
                <a:latin typeface="Cambria"/>
                <a:ea typeface="Cambria"/>
                <a:cs typeface="Cambria"/>
                <a:sym typeface="Cambria"/>
              </a:rPr>
              <a:t>Websites</a:t>
            </a:r>
            <a:endParaRPr dirty="0"/>
          </a:p>
        </p:txBody>
      </p:sp>
      <p:sp>
        <p:nvSpPr>
          <p:cNvPr id="76" name="Google Shape;76;p11">
            <a:extLst>
              <a:ext uri="{FF2B5EF4-FFF2-40B4-BE49-F238E27FC236}">
                <a16:creationId xmlns:a16="http://schemas.microsoft.com/office/drawing/2014/main" id="{F23B122D-9023-5F03-0DBF-DE31A9F0D33D}"/>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8</a:t>
            </a:fld>
            <a:endParaRPr sz="2400" b="1" i="0" u="none">
              <a:solidFill>
                <a:srgbClr val="262626"/>
              </a:solidFill>
              <a:latin typeface="Calibri"/>
              <a:ea typeface="Calibri"/>
              <a:cs typeface="Calibri"/>
              <a:sym typeface="Calibri"/>
            </a:endParaRPr>
          </a:p>
        </p:txBody>
      </p:sp>
      <p:sp>
        <p:nvSpPr>
          <p:cNvPr id="77" name="Google Shape;77;p11">
            <a:extLst>
              <a:ext uri="{FF2B5EF4-FFF2-40B4-BE49-F238E27FC236}">
                <a16:creationId xmlns:a16="http://schemas.microsoft.com/office/drawing/2014/main" id="{E33C8FEE-56EC-C99F-50BA-4C3CBEC446D7}"/>
              </a:ext>
            </a:extLst>
          </p:cNvPr>
          <p:cNvSpPr txBox="1"/>
          <p:nvPr/>
        </p:nvSpPr>
        <p:spPr>
          <a:xfrm>
            <a:off x="892098" y="1028526"/>
            <a:ext cx="7231566" cy="3086448"/>
          </a:xfrm>
          <a:prstGeom prst="rect">
            <a:avLst/>
          </a:prstGeom>
          <a:noFill/>
          <a:ln>
            <a:noFill/>
          </a:ln>
        </p:spPr>
        <p:txBody>
          <a:bodyPr spcFirstLastPara="1" wrap="square" lIns="91425" tIns="45700" rIns="91425" bIns="45700" anchor="t" anchorCtr="0">
            <a:noAutofit/>
          </a:bodyPr>
          <a:lstStyle/>
          <a:p>
            <a:pPr marL="31750" lvl="2">
              <a:spcBef>
                <a:spcPts val="600"/>
              </a:spcBef>
              <a:spcAft>
                <a:spcPts val="600"/>
              </a:spcAft>
              <a:buSzPts val="1621"/>
            </a:pPr>
            <a:endParaRPr lang="en-US" sz="800" dirty="0"/>
          </a:p>
          <a:p>
            <a:pPr marL="1139825" lvl="2" indent="-342899">
              <a:lnSpc>
                <a:spcPct val="90000"/>
              </a:lnSpc>
              <a:spcBef>
                <a:spcPts val="0"/>
              </a:spcBef>
              <a:spcAft>
                <a:spcPts val="600"/>
              </a:spcAft>
              <a:buSzPts val="2273"/>
              <a:buFont typeface="Courier New"/>
              <a:buChar char="o"/>
            </a:pPr>
            <a:r>
              <a:rPr lang="en-US" sz="1800" dirty="0">
                <a:latin typeface="Cambria" panose="02040503050406030204" pitchFamily="18" charset="0"/>
                <a:ea typeface="Cambria" panose="02040503050406030204" pitchFamily="18" charset="0"/>
              </a:rPr>
              <a:t>Area 24 </a:t>
            </a:r>
            <a:r>
              <a:rPr lang="en-US" sz="1800" dirty="0" err="1">
                <a:latin typeface="Cambria" panose="02040503050406030204" pitchFamily="18" charset="0"/>
                <a:ea typeface="Cambria" panose="02040503050406030204" pitchFamily="18" charset="0"/>
              </a:rPr>
              <a:t>Alateen</a:t>
            </a:r>
            <a:r>
              <a:rPr lang="en-US" sz="1800" dirty="0">
                <a:latin typeface="Cambria" panose="02040503050406030204" pitchFamily="18" charset="0"/>
                <a:ea typeface="Cambria" panose="02040503050406030204" pitchFamily="18" charset="0"/>
              </a:rPr>
              <a:t> site: </a:t>
            </a:r>
            <a:r>
              <a:rPr lang="en-US" sz="1800" b="0" u="sng" strike="noStrike" cap="none" dirty="0">
                <a:solidFill>
                  <a:srgbClr val="7030A0"/>
                </a:solidFill>
                <a:latin typeface="Cambria" panose="02040503050406030204" pitchFamily="18" charset="0"/>
                <a:ea typeface="Cambria" panose="02040503050406030204" pitchFamily="18" charset="0"/>
                <a:cs typeface="Cambria"/>
                <a:sym typeface="Cambria"/>
                <a:hlinkClick r:id="rId3">
                  <a:extLst>
                    <a:ext uri="{A12FA001-AC4F-418D-AE19-62706E023703}">
                      <ahyp:hlinkClr xmlns:ahyp="http://schemas.microsoft.com/office/drawing/2018/hyperlinkcolor" val="tx"/>
                    </a:ext>
                  </a:extLst>
                </a:hlinkClick>
              </a:rPr>
              <a:t>www.alateenmddc.com</a:t>
            </a:r>
            <a:endParaRPr lang="en-US" sz="1800" u="sng" dirty="0">
              <a:solidFill>
                <a:srgbClr val="7030A0"/>
              </a:solidFill>
              <a:latin typeface="Cambria" panose="02040503050406030204" pitchFamily="18" charset="0"/>
              <a:ea typeface="Cambria" panose="02040503050406030204" pitchFamily="18" charset="0"/>
              <a:cs typeface="Cambria"/>
              <a:sym typeface="Cambria"/>
            </a:endParaRPr>
          </a:p>
          <a:p>
            <a:pPr marL="796926" lvl="4">
              <a:lnSpc>
                <a:spcPct val="90000"/>
              </a:lnSpc>
              <a:buSzPts val="2273"/>
            </a:pPr>
            <a:r>
              <a:rPr lang="en-US" sz="1800" dirty="0">
                <a:latin typeface="Cambria" panose="02040503050406030204" pitchFamily="18" charset="0"/>
                <a:ea typeface="Cambria" panose="02040503050406030204" pitchFamily="18" charset="0"/>
              </a:rPr>
              <a:t>       Resources for AMIAS including Online AMIAS application         </a:t>
            </a:r>
          </a:p>
          <a:p>
            <a:pPr marL="796926" lvl="4">
              <a:lnSpc>
                <a:spcPct val="90000"/>
              </a:lnSpc>
              <a:buSzPts val="2273"/>
            </a:pPr>
            <a:r>
              <a:rPr lang="en-US" sz="1800" dirty="0">
                <a:latin typeface="Cambria" panose="02040503050406030204" pitchFamily="18" charset="0"/>
                <a:ea typeface="Cambria" panose="02040503050406030204" pitchFamily="18" charset="0"/>
              </a:rPr>
              <a:t>       and information, </a:t>
            </a:r>
            <a:r>
              <a:rPr lang="en-US" sz="1800" b="1" dirty="0">
                <a:solidFill>
                  <a:srgbClr val="C00000"/>
                </a:solidFill>
                <a:latin typeface="Cambria" panose="02040503050406030204" pitchFamily="18" charset="0"/>
                <a:ea typeface="Cambria" panose="02040503050406030204" pitchFamily="18" charset="0"/>
              </a:rPr>
              <a:t>Area 24 </a:t>
            </a:r>
            <a:r>
              <a:rPr lang="en-US" sz="1800" b="1" dirty="0" err="1">
                <a:solidFill>
                  <a:srgbClr val="C00000"/>
                </a:solidFill>
                <a:latin typeface="Cambria" panose="02040503050406030204" pitchFamily="18" charset="0"/>
                <a:ea typeface="Cambria" panose="02040503050406030204" pitchFamily="18" charset="0"/>
              </a:rPr>
              <a:t>Alateen</a:t>
            </a:r>
            <a:r>
              <a:rPr lang="en-US" sz="1800" b="1" dirty="0">
                <a:solidFill>
                  <a:srgbClr val="C00000"/>
                </a:solidFill>
                <a:latin typeface="Cambria" panose="02040503050406030204" pitchFamily="18" charset="0"/>
                <a:ea typeface="Cambria" panose="02040503050406030204" pitchFamily="18" charset="0"/>
              </a:rPr>
              <a:t> meeting list</a:t>
            </a:r>
            <a:r>
              <a:rPr lang="en-US" sz="1800" dirty="0">
                <a:latin typeface="Cambria" panose="02040503050406030204" pitchFamily="18" charset="0"/>
                <a:ea typeface="Cambria" panose="02040503050406030204" pitchFamily="18" charset="0"/>
              </a:rPr>
              <a:t> and flyer,  </a:t>
            </a:r>
          </a:p>
          <a:p>
            <a:pPr marL="796926" lvl="4">
              <a:lnSpc>
                <a:spcPct val="90000"/>
              </a:lnSpc>
              <a:buSzPts val="2273"/>
            </a:pPr>
            <a:r>
              <a:rPr lang="en-US" sz="1800" dirty="0">
                <a:latin typeface="Cambria" panose="02040503050406030204" pitchFamily="18" charset="0"/>
                <a:ea typeface="Cambria" panose="02040503050406030204" pitchFamily="18" charset="0"/>
              </a:rPr>
              <a:t>       outreach, events, and other resources.</a:t>
            </a:r>
          </a:p>
          <a:p>
            <a:pPr marL="796926" lvl="4">
              <a:lnSpc>
                <a:spcPct val="90000"/>
              </a:lnSpc>
              <a:buSzPts val="2273"/>
            </a:pPr>
            <a:endParaRPr lang="en-US" sz="1800" dirty="0">
              <a:latin typeface="Cambria" panose="02040503050406030204" pitchFamily="18" charset="0"/>
              <a:ea typeface="Cambria" panose="02040503050406030204" pitchFamily="18" charset="0"/>
            </a:endParaRPr>
          </a:p>
          <a:p>
            <a:pPr marL="1139825" lvl="1" indent="-342899">
              <a:lnSpc>
                <a:spcPct val="90000"/>
              </a:lnSpc>
              <a:spcAft>
                <a:spcPts val="600"/>
              </a:spcAft>
              <a:buSzPts val="2273"/>
              <a:buFont typeface="Courier New"/>
              <a:buChar char="o"/>
            </a:pPr>
            <a:r>
              <a:rPr lang="en-US" sz="1800" dirty="0">
                <a:latin typeface="Cambria" panose="02040503050406030204" pitchFamily="18" charset="0"/>
                <a:ea typeface="Cambria" panose="02040503050406030204" pitchFamily="18" charset="0"/>
              </a:rPr>
              <a:t>World Service Organization (WSO) site: </a:t>
            </a:r>
            <a:r>
              <a:rPr lang="en-US" sz="1800" dirty="0">
                <a:solidFill>
                  <a:srgbClr val="7030A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www.al-anon.org</a:t>
            </a:r>
            <a:endParaRPr lang="en-US" sz="1800" dirty="0">
              <a:latin typeface="Cambria" panose="02040503050406030204" pitchFamily="18" charset="0"/>
              <a:ea typeface="Cambria" panose="02040503050406030204" pitchFamily="18" charset="0"/>
            </a:endParaRPr>
          </a:p>
          <a:p>
            <a:pPr marL="796926" lvl="1">
              <a:lnSpc>
                <a:spcPct val="90000"/>
              </a:lnSpc>
              <a:buSzPts val="2273"/>
            </a:pPr>
            <a:r>
              <a:rPr lang="en-US" sz="1800" dirty="0">
                <a:latin typeface="Cambria" panose="02040503050406030204" pitchFamily="18" charset="0"/>
                <a:ea typeface="Cambria" panose="02040503050406030204" pitchFamily="18" charset="0"/>
              </a:rPr>
              <a:t>       Al-Anon and </a:t>
            </a:r>
            <a:r>
              <a:rPr lang="en-US" sz="1800" dirty="0" err="1">
                <a:latin typeface="Cambria" panose="02040503050406030204" pitchFamily="18" charset="0"/>
                <a:ea typeface="Cambria" panose="02040503050406030204" pitchFamily="18" charset="0"/>
              </a:rPr>
              <a:t>Alateen</a:t>
            </a:r>
            <a:r>
              <a:rPr lang="en-US" sz="1800" dirty="0">
                <a:latin typeface="Cambria" panose="02040503050406030204" pitchFamily="18" charset="0"/>
                <a:ea typeface="Cambria" panose="02040503050406030204" pitchFamily="18" charset="0"/>
              </a:rPr>
              <a:t> resources, online </a:t>
            </a:r>
            <a:r>
              <a:rPr lang="en-US" sz="1800" b="1" dirty="0">
                <a:solidFill>
                  <a:srgbClr val="C00000"/>
                </a:solidFill>
                <a:latin typeface="Cambria" panose="02040503050406030204" pitchFamily="18" charset="0"/>
                <a:ea typeface="Cambria" panose="02040503050406030204" pitchFamily="18" charset="0"/>
              </a:rPr>
              <a:t>meeting search</a:t>
            </a:r>
            <a:r>
              <a:rPr lang="en-US" sz="1800" dirty="0">
                <a:latin typeface="Cambria" panose="02040503050406030204" pitchFamily="18" charset="0"/>
                <a:ea typeface="Cambria" panose="02040503050406030204" pitchFamily="18" charset="0"/>
              </a:rPr>
              <a:t>, the </a:t>
            </a:r>
          </a:p>
          <a:p>
            <a:pPr marL="796926" lvl="1">
              <a:lnSpc>
                <a:spcPct val="90000"/>
              </a:lnSpc>
              <a:buSzPts val="2273"/>
            </a:pPr>
            <a:r>
              <a:rPr lang="en-US" sz="1800" dirty="0">
                <a:latin typeface="Cambria" panose="02040503050406030204" pitchFamily="18" charset="0"/>
                <a:ea typeface="Cambria" panose="02040503050406030204" pitchFamily="18" charset="0"/>
              </a:rPr>
              <a:t>       service manual, literature, etc.</a:t>
            </a:r>
          </a:p>
          <a:p>
            <a:pPr marL="1139825" lvl="2" indent="-342899">
              <a:lnSpc>
                <a:spcPct val="90000"/>
              </a:lnSpc>
              <a:spcBef>
                <a:spcPts val="0"/>
              </a:spcBef>
              <a:spcAft>
                <a:spcPts val="600"/>
              </a:spcAft>
              <a:buSzPts val="2273"/>
              <a:buFont typeface="Courier New"/>
              <a:buChar char="o"/>
            </a:pPr>
            <a:endParaRPr lang="en-US" sz="1800" dirty="0">
              <a:latin typeface="Cambria" panose="02040503050406030204" pitchFamily="18" charset="0"/>
              <a:ea typeface="Cambria" panose="02040503050406030204" pitchFamily="18" charset="0"/>
            </a:endParaRPr>
          </a:p>
          <a:p>
            <a:pPr marL="1139825" lvl="2" indent="-342899">
              <a:lnSpc>
                <a:spcPct val="90000"/>
              </a:lnSpc>
              <a:spcBef>
                <a:spcPts val="0"/>
              </a:spcBef>
              <a:spcAft>
                <a:spcPts val="600"/>
              </a:spcAft>
              <a:buSzPts val="2273"/>
              <a:buFont typeface="Courier New"/>
              <a:buChar char="o"/>
            </a:pPr>
            <a:r>
              <a:rPr lang="en-US" sz="1800" dirty="0">
                <a:latin typeface="Cambria" panose="02040503050406030204" pitchFamily="18" charset="0"/>
                <a:ea typeface="Cambria" panose="02040503050406030204" pitchFamily="18" charset="0"/>
              </a:rPr>
              <a:t>Area 24 Al-Anon site: </a:t>
            </a:r>
            <a:r>
              <a:rPr lang="en-US" sz="1800" dirty="0">
                <a:solidFill>
                  <a:srgbClr val="7030A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www.marylanddc-alanon.org</a:t>
            </a:r>
            <a:r>
              <a:rPr lang="en-US" sz="1800" dirty="0">
                <a:solidFill>
                  <a:srgbClr val="7030A0"/>
                </a:solidFill>
                <a:latin typeface="Cambria" panose="02040503050406030204" pitchFamily="18" charset="0"/>
                <a:ea typeface="Cambria" panose="02040503050406030204" pitchFamily="18" charset="0"/>
              </a:rPr>
              <a:t> </a:t>
            </a:r>
          </a:p>
          <a:p>
            <a:pPr marL="796926" lvl="2">
              <a:lnSpc>
                <a:spcPct val="90000"/>
              </a:lnSpc>
              <a:spcBef>
                <a:spcPts val="0"/>
              </a:spcBef>
              <a:spcAft>
                <a:spcPts val="600"/>
              </a:spcAft>
              <a:buSzPts val="2273"/>
            </a:pPr>
            <a:r>
              <a:rPr lang="en-US" sz="1800" b="1"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Area news, events, contacts and resources</a:t>
            </a:r>
          </a:p>
          <a:p>
            <a:pPr marL="796926" lvl="2">
              <a:lnSpc>
                <a:spcPct val="90000"/>
              </a:lnSpc>
              <a:spcBef>
                <a:spcPts val="0"/>
              </a:spcBef>
              <a:spcAft>
                <a:spcPts val="600"/>
              </a:spcAft>
              <a:buSzPts val="2273"/>
            </a:pP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348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791736" y="590550"/>
            <a:ext cx="7590264" cy="571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What is an AMIAS ?</a:t>
            </a:r>
            <a:endParaRPr dirty="0"/>
          </a:p>
        </p:txBody>
      </p:sp>
      <p:sp>
        <p:nvSpPr>
          <p:cNvPr id="107" name="Google Shape;107;p15"/>
          <p:cNvSpPr txBox="1">
            <a:spLocks noGrp="1"/>
          </p:cNvSpPr>
          <p:nvPr>
            <p:ph type="body" idx="1"/>
          </p:nvPr>
        </p:nvSpPr>
        <p:spPr>
          <a:xfrm>
            <a:off x="533400" y="1360449"/>
            <a:ext cx="7666463" cy="2810108"/>
          </a:xfrm>
          <a:prstGeom prst="rect">
            <a:avLst/>
          </a:prstGeom>
          <a:noFill/>
          <a:ln>
            <a:noFill/>
          </a:ln>
        </p:spPr>
        <p:txBody>
          <a:bodyPr spcFirstLastPara="1" wrap="square" lIns="91425" tIns="45700" rIns="91425" bIns="45700" anchor="ctr" anchorCtr="0">
            <a:noAutofit/>
          </a:bodyPr>
          <a:lstStyle/>
          <a:p>
            <a:pPr marL="273050" marR="0" lvl="0" indent="-254000" algn="just" rtl="0">
              <a:lnSpc>
                <a:spcPct val="90000"/>
              </a:lnSpc>
              <a:spcBef>
                <a:spcPts val="600"/>
              </a:spcBef>
              <a:spcAft>
                <a:spcPts val="600"/>
              </a:spcAft>
              <a:buClr>
                <a:schemeClr val="accent1"/>
              </a:buClr>
              <a:buSzPts val="2500"/>
              <a:buFont typeface="Arial"/>
              <a:buChar char="•"/>
            </a:pPr>
            <a:r>
              <a:rPr lang="en" sz="1800" b="1" i="0" u="sng" dirty="0">
                <a:solidFill>
                  <a:schemeClr val="dk2"/>
                </a:solidFill>
                <a:latin typeface="Cambria"/>
                <a:ea typeface="Cambria"/>
                <a:cs typeface="Cambria"/>
                <a:sym typeface="Cambria"/>
              </a:rPr>
              <a:t>A</a:t>
            </a:r>
            <a:r>
              <a:rPr lang="en" sz="1800" b="0" i="0" u="none" dirty="0">
                <a:solidFill>
                  <a:schemeClr val="dk2"/>
                </a:solidFill>
                <a:latin typeface="Cambria"/>
                <a:ea typeface="Cambria"/>
                <a:cs typeface="Cambria"/>
                <a:sym typeface="Cambria"/>
              </a:rPr>
              <a:t>l-Anon </a:t>
            </a:r>
            <a:r>
              <a:rPr lang="en" sz="1800" b="1" i="0" u="sng" dirty="0">
                <a:solidFill>
                  <a:schemeClr val="dk2"/>
                </a:solidFill>
                <a:latin typeface="Cambria"/>
                <a:ea typeface="Cambria"/>
                <a:cs typeface="Cambria"/>
                <a:sym typeface="Cambria"/>
              </a:rPr>
              <a:t>M</a:t>
            </a:r>
            <a:r>
              <a:rPr lang="en" sz="1800" b="0" i="0" u="none" dirty="0">
                <a:solidFill>
                  <a:schemeClr val="dk2"/>
                </a:solidFill>
                <a:latin typeface="Cambria"/>
                <a:ea typeface="Cambria"/>
                <a:cs typeface="Cambria"/>
                <a:sym typeface="Cambria"/>
              </a:rPr>
              <a:t>ember </a:t>
            </a:r>
            <a:r>
              <a:rPr lang="en" sz="1800" b="1" i="0" u="sng" dirty="0">
                <a:solidFill>
                  <a:schemeClr val="dk2"/>
                </a:solidFill>
                <a:latin typeface="Cambria"/>
                <a:ea typeface="Cambria"/>
                <a:cs typeface="Cambria"/>
                <a:sym typeface="Cambria"/>
              </a:rPr>
              <a:t>I</a:t>
            </a:r>
            <a:r>
              <a:rPr lang="en" sz="1800" b="0" i="0" u="none" dirty="0">
                <a:solidFill>
                  <a:schemeClr val="dk2"/>
                </a:solidFill>
                <a:latin typeface="Cambria"/>
                <a:ea typeface="Cambria"/>
                <a:cs typeface="Cambria"/>
                <a:sym typeface="Cambria"/>
              </a:rPr>
              <a:t>nvolved in </a:t>
            </a:r>
            <a:r>
              <a:rPr lang="en" sz="1800" b="1" i="0" u="sng" dirty="0">
                <a:solidFill>
                  <a:schemeClr val="dk2"/>
                </a:solidFill>
                <a:latin typeface="Cambria"/>
                <a:ea typeface="Cambria"/>
                <a:cs typeface="Cambria"/>
                <a:sym typeface="Cambria"/>
              </a:rPr>
              <a:t>A</a:t>
            </a:r>
            <a:r>
              <a:rPr lang="en" sz="1800" b="0" i="0" u="none" dirty="0">
                <a:solidFill>
                  <a:schemeClr val="dk2"/>
                </a:solidFill>
                <a:latin typeface="Cambria"/>
                <a:ea typeface="Cambria"/>
                <a:cs typeface="Cambria"/>
                <a:sym typeface="Cambria"/>
              </a:rPr>
              <a:t>lateen </a:t>
            </a:r>
            <a:r>
              <a:rPr lang="en" sz="1800" b="1" i="0" u="sng" dirty="0">
                <a:solidFill>
                  <a:schemeClr val="dk2"/>
                </a:solidFill>
                <a:latin typeface="Cambria"/>
                <a:ea typeface="Cambria"/>
                <a:cs typeface="Cambria"/>
                <a:sym typeface="Cambria"/>
              </a:rPr>
              <a:t>S</a:t>
            </a:r>
            <a:r>
              <a:rPr lang="en" sz="1800" b="0" i="0" u="none" dirty="0">
                <a:solidFill>
                  <a:schemeClr val="dk2"/>
                </a:solidFill>
                <a:latin typeface="Cambria"/>
                <a:ea typeface="Cambria"/>
                <a:cs typeface="Cambria"/>
                <a:sym typeface="Cambria"/>
              </a:rPr>
              <a:t>ervice</a:t>
            </a:r>
            <a:endParaRPr sz="1800" dirty="0"/>
          </a:p>
          <a:p>
            <a:pPr marL="273050" marR="0" lvl="0" indent="-254000" algn="l" rtl="0">
              <a:lnSpc>
                <a:spcPct val="90000"/>
              </a:lnSpc>
              <a:spcBef>
                <a:spcPts val="600"/>
              </a:spcBef>
              <a:spcAft>
                <a:spcPts val="600"/>
              </a:spcAft>
              <a:buClr>
                <a:schemeClr val="accent1"/>
              </a:buClr>
              <a:buSzPts val="2500"/>
              <a:buFont typeface="Arial"/>
              <a:buChar char="•"/>
            </a:pPr>
            <a:r>
              <a:rPr lang="en" sz="1800" b="0" i="0" u="none" dirty="0">
                <a:solidFill>
                  <a:schemeClr val="dk2"/>
                </a:solidFill>
                <a:latin typeface="Cambria"/>
                <a:ea typeface="Cambria"/>
                <a:cs typeface="Cambria"/>
                <a:sym typeface="Cambria"/>
              </a:rPr>
              <a:t>Al-Anon members who </a:t>
            </a:r>
            <a:r>
              <a:rPr lang="en" sz="1800" dirty="0"/>
              <a:t>are</a:t>
            </a:r>
            <a:r>
              <a:rPr lang="en" sz="1800" b="0" i="0" u="none" dirty="0">
                <a:solidFill>
                  <a:schemeClr val="dk2"/>
                </a:solidFill>
                <a:latin typeface="Cambria"/>
                <a:ea typeface="Cambria"/>
                <a:cs typeface="Cambria"/>
                <a:sym typeface="Cambria"/>
              </a:rPr>
              <a:t> Alateen </a:t>
            </a:r>
            <a:r>
              <a:rPr lang="en" sz="1800" b="1" i="0" u="none" dirty="0">
                <a:solidFill>
                  <a:schemeClr val="dk2"/>
                </a:solidFill>
                <a:latin typeface="Cambria"/>
                <a:ea typeface="Cambria"/>
                <a:cs typeface="Cambria"/>
                <a:sym typeface="Cambria"/>
              </a:rPr>
              <a:t>Group</a:t>
            </a:r>
            <a:r>
              <a:rPr lang="en" sz="1800" b="0" i="0" u="none" dirty="0">
                <a:solidFill>
                  <a:schemeClr val="dk2"/>
                </a:solidFill>
                <a:latin typeface="Cambria"/>
                <a:ea typeface="Cambria"/>
                <a:cs typeface="Cambria"/>
                <a:sym typeface="Cambria"/>
              </a:rPr>
              <a:t> Sponsors are directly responsible for Alateens at an Alateen meeting or event.</a:t>
            </a:r>
            <a:endParaRPr sz="1800" dirty="0"/>
          </a:p>
          <a:p>
            <a:pPr marL="273050" marR="0" lvl="0" indent="-234950" algn="just" rtl="0">
              <a:lnSpc>
                <a:spcPct val="90000"/>
              </a:lnSpc>
              <a:spcBef>
                <a:spcPts val="560"/>
              </a:spcBef>
              <a:spcAft>
                <a:spcPts val="600"/>
              </a:spcAft>
              <a:buClr>
                <a:schemeClr val="accent1"/>
              </a:buClr>
              <a:buSzPts val="2200"/>
              <a:buFont typeface="Arial"/>
              <a:buChar char="•"/>
            </a:pPr>
            <a:r>
              <a:rPr lang="en" sz="1800" b="0" i="0" u="none" dirty="0">
                <a:solidFill>
                  <a:schemeClr val="dk2"/>
                </a:solidFill>
                <a:latin typeface="Cambria"/>
                <a:ea typeface="Cambria"/>
                <a:cs typeface="Cambria"/>
                <a:sym typeface="Cambria"/>
              </a:rPr>
              <a:t>All AMIAS must be fully certified by </a:t>
            </a:r>
            <a:r>
              <a:rPr lang="en" sz="1800" b="1" i="0" u="none" dirty="0">
                <a:solidFill>
                  <a:schemeClr val="dk2"/>
                </a:solidFill>
                <a:latin typeface="Cambria"/>
                <a:ea typeface="Cambria"/>
                <a:cs typeface="Cambria"/>
                <a:sym typeface="Cambria"/>
              </a:rPr>
              <a:t>Area 24 </a:t>
            </a:r>
            <a:r>
              <a:rPr lang="en" sz="1800" i="0" u="none" dirty="0">
                <a:solidFill>
                  <a:schemeClr val="dk2"/>
                </a:solidFill>
                <a:latin typeface="Cambria"/>
                <a:ea typeface="Cambria"/>
                <a:cs typeface="Cambria"/>
                <a:sym typeface="Cambria"/>
              </a:rPr>
              <a:t>to participate in Alateen meetings in Maryland and DC</a:t>
            </a:r>
            <a:r>
              <a:rPr lang="en" sz="1800" b="0" i="0" u="none" dirty="0">
                <a:solidFill>
                  <a:schemeClr val="dk2"/>
                </a:solidFill>
                <a:latin typeface="Cambria"/>
                <a:ea typeface="Cambria"/>
                <a:cs typeface="Cambria"/>
                <a:sym typeface="Cambria"/>
              </a:rPr>
              <a:t>. </a:t>
            </a:r>
          </a:p>
          <a:p>
            <a:pPr marL="273050" lvl="0" indent="-234950" rtl="0">
              <a:lnSpc>
                <a:spcPct val="90000"/>
              </a:lnSpc>
              <a:spcBef>
                <a:spcPts val="560"/>
              </a:spcBef>
              <a:spcAft>
                <a:spcPts val="600"/>
              </a:spcAft>
              <a:buSzPts val="2200"/>
              <a:buChar char="•"/>
            </a:pPr>
            <a:r>
              <a:rPr lang="en" sz="1800" dirty="0">
                <a:highlight>
                  <a:srgbClr val="00FFFF"/>
                </a:highlight>
              </a:rPr>
              <a:t>Substitutes that are not Area 24 certified AMIAS are not permitted in Alateen meetings</a:t>
            </a:r>
            <a:r>
              <a:rPr lang="en" sz="1800" dirty="0"/>
              <a:t>.</a:t>
            </a:r>
            <a:endParaRPr sz="1800" dirty="0"/>
          </a:p>
        </p:txBody>
      </p:sp>
      <p:sp>
        <p:nvSpPr>
          <p:cNvPr id="108" name="Google Shape;108;p1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9</a:t>
            </a:fld>
            <a:endParaRPr sz="2400" b="1" i="0" u="none">
              <a:solidFill>
                <a:srgbClr val="26262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NewsPrint">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29857</TotalTime>
  <Words>4822</Words>
  <Application>Microsoft Office PowerPoint</Application>
  <PresentationFormat>On-screen Show (16:9)</PresentationFormat>
  <Paragraphs>537</Paragraphs>
  <Slides>50</Slides>
  <Notes>50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Aptos</vt:lpstr>
      <vt:lpstr>Arial</vt:lpstr>
      <vt:lpstr>Calibri</vt:lpstr>
      <vt:lpstr>Cambria</vt:lpstr>
      <vt:lpstr>Courier New</vt:lpstr>
      <vt:lpstr>Georgia</vt:lpstr>
      <vt:lpstr>Noto Sans Symbols</vt:lpstr>
      <vt:lpstr>Symbol</vt:lpstr>
      <vt:lpstr>Times New Roman</vt:lpstr>
      <vt:lpstr>Verdana</vt:lpstr>
      <vt:lpstr>Wingdings</vt:lpstr>
      <vt:lpstr>1_NewsPrint</vt:lpstr>
      <vt:lpstr>NewsPrint</vt:lpstr>
      <vt:lpstr>Alateen Training for New AMIAS   Alateen Service in Area 24 </vt:lpstr>
      <vt:lpstr>PowerPoint Presentation</vt:lpstr>
      <vt:lpstr>   What is Alateen?</vt:lpstr>
      <vt:lpstr>What is Area 24?</vt:lpstr>
      <vt:lpstr>Area Alateen Positions</vt:lpstr>
      <vt:lpstr>PowerPoint Presentation</vt:lpstr>
      <vt:lpstr>PowerPoint Presentation</vt:lpstr>
      <vt:lpstr>PowerPoint Presentation</vt:lpstr>
      <vt:lpstr>What is an AMIAS ?</vt:lpstr>
      <vt:lpstr>      Role of AMIAS </vt:lpstr>
      <vt:lpstr>PowerPoint Presentation</vt:lpstr>
      <vt:lpstr>Sponsors</vt:lpstr>
      <vt:lpstr>Alateen Meeting Format</vt:lpstr>
      <vt:lpstr>Alateen Meeting Resources</vt:lpstr>
      <vt:lpstr>In an Alateen Meeting</vt:lpstr>
      <vt:lpstr>Zoom/Hybrid Meetings</vt:lpstr>
      <vt:lpstr>PowerPoint Presentation</vt:lpstr>
      <vt:lpstr>PowerPoint Presentation</vt:lpstr>
      <vt:lpstr>PowerPoint Presentation</vt:lpstr>
      <vt:lpstr>PowerPoint Presentation</vt:lpstr>
      <vt:lpstr>Safety &amp; Behavioral Requirements </vt:lpstr>
      <vt:lpstr>Area 24 Requirements to become an AMIAS</vt:lpstr>
      <vt:lpstr>Area 24 Specific AMIAS Requirements</vt:lpstr>
      <vt:lpstr>Legal Requirements</vt:lpstr>
      <vt:lpstr>What We Will Cover</vt:lpstr>
      <vt:lpstr>Persons Responsible</vt:lpstr>
      <vt:lpstr>Physical Abuse</vt:lpstr>
      <vt:lpstr>Neglect</vt:lpstr>
      <vt:lpstr>Sexual Abuse</vt:lpstr>
      <vt:lpstr>Sexual Abuse/Exploitation</vt:lpstr>
      <vt:lpstr>Emotional Abuse</vt:lpstr>
      <vt:lpstr>Call to Report Abuse/Neglect</vt:lpstr>
      <vt:lpstr>Procedures for Reporting </vt:lpstr>
      <vt:lpstr>Contents of Report</vt:lpstr>
      <vt:lpstr>Failure to Report / Penalty</vt:lpstr>
      <vt:lpstr>After Reporting Child Abuse &amp; Neglect:</vt:lpstr>
      <vt:lpstr>Responsible Persons - DC</vt:lpstr>
      <vt:lpstr>Abuse - DC</vt:lpstr>
      <vt:lpstr>Neglect - DC</vt:lpstr>
      <vt:lpstr>Sexual Abuse - DC</vt:lpstr>
      <vt:lpstr>Emotional Abuse - DC</vt:lpstr>
      <vt:lpstr>Exceptions - DC</vt:lpstr>
      <vt:lpstr>Exceptions Cont’d - DC</vt:lpstr>
      <vt:lpstr>Procedures for Reporting Child Abuse &amp; Neglect Continued-DC</vt:lpstr>
      <vt:lpstr>Contents of Reports - DC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Crews</dc:creator>
  <cp:lastModifiedBy>Katie Crews</cp:lastModifiedBy>
  <cp:revision>7</cp:revision>
  <cp:lastPrinted>2026-03-16T10:40:35Z</cp:lastPrinted>
  <dcterms:modified xsi:type="dcterms:W3CDTF">2026-03-25T00:21:54Z</dcterms:modified>
</cp:coreProperties>
</file>