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48" r:id="rId1"/>
  </p:sldMasterIdLst>
  <p:sldIdLst>
    <p:sldId id="259" r:id="rId2"/>
    <p:sldId id="258" r:id="rId3"/>
    <p:sldId id="257" r:id="rId4"/>
    <p:sldId id="261" r:id="rId5"/>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0" autoAdjust="0"/>
    <p:restoredTop sz="94660"/>
  </p:normalViewPr>
  <p:slideViewPr>
    <p:cSldViewPr snapToGrid="0">
      <p:cViewPr varScale="1">
        <p:scale>
          <a:sx n="72" d="100"/>
          <a:sy n="72" d="100"/>
        </p:scale>
        <p:origin x="53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135922-10C0-4B26-BADB-04CF617EC0F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3518AF3-8A8D-4FEB-A08E-A5C8E974AC0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9FB8361-7F31-4BC5-A394-631D85FC0948}"/>
              </a:ext>
            </a:extLst>
          </p:cNvPr>
          <p:cNvSpPr>
            <a:spLocks noGrp="1"/>
          </p:cNvSpPr>
          <p:nvPr>
            <p:ph type="dt" sz="half" idx="10"/>
          </p:nvPr>
        </p:nvSpPr>
        <p:spPr/>
        <p:txBody>
          <a:bodyPr/>
          <a:lstStyle/>
          <a:p>
            <a:fld id="{B47C7CFA-F29E-45F5-A22B-4BB3F3F8ECC3}" type="datetimeFigureOut">
              <a:rPr lang="en-US" smtClean="0"/>
              <a:t>8/13/2020</a:t>
            </a:fld>
            <a:endParaRPr lang="en-US" dirty="0"/>
          </a:p>
        </p:txBody>
      </p:sp>
      <p:sp>
        <p:nvSpPr>
          <p:cNvPr id="5" name="Footer Placeholder 4">
            <a:extLst>
              <a:ext uri="{FF2B5EF4-FFF2-40B4-BE49-F238E27FC236}">
                <a16:creationId xmlns:a16="http://schemas.microsoft.com/office/drawing/2014/main" id="{D37545C6-6090-4DF1-9253-E91111B3E5B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AF01328-8717-4504-8A64-CB530E9892C5}"/>
              </a:ext>
            </a:extLst>
          </p:cNvPr>
          <p:cNvSpPr>
            <a:spLocks noGrp="1"/>
          </p:cNvSpPr>
          <p:nvPr>
            <p:ph type="sldNum" sz="quarter" idx="12"/>
          </p:nvPr>
        </p:nvSpPr>
        <p:spPr/>
        <p:txBody>
          <a:bodyPr/>
          <a:lstStyle/>
          <a:p>
            <a:fld id="{97231BAA-49CF-48CE-9984-830E73075B42}" type="slidenum">
              <a:rPr lang="en-US" smtClean="0"/>
              <a:t>‹#›</a:t>
            </a:fld>
            <a:endParaRPr lang="en-US" dirty="0"/>
          </a:p>
        </p:txBody>
      </p:sp>
    </p:spTree>
    <p:extLst>
      <p:ext uri="{BB962C8B-B14F-4D97-AF65-F5344CB8AC3E}">
        <p14:creationId xmlns:p14="http://schemas.microsoft.com/office/powerpoint/2010/main" val="6074645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7EB580-30CA-4E6C-8C3F-B8BB2E9E0AE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47370BB-5769-46FC-90F3-D850FA9D89A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52C73F-434B-4BC3-B37F-294639C6438C}"/>
              </a:ext>
            </a:extLst>
          </p:cNvPr>
          <p:cNvSpPr>
            <a:spLocks noGrp="1"/>
          </p:cNvSpPr>
          <p:nvPr>
            <p:ph type="dt" sz="half" idx="10"/>
          </p:nvPr>
        </p:nvSpPr>
        <p:spPr/>
        <p:txBody>
          <a:bodyPr/>
          <a:lstStyle/>
          <a:p>
            <a:fld id="{B47C7CFA-F29E-45F5-A22B-4BB3F3F8ECC3}" type="datetimeFigureOut">
              <a:rPr lang="en-US" smtClean="0"/>
              <a:t>8/13/2020</a:t>
            </a:fld>
            <a:endParaRPr lang="en-US" dirty="0"/>
          </a:p>
        </p:txBody>
      </p:sp>
      <p:sp>
        <p:nvSpPr>
          <p:cNvPr id="5" name="Footer Placeholder 4">
            <a:extLst>
              <a:ext uri="{FF2B5EF4-FFF2-40B4-BE49-F238E27FC236}">
                <a16:creationId xmlns:a16="http://schemas.microsoft.com/office/drawing/2014/main" id="{9908A733-B233-45AD-8F7D-0C006470F31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DDF2DB5-B152-40F5-B849-1C8641EE59FF}"/>
              </a:ext>
            </a:extLst>
          </p:cNvPr>
          <p:cNvSpPr>
            <a:spLocks noGrp="1"/>
          </p:cNvSpPr>
          <p:nvPr>
            <p:ph type="sldNum" sz="quarter" idx="12"/>
          </p:nvPr>
        </p:nvSpPr>
        <p:spPr/>
        <p:txBody>
          <a:bodyPr/>
          <a:lstStyle/>
          <a:p>
            <a:fld id="{97231BAA-49CF-48CE-9984-830E73075B42}" type="slidenum">
              <a:rPr lang="en-US" smtClean="0"/>
              <a:t>‹#›</a:t>
            </a:fld>
            <a:endParaRPr lang="en-US" dirty="0"/>
          </a:p>
        </p:txBody>
      </p:sp>
    </p:spTree>
    <p:extLst>
      <p:ext uri="{BB962C8B-B14F-4D97-AF65-F5344CB8AC3E}">
        <p14:creationId xmlns:p14="http://schemas.microsoft.com/office/powerpoint/2010/main" val="42437676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92B9D59-5DD5-4BBA-B5A2-97BB0050ECC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62C2FFA-1BF5-4086-B8E6-FE3427C12F8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A3AD57-A628-4F39-837F-00BD60830061}"/>
              </a:ext>
            </a:extLst>
          </p:cNvPr>
          <p:cNvSpPr>
            <a:spLocks noGrp="1"/>
          </p:cNvSpPr>
          <p:nvPr>
            <p:ph type="dt" sz="half" idx="10"/>
          </p:nvPr>
        </p:nvSpPr>
        <p:spPr/>
        <p:txBody>
          <a:bodyPr/>
          <a:lstStyle/>
          <a:p>
            <a:fld id="{B47C7CFA-F29E-45F5-A22B-4BB3F3F8ECC3}" type="datetimeFigureOut">
              <a:rPr lang="en-US" smtClean="0"/>
              <a:t>8/13/2020</a:t>
            </a:fld>
            <a:endParaRPr lang="en-US" dirty="0"/>
          </a:p>
        </p:txBody>
      </p:sp>
      <p:sp>
        <p:nvSpPr>
          <p:cNvPr id="5" name="Footer Placeholder 4">
            <a:extLst>
              <a:ext uri="{FF2B5EF4-FFF2-40B4-BE49-F238E27FC236}">
                <a16:creationId xmlns:a16="http://schemas.microsoft.com/office/drawing/2014/main" id="{5511C8CB-C13D-4136-8D63-CFA5E4CAC3A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DC32322-C125-4D1C-9150-763046E412E8}"/>
              </a:ext>
            </a:extLst>
          </p:cNvPr>
          <p:cNvSpPr>
            <a:spLocks noGrp="1"/>
          </p:cNvSpPr>
          <p:nvPr>
            <p:ph type="sldNum" sz="quarter" idx="12"/>
          </p:nvPr>
        </p:nvSpPr>
        <p:spPr/>
        <p:txBody>
          <a:bodyPr/>
          <a:lstStyle/>
          <a:p>
            <a:fld id="{97231BAA-49CF-48CE-9984-830E73075B42}" type="slidenum">
              <a:rPr lang="en-US" smtClean="0"/>
              <a:t>‹#›</a:t>
            </a:fld>
            <a:endParaRPr lang="en-US" dirty="0"/>
          </a:p>
        </p:txBody>
      </p:sp>
    </p:spTree>
    <p:extLst>
      <p:ext uri="{BB962C8B-B14F-4D97-AF65-F5344CB8AC3E}">
        <p14:creationId xmlns:p14="http://schemas.microsoft.com/office/powerpoint/2010/main" val="40665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101A91-5A5E-4945-90CE-F3E9F4F1DEF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997A72C-1459-469C-BB8C-D041BDB376B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7E18963-2ABA-4E04-8CA2-1A7DA737B3DE}"/>
              </a:ext>
            </a:extLst>
          </p:cNvPr>
          <p:cNvSpPr>
            <a:spLocks noGrp="1"/>
          </p:cNvSpPr>
          <p:nvPr>
            <p:ph type="dt" sz="half" idx="10"/>
          </p:nvPr>
        </p:nvSpPr>
        <p:spPr/>
        <p:txBody>
          <a:bodyPr/>
          <a:lstStyle/>
          <a:p>
            <a:fld id="{B47C7CFA-F29E-45F5-A22B-4BB3F3F8ECC3}" type="datetimeFigureOut">
              <a:rPr lang="en-US" smtClean="0"/>
              <a:t>8/13/2020</a:t>
            </a:fld>
            <a:endParaRPr lang="en-US" dirty="0"/>
          </a:p>
        </p:txBody>
      </p:sp>
      <p:sp>
        <p:nvSpPr>
          <p:cNvPr id="5" name="Footer Placeholder 4">
            <a:extLst>
              <a:ext uri="{FF2B5EF4-FFF2-40B4-BE49-F238E27FC236}">
                <a16:creationId xmlns:a16="http://schemas.microsoft.com/office/drawing/2014/main" id="{6EAF1FB8-AEDF-4BDF-8209-788DDEF06EC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60D4BEB-34D2-4709-84AC-C8D170168CEF}"/>
              </a:ext>
            </a:extLst>
          </p:cNvPr>
          <p:cNvSpPr>
            <a:spLocks noGrp="1"/>
          </p:cNvSpPr>
          <p:nvPr>
            <p:ph type="sldNum" sz="quarter" idx="12"/>
          </p:nvPr>
        </p:nvSpPr>
        <p:spPr/>
        <p:txBody>
          <a:bodyPr/>
          <a:lstStyle/>
          <a:p>
            <a:fld id="{97231BAA-49CF-48CE-9984-830E73075B42}" type="slidenum">
              <a:rPr lang="en-US" smtClean="0"/>
              <a:t>‹#›</a:t>
            </a:fld>
            <a:endParaRPr lang="en-US" dirty="0"/>
          </a:p>
        </p:txBody>
      </p:sp>
    </p:spTree>
    <p:extLst>
      <p:ext uri="{BB962C8B-B14F-4D97-AF65-F5344CB8AC3E}">
        <p14:creationId xmlns:p14="http://schemas.microsoft.com/office/powerpoint/2010/main" val="3123038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AC848-88EA-478B-B909-62CFC8B6E08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4396CC8-1860-47CC-A47D-2488F9D7B99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1172AB3-58BF-44CE-8E59-2F1E1A90BDCD}"/>
              </a:ext>
            </a:extLst>
          </p:cNvPr>
          <p:cNvSpPr>
            <a:spLocks noGrp="1"/>
          </p:cNvSpPr>
          <p:nvPr>
            <p:ph type="dt" sz="half" idx="10"/>
          </p:nvPr>
        </p:nvSpPr>
        <p:spPr/>
        <p:txBody>
          <a:bodyPr/>
          <a:lstStyle/>
          <a:p>
            <a:fld id="{B47C7CFA-F29E-45F5-A22B-4BB3F3F8ECC3}" type="datetimeFigureOut">
              <a:rPr lang="en-US" smtClean="0"/>
              <a:t>8/13/2020</a:t>
            </a:fld>
            <a:endParaRPr lang="en-US" dirty="0"/>
          </a:p>
        </p:txBody>
      </p:sp>
      <p:sp>
        <p:nvSpPr>
          <p:cNvPr id="5" name="Footer Placeholder 4">
            <a:extLst>
              <a:ext uri="{FF2B5EF4-FFF2-40B4-BE49-F238E27FC236}">
                <a16:creationId xmlns:a16="http://schemas.microsoft.com/office/drawing/2014/main" id="{33600818-1455-4365-9EEF-76F18850E70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2D3D10B-AEEA-41C2-8A6B-A4AE05CD1FF4}"/>
              </a:ext>
            </a:extLst>
          </p:cNvPr>
          <p:cNvSpPr>
            <a:spLocks noGrp="1"/>
          </p:cNvSpPr>
          <p:nvPr>
            <p:ph type="sldNum" sz="quarter" idx="12"/>
          </p:nvPr>
        </p:nvSpPr>
        <p:spPr/>
        <p:txBody>
          <a:bodyPr/>
          <a:lstStyle/>
          <a:p>
            <a:fld id="{97231BAA-49CF-48CE-9984-830E73075B42}" type="slidenum">
              <a:rPr lang="en-US" smtClean="0"/>
              <a:t>‹#›</a:t>
            </a:fld>
            <a:endParaRPr lang="en-US" dirty="0"/>
          </a:p>
        </p:txBody>
      </p:sp>
    </p:spTree>
    <p:extLst>
      <p:ext uri="{BB962C8B-B14F-4D97-AF65-F5344CB8AC3E}">
        <p14:creationId xmlns:p14="http://schemas.microsoft.com/office/powerpoint/2010/main" val="153785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15C23C-00C8-4D4E-B560-C57C39D5FBB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A2DA5C1-6B07-46A7-81DE-EEF13C5BBE5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26C80C0-A987-4130-95A8-AA0957C35B3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E9076B3-1689-4483-AB8F-6210F2649B9D}"/>
              </a:ext>
            </a:extLst>
          </p:cNvPr>
          <p:cNvSpPr>
            <a:spLocks noGrp="1"/>
          </p:cNvSpPr>
          <p:nvPr>
            <p:ph type="dt" sz="half" idx="10"/>
          </p:nvPr>
        </p:nvSpPr>
        <p:spPr/>
        <p:txBody>
          <a:bodyPr/>
          <a:lstStyle/>
          <a:p>
            <a:fld id="{B47C7CFA-F29E-45F5-A22B-4BB3F3F8ECC3}" type="datetimeFigureOut">
              <a:rPr lang="en-US" smtClean="0"/>
              <a:t>8/13/2020</a:t>
            </a:fld>
            <a:endParaRPr lang="en-US" dirty="0"/>
          </a:p>
        </p:txBody>
      </p:sp>
      <p:sp>
        <p:nvSpPr>
          <p:cNvPr id="6" name="Footer Placeholder 5">
            <a:extLst>
              <a:ext uri="{FF2B5EF4-FFF2-40B4-BE49-F238E27FC236}">
                <a16:creationId xmlns:a16="http://schemas.microsoft.com/office/drawing/2014/main" id="{F5A9656C-E0C0-4608-84F4-A5BCAF7FA5F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0FFF1A6-2D05-44D3-8CEE-33DC93366E2F}"/>
              </a:ext>
            </a:extLst>
          </p:cNvPr>
          <p:cNvSpPr>
            <a:spLocks noGrp="1"/>
          </p:cNvSpPr>
          <p:nvPr>
            <p:ph type="sldNum" sz="quarter" idx="12"/>
          </p:nvPr>
        </p:nvSpPr>
        <p:spPr/>
        <p:txBody>
          <a:bodyPr/>
          <a:lstStyle/>
          <a:p>
            <a:fld id="{97231BAA-49CF-48CE-9984-830E73075B42}" type="slidenum">
              <a:rPr lang="en-US" smtClean="0"/>
              <a:t>‹#›</a:t>
            </a:fld>
            <a:endParaRPr lang="en-US" dirty="0"/>
          </a:p>
        </p:txBody>
      </p:sp>
    </p:spTree>
    <p:extLst>
      <p:ext uri="{BB962C8B-B14F-4D97-AF65-F5344CB8AC3E}">
        <p14:creationId xmlns:p14="http://schemas.microsoft.com/office/powerpoint/2010/main" val="37351476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7C5F8-E8D2-4785-992D-3744CE4540D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133F2DE-CC18-44E3-AB14-5D2AB86D5EC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AFA9AA7-5B94-47C7-A06F-4A6F72CAD98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F7B8E8C-CE46-43C5-88FA-C4B72C7AE61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2F0B10A-9426-47CF-8023-39F0F3DF7A3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1225515-CE94-49BA-BED2-3E5C84CF3CD9}"/>
              </a:ext>
            </a:extLst>
          </p:cNvPr>
          <p:cNvSpPr>
            <a:spLocks noGrp="1"/>
          </p:cNvSpPr>
          <p:nvPr>
            <p:ph type="dt" sz="half" idx="10"/>
          </p:nvPr>
        </p:nvSpPr>
        <p:spPr/>
        <p:txBody>
          <a:bodyPr/>
          <a:lstStyle/>
          <a:p>
            <a:fld id="{B47C7CFA-F29E-45F5-A22B-4BB3F3F8ECC3}" type="datetimeFigureOut">
              <a:rPr lang="en-US" smtClean="0"/>
              <a:t>8/13/2020</a:t>
            </a:fld>
            <a:endParaRPr lang="en-US" dirty="0"/>
          </a:p>
        </p:txBody>
      </p:sp>
      <p:sp>
        <p:nvSpPr>
          <p:cNvPr id="8" name="Footer Placeholder 7">
            <a:extLst>
              <a:ext uri="{FF2B5EF4-FFF2-40B4-BE49-F238E27FC236}">
                <a16:creationId xmlns:a16="http://schemas.microsoft.com/office/drawing/2014/main" id="{B02E3EB2-B8B8-452A-BD87-89224D7E4E70}"/>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2FA9F7C1-A22D-42E0-9E1E-47DDFBD143C2}"/>
              </a:ext>
            </a:extLst>
          </p:cNvPr>
          <p:cNvSpPr>
            <a:spLocks noGrp="1"/>
          </p:cNvSpPr>
          <p:nvPr>
            <p:ph type="sldNum" sz="quarter" idx="12"/>
          </p:nvPr>
        </p:nvSpPr>
        <p:spPr/>
        <p:txBody>
          <a:bodyPr/>
          <a:lstStyle/>
          <a:p>
            <a:fld id="{97231BAA-49CF-48CE-9984-830E73075B42}" type="slidenum">
              <a:rPr lang="en-US" smtClean="0"/>
              <a:t>‹#›</a:t>
            </a:fld>
            <a:endParaRPr lang="en-US" dirty="0"/>
          </a:p>
        </p:txBody>
      </p:sp>
    </p:spTree>
    <p:extLst>
      <p:ext uri="{BB962C8B-B14F-4D97-AF65-F5344CB8AC3E}">
        <p14:creationId xmlns:p14="http://schemas.microsoft.com/office/powerpoint/2010/main" val="27262555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94C7DB-93EE-4D25-87FE-7682689638A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71528B7-6234-44D0-B0C0-1B96F82778D5}"/>
              </a:ext>
            </a:extLst>
          </p:cNvPr>
          <p:cNvSpPr>
            <a:spLocks noGrp="1"/>
          </p:cNvSpPr>
          <p:nvPr>
            <p:ph type="dt" sz="half" idx="10"/>
          </p:nvPr>
        </p:nvSpPr>
        <p:spPr/>
        <p:txBody>
          <a:bodyPr/>
          <a:lstStyle/>
          <a:p>
            <a:fld id="{B47C7CFA-F29E-45F5-A22B-4BB3F3F8ECC3}" type="datetimeFigureOut">
              <a:rPr lang="en-US" smtClean="0"/>
              <a:t>8/13/2020</a:t>
            </a:fld>
            <a:endParaRPr lang="en-US" dirty="0"/>
          </a:p>
        </p:txBody>
      </p:sp>
      <p:sp>
        <p:nvSpPr>
          <p:cNvPr id="4" name="Footer Placeholder 3">
            <a:extLst>
              <a:ext uri="{FF2B5EF4-FFF2-40B4-BE49-F238E27FC236}">
                <a16:creationId xmlns:a16="http://schemas.microsoft.com/office/drawing/2014/main" id="{CCD4289F-119A-44DE-84CB-F7E8DA87440C}"/>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1E28BB43-F827-42B0-95FC-AE5F793B5A98}"/>
              </a:ext>
            </a:extLst>
          </p:cNvPr>
          <p:cNvSpPr>
            <a:spLocks noGrp="1"/>
          </p:cNvSpPr>
          <p:nvPr>
            <p:ph type="sldNum" sz="quarter" idx="12"/>
          </p:nvPr>
        </p:nvSpPr>
        <p:spPr/>
        <p:txBody>
          <a:bodyPr/>
          <a:lstStyle/>
          <a:p>
            <a:fld id="{97231BAA-49CF-48CE-9984-830E73075B42}" type="slidenum">
              <a:rPr lang="en-US" smtClean="0"/>
              <a:t>‹#›</a:t>
            </a:fld>
            <a:endParaRPr lang="en-US" dirty="0"/>
          </a:p>
        </p:txBody>
      </p:sp>
    </p:spTree>
    <p:extLst>
      <p:ext uri="{BB962C8B-B14F-4D97-AF65-F5344CB8AC3E}">
        <p14:creationId xmlns:p14="http://schemas.microsoft.com/office/powerpoint/2010/main" val="14866735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B5CBB9B-A3E7-4D18-995B-54491D9EEB3D}"/>
              </a:ext>
            </a:extLst>
          </p:cNvPr>
          <p:cNvSpPr>
            <a:spLocks noGrp="1"/>
          </p:cNvSpPr>
          <p:nvPr>
            <p:ph type="dt" sz="half" idx="10"/>
          </p:nvPr>
        </p:nvSpPr>
        <p:spPr/>
        <p:txBody>
          <a:bodyPr/>
          <a:lstStyle/>
          <a:p>
            <a:fld id="{B47C7CFA-F29E-45F5-A22B-4BB3F3F8ECC3}" type="datetimeFigureOut">
              <a:rPr lang="en-US" smtClean="0"/>
              <a:t>8/13/2020</a:t>
            </a:fld>
            <a:endParaRPr lang="en-US" dirty="0"/>
          </a:p>
        </p:txBody>
      </p:sp>
      <p:sp>
        <p:nvSpPr>
          <p:cNvPr id="3" name="Footer Placeholder 2">
            <a:extLst>
              <a:ext uri="{FF2B5EF4-FFF2-40B4-BE49-F238E27FC236}">
                <a16:creationId xmlns:a16="http://schemas.microsoft.com/office/drawing/2014/main" id="{3A45F1A1-2550-43A6-9B6A-C5DA63B8C932}"/>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CC4731C8-DDBD-497A-A333-C5C3B8FBDB57}"/>
              </a:ext>
            </a:extLst>
          </p:cNvPr>
          <p:cNvSpPr>
            <a:spLocks noGrp="1"/>
          </p:cNvSpPr>
          <p:nvPr>
            <p:ph type="sldNum" sz="quarter" idx="12"/>
          </p:nvPr>
        </p:nvSpPr>
        <p:spPr/>
        <p:txBody>
          <a:bodyPr/>
          <a:lstStyle/>
          <a:p>
            <a:fld id="{97231BAA-49CF-48CE-9984-830E73075B42}" type="slidenum">
              <a:rPr lang="en-US" smtClean="0"/>
              <a:t>‹#›</a:t>
            </a:fld>
            <a:endParaRPr lang="en-US" dirty="0"/>
          </a:p>
        </p:txBody>
      </p:sp>
    </p:spTree>
    <p:extLst>
      <p:ext uri="{BB962C8B-B14F-4D97-AF65-F5344CB8AC3E}">
        <p14:creationId xmlns:p14="http://schemas.microsoft.com/office/powerpoint/2010/main" val="22119274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6713B8-D6C3-4FF9-9031-E36D09A6E34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DDBD6C0-0116-4DC6-9210-E0B4033FD90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34382C1-226B-4682-A29D-8EE73E37228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23F4195-5226-47B0-A3BA-BD2F5BDC3A26}"/>
              </a:ext>
            </a:extLst>
          </p:cNvPr>
          <p:cNvSpPr>
            <a:spLocks noGrp="1"/>
          </p:cNvSpPr>
          <p:nvPr>
            <p:ph type="dt" sz="half" idx="10"/>
          </p:nvPr>
        </p:nvSpPr>
        <p:spPr/>
        <p:txBody>
          <a:bodyPr/>
          <a:lstStyle/>
          <a:p>
            <a:fld id="{B47C7CFA-F29E-45F5-A22B-4BB3F3F8ECC3}" type="datetimeFigureOut">
              <a:rPr lang="en-US" smtClean="0"/>
              <a:t>8/13/2020</a:t>
            </a:fld>
            <a:endParaRPr lang="en-US" dirty="0"/>
          </a:p>
        </p:txBody>
      </p:sp>
      <p:sp>
        <p:nvSpPr>
          <p:cNvPr id="6" name="Footer Placeholder 5">
            <a:extLst>
              <a:ext uri="{FF2B5EF4-FFF2-40B4-BE49-F238E27FC236}">
                <a16:creationId xmlns:a16="http://schemas.microsoft.com/office/drawing/2014/main" id="{EB71C298-83B6-4AAB-903F-952F0925A03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588C3F7-B329-4FB7-89FF-375799B5E12D}"/>
              </a:ext>
            </a:extLst>
          </p:cNvPr>
          <p:cNvSpPr>
            <a:spLocks noGrp="1"/>
          </p:cNvSpPr>
          <p:nvPr>
            <p:ph type="sldNum" sz="quarter" idx="12"/>
          </p:nvPr>
        </p:nvSpPr>
        <p:spPr/>
        <p:txBody>
          <a:bodyPr/>
          <a:lstStyle/>
          <a:p>
            <a:fld id="{97231BAA-49CF-48CE-9984-830E73075B42}" type="slidenum">
              <a:rPr lang="en-US" smtClean="0"/>
              <a:t>‹#›</a:t>
            </a:fld>
            <a:endParaRPr lang="en-US" dirty="0"/>
          </a:p>
        </p:txBody>
      </p:sp>
    </p:spTree>
    <p:extLst>
      <p:ext uri="{BB962C8B-B14F-4D97-AF65-F5344CB8AC3E}">
        <p14:creationId xmlns:p14="http://schemas.microsoft.com/office/powerpoint/2010/main" val="33724345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E44DD-9070-4EBE-B1EA-55A8A088328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7727D2A-088C-4798-A4FC-B5C4C84A2B2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798C1C98-2017-444A-91DB-73848D4FD0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3F8E4DC-999D-49E0-AF39-925EB4BA6029}"/>
              </a:ext>
            </a:extLst>
          </p:cNvPr>
          <p:cNvSpPr>
            <a:spLocks noGrp="1"/>
          </p:cNvSpPr>
          <p:nvPr>
            <p:ph type="dt" sz="half" idx="10"/>
          </p:nvPr>
        </p:nvSpPr>
        <p:spPr/>
        <p:txBody>
          <a:bodyPr/>
          <a:lstStyle/>
          <a:p>
            <a:fld id="{B47C7CFA-F29E-45F5-A22B-4BB3F3F8ECC3}" type="datetimeFigureOut">
              <a:rPr lang="en-US" smtClean="0"/>
              <a:t>8/13/2020</a:t>
            </a:fld>
            <a:endParaRPr lang="en-US" dirty="0"/>
          </a:p>
        </p:txBody>
      </p:sp>
      <p:sp>
        <p:nvSpPr>
          <p:cNvPr id="6" name="Footer Placeholder 5">
            <a:extLst>
              <a:ext uri="{FF2B5EF4-FFF2-40B4-BE49-F238E27FC236}">
                <a16:creationId xmlns:a16="http://schemas.microsoft.com/office/drawing/2014/main" id="{027AA404-5836-4F6B-B39D-051889294DC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A3353A6-04EB-4893-80AE-1ACE66112253}"/>
              </a:ext>
            </a:extLst>
          </p:cNvPr>
          <p:cNvSpPr>
            <a:spLocks noGrp="1"/>
          </p:cNvSpPr>
          <p:nvPr>
            <p:ph type="sldNum" sz="quarter" idx="12"/>
          </p:nvPr>
        </p:nvSpPr>
        <p:spPr/>
        <p:txBody>
          <a:bodyPr/>
          <a:lstStyle/>
          <a:p>
            <a:fld id="{97231BAA-49CF-48CE-9984-830E73075B42}" type="slidenum">
              <a:rPr lang="en-US" smtClean="0"/>
              <a:t>‹#›</a:t>
            </a:fld>
            <a:endParaRPr lang="en-US" dirty="0"/>
          </a:p>
        </p:txBody>
      </p:sp>
    </p:spTree>
    <p:extLst>
      <p:ext uri="{BB962C8B-B14F-4D97-AF65-F5344CB8AC3E}">
        <p14:creationId xmlns:p14="http://schemas.microsoft.com/office/powerpoint/2010/main" val="24263932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ED37D35-9E8A-4494-A2AD-1BC0F8C68DC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4619052-B322-466A-9045-89E2B15E5D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CA05E6-FF85-467D-9C88-BEA591E0AC7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7C7CFA-F29E-45F5-A22B-4BB3F3F8ECC3}" type="datetimeFigureOut">
              <a:rPr lang="en-US" smtClean="0"/>
              <a:t>8/13/2020</a:t>
            </a:fld>
            <a:endParaRPr lang="en-US" dirty="0"/>
          </a:p>
        </p:txBody>
      </p:sp>
      <p:sp>
        <p:nvSpPr>
          <p:cNvPr id="5" name="Footer Placeholder 4">
            <a:extLst>
              <a:ext uri="{FF2B5EF4-FFF2-40B4-BE49-F238E27FC236}">
                <a16:creationId xmlns:a16="http://schemas.microsoft.com/office/drawing/2014/main" id="{8602C101-11BA-4D55-9788-EBD448C2BA6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11A5ADD7-2003-4F00-91B8-063CE9A77B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231BAA-49CF-48CE-9984-830E73075B42}" type="slidenum">
              <a:rPr lang="en-US" smtClean="0"/>
              <a:t>‹#›</a:t>
            </a:fld>
            <a:endParaRPr lang="en-US" dirty="0"/>
          </a:p>
        </p:txBody>
      </p:sp>
    </p:spTree>
    <p:extLst>
      <p:ext uri="{BB962C8B-B14F-4D97-AF65-F5344CB8AC3E}">
        <p14:creationId xmlns:p14="http://schemas.microsoft.com/office/powerpoint/2010/main" val="26057263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AD46C-F267-44F0-8021-F01ECCB9B38C}"/>
              </a:ext>
            </a:extLst>
          </p:cNvPr>
          <p:cNvSpPr>
            <a:spLocks noGrp="1"/>
          </p:cNvSpPr>
          <p:nvPr>
            <p:ph type="title"/>
          </p:nvPr>
        </p:nvSpPr>
        <p:spPr>
          <a:xfrm>
            <a:off x="838200" y="365125"/>
            <a:ext cx="10515600" cy="560161"/>
          </a:xfrm>
        </p:spPr>
        <p:txBody>
          <a:bodyPr>
            <a:normAutofit/>
          </a:bodyPr>
          <a:lstStyle/>
          <a:p>
            <a:pPr algn="ctr"/>
            <a:r>
              <a:rPr lang="en-US" sz="1800" b="1" dirty="0"/>
              <a:t>CREATING A CHECK REQUEST &gt; FOR A </a:t>
            </a:r>
            <a:r>
              <a:rPr lang="en-US" sz="1800" b="1" u="sng" dirty="0"/>
              <a:t>MEMBER REIMBURSMENT</a:t>
            </a:r>
          </a:p>
        </p:txBody>
      </p:sp>
      <p:sp>
        <p:nvSpPr>
          <p:cNvPr id="19" name="TextBox 18">
            <a:extLst>
              <a:ext uri="{FF2B5EF4-FFF2-40B4-BE49-F238E27FC236}">
                <a16:creationId xmlns:a16="http://schemas.microsoft.com/office/drawing/2014/main" id="{D3B22EA1-5096-4049-B878-75B1EBB717AC}"/>
              </a:ext>
            </a:extLst>
          </p:cNvPr>
          <p:cNvSpPr txBox="1"/>
          <p:nvPr/>
        </p:nvSpPr>
        <p:spPr>
          <a:xfrm>
            <a:off x="239486" y="1327331"/>
            <a:ext cx="2427514" cy="1754326"/>
          </a:xfrm>
          <a:prstGeom prst="rect">
            <a:avLst/>
          </a:prstGeom>
          <a:noFill/>
        </p:spPr>
        <p:txBody>
          <a:bodyPr wrap="square" rtlCol="0">
            <a:spAutoFit/>
          </a:bodyPr>
          <a:lstStyle/>
          <a:p>
            <a:r>
              <a:rPr lang="en-US" sz="1200" dirty="0"/>
              <a:t>1.Enter the </a:t>
            </a:r>
            <a:r>
              <a:rPr lang="en-US" sz="1200" u="sng" dirty="0"/>
              <a:t>Family name </a:t>
            </a:r>
            <a:r>
              <a:rPr lang="en-US" sz="1200" dirty="0"/>
              <a:t>if Individual Family, OR </a:t>
            </a:r>
            <a:r>
              <a:rPr lang="en-US" sz="1200" u="sng" dirty="0"/>
              <a:t>Name of Organization, </a:t>
            </a:r>
            <a:r>
              <a:rPr lang="en-US" sz="1200" dirty="0"/>
              <a:t>OR  </a:t>
            </a:r>
            <a:r>
              <a:rPr lang="en-US" sz="1200" u="sng" dirty="0"/>
              <a:t>Name of Project</a:t>
            </a:r>
            <a:r>
              <a:rPr lang="en-US" sz="1200" dirty="0"/>
              <a:t>.</a:t>
            </a:r>
          </a:p>
          <a:p>
            <a:endParaRPr lang="en-US" sz="1200" dirty="0"/>
          </a:p>
          <a:p>
            <a:r>
              <a:rPr lang="en-US" sz="1200" dirty="0"/>
              <a:t>2. Enter the date you are Requesting approval next to the REQUEST DATE and the # 0f CHILDREN &amp; ADULTS that will benefit from this funding.</a:t>
            </a:r>
          </a:p>
        </p:txBody>
      </p:sp>
      <p:cxnSp>
        <p:nvCxnSpPr>
          <p:cNvPr id="21" name="Straight Arrow Connector 20">
            <a:extLst>
              <a:ext uri="{FF2B5EF4-FFF2-40B4-BE49-F238E27FC236}">
                <a16:creationId xmlns:a16="http://schemas.microsoft.com/office/drawing/2014/main" id="{7F89BC7F-2E48-4B46-9D32-740250283FF1}"/>
              </a:ext>
            </a:extLst>
          </p:cNvPr>
          <p:cNvCxnSpPr>
            <a:cxnSpLocks/>
          </p:cNvCxnSpPr>
          <p:nvPr/>
        </p:nvCxnSpPr>
        <p:spPr>
          <a:xfrm>
            <a:off x="2526356" y="1625205"/>
            <a:ext cx="1186543" cy="56016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6023CC95-8DDB-43E9-884B-1EE815B1ADB7}"/>
              </a:ext>
            </a:extLst>
          </p:cNvPr>
          <p:cNvCxnSpPr>
            <a:cxnSpLocks/>
          </p:cNvCxnSpPr>
          <p:nvPr/>
        </p:nvCxnSpPr>
        <p:spPr>
          <a:xfrm>
            <a:off x="2526356" y="2618551"/>
            <a:ext cx="92985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4C1E2B9E-1AAF-4B13-9FBA-8BDF0B12C04B}"/>
              </a:ext>
            </a:extLst>
          </p:cNvPr>
          <p:cNvSpPr txBox="1"/>
          <p:nvPr/>
        </p:nvSpPr>
        <p:spPr>
          <a:xfrm>
            <a:off x="740230" y="3143609"/>
            <a:ext cx="2296884" cy="461665"/>
          </a:xfrm>
          <a:prstGeom prst="rect">
            <a:avLst/>
          </a:prstGeom>
          <a:noFill/>
        </p:spPr>
        <p:txBody>
          <a:bodyPr wrap="square" rtlCol="0">
            <a:spAutoFit/>
          </a:bodyPr>
          <a:lstStyle/>
          <a:p>
            <a:r>
              <a:rPr lang="en-US" sz="1200" dirty="0"/>
              <a:t>3. Select the appropriate funding category and click on the box.</a:t>
            </a:r>
          </a:p>
        </p:txBody>
      </p:sp>
      <p:cxnSp>
        <p:nvCxnSpPr>
          <p:cNvPr id="29" name="Straight Arrow Connector 28">
            <a:extLst>
              <a:ext uri="{FF2B5EF4-FFF2-40B4-BE49-F238E27FC236}">
                <a16:creationId xmlns:a16="http://schemas.microsoft.com/office/drawing/2014/main" id="{10163945-653C-44C1-A053-6DDDEE22EDE1}"/>
              </a:ext>
            </a:extLst>
          </p:cNvPr>
          <p:cNvCxnSpPr>
            <a:cxnSpLocks/>
          </p:cNvCxnSpPr>
          <p:nvPr/>
        </p:nvCxnSpPr>
        <p:spPr>
          <a:xfrm>
            <a:off x="2955232" y="3322513"/>
            <a:ext cx="43542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DCB9B23A-E476-4B00-BABB-BEA499E32C38}"/>
              </a:ext>
            </a:extLst>
          </p:cNvPr>
          <p:cNvSpPr txBox="1"/>
          <p:nvPr/>
        </p:nvSpPr>
        <p:spPr>
          <a:xfrm>
            <a:off x="838200" y="3984163"/>
            <a:ext cx="1905000" cy="646331"/>
          </a:xfrm>
          <a:prstGeom prst="rect">
            <a:avLst/>
          </a:prstGeom>
          <a:noFill/>
        </p:spPr>
        <p:txBody>
          <a:bodyPr wrap="square" rtlCol="0">
            <a:spAutoFit/>
          </a:bodyPr>
          <a:lstStyle/>
          <a:p>
            <a:r>
              <a:rPr lang="en-US" sz="1200" dirty="0"/>
              <a:t>4. Begin filling in the information requested within this area.</a:t>
            </a:r>
          </a:p>
        </p:txBody>
      </p:sp>
      <p:sp>
        <p:nvSpPr>
          <p:cNvPr id="4" name="Arrow: Right 3">
            <a:extLst>
              <a:ext uri="{FF2B5EF4-FFF2-40B4-BE49-F238E27FC236}">
                <a16:creationId xmlns:a16="http://schemas.microsoft.com/office/drawing/2014/main" id="{813E13A5-BAE1-4919-9701-E0891A9E7F61}"/>
              </a:ext>
            </a:extLst>
          </p:cNvPr>
          <p:cNvSpPr/>
          <p:nvPr/>
        </p:nvSpPr>
        <p:spPr>
          <a:xfrm>
            <a:off x="2405743" y="3766458"/>
            <a:ext cx="631371" cy="82208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B2B5A705-185D-4415-BEC4-99D758237D5C}"/>
              </a:ext>
            </a:extLst>
          </p:cNvPr>
          <p:cNvSpPr txBox="1"/>
          <p:nvPr/>
        </p:nvSpPr>
        <p:spPr>
          <a:xfrm>
            <a:off x="5164207" y="816420"/>
            <a:ext cx="4205080" cy="369332"/>
          </a:xfrm>
          <a:prstGeom prst="rect">
            <a:avLst/>
          </a:prstGeom>
          <a:noFill/>
        </p:spPr>
        <p:txBody>
          <a:bodyPr wrap="square" rtlCol="0">
            <a:spAutoFit/>
          </a:bodyPr>
          <a:lstStyle/>
          <a:p>
            <a:pPr algn="ctr"/>
            <a:r>
              <a:rPr lang="en-US" dirty="0"/>
              <a:t>SLIDE 1 OF 2 SLIDES – TOP OF PAGE</a:t>
            </a:r>
          </a:p>
        </p:txBody>
      </p:sp>
      <p:pic>
        <p:nvPicPr>
          <p:cNvPr id="24" name="Content Placeholder 23">
            <a:extLst>
              <a:ext uri="{FF2B5EF4-FFF2-40B4-BE49-F238E27FC236}">
                <a16:creationId xmlns:a16="http://schemas.microsoft.com/office/drawing/2014/main" id="{FD84F79E-F697-4E0C-8563-08B881AB49F6}"/>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712899" y="1122934"/>
            <a:ext cx="7019048" cy="3980952"/>
          </a:xfrm>
        </p:spPr>
      </p:pic>
    </p:spTree>
    <p:extLst>
      <p:ext uri="{BB962C8B-B14F-4D97-AF65-F5344CB8AC3E}">
        <p14:creationId xmlns:p14="http://schemas.microsoft.com/office/powerpoint/2010/main" val="5766483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FFCDB7-C9D9-4A23-80CA-79718C6B6353}"/>
              </a:ext>
            </a:extLst>
          </p:cNvPr>
          <p:cNvSpPr>
            <a:spLocks noGrp="1"/>
          </p:cNvSpPr>
          <p:nvPr>
            <p:ph type="title"/>
          </p:nvPr>
        </p:nvSpPr>
        <p:spPr>
          <a:xfrm>
            <a:off x="838200" y="365126"/>
            <a:ext cx="10515600" cy="941160"/>
          </a:xfrm>
        </p:spPr>
        <p:txBody>
          <a:bodyPr>
            <a:normAutofit/>
          </a:bodyPr>
          <a:lstStyle/>
          <a:p>
            <a:pPr algn="ctr"/>
            <a:r>
              <a:rPr lang="en-US" sz="1800" b="1" dirty="0"/>
              <a:t>CREATING A CHECK REQUEST &gt; FOR </a:t>
            </a:r>
            <a:r>
              <a:rPr lang="en-US" sz="1800" b="1" u="sng" dirty="0"/>
              <a:t>MEMBER REIMBURSMENT</a:t>
            </a:r>
            <a:br>
              <a:rPr lang="en-US" sz="1800" b="1" dirty="0"/>
            </a:br>
            <a:r>
              <a:rPr lang="en-US" sz="1800" b="1" dirty="0"/>
              <a:t>SLIDE 2 0f 2</a:t>
            </a:r>
            <a:endParaRPr lang="en-US" sz="1800" dirty="0"/>
          </a:p>
        </p:txBody>
      </p:sp>
      <p:sp>
        <p:nvSpPr>
          <p:cNvPr id="7" name="TextBox 6">
            <a:extLst>
              <a:ext uri="{FF2B5EF4-FFF2-40B4-BE49-F238E27FC236}">
                <a16:creationId xmlns:a16="http://schemas.microsoft.com/office/drawing/2014/main" id="{338C73BE-7C35-4437-B31B-EC47F750255A}"/>
              </a:ext>
            </a:extLst>
          </p:cNvPr>
          <p:cNvSpPr txBox="1"/>
          <p:nvPr/>
        </p:nvSpPr>
        <p:spPr>
          <a:xfrm>
            <a:off x="163286" y="2808498"/>
            <a:ext cx="2476307" cy="4339650"/>
          </a:xfrm>
          <a:prstGeom prst="rect">
            <a:avLst/>
          </a:prstGeom>
          <a:noFill/>
        </p:spPr>
        <p:txBody>
          <a:bodyPr wrap="square" rtlCol="0">
            <a:spAutoFit/>
          </a:bodyPr>
          <a:lstStyle/>
          <a:p>
            <a:r>
              <a:rPr lang="en-US" sz="1200" dirty="0"/>
              <a:t>5</a:t>
            </a:r>
            <a:r>
              <a:rPr lang="en-US" sz="1200" b="1" dirty="0"/>
              <a:t>.</a:t>
            </a:r>
            <a:r>
              <a:rPr lang="en-US" sz="1200" b="1" u="sng" dirty="0"/>
              <a:t>In the event Food Cards are</a:t>
            </a:r>
          </a:p>
          <a:p>
            <a:r>
              <a:rPr lang="en-US" sz="1200" b="1" u="sng" dirty="0"/>
              <a:t>part of the Check Request click on the Yes or No box</a:t>
            </a:r>
            <a:r>
              <a:rPr lang="en-US" sz="1200" b="1" dirty="0"/>
              <a:t>. If Yes then enter the # of cards in the blank space review the example shown. Then using the cost times the number of cards place the total cost for the cards in the space provided. Be sure to then add the amount from slide 1, if applicable. In this example the amount from slide 1= $236.75 + cost for cards $291.00 = Total Amount $527.75 </a:t>
            </a:r>
          </a:p>
          <a:p>
            <a:r>
              <a:rPr lang="en-US" sz="1200" b="1" dirty="0"/>
              <a:t>Finally, member enters their name and address in the Check Payable area in the space provided. . It is best to note the amount to be reimbursed in the Make Check Payable area.</a:t>
            </a:r>
          </a:p>
          <a:p>
            <a:r>
              <a:rPr lang="en-US" sz="1200" b="1" u="sng" dirty="0"/>
              <a:t>SPECIAL NOTE</a:t>
            </a:r>
            <a:r>
              <a:rPr lang="en-US" sz="1200" b="1" dirty="0"/>
              <a:t>: </a:t>
            </a:r>
          </a:p>
          <a:p>
            <a:r>
              <a:rPr lang="en-US" sz="1200" b="1" dirty="0"/>
              <a:t>Reimbursements to a member should not include the total that is listed for Food and/or Gas Cards.</a:t>
            </a:r>
          </a:p>
        </p:txBody>
      </p:sp>
      <p:sp>
        <p:nvSpPr>
          <p:cNvPr id="8" name="Arrow: Right 7">
            <a:extLst>
              <a:ext uri="{FF2B5EF4-FFF2-40B4-BE49-F238E27FC236}">
                <a16:creationId xmlns:a16="http://schemas.microsoft.com/office/drawing/2014/main" id="{A9970CBA-2042-4FE9-9AC6-B5153F3C50C5}"/>
              </a:ext>
            </a:extLst>
          </p:cNvPr>
          <p:cNvSpPr/>
          <p:nvPr/>
        </p:nvSpPr>
        <p:spPr>
          <a:xfrm>
            <a:off x="2772138" y="3410802"/>
            <a:ext cx="784041" cy="1260545"/>
          </a:xfrm>
          <a:prstGeom prst="rightArrow">
            <a:avLst>
              <a:gd name="adj1" fmla="val 50000"/>
              <a:gd name="adj2" fmla="val 4282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996A0FA4-E844-4DF1-8AB4-46403F1829F8}"/>
              </a:ext>
            </a:extLst>
          </p:cNvPr>
          <p:cNvSpPr txBox="1"/>
          <p:nvPr/>
        </p:nvSpPr>
        <p:spPr>
          <a:xfrm>
            <a:off x="5900055" y="3663248"/>
            <a:ext cx="264816" cy="276999"/>
          </a:xfrm>
          <a:prstGeom prst="rect">
            <a:avLst/>
          </a:prstGeom>
          <a:noFill/>
        </p:spPr>
        <p:txBody>
          <a:bodyPr wrap="none" rtlCol="0">
            <a:spAutoFit/>
          </a:bodyPr>
          <a:lstStyle/>
          <a:p>
            <a:r>
              <a:rPr lang="en-US" sz="1200" dirty="0"/>
              <a:t>X</a:t>
            </a:r>
          </a:p>
        </p:txBody>
      </p:sp>
      <p:sp>
        <p:nvSpPr>
          <p:cNvPr id="11" name="TextBox 10">
            <a:extLst>
              <a:ext uri="{FF2B5EF4-FFF2-40B4-BE49-F238E27FC236}">
                <a16:creationId xmlns:a16="http://schemas.microsoft.com/office/drawing/2014/main" id="{2E22E164-7F11-402A-9B01-7CF2CA89A775}"/>
              </a:ext>
            </a:extLst>
          </p:cNvPr>
          <p:cNvSpPr txBox="1"/>
          <p:nvPr/>
        </p:nvSpPr>
        <p:spPr>
          <a:xfrm>
            <a:off x="7881257" y="3712037"/>
            <a:ext cx="345781" cy="276999"/>
          </a:xfrm>
          <a:prstGeom prst="rect">
            <a:avLst/>
          </a:prstGeom>
          <a:noFill/>
        </p:spPr>
        <p:txBody>
          <a:bodyPr wrap="square" rtlCol="0">
            <a:spAutoFit/>
          </a:bodyPr>
          <a:lstStyle/>
          <a:p>
            <a:r>
              <a:rPr lang="en-US" sz="1200" dirty="0"/>
              <a:t> 6</a:t>
            </a:r>
          </a:p>
        </p:txBody>
      </p:sp>
      <p:sp>
        <p:nvSpPr>
          <p:cNvPr id="13" name="TextBox 12">
            <a:extLst>
              <a:ext uri="{FF2B5EF4-FFF2-40B4-BE49-F238E27FC236}">
                <a16:creationId xmlns:a16="http://schemas.microsoft.com/office/drawing/2014/main" id="{A25C5602-A45F-4312-B67E-E18E6D46BBF3}"/>
              </a:ext>
            </a:extLst>
          </p:cNvPr>
          <p:cNvSpPr txBox="1"/>
          <p:nvPr/>
        </p:nvSpPr>
        <p:spPr>
          <a:xfrm>
            <a:off x="5366658" y="3200394"/>
            <a:ext cx="228274" cy="276999"/>
          </a:xfrm>
          <a:prstGeom prst="rect">
            <a:avLst/>
          </a:prstGeom>
          <a:noFill/>
        </p:spPr>
        <p:txBody>
          <a:bodyPr wrap="square" rtlCol="0">
            <a:spAutoFit/>
          </a:bodyPr>
          <a:lstStyle/>
          <a:p>
            <a:r>
              <a:rPr lang="en-US" sz="1200" dirty="0"/>
              <a:t>X</a:t>
            </a:r>
          </a:p>
        </p:txBody>
      </p:sp>
      <p:sp>
        <p:nvSpPr>
          <p:cNvPr id="19" name="TextBox 18">
            <a:extLst>
              <a:ext uri="{FF2B5EF4-FFF2-40B4-BE49-F238E27FC236}">
                <a16:creationId xmlns:a16="http://schemas.microsoft.com/office/drawing/2014/main" id="{6C47A7F5-A4F2-45A9-A73C-BAC4E188AFCD}"/>
              </a:ext>
            </a:extLst>
          </p:cNvPr>
          <p:cNvSpPr txBox="1"/>
          <p:nvPr/>
        </p:nvSpPr>
        <p:spPr>
          <a:xfrm>
            <a:off x="4626418" y="4985643"/>
            <a:ext cx="4354293" cy="1015663"/>
          </a:xfrm>
          <a:prstGeom prst="rect">
            <a:avLst/>
          </a:prstGeom>
          <a:noFill/>
        </p:spPr>
        <p:txBody>
          <a:bodyPr wrap="square" rtlCol="0">
            <a:spAutoFit/>
          </a:bodyPr>
          <a:lstStyle/>
          <a:p>
            <a:r>
              <a:rPr lang="en-US" sz="1200" dirty="0"/>
              <a:t>6. Once the  member completes the form with all the required information it is to be sent with the related receipt(s), and/or invoice(s) to the Organization Chair for approval with a copy to the  Welfare Chair. The Chair approving the Request will send it off to the Treasurer for reimbursement.</a:t>
            </a:r>
          </a:p>
        </p:txBody>
      </p:sp>
      <p:cxnSp>
        <p:nvCxnSpPr>
          <p:cNvPr id="18" name="Straight Arrow Connector 17">
            <a:extLst>
              <a:ext uri="{FF2B5EF4-FFF2-40B4-BE49-F238E27FC236}">
                <a16:creationId xmlns:a16="http://schemas.microsoft.com/office/drawing/2014/main" id="{62CE3FFB-2C8A-4535-86FD-EFDC84DEFC70}"/>
              </a:ext>
            </a:extLst>
          </p:cNvPr>
          <p:cNvCxnSpPr>
            <a:cxnSpLocks/>
          </p:cNvCxnSpPr>
          <p:nvPr/>
        </p:nvCxnSpPr>
        <p:spPr>
          <a:xfrm>
            <a:off x="2639593" y="4753901"/>
            <a:ext cx="123004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559FBAAC-D3D5-4A6D-BA58-F1B259DB2770}"/>
              </a:ext>
            </a:extLst>
          </p:cNvPr>
          <p:cNvCxnSpPr/>
          <p:nvPr/>
        </p:nvCxnSpPr>
        <p:spPr>
          <a:xfrm flipV="1">
            <a:off x="2332383" y="5287617"/>
            <a:ext cx="1645162" cy="20585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6" name="Content Placeholder 5">
            <a:extLst>
              <a:ext uri="{FF2B5EF4-FFF2-40B4-BE49-F238E27FC236}">
                <a16:creationId xmlns:a16="http://schemas.microsoft.com/office/drawing/2014/main" id="{91EF8E12-973B-4B1C-BA81-F1151C4E8E1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110090" y="2048915"/>
            <a:ext cx="7589055" cy="3904762"/>
          </a:xfrm>
        </p:spPr>
      </p:pic>
    </p:spTree>
    <p:extLst>
      <p:ext uri="{BB962C8B-B14F-4D97-AF65-F5344CB8AC3E}">
        <p14:creationId xmlns:p14="http://schemas.microsoft.com/office/powerpoint/2010/main" val="33828664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AD46C-F267-44F0-8021-F01ECCB9B38C}"/>
              </a:ext>
            </a:extLst>
          </p:cNvPr>
          <p:cNvSpPr>
            <a:spLocks noGrp="1"/>
          </p:cNvSpPr>
          <p:nvPr>
            <p:ph type="title"/>
          </p:nvPr>
        </p:nvSpPr>
        <p:spPr>
          <a:xfrm>
            <a:off x="838200" y="365125"/>
            <a:ext cx="10515600" cy="560161"/>
          </a:xfrm>
        </p:spPr>
        <p:txBody>
          <a:bodyPr>
            <a:normAutofit/>
          </a:bodyPr>
          <a:lstStyle/>
          <a:p>
            <a:pPr algn="ctr"/>
            <a:r>
              <a:rPr lang="en-US" sz="1800" b="1" dirty="0"/>
              <a:t>CREATING A CHECK REQUEST &gt; FOR </a:t>
            </a:r>
            <a:r>
              <a:rPr lang="en-US" sz="1800" b="1" u="sng" dirty="0"/>
              <a:t>ORGANIZATION REIMBURSMENT</a:t>
            </a:r>
          </a:p>
        </p:txBody>
      </p:sp>
      <p:sp>
        <p:nvSpPr>
          <p:cNvPr id="19" name="TextBox 18">
            <a:extLst>
              <a:ext uri="{FF2B5EF4-FFF2-40B4-BE49-F238E27FC236}">
                <a16:creationId xmlns:a16="http://schemas.microsoft.com/office/drawing/2014/main" id="{D3B22EA1-5096-4049-B878-75B1EBB717AC}"/>
              </a:ext>
            </a:extLst>
          </p:cNvPr>
          <p:cNvSpPr txBox="1"/>
          <p:nvPr/>
        </p:nvSpPr>
        <p:spPr>
          <a:xfrm>
            <a:off x="239486" y="783999"/>
            <a:ext cx="2427514" cy="1938992"/>
          </a:xfrm>
          <a:prstGeom prst="rect">
            <a:avLst/>
          </a:prstGeom>
          <a:noFill/>
        </p:spPr>
        <p:txBody>
          <a:bodyPr wrap="square" rtlCol="0">
            <a:spAutoFit/>
          </a:bodyPr>
          <a:lstStyle/>
          <a:p>
            <a:r>
              <a:rPr lang="en-US" sz="1200" b="1" dirty="0"/>
              <a:t>1</a:t>
            </a:r>
            <a:r>
              <a:rPr lang="en-US" sz="1200" dirty="0"/>
              <a:t>.Enter the </a:t>
            </a:r>
            <a:r>
              <a:rPr lang="en-US" sz="1200" u="sng" dirty="0"/>
              <a:t>Name of Family </a:t>
            </a:r>
            <a:r>
              <a:rPr lang="en-US" sz="1200" dirty="0"/>
              <a:t>if Individual Family, OR </a:t>
            </a:r>
            <a:r>
              <a:rPr lang="en-US" sz="1200" u="sng" dirty="0"/>
              <a:t>Name of Organization</a:t>
            </a:r>
            <a:r>
              <a:rPr lang="en-US" sz="1200" dirty="0"/>
              <a:t>, OR </a:t>
            </a:r>
            <a:r>
              <a:rPr lang="en-US" sz="1200" u="sng" dirty="0"/>
              <a:t>Name of Project</a:t>
            </a:r>
          </a:p>
          <a:p>
            <a:endParaRPr lang="en-US" sz="1200" dirty="0"/>
          </a:p>
          <a:p>
            <a:r>
              <a:rPr lang="en-US" sz="1200" dirty="0"/>
              <a:t>2. Enter the date you are Requesting approval next to the REQUEST DATE and the # 0f CHILDREN &amp; ADULTS that will benefit from this funding.</a:t>
            </a:r>
          </a:p>
          <a:p>
            <a:r>
              <a:rPr lang="en-US" sz="1200" dirty="0"/>
              <a:t>.</a:t>
            </a:r>
          </a:p>
        </p:txBody>
      </p:sp>
      <p:sp>
        <p:nvSpPr>
          <p:cNvPr id="25" name="TextBox 24">
            <a:extLst>
              <a:ext uri="{FF2B5EF4-FFF2-40B4-BE49-F238E27FC236}">
                <a16:creationId xmlns:a16="http://schemas.microsoft.com/office/drawing/2014/main" id="{4C1E2B9E-1AAF-4B13-9FBA-8BDF0B12C04B}"/>
              </a:ext>
            </a:extLst>
          </p:cNvPr>
          <p:cNvSpPr txBox="1"/>
          <p:nvPr/>
        </p:nvSpPr>
        <p:spPr>
          <a:xfrm>
            <a:off x="740230" y="3024341"/>
            <a:ext cx="2296884" cy="461665"/>
          </a:xfrm>
          <a:prstGeom prst="rect">
            <a:avLst/>
          </a:prstGeom>
          <a:noFill/>
        </p:spPr>
        <p:txBody>
          <a:bodyPr wrap="square" rtlCol="0">
            <a:spAutoFit/>
          </a:bodyPr>
          <a:lstStyle/>
          <a:p>
            <a:r>
              <a:rPr lang="en-US" sz="1200" b="1" dirty="0"/>
              <a:t>3</a:t>
            </a:r>
            <a:r>
              <a:rPr lang="en-US" sz="1200" dirty="0"/>
              <a:t>. Select the appropriate funding category and click in the box.</a:t>
            </a:r>
          </a:p>
        </p:txBody>
      </p:sp>
      <p:cxnSp>
        <p:nvCxnSpPr>
          <p:cNvPr id="29" name="Straight Arrow Connector 28">
            <a:extLst>
              <a:ext uri="{FF2B5EF4-FFF2-40B4-BE49-F238E27FC236}">
                <a16:creationId xmlns:a16="http://schemas.microsoft.com/office/drawing/2014/main" id="{10163945-653C-44C1-A053-6DDDEE22EDE1}"/>
              </a:ext>
            </a:extLst>
          </p:cNvPr>
          <p:cNvCxnSpPr>
            <a:cxnSpLocks/>
          </p:cNvCxnSpPr>
          <p:nvPr/>
        </p:nvCxnSpPr>
        <p:spPr>
          <a:xfrm>
            <a:off x="2814889" y="3176741"/>
            <a:ext cx="36374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DCB9B23A-E476-4B00-BABB-BEA499E32C38}"/>
              </a:ext>
            </a:extLst>
          </p:cNvPr>
          <p:cNvSpPr txBox="1"/>
          <p:nvPr/>
        </p:nvSpPr>
        <p:spPr>
          <a:xfrm>
            <a:off x="838200" y="3825139"/>
            <a:ext cx="1905000" cy="646331"/>
          </a:xfrm>
          <a:prstGeom prst="rect">
            <a:avLst/>
          </a:prstGeom>
          <a:noFill/>
        </p:spPr>
        <p:txBody>
          <a:bodyPr wrap="square" rtlCol="0">
            <a:spAutoFit/>
          </a:bodyPr>
          <a:lstStyle/>
          <a:p>
            <a:r>
              <a:rPr lang="en-US" sz="1200" b="1" dirty="0"/>
              <a:t>4</a:t>
            </a:r>
            <a:r>
              <a:rPr lang="en-US" sz="1200" dirty="0"/>
              <a:t>. Begin filling in the information requested within this area.</a:t>
            </a:r>
          </a:p>
        </p:txBody>
      </p:sp>
      <p:sp>
        <p:nvSpPr>
          <p:cNvPr id="4" name="Arrow: Right 3">
            <a:extLst>
              <a:ext uri="{FF2B5EF4-FFF2-40B4-BE49-F238E27FC236}">
                <a16:creationId xmlns:a16="http://schemas.microsoft.com/office/drawing/2014/main" id="{813E13A5-BAE1-4919-9701-E0891A9E7F61}"/>
              </a:ext>
            </a:extLst>
          </p:cNvPr>
          <p:cNvSpPr/>
          <p:nvPr/>
        </p:nvSpPr>
        <p:spPr>
          <a:xfrm>
            <a:off x="2405743" y="3633938"/>
            <a:ext cx="772886" cy="82208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extBox 13">
            <a:extLst>
              <a:ext uri="{FF2B5EF4-FFF2-40B4-BE49-F238E27FC236}">
                <a16:creationId xmlns:a16="http://schemas.microsoft.com/office/drawing/2014/main" id="{2F91D797-8168-4137-B9F5-4C7D963B28C7}"/>
              </a:ext>
            </a:extLst>
          </p:cNvPr>
          <p:cNvSpPr txBox="1"/>
          <p:nvPr/>
        </p:nvSpPr>
        <p:spPr>
          <a:xfrm>
            <a:off x="5366662" y="849080"/>
            <a:ext cx="4241164" cy="338554"/>
          </a:xfrm>
          <a:prstGeom prst="rect">
            <a:avLst/>
          </a:prstGeom>
          <a:noFill/>
        </p:spPr>
        <p:txBody>
          <a:bodyPr wrap="square" rtlCol="0">
            <a:spAutoFit/>
          </a:bodyPr>
          <a:lstStyle/>
          <a:p>
            <a:r>
              <a:rPr lang="en-US" sz="1600" b="1" dirty="0"/>
              <a:t>SLIDE 1 OF 2 SLIDES – TOP OF PAGE</a:t>
            </a:r>
          </a:p>
        </p:txBody>
      </p:sp>
      <p:cxnSp>
        <p:nvCxnSpPr>
          <p:cNvPr id="31" name="Straight Arrow Connector 30">
            <a:extLst>
              <a:ext uri="{FF2B5EF4-FFF2-40B4-BE49-F238E27FC236}">
                <a16:creationId xmlns:a16="http://schemas.microsoft.com/office/drawing/2014/main" id="{EC1F551D-5AF8-40BD-8D3F-970DE21250DF}"/>
              </a:ext>
            </a:extLst>
          </p:cNvPr>
          <p:cNvCxnSpPr/>
          <p:nvPr/>
        </p:nvCxnSpPr>
        <p:spPr>
          <a:xfrm>
            <a:off x="2146852" y="1255789"/>
            <a:ext cx="1404731" cy="91320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3" name="Connector: Elbow 32">
            <a:extLst>
              <a:ext uri="{FF2B5EF4-FFF2-40B4-BE49-F238E27FC236}">
                <a16:creationId xmlns:a16="http://schemas.microsoft.com/office/drawing/2014/main" id="{42F7F3F2-4862-4F6F-AF2C-AD20CCE61836}"/>
              </a:ext>
            </a:extLst>
          </p:cNvPr>
          <p:cNvCxnSpPr>
            <a:cxnSpLocks/>
          </p:cNvCxnSpPr>
          <p:nvPr/>
        </p:nvCxnSpPr>
        <p:spPr>
          <a:xfrm>
            <a:off x="1996596" y="2381562"/>
            <a:ext cx="818293" cy="251791"/>
          </a:xfrm>
          <a:prstGeom prst="bentConnector3">
            <a:avLst>
              <a:gd name="adj1" fmla="val 51620"/>
            </a:avLst>
          </a:prstGeom>
          <a:ln>
            <a:tailEnd type="triangle"/>
          </a:ln>
        </p:spPr>
        <p:style>
          <a:lnRef idx="1">
            <a:schemeClr val="accent1"/>
          </a:lnRef>
          <a:fillRef idx="0">
            <a:schemeClr val="accent1"/>
          </a:fillRef>
          <a:effectRef idx="0">
            <a:schemeClr val="accent1"/>
          </a:effectRef>
          <a:fontRef idx="minor">
            <a:schemeClr val="tx1"/>
          </a:fontRef>
        </p:style>
      </p:cxnSp>
      <p:pic>
        <p:nvPicPr>
          <p:cNvPr id="46" name="Content Placeholder 45">
            <a:extLst>
              <a:ext uri="{FF2B5EF4-FFF2-40B4-BE49-F238E27FC236}">
                <a16:creationId xmlns:a16="http://schemas.microsoft.com/office/drawing/2014/main" id="{7FB2437D-E37D-4B86-A242-DB2665264606}"/>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589725" y="1322038"/>
            <a:ext cx="7026886" cy="4351338"/>
          </a:xfrm>
        </p:spPr>
      </p:pic>
    </p:spTree>
    <p:extLst>
      <p:ext uri="{BB962C8B-B14F-4D97-AF65-F5344CB8AC3E}">
        <p14:creationId xmlns:p14="http://schemas.microsoft.com/office/powerpoint/2010/main" val="28087386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FFCDB7-C9D9-4A23-80CA-79718C6B6353}"/>
              </a:ext>
            </a:extLst>
          </p:cNvPr>
          <p:cNvSpPr>
            <a:spLocks noGrp="1"/>
          </p:cNvSpPr>
          <p:nvPr>
            <p:ph type="title"/>
          </p:nvPr>
        </p:nvSpPr>
        <p:spPr>
          <a:xfrm>
            <a:off x="838200" y="365126"/>
            <a:ext cx="10515600" cy="762179"/>
          </a:xfrm>
        </p:spPr>
        <p:txBody>
          <a:bodyPr>
            <a:normAutofit/>
          </a:bodyPr>
          <a:lstStyle/>
          <a:p>
            <a:pPr algn="ctr"/>
            <a:r>
              <a:rPr lang="en-US" sz="1800" b="1" dirty="0"/>
              <a:t>CREATING A CHECK REQUEST &gt; FOR AN </a:t>
            </a:r>
            <a:r>
              <a:rPr lang="en-US" sz="1800" b="1" u="sng" dirty="0"/>
              <a:t>ORGANIZATION</a:t>
            </a:r>
            <a:r>
              <a:rPr lang="en-US" sz="1800" b="1" dirty="0"/>
              <a:t> REIMBURSMENT</a:t>
            </a:r>
            <a:br>
              <a:rPr lang="en-US" sz="1800" b="1" dirty="0"/>
            </a:br>
            <a:r>
              <a:rPr lang="en-US" sz="1800" b="1" dirty="0"/>
              <a:t>SLIDE 2 0f 2 - BOTTOM OF PAGE</a:t>
            </a:r>
            <a:endParaRPr lang="en-US" sz="1800" dirty="0"/>
          </a:p>
        </p:txBody>
      </p:sp>
      <p:sp>
        <p:nvSpPr>
          <p:cNvPr id="7" name="TextBox 6">
            <a:extLst>
              <a:ext uri="{FF2B5EF4-FFF2-40B4-BE49-F238E27FC236}">
                <a16:creationId xmlns:a16="http://schemas.microsoft.com/office/drawing/2014/main" id="{338C73BE-7C35-4437-B31B-EC47F750255A}"/>
              </a:ext>
            </a:extLst>
          </p:cNvPr>
          <p:cNvSpPr txBox="1"/>
          <p:nvPr/>
        </p:nvSpPr>
        <p:spPr>
          <a:xfrm>
            <a:off x="163286" y="2144014"/>
            <a:ext cx="2513653" cy="4339650"/>
          </a:xfrm>
          <a:prstGeom prst="rect">
            <a:avLst/>
          </a:prstGeom>
          <a:noFill/>
        </p:spPr>
        <p:txBody>
          <a:bodyPr wrap="square" rtlCol="0">
            <a:spAutoFit/>
          </a:bodyPr>
          <a:lstStyle/>
          <a:p>
            <a:r>
              <a:rPr lang="en-US" sz="1200" b="1" dirty="0"/>
              <a:t>5</a:t>
            </a:r>
            <a:r>
              <a:rPr lang="en-US" sz="1200" dirty="0"/>
              <a:t>.</a:t>
            </a:r>
            <a:r>
              <a:rPr lang="en-US" sz="1200" b="1" dirty="0"/>
              <a:t>In the event Food Cards are</a:t>
            </a:r>
          </a:p>
          <a:p>
            <a:r>
              <a:rPr lang="en-US" sz="1200" b="1" dirty="0"/>
              <a:t>part of the Check Request click on the </a:t>
            </a:r>
            <a:r>
              <a:rPr lang="en-US" sz="1200" b="1" u="sng" dirty="0"/>
              <a:t>Yes or No box</a:t>
            </a:r>
            <a:r>
              <a:rPr lang="en-US" sz="1200" b="1" dirty="0"/>
              <a:t>. If Yes then enter the # of cards in the blank space review the example shown. Then using the cost times the number of cards place the total cost for the cards in the space provided. Be sure to then add the amount from slide 1, if applicable. In this example the amount from slide 1 is $240.00 + cost for cards $2,328.00 = Total Amount $2,568.00</a:t>
            </a:r>
          </a:p>
          <a:p>
            <a:r>
              <a:rPr lang="en-US" sz="1200" b="1" dirty="0"/>
              <a:t>Finally, member enters the name of the Organization and their address in the Check Payable area in the space provided. It is best to note the amount to be reimbursed in the Make Check Payable area.</a:t>
            </a:r>
          </a:p>
          <a:p>
            <a:r>
              <a:rPr lang="en-US" sz="1200" b="1" u="sng" dirty="0"/>
              <a:t>SPECIAL NOTE</a:t>
            </a:r>
            <a:r>
              <a:rPr lang="en-US" sz="1200" b="1" dirty="0"/>
              <a:t>: </a:t>
            </a:r>
          </a:p>
          <a:p>
            <a:r>
              <a:rPr lang="en-US" sz="1200" b="1" dirty="0"/>
              <a:t>Reimbursements to an organization should not include the total that is listed for Food and/or Gas Cards.</a:t>
            </a:r>
          </a:p>
        </p:txBody>
      </p:sp>
      <p:sp>
        <p:nvSpPr>
          <p:cNvPr id="8" name="Arrow: Right 7">
            <a:extLst>
              <a:ext uri="{FF2B5EF4-FFF2-40B4-BE49-F238E27FC236}">
                <a16:creationId xmlns:a16="http://schemas.microsoft.com/office/drawing/2014/main" id="{A9970CBA-2042-4FE9-9AC6-B5153F3C50C5}"/>
              </a:ext>
            </a:extLst>
          </p:cNvPr>
          <p:cNvSpPr/>
          <p:nvPr/>
        </p:nvSpPr>
        <p:spPr>
          <a:xfrm>
            <a:off x="2820887" y="2544417"/>
            <a:ext cx="853263" cy="1298713"/>
          </a:xfrm>
          <a:prstGeom prst="rightArrow">
            <a:avLst>
              <a:gd name="adj1" fmla="val 50000"/>
              <a:gd name="adj2" fmla="val 5546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Box 18">
            <a:extLst>
              <a:ext uri="{FF2B5EF4-FFF2-40B4-BE49-F238E27FC236}">
                <a16:creationId xmlns:a16="http://schemas.microsoft.com/office/drawing/2014/main" id="{6C47A7F5-A4F2-45A9-A73C-BAC4E188AFCD}"/>
              </a:ext>
            </a:extLst>
          </p:cNvPr>
          <p:cNvSpPr txBox="1"/>
          <p:nvPr/>
        </p:nvSpPr>
        <p:spPr>
          <a:xfrm>
            <a:off x="4626418" y="5648243"/>
            <a:ext cx="4354293" cy="1015663"/>
          </a:xfrm>
          <a:prstGeom prst="rect">
            <a:avLst/>
          </a:prstGeom>
          <a:noFill/>
        </p:spPr>
        <p:txBody>
          <a:bodyPr wrap="square" rtlCol="0">
            <a:spAutoFit/>
          </a:bodyPr>
          <a:lstStyle/>
          <a:p>
            <a:r>
              <a:rPr lang="en-US" sz="1200" b="1" dirty="0"/>
              <a:t>6</a:t>
            </a:r>
            <a:r>
              <a:rPr lang="en-US" sz="1200" dirty="0"/>
              <a:t>. . </a:t>
            </a:r>
            <a:r>
              <a:rPr lang="en-US" sz="1200" b="1" dirty="0"/>
              <a:t>Once the member completes the form with all the required information it is to be sent with the related receipt(s), and/or invoice(s) to the Organization Chair for approval with a copy to the  Welfare Chair. The Chair approving the Request will send it off to the Treasurer for reimbursement</a:t>
            </a:r>
            <a:r>
              <a:rPr lang="en-US" sz="1200" dirty="0"/>
              <a:t>.</a:t>
            </a:r>
          </a:p>
        </p:txBody>
      </p:sp>
      <p:cxnSp>
        <p:nvCxnSpPr>
          <p:cNvPr id="24" name="Straight Arrow Connector 23">
            <a:extLst>
              <a:ext uri="{FF2B5EF4-FFF2-40B4-BE49-F238E27FC236}">
                <a16:creationId xmlns:a16="http://schemas.microsoft.com/office/drawing/2014/main" id="{2F58617E-5DA4-42DD-B4CC-837200311AA6}"/>
              </a:ext>
            </a:extLst>
          </p:cNvPr>
          <p:cNvCxnSpPr>
            <a:cxnSpLocks/>
          </p:cNvCxnSpPr>
          <p:nvPr/>
        </p:nvCxnSpPr>
        <p:spPr>
          <a:xfrm>
            <a:off x="2425148" y="4115267"/>
            <a:ext cx="2093009" cy="37184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74CF28FB-8710-459F-8B6B-2DF17BFCB21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18157" y="1314910"/>
            <a:ext cx="7523809" cy="4333333"/>
          </a:xfrm>
          <a:prstGeom prst="rect">
            <a:avLst/>
          </a:prstGeom>
        </p:spPr>
      </p:pic>
      <p:cxnSp>
        <p:nvCxnSpPr>
          <p:cNvPr id="11" name="Straight Arrow Connector 10">
            <a:extLst>
              <a:ext uri="{FF2B5EF4-FFF2-40B4-BE49-F238E27FC236}">
                <a16:creationId xmlns:a16="http://schemas.microsoft.com/office/drawing/2014/main" id="{C6AFC238-450D-4071-959A-8A41F5116D8A}"/>
              </a:ext>
            </a:extLst>
          </p:cNvPr>
          <p:cNvCxnSpPr>
            <a:cxnSpLocks/>
          </p:cNvCxnSpPr>
          <p:nvPr/>
        </p:nvCxnSpPr>
        <p:spPr>
          <a:xfrm flipV="1">
            <a:off x="2517913" y="4903303"/>
            <a:ext cx="1842052" cy="8099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328797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766</TotalTime>
  <Words>651</Words>
  <Application>Microsoft Office PowerPoint</Application>
  <PresentationFormat>Widescreen</PresentationFormat>
  <Paragraphs>32</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CREATING A CHECK REQUEST &gt; FOR A MEMBER REIMBURSMENT</vt:lpstr>
      <vt:lpstr>CREATING A CHECK REQUEST &gt; FOR MEMBER REIMBURSMENT SLIDE 2 0f 2</vt:lpstr>
      <vt:lpstr>CREATING A CHECK REQUEST &gt; FOR ORGANIZATION REIMBURSMENT</vt:lpstr>
      <vt:lpstr>CREATING A CHECK REQUEST &gt; FOR AN ORGANIZATION REIMBURSMENT SLIDE 2 0f 2 - BOTTOM OF PAGE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CREATING A CHECK REQUEST &gt; FOR MEMBER REIMBURSMENT</dc:title>
  <dc:creator>Linda Ianelli</dc:creator>
  <cp:lastModifiedBy>Linda Ianelli</cp:lastModifiedBy>
  <cp:revision>43</cp:revision>
  <cp:lastPrinted>2019-10-15T02:21:05Z</cp:lastPrinted>
  <dcterms:created xsi:type="dcterms:W3CDTF">2019-10-13T04:48:11Z</dcterms:created>
  <dcterms:modified xsi:type="dcterms:W3CDTF">2020-08-14T00:31:15Z</dcterms:modified>
</cp:coreProperties>
</file>