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1" r:id="rId4"/>
    <p:sldId id="274" r:id="rId5"/>
    <p:sldId id="273" r:id="rId6"/>
    <p:sldId id="262" r:id="rId7"/>
    <p:sldId id="263" r:id="rId8"/>
    <p:sldId id="264" r:id="rId9"/>
    <p:sldId id="265" r:id="rId10"/>
    <p:sldId id="266" r:id="rId11"/>
    <p:sldId id="267" r:id="rId12"/>
    <p:sldId id="268" r:id="rId13"/>
    <p:sldId id="275" r:id="rId14"/>
    <p:sldId id="276" r:id="rId1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032"/>
    <a:srgbClr val="AF0631"/>
    <a:srgbClr val="B20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05828-E388-4544-AFB8-93BAF3A36954}" v="56" dt="2019-01-09T20:30:02.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6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8" y="0"/>
            <a:ext cx="2972421" cy="466012"/>
          </a:xfrm>
          <a:prstGeom prst="rect">
            <a:avLst/>
          </a:prstGeom>
        </p:spPr>
        <p:txBody>
          <a:bodyPr vert="horz" lIns="91440" tIns="45720" rIns="91440" bIns="45720" rtlCol="0"/>
          <a:lstStyle>
            <a:lvl1pPr algn="r">
              <a:defRPr sz="1200"/>
            </a:lvl1pPr>
          </a:lstStyle>
          <a:p>
            <a:fld id="{609D2050-EC2B-420D-B528-14B092A7BD39}" type="datetimeFigureOut">
              <a:rPr lang="en-US" smtClean="0"/>
              <a:pPr/>
              <a:t>7/27/2022</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24722"/>
            <a:ext cx="5485158" cy="419092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6262"/>
            <a:ext cx="2972421" cy="466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8" y="8846262"/>
            <a:ext cx="2972421" cy="466012"/>
          </a:xfrm>
          <a:prstGeom prst="rect">
            <a:avLst/>
          </a:prstGeom>
        </p:spPr>
        <p:txBody>
          <a:bodyPr vert="horz" lIns="91440" tIns="45720" rIns="91440" bIns="45720" rtlCol="0" anchor="b"/>
          <a:lstStyle>
            <a:lvl1pPr algn="r">
              <a:defRPr sz="1200"/>
            </a:lvl1pPr>
          </a:lstStyle>
          <a:p>
            <a:fld id="{A05411A7-F195-4B9E-8498-EEC7392065CD}" type="slidenum">
              <a:rPr lang="en-US" smtClean="0"/>
              <a:pPr/>
              <a:t>‹#›</a:t>
            </a:fld>
            <a:endParaRPr lang="en-US" dirty="0"/>
          </a:p>
        </p:txBody>
      </p:sp>
    </p:spTree>
    <p:extLst>
      <p:ext uri="{BB962C8B-B14F-4D97-AF65-F5344CB8AC3E}">
        <p14:creationId xmlns:p14="http://schemas.microsoft.com/office/powerpoint/2010/main" val="316900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411A7-F195-4B9E-8498-EEC7392065CD}" type="slidenum">
              <a:rPr lang="en-US" smtClean="0"/>
              <a:pPr/>
              <a:t>6</a:t>
            </a:fld>
            <a:endParaRPr lang="en-US" dirty="0"/>
          </a:p>
        </p:txBody>
      </p:sp>
    </p:spTree>
    <p:extLst>
      <p:ext uri="{BB962C8B-B14F-4D97-AF65-F5344CB8AC3E}">
        <p14:creationId xmlns:p14="http://schemas.microsoft.com/office/powerpoint/2010/main" val="98984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05411A7-F195-4B9E-8498-EEC7392065CD}" type="slidenum">
              <a:rPr lang="en-US" smtClean="0"/>
              <a:pPr/>
              <a:t>8</a:t>
            </a:fld>
            <a:endParaRPr lang="en-US" dirty="0"/>
          </a:p>
        </p:txBody>
      </p:sp>
    </p:spTree>
    <p:extLst>
      <p:ext uri="{BB962C8B-B14F-4D97-AF65-F5344CB8AC3E}">
        <p14:creationId xmlns:p14="http://schemas.microsoft.com/office/powerpoint/2010/main" val="346411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411A7-F195-4B9E-8498-EEC7392065CD}" type="slidenum">
              <a:rPr lang="en-US" smtClean="0"/>
              <a:pPr/>
              <a:t>12</a:t>
            </a:fld>
            <a:endParaRPr lang="en-US" dirty="0"/>
          </a:p>
        </p:txBody>
      </p:sp>
    </p:spTree>
    <p:extLst>
      <p:ext uri="{BB962C8B-B14F-4D97-AF65-F5344CB8AC3E}">
        <p14:creationId xmlns:p14="http://schemas.microsoft.com/office/powerpoint/2010/main" val="152481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411A7-F195-4B9E-8498-EEC7392065CD}" type="slidenum">
              <a:rPr lang="en-US" smtClean="0"/>
              <a:pPr/>
              <a:t>13</a:t>
            </a:fld>
            <a:endParaRPr lang="en-US" dirty="0"/>
          </a:p>
        </p:txBody>
      </p:sp>
    </p:spTree>
    <p:extLst>
      <p:ext uri="{BB962C8B-B14F-4D97-AF65-F5344CB8AC3E}">
        <p14:creationId xmlns:p14="http://schemas.microsoft.com/office/powerpoint/2010/main" val="205661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411A7-F195-4B9E-8498-EEC7392065CD}" type="slidenum">
              <a:rPr lang="en-US" smtClean="0"/>
              <a:pPr/>
              <a:t>14</a:t>
            </a:fld>
            <a:endParaRPr lang="en-US" dirty="0"/>
          </a:p>
        </p:txBody>
      </p:sp>
    </p:spTree>
    <p:extLst>
      <p:ext uri="{BB962C8B-B14F-4D97-AF65-F5344CB8AC3E}">
        <p14:creationId xmlns:p14="http://schemas.microsoft.com/office/powerpoint/2010/main" val="35094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73BE0E-D068-4DEE-8E6F-F8831B03F0FC}" type="datetime1">
              <a:rPr lang="en-US" smtClean="0"/>
              <a:pPr/>
              <a:t>7/27/2022</a:t>
            </a:fld>
            <a:endParaRPr lang="en-US" dirty="0"/>
          </a:p>
        </p:txBody>
      </p:sp>
      <p:sp>
        <p:nvSpPr>
          <p:cNvPr id="5" name="Footer Placeholder 4"/>
          <p:cNvSpPr>
            <a:spLocks noGrp="1"/>
          </p:cNvSpPr>
          <p:nvPr>
            <p:ph type="ftr" sz="quarter" idx="11"/>
          </p:nvPr>
        </p:nvSpPr>
        <p:spPr/>
        <p:txBody>
          <a:bodyPr/>
          <a:lstStyle/>
          <a:p>
            <a:r>
              <a:rPr lang="en-US" dirty="0"/>
              <a:t>Operations Department</a:t>
            </a:r>
          </a:p>
        </p:txBody>
      </p:sp>
      <p:sp>
        <p:nvSpPr>
          <p:cNvPr id="6" name="Slide Number Placeholder 5"/>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175042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29B1-C14E-416C-8F1D-B377D010CB16}" type="datetime1">
              <a:rPr lang="en-US" smtClean="0"/>
              <a:pPr/>
              <a:t>7/27/2022</a:t>
            </a:fld>
            <a:endParaRPr lang="en-US" dirty="0"/>
          </a:p>
        </p:txBody>
      </p:sp>
      <p:sp>
        <p:nvSpPr>
          <p:cNvPr id="5" name="Footer Placeholder 4"/>
          <p:cNvSpPr>
            <a:spLocks noGrp="1"/>
          </p:cNvSpPr>
          <p:nvPr>
            <p:ph type="ftr" sz="quarter" idx="11"/>
          </p:nvPr>
        </p:nvSpPr>
        <p:spPr/>
        <p:txBody>
          <a:bodyPr/>
          <a:lstStyle/>
          <a:p>
            <a:r>
              <a:rPr lang="en-US" dirty="0"/>
              <a:t>Operations Department</a:t>
            </a:r>
          </a:p>
        </p:txBody>
      </p:sp>
      <p:sp>
        <p:nvSpPr>
          <p:cNvPr id="6" name="Slide Number Placeholder 5"/>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246631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8328F-8031-43A8-9EEB-C4E92947A7BA}" type="datetime1">
              <a:rPr lang="en-US" smtClean="0"/>
              <a:pPr/>
              <a:t>7/27/2022</a:t>
            </a:fld>
            <a:endParaRPr lang="en-US" dirty="0"/>
          </a:p>
        </p:txBody>
      </p:sp>
      <p:sp>
        <p:nvSpPr>
          <p:cNvPr id="5" name="Footer Placeholder 4"/>
          <p:cNvSpPr>
            <a:spLocks noGrp="1"/>
          </p:cNvSpPr>
          <p:nvPr>
            <p:ph type="ftr" sz="quarter" idx="11"/>
          </p:nvPr>
        </p:nvSpPr>
        <p:spPr/>
        <p:txBody>
          <a:bodyPr/>
          <a:lstStyle/>
          <a:p>
            <a:r>
              <a:rPr lang="en-US" dirty="0"/>
              <a:t>Operations Department</a:t>
            </a:r>
          </a:p>
        </p:txBody>
      </p:sp>
      <p:sp>
        <p:nvSpPr>
          <p:cNvPr id="6" name="Slide Number Placeholder 5"/>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14191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E2611B-6C48-4CC2-B615-5E25FFDF68F7}" type="datetime1">
              <a:rPr lang="en-US" smtClean="0"/>
              <a:pPr/>
              <a:t>7/27/2022</a:t>
            </a:fld>
            <a:endParaRPr lang="en-US" dirty="0"/>
          </a:p>
        </p:txBody>
      </p:sp>
      <p:sp>
        <p:nvSpPr>
          <p:cNvPr id="5" name="Footer Placeholder 4"/>
          <p:cNvSpPr>
            <a:spLocks noGrp="1"/>
          </p:cNvSpPr>
          <p:nvPr>
            <p:ph type="ftr" sz="quarter" idx="11"/>
          </p:nvPr>
        </p:nvSpPr>
        <p:spPr/>
        <p:txBody>
          <a:bodyPr/>
          <a:lstStyle/>
          <a:p>
            <a:r>
              <a:rPr lang="en-US" dirty="0"/>
              <a:t>Operations Department</a:t>
            </a:r>
          </a:p>
        </p:txBody>
      </p:sp>
      <p:sp>
        <p:nvSpPr>
          <p:cNvPr id="6" name="Slide Number Placeholder 5"/>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203011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66303-1C07-4B46-8FA7-4D7FD9705573}" type="datetime1">
              <a:rPr lang="en-US" smtClean="0"/>
              <a:pPr/>
              <a:t>7/27/2022</a:t>
            </a:fld>
            <a:endParaRPr lang="en-US" dirty="0"/>
          </a:p>
        </p:txBody>
      </p:sp>
      <p:sp>
        <p:nvSpPr>
          <p:cNvPr id="5" name="Footer Placeholder 4"/>
          <p:cNvSpPr>
            <a:spLocks noGrp="1"/>
          </p:cNvSpPr>
          <p:nvPr>
            <p:ph type="ftr" sz="quarter" idx="11"/>
          </p:nvPr>
        </p:nvSpPr>
        <p:spPr/>
        <p:txBody>
          <a:bodyPr/>
          <a:lstStyle/>
          <a:p>
            <a:r>
              <a:rPr lang="en-US" dirty="0"/>
              <a:t>Operations Department</a:t>
            </a:r>
          </a:p>
        </p:txBody>
      </p:sp>
      <p:sp>
        <p:nvSpPr>
          <p:cNvPr id="6" name="Slide Number Placeholder 5"/>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195483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65ABB-E186-44AA-8697-B0A16C2BCCD7}" type="datetime1">
              <a:rPr lang="en-US" smtClean="0"/>
              <a:pPr/>
              <a:t>7/27/2022</a:t>
            </a:fld>
            <a:endParaRPr lang="en-US" dirty="0"/>
          </a:p>
        </p:txBody>
      </p:sp>
      <p:sp>
        <p:nvSpPr>
          <p:cNvPr id="6" name="Footer Placeholder 5"/>
          <p:cNvSpPr>
            <a:spLocks noGrp="1"/>
          </p:cNvSpPr>
          <p:nvPr>
            <p:ph type="ftr" sz="quarter" idx="11"/>
          </p:nvPr>
        </p:nvSpPr>
        <p:spPr/>
        <p:txBody>
          <a:bodyPr/>
          <a:lstStyle/>
          <a:p>
            <a:r>
              <a:rPr lang="en-US" dirty="0"/>
              <a:t>Operations Department</a:t>
            </a:r>
          </a:p>
        </p:txBody>
      </p:sp>
      <p:sp>
        <p:nvSpPr>
          <p:cNvPr id="7" name="Slide Number Placeholder 6"/>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78017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932BD6-AA00-4B72-BD04-0C7E8ABF6208}" type="datetime1">
              <a:rPr lang="en-US" smtClean="0"/>
              <a:pPr/>
              <a:t>7/27/2022</a:t>
            </a:fld>
            <a:endParaRPr lang="en-US" dirty="0"/>
          </a:p>
        </p:txBody>
      </p:sp>
      <p:sp>
        <p:nvSpPr>
          <p:cNvPr id="8" name="Footer Placeholder 7"/>
          <p:cNvSpPr>
            <a:spLocks noGrp="1"/>
          </p:cNvSpPr>
          <p:nvPr>
            <p:ph type="ftr" sz="quarter" idx="11"/>
          </p:nvPr>
        </p:nvSpPr>
        <p:spPr/>
        <p:txBody>
          <a:bodyPr/>
          <a:lstStyle/>
          <a:p>
            <a:r>
              <a:rPr lang="en-US" dirty="0"/>
              <a:t>Operations Department</a:t>
            </a:r>
          </a:p>
        </p:txBody>
      </p:sp>
      <p:sp>
        <p:nvSpPr>
          <p:cNvPr id="9" name="Slide Number Placeholder 8"/>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3177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005EF-8049-4F84-BA38-855F086C7BFB}" type="datetime1">
              <a:rPr lang="en-US" smtClean="0"/>
              <a:pPr/>
              <a:t>7/27/2022</a:t>
            </a:fld>
            <a:endParaRPr lang="en-US" dirty="0"/>
          </a:p>
        </p:txBody>
      </p:sp>
      <p:sp>
        <p:nvSpPr>
          <p:cNvPr id="4" name="Footer Placeholder 3"/>
          <p:cNvSpPr>
            <a:spLocks noGrp="1"/>
          </p:cNvSpPr>
          <p:nvPr>
            <p:ph type="ftr" sz="quarter" idx="11"/>
          </p:nvPr>
        </p:nvSpPr>
        <p:spPr/>
        <p:txBody>
          <a:bodyPr/>
          <a:lstStyle/>
          <a:p>
            <a:r>
              <a:rPr lang="en-US" dirty="0"/>
              <a:t>Operations Department</a:t>
            </a:r>
          </a:p>
        </p:txBody>
      </p:sp>
      <p:sp>
        <p:nvSpPr>
          <p:cNvPr id="5" name="Slide Number Placeholder 4"/>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339568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6CAD-7E60-4DE7-B6EF-8331ACA727F4}" type="datetime1">
              <a:rPr lang="en-US" smtClean="0"/>
              <a:pPr/>
              <a:t>7/27/2022</a:t>
            </a:fld>
            <a:endParaRPr lang="en-US" dirty="0"/>
          </a:p>
        </p:txBody>
      </p:sp>
      <p:sp>
        <p:nvSpPr>
          <p:cNvPr id="3" name="Footer Placeholder 2"/>
          <p:cNvSpPr>
            <a:spLocks noGrp="1"/>
          </p:cNvSpPr>
          <p:nvPr>
            <p:ph type="ftr" sz="quarter" idx="11"/>
          </p:nvPr>
        </p:nvSpPr>
        <p:spPr/>
        <p:txBody>
          <a:bodyPr/>
          <a:lstStyle/>
          <a:p>
            <a:r>
              <a:rPr lang="en-US" dirty="0"/>
              <a:t>Operations Department</a:t>
            </a:r>
          </a:p>
        </p:txBody>
      </p:sp>
      <p:sp>
        <p:nvSpPr>
          <p:cNvPr id="4" name="Slide Number Placeholder 3"/>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85453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C137E-C0EA-444F-9492-8E24DB54D24E}" type="datetime1">
              <a:rPr lang="en-US" smtClean="0"/>
              <a:pPr/>
              <a:t>7/27/2022</a:t>
            </a:fld>
            <a:endParaRPr lang="en-US" dirty="0"/>
          </a:p>
        </p:txBody>
      </p:sp>
      <p:sp>
        <p:nvSpPr>
          <p:cNvPr id="6" name="Footer Placeholder 5"/>
          <p:cNvSpPr>
            <a:spLocks noGrp="1"/>
          </p:cNvSpPr>
          <p:nvPr>
            <p:ph type="ftr" sz="quarter" idx="11"/>
          </p:nvPr>
        </p:nvSpPr>
        <p:spPr/>
        <p:txBody>
          <a:bodyPr/>
          <a:lstStyle/>
          <a:p>
            <a:r>
              <a:rPr lang="en-US" dirty="0"/>
              <a:t>Operations Department</a:t>
            </a:r>
          </a:p>
        </p:txBody>
      </p:sp>
      <p:sp>
        <p:nvSpPr>
          <p:cNvPr id="7" name="Slide Number Placeholder 6"/>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358409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2C6FD-939E-4451-840E-BD10730ACB2F}" type="datetime1">
              <a:rPr lang="en-US" smtClean="0"/>
              <a:pPr/>
              <a:t>7/27/2022</a:t>
            </a:fld>
            <a:endParaRPr lang="en-US" dirty="0"/>
          </a:p>
        </p:txBody>
      </p:sp>
      <p:sp>
        <p:nvSpPr>
          <p:cNvPr id="6" name="Footer Placeholder 5"/>
          <p:cNvSpPr>
            <a:spLocks noGrp="1"/>
          </p:cNvSpPr>
          <p:nvPr>
            <p:ph type="ftr" sz="quarter" idx="11"/>
          </p:nvPr>
        </p:nvSpPr>
        <p:spPr/>
        <p:txBody>
          <a:bodyPr/>
          <a:lstStyle/>
          <a:p>
            <a:r>
              <a:rPr lang="en-US" dirty="0"/>
              <a:t>Operations Department</a:t>
            </a:r>
          </a:p>
        </p:txBody>
      </p:sp>
      <p:sp>
        <p:nvSpPr>
          <p:cNvPr id="7" name="Slide Number Placeholder 6"/>
          <p:cNvSpPr>
            <a:spLocks noGrp="1"/>
          </p:cNvSpPr>
          <p:nvPr>
            <p:ph type="sldNum" sz="quarter" idx="12"/>
          </p:nvPr>
        </p:nvSpPr>
        <p:spPr/>
        <p:txBody>
          <a:body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30054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E3405-2B8E-40B7-81DD-9613E519BFF2}" type="datetime1">
              <a:rPr lang="en-US" smtClean="0"/>
              <a:pPr/>
              <a:t>7/27/2022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Operations Department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4766C-6F5F-4D2F-9475-E3D1A80DE22D}" type="slidenum">
              <a:rPr lang="en-US" smtClean="0"/>
              <a:pPr/>
              <a:t>‹#›</a:t>
            </a:fld>
            <a:endParaRPr lang="en-US" dirty="0"/>
          </a:p>
        </p:txBody>
      </p:sp>
    </p:spTree>
    <p:extLst>
      <p:ext uri="{BB962C8B-B14F-4D97-AF65-F5344CB8AC3E}">
        <p14:creationId xmlns:p14="http://schemas.microsoft.com/office/powerpoint/2010/main" val="270403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youngmarines.org/public/page/StartAUni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posing for the camera&#10;&#10;Description automatically generated">
            <a:extLst>
              <a:ext uri="{FF2B5EF4-FFF2-40B4-BE49-F238E27FC236}">
                <a16:creationId xmlns:a16="http://schemas.microsoft.com/office/drawing/2014/main" id="{650D3C0B-EED1-4B23-BE3D-0295CDC7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520" y="1609370"/>
            <a:ext cx="4632680" cy="4632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228600" y="228600"/>
            <a:ext cx="7543800" cy="914400"/>
          </a:xfrm>
        </p:spPr>
        <p:txBody>
          <a:bodyPr>
            <a:normAutofit/>
          </a:bodyPr>
          <a:lstStyle/>
          <a:p>
            <a:pPr algn="l"/>
            <a:r>
              <a:rPr lang="en-US" b="1" dirty="0"/>
              <a:t>Starting a Unit</a:t>
            </a:r>
          </a:p>
        </p:txBody>
      </p:sp>
      <p:sp>
        <p:nvSpPr>
          <p:cNvPr id="3" name="Subtitle 2"/>
          <p:cNvSpPr>
            <a:spLocks noGrp="1"/>
          </p:cNvSpPr>
          <p:nvPr>
            <p:ph type="subTitle" idx="1"/>
          </p:nvPr>
        </p:nvSpPr>
        <p:spPr>
          <a:xfrm>
            <a:off x="457200" y="1371600"/>
            <a:ext cx="8382000" cy="5029200"/>
          </a:xfrm>
        </p:spPr>
        <p:txBody>
          <a:bodyPr>
            <a:normAutofit/>
          </a:bodyPr>
          <a:lstStyle/>
          <a:p>
            <a:pPr marL="457200" indent="-457200" algn="l">
              <a:buFont typeface="Arial" panose="020B0604020202020204" pitchFamily="34" charset="0"/>
              <a:buChar char="•"/>
            </a:pPr>
            <a:r>
              <a:rPr lang="en-US" sz="2400" dirty="0">
                <a:solidFill>
                  <a:schemeClr val="tx1"/>
                </a:solidFill>
              </a:rPr>
              <a:t>Program Introduction</a:t>
            </a:r>
          </a:p>
          <a:p>
            <a:pPr marL="457200" indent="-457200" algn="l">
              <a:buFont typeface="Arial" panose="020B0604020202020204" pitchFamily="34" charset="0"/>
              <a:buChar char="•"/>
            </a:pPr>
            <a:r>
              <a:rPr lang="en-US" sz="2400" dirty="0">
                <a:solidFill>
                  <a:schemeClr val="tx1"/>
                </a:solidFill>
              </a:rPr>
              <a:t>What we do</a:t>
            </a:r>
          </a:p>
          <a:p>
            <a:pPr marL="457200" indent="-457200" algn="l">
              <a:buFont typeface="Arial" panose="020B0604020202020204" pitchFamily="34" charset="0"/>
              <a:buChar char="•"/>
            </a:pPr>
            <a:r>
              <a:rPr lang="en-US" sz="2400" dirty="0">
                <a:solidFill>
                  <a:schemeClr val="tx1"/>
                </a:solidFill>
              </a:rPr>
              <a:t>Drug Demand Reduction</a:t>
            </a:r>
          </a:p>
          <a:p>
            <a:pPr marL="457200" indent="-457200" algn="l">
              <a:buFont typeface="Arial" panose="020B0604020202020204" pitchFamily="34" charset="0"/>
              <a:buChar char="•"/>
            </a:pPr>
            <a:r>
              <a:rPr lang="en-US" sz="2400" dirty="0">
                <a:solidFill>
                  <a:schemeClr val="tx1"/>
                </a:solidFill>
              </a:rPr>
              <a:t>Community Service</a:t>
            </a:r>
          </a:p>
          <a:p>
            <a:pPr marL="457200" indent="-457200" algn="l">
              <a:buFont typeface="Arial" panose="020B0604020202020204" pitchFamily="34" charset="0"/>
              <a:buChar char="•"/>
            </a:pPr>
            <a:r>
              <a:rPr lang="en-US" sz="2400" dirty="0">
                <a:solidFill>
                  <a:schemeClr val="tx1"/>
                </a:solidFill>
              </a:rPr>
              <a:t>Starting a Unit</a:t>
            </a:r>
          </a:p>
          <a:p>
            <a:pPr marL="457200" indent="-457200" algn="l">
              <a:buFont typeface="Arial" panose="020B0604020202020204" pitchFamily="34" charset="0"/>
              <a:buChar char="•"/>
            </a:pPr>
            <a:r>
              <a:rPr lang="en-US" sz="2400" dirty="0">
                <a:solidFill>
                  <a:schemeClr val="tx1"/>
                </a:solidFill>
              </a:rPr>
              <a:t>Where we meet</a:t>
            </a:r>
          </a:p>
          <a:p>
            <a:pPr marL="457200" indent="-457200" algn="l">
              <a:buFont typeface="Arial" panose="020B0604020202020204" pitchFamily="34" charset="0"/>
              <a:buChar char="•"/>
            </a:pPr>
            <a:r>
              <a:rPr lang="en-US" sz="2400" dirty="0">
                <a:solidFill>
                  <a:schemeClr val="tx1"/>
                </a:solidFill>
              </a:rPr>
              <a:t>Adult Volunteers</a:t>
            </a:r>
          </a:p>
          <a:p>
            <a:pPr marL="457200" indent="-457200" algn="l">
              <a:buFont typeface="Arial" panose="020B0604020202020204" pitchFamily="34" charset="0"/>
              <a:buChar char="•"/>
            </a:pPr>
            <a:r>
              <a:rPr lang="en-US" sz="2400" dirty="0">
                <a:solidFill>
                  <a:schemeClr val="tx1"/>
                </a:solidFill>
              </a:rPr>
              <a:t>Recruit Training</a:t>
            </a:r>
          </a:p>
          <a:p>
            <a:pPr marL="457200" indent="-457200" algn="l">
              <a:buFont typeface="Arial" panose="020B0604020202020204" pitchFamily="34" charset="0"/>
              <a:buChar char="•"/>
            </a:pPr>
            <a:r>
              <a:rPr lang="en-US" sz="2400" dirty="0">
                <a:solidFill>
                  <a:schemeClr val="tx1"/>
                </a:solidFill>
              </a:rPr>
              <a:t>We Believe In</a:t>
            </a:r>
          </a:p>
          <a:p>
            <a:pPr marL="457200" indent="-457200" algn="l">
              <a:buFont typeface="Arial" panose="020B0604020202020204" pitchFamily="34" charset="0"/>
              <a:buChar char="•"/>
            </a:pPr>
            <a:r>
              <a:rPr lang="en-US" sz="2400" dirty="0">
                <a:solidFill>
                  <a:schemeClr val="tx1"/>
                </a:solidFill>
              </a:rPr>
              <a:t>Adult Training</a:t>
            </a:r>
          </a:p>
          <a:p>
            <a:pPr marL="457200" indent="-457200" algn="l">
              <a:buFont typeface="Arial" panose="020B0604020202020204" pitchFamily="34" charset="0"/>
              <a:buChar char="•"/>
            </a:pPr>
            <a:r>
              <a:rPr lang="en-US" sz="2400" dirty="0">
                <a:solidFill>
                  <a:schemeClr val="tx1"/>
                </a:solidFill>
              </a:rPr>
              <a:t>Uniforms</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5" name="Footer Placeholder 4"/>
          <p:cNvSpPr>
            <a:spLocks noGrp="1"/>
          </p:cNvSpPr>
          <p:nvPr>
            <p:ph type="ftr" sz="quarter" idx="11"/>
          </p:nvPr>
        </p:nvSpPr>
        <p:spPr/>
        <p:txBody>
          <a:bodyPr/>
          <a:lstStyle/>
          <a:p>
            <a:r>
              <a:rPr lang="en-US" dirty="0"/>
              <a:t>www.YoungMarines.com</a:t>
            </a:r>
          </a:p>
        </p:txBody>
      </p:sp>
      <p:sp>
        <p:nvSpPr>
          <p:cNvPr id="6" name="Slide Number Placeholder 5"/>
          <p:cNvSpPr>
            <a:spLocks noGrp="1"/>
          </p:cNvSpPr>
          <p:nvPr>
            <p:ph type="sldNum" sz="quarter" idx="12"/>
          </p:nvPr>
        </p:nvSpPr>
        <p:spPr/>
        <p:txBody>
          <a:bodyPr/>
          <a:lstStyle/>
          <a:p>
            <a:fld id="{0B94766C-6F5F-4D2F-9475-E3D1A80DE22D}" type="slidenum">
              <a:rPr lang="en-US" smtClean="0"/>
              <a:pPr/>
              <a:t>1</a:t>
            </a:fld>
            <a:endParaRPr lang="en-US" dirty="0"/>
          </a:p>
        </p:txBody>
      </p:sp>
      <p:sp>
        <p:nvSpPr>
          <p:cNvPr id="11" name="Rectangle 10">
            <a:extLst>
              <a:ext uri="{FF2B5EF4-FFF2-40B4-BE49-F238E27FC236}">
                <a16:creationId xmlns:a16="http://schemas.microsoft.com/office/drawing/2014/main" id="{B12A4973-AEEE-4EAD-8516-0A46174D118D}"/>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40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We Believe</a:t>
            </a:r>
            <a:r>
              <a:rPr kumimoji="0" lang="en-US" sz="4400" b="1" i="0" u="none" strike="noStrike" kern="1200" cap="none" spc="0" normalizeH="0" noProof="0" dirty="0">
                <a:ln>
                  <a:noFill/>
                </a:ln>
                <a:solidFill>
                  <a:schemeClr val="tx1"/>
                </a:solidFill>
                <a:effectLst/>
                <a:uLnTx/>
                <a:uFillTx/>
                <a:latin typeface="+mj-lt"/>
                <a:ea typeface="+mj-ea"/>
                <a:cs typeface="+mj-cs"/>
              </a:rPr>
              <a:t> In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A group of people in uniform&#10;&#10;Description automatically generated">
            <a:extLst>
              <a:ext uri="{FF2B5EF4-FFF2-40B4-BE49-F238E27FC236}">
                <a16:creationId xmlns:a16="http://schemas.microsoft.com/office/drawing/2014/main" id="{56658989-A7F5-4F0A-BB0C-EB4838A9AE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32" t="11765"/>
          <a:stretch/>
        </p:blipFill>
        <p:spPr>
          <a:xfrm>
            <a:off x="4343073" y="2743200"/>
            <a:ext cx="4420254" cy="3060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Subtitle 2"/>
          <p:cNvSpPr txBox="1">
            <a:spLocks/>
          </p:cNvSpPr>
          <p:nvPr/>
        </p:nvSpPr>
        <p:spPr>
          <a:xfrm>
            <a:off x="457200" y="1371600"/>
            <a:ext cx="7620000" cy="5029200"/>
          </a:xfrm>
          <a:prstGeom prst="rect">
            <a:avLst/>
          </a:prstGeom>
        </p:spPr>
        <p:txBody>
          <a:bodyPr vert="horz" lIns="91440" tIns="45720" rIns="91440" bIns="45720" rtlCol="0">
            <a:normAutofit fontScale="925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Respecting parents, teachers</a:t>
            </a:r>
            <a:r>
              <a:rPr kumimoji="0" lang="en-US" sz="2400" b="0" i="0" u="none" strike="noStrike" kern="1200" cap="none" spc="0" normalizeH="0" baseline="0" noProof="0">
                <a:ln>
                  <a:noFill/>
                </a:ln>
                <a:solidFill>
                  <a:schemeClr val="tx1"/>
                </a:solidFill>
                <a:effectLst/>
                <a:uLnTx/>
                <a:uFillTx/>
                <a:latin typeface="+mn-lt"/>
                <a:ea typeface="+mn-ea"/>
                <a:cs typeface="+mn-cs"/>
              </a:rPr>
              <a:t>, elders, ourselves</a:t>
            </a:r>
            <a:r>
              <a:rPr kumimoji="0" lang="en-US" sz="2400" b="0" i="0" u="none" strike="noStrike" kern="1200" cap="none" spc="0" normalizeH="0" baseline="0" noProof="0" dirty="0">
                <a:ln>
                  <a:noFill/>
                </a:ln>
                <a:solidFill>
                  <a:schemeClr val="tx1"/>
                </a:solidFill>
                <a:effectLst/>
                <a:uLnTx/>
                <a:uFillTx/>
                <a:latin typeface="+mn-lt"/>
                <a:ea typeface="+mn-ea"/>
                <a:cs typeface="+mn-cs"/>
              </a:rPr>
              <a:t>, and others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Community Service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Staying away from drugs and drug abuse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Leading by Example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Teamwork</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Physical Fitness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Positive Mentorship</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Pride in Appearance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Self-Discipline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Academic</a:t>
            </a:r>
            <a:r>
              <a:rPr kumimoji="0" lang="en-US" sz="2400" b="0" i="0" u="none" strike="noStrike" kern="1200" cap="none" spc="0" normalizeH="0" noProof="0" dirty="0">
                <a:ln>
                  <a:noFill/>
                </a:ln>
                <a:solidFill>
                  <a:schemeClr val="tx1"/>
                </a:solidFill>
                <a:effectLst/>
                <a:uLnTx/>
                <a:uFillTx/>
                <a:latin typeface="+mn-lt"/>
                <a:ea typeface="+mn-ea"/>
                <a:cs typeface="+mn-cs"/>
              </a:rPr>
              <a:t> Achievement</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aseline="0" dirty="0"/>
              <a:t>Our Country</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“Yes Sir” and “Yes Ma’am”</a:t>
            </a:r>
          </a:p>
          <a:p>
            <a:pPr marR="0" lvl="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10</a:t>
            </a:fld>
            <a:endParaRPr lang="en-US" dirty="0"/>
          </a:p>
        </p:txBody>
      </p:sp>
      <p:pic>
        <p:nvPicPr>
          <p:cNvPr id="11" name="Picture 10">
            <a:extLst>
              <a:ext uri="{FF2B5EF4-FFF2-40B4-BE49-F238E27FC236}">
                <a16:creationId xmlns:a16="http://schemas.microsoft.com/office/drawing/2014/main" id="{50B69C35-4FE2-45B8-8428-783D7877A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2" name="Rectangle 11">
            <a:extLst>
              <a:ext uri="{FF2B5EF4-FFF2-40B4-BE49-F238E27FC236}">
                <a16:creationId xmlns:a16="http://schemas.microsoft.com/office/drawing/2014/main" id="{1AEB09F2-4B75-470D-AC27-C63EDE9D7D84}"/>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57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Adult Training</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Subtitle 2"/>
          <p:cNvSpPr txBox="1">
            <a:spLocks/>
          </p:cNvSpPr>
          <p:nvPr/>
        </p:nvSpPr>
        <p:spPr>
          <a:xfrm>
            <a:off x="457200" y="1371600"/>
            <a:ext cx="8382000" cy="5105400"/>
          </a:xfrm>
          <a:prstGeom prst="rect">
            <a:avLst/>
          </a:prstGeom>
        </p:spPr>
        <p:txBody>
          <a:bodyPr vert="horz" lIns="91440" tIns="45720" rIns="91440" bIns="45720" rtlCol="0">
            <a:normAutofit fontScale="92500"/>
          </a:bodyPr>
          <a:lstStyle/>
          <a:p>
            <a:pPr marR="0" lvl="0" algn="l" defTabSz="914400" rtl="0" eaLnBrk="1" fontAlgn="auto" latinLnBrk="0" hangingPunct="1">
              <a:lnSpc>
                <a:spcPct val="100000"/>
              </a:lnSpc>
              <a:spcBef>
                <a:spcPct val="20000"/>
              </a:spcBef>
              <a:spcAft>
                <a:spcPts val="0"/>
              </a:spcAft>
              <a:buClrTx/>
              <a:buSzTx/>
              <a:tabLst/>
              <a:defRPr/>
            </a:pPr>
            <a:r>
              <a:rPr lang="en-US" sz="2400" dirty="0"/>
              <a:t>There are opportunities for Registered Adults to receive training.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Young Marines University (YMU) – this is a free, on-line university to allow adults to learn right from their own home.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Adult Leaders Conference (ALC) in May – This is an annual conference where adults from all over the U.S. (about 400) come to one place for a few days of training and fun. The last night is a Black-Tie banquet to announce the National Young Marine of the Year.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Unit</a:t>
            </a:r>
            <a:r>
              <a:rPr kumimoji="0" lang="en-US" sz="2400" b="0" i="0" u="none" strike="noStrike" kern="1200" cap="none" spc="0" normalizeH="0" noProof="0" dirty="0">
                <a:ln>
                  <a:noFill/>
                </a:ln>
                <a:solidFill>
                  <a:schemeClr val="tx1"/>
                </a:solidFill>
                <a:effectLst/>
                <a:uLnTx/>
                <a:uFillTx/>
                <a:latin typeface="+mn-lt"/>
                <a:ea typeface="+mn-ea"/>
                <a:cs typeface="+mn-cs"/>
              </a:rPr>
              <a:t> Management Course (UMC) – The UMC events move to different cities each year. </a:t>
            </a:r>
            <a:r>
              <a:rPr lang="en-US" sz="2400" dirty="0"/>
              <a:t>There is usually one per division (region) annually. These are small events (20 to 90 people) who spend a Saturday session in training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Leadership Academy for Volunteer Adults </a:t>
            </a:r>
            <a:r>
              <a:rPr kumimoji="0" lang="en-US" sz="2400" b="0" i="0" u="none" strike="noStrike" kern="1200" cap="none" spc="0" normalizeH="0" noProof="0" dirty="0">
                <a:ln>
                  <a:noFill/>
                </a:ln>
                <a:solidFill>
                  <a:schemeClr val="tx1"/>
                </a:solidFill>
                <a:effectLst/>
                <a:uLnTx/>
                <a:uFillTx/>
                <a:latin typeface="+mn-lt"/>
                <a:ea typeface="+mn-ea"/>
                <a:cs typeface="+mn-cs"/>
              </a:rPr>
              <a:t>(LAVA) – LAVA is intended for new Adult Volunteers with little military background to teach them the basic skills needed to </a:t>
            </a:r>
            <a:r>
              <a:rPr lang="en-US" sz="2400" dirty="0"/>
              <a:t>perform </a:t>
            </a:r>
            <a:r>
              <a:rPr kumimoji="0" lang="en-US" sz="2400" b="0" i="0" u="none" strike="noStrike" kern="1200" cap="none" spc="0" normalizeH="0" noProof="0" dirty="0">
                <a:ln>
                  <a:noFill/>
                </a:ln>
                <a:solidFill>
                  <a:schemeClr val="tx1"/>
                </a:solidFill>
                <a:effectLst/>
                <a:uLnTx/>
                <a:uFillTx/>
                <a:latin typeface="+mn-lt"/>
                <a:ea typeface="+mn-ea"/>
                <a:cs typeface="+mn-cs"/>
              </a:rPr>
              <a:t>training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11</a:t>
            </a:fld>
            <a:endParaRPr lang="en-US" dirty="0"/>
          </a:p>
        </p:txBody>
      </p:sp>
      <p:pic>
        <p:nvPicPr>
          <p:cNvPr id="8" name="Picture 7">
            <a:extLst>
              <a:ext uri="{FF2B5EF4-FFF2-40B4-BE49-F238E27FC236}">
                <a16:creationId xmlns:a16="http://schemas.microsoft.com/office/drawing/2014/main" id="{60BA21C0-F8B4-44BD-AEAC-994CEE8D5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9" name="Rectangle 8">
            <a:extLst>
              <a:ext uri="{FF2B5EF4-FFF2-40B4-BE49-F238E27FC236}">
                <a16:creationId xmlns:a16="http://schemas.microsoft.com/office/drawing/2014/main" id="{34DC3C73-4447-4344-A09A-C955F09D64EE}"/>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653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Uniforms</a:t>
            </a:r>
          </a:p>
        </p:txBody>
      </p:sp>
      <p:sp>
        <p:nvSpPr>
          <p:cNvPr id="17" name="Subtitle 2"/>
          <p:cNvSpPr txBox="1">
            <a:spLocks/>
          </p:cNvSpPr>
          <p:nvPr/>
        </p:nvSpPr>
        <p:spPr>
          <a:xfrm>
            <a:off x="457200" y="1371600"/>
            <a:ext cx="6400800" cy="5029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dirty="0"/>
              <a:t>The official Young Marines uniform is the woodland camouflage uniform. This can be purchased at local military surplus stores or in our on-line gear store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dirty="0"/>
              <a:t>The official Adult Volunteer uniform is khaki pants with a black staff shirt or black polo.</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dirty="0"/>
              <a:t>Digital Camouflage is NOT authorized</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dirty="0"/>
              <a:t>Campaign covers (Smokey bears) are not authorized.</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Some</a:t>
            </a:r>
            <a:r>
              <a:rPr kumimoji="0" lang="en-US" sz="2200" b="0" i="0" u="none" strike="noStrike" kern="1200" cap="none" spc="0" normalizeH="0" noProof="0" dirty="0">
                <a:ln>
                  <a:noFill/>
                </a:ln>
                <a:solidFill>
                  <a:schemeClr val="tx1"/>
                </a:solidFill>
                <a:effectLst/>
                <a:uLnTx/>
                <a:uFillTx/>
                <a:latin typeface="+mn-lt"/>
                <a:ea typeface="+mn-ea"/>
                <a:cs typeface="+mn-cs"/>
              </a:rPr>
              <a:t> units purchase all the uniforms for Young Marines and pass the charge to the parent, while others have the parents  purchase the uniforms themselves.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52600"/>
            <a:ext cx="2125663" cy="438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AD1BBB5F-5F80-4638-A5EC-B305A5C65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0" name="Rectangle 9">
            <a:extLst>
              <a:ext uri="{FF2B5EF4-FFF2-40B4-BE49-F238E27FC236}">
                <a16:creationId xmlns:a16="http://schemas.microsoft.com/office/drawing/2014/main" id="{C6EC63E7-0DBE-441E-876C-4AB82BD35FDE}"/>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57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What’s next?</a:t>
            </a: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13</a:t>
            </a:fld>
            <a:endParaRPr lang="en-US" dirty="0"/>
          </a:p>
        </p:txBody>
      </p:sp>
      <p:sp>
        <p:nvSpPr>
          <p:cNvPr id="2" name="TextBox 1">
            <a:extLst>
              <a:ext uri="{FF2B5EF4-FFF2-40B4-BE49-F238E27FC236}">
                <a16:creationId xmlns:a16="http://schemas.microsoft.com/office/drawing/2014/main" id="{0B28A313-34A3-48FD-9589-CA8892BAD72E}"/>
              </a:ext>
            </a:extLst>
          </p:cNvPr>
          <p:cNvSpPr txBox="1"/>
          <p:nvPr/>
        </p:nvSpPr>
        <p:spPr>
          <a:xfrm>
            <a:off x="304800" y="1522154"/>
            <a:ext cx="8534400" cy="3308598"/>
          </a:xfrm>
          <a:prstGeom prst="rect">
            <a:avLst/>
          </a:prstGeom>
          <a:noFill/>
        </p:spPr>
        <p:txBody>
          <a:bodyPr wrap="square" rtlCol="0">
            <a:spAutoFit/>
          </a:bodyPr>
          <a:lstStyle/>
          <a:p>
            <a:pPr marL="457200" indent="-457200">
              <a:buAutoNum type="arabicPeriod"/>
            </a:pPr>
            <a:r>
              <a:rPr lang="en-US" sz="1900" dirty="0"/>
              <a:t>Get your team together</a:t>
            </a:r>
          </a:p>
          <a:p>
            <a:pPr marL="800100" lvl="1" indent="-342900">
              <a:buFont typeface="Arial" panose="020B0604020202020204" pitchFamily="34" charset="0"/>
              <a:buChar char="•"/>
            </a:pPr>
            <a:r>
              <a:rPr lang="en-US" sz="1900" dirty="0"/>
              <a:t>Hold staff meetings to plan for unit start-up and recruiting.</a:t>
            </a:r>
          </a:p>
          <a:p>
            <a:pPr marL="800100" lvl="1" indent="-342900">
              <a:buFont typeface="Arial" panose="020B0604020202020204" pitchFamily="34" charset="0"/>
              <a:buChar char="•"/>
            </a:pPr>
            <a:r>
              <a:rPr lang="en-US" sz="1900" dirty="0"/>
              <a:t>Using your browser go to this website  </a:t>
            </a:r>
            <a:r>
              <a:rPr lang="en-US" sz="1900" dirty="0">
                <a:hlinkClick r:id="rId3"/>
              </a:rPr>
              <a:t>https://youngmarines.org/public/page/StartAUnit</a:t>
            </a:r>
            <a:endParaRPr lang="en-US" sz="1900" dirty="0"/>
          </a:p>
          <a:p>
            <a:pPr marL="800100" lvl="1" indent="-342900">
              <a:buFont typeface="Arial" panose="020B0604020202020204" pitchFamily="34" charset="0"/>
              <a:buChar char="•"/>
            </a:pPr>
            <a:r>
              <a:rPr lang="en-US" sz="1900" dirty="0"/>
              <a:t>Print and fill out “Adult Volunteer Registration Application”</a:t>
            </a:r>
          </a:p>
          <a:p>
            <a:pPr marL="800100" lvl="1" indent="-342900">
              <a:buFont typeface="Arial" panose="020B0604020202020204" pitchFamily="34" charset="0"/>
              <a:buChar char="•"/>
            </a:pPr>
            <a:r>
              <a:rPr lang="en-US" sz="1900" dirty="0"/>
              <a:t>Fill out “Young Marines Unit Application”, print, sign, and mail to Young Marine National Headquarters along with all Adult Volunteer Applications and fees.</a:t>
            </a:r>
          </a:p>
          <a:p>
            <a:pPr marL="457200" indent="-457200">
              <a:buFont typeface="+mj-lt"/>
              <a:buAutoNum type="arabicPeriod"/>
            </a:pPr>
            <a:r>
              <a:rPr lang="en-US" sz="1900" dirty="0"/>
              <a:t>Request the following “Adult Volunteer Manual”, “By Laws”, “Commander’s Manual”, “Adjutant’s Manual”, “Training Officer’s Manual”, and “Paymaster’s Manual”</a:t>
            </a:r>
          </a:p>
        </p:txBody>
      </p:sp>
      <p:pic>
        <p:nvPicPr>
          <p:cNvPr id="8" name="Picture 7">
            <a:extLst>
              <a:ext uri="{FF2B5EF4-FFF2-40B4-BE49-F238E27FC236}">
                <a16:creationId xmlns:a16="http://schemas.microsoft.com/office/drawing/2014/main" id="{BCB7264B-85D8-4DA0-AEBF-A7FE2F470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9" name="Rectangle 8">
            <a:extLst>
              <a:ext uri="{FF2B5EF4-FFF2-40B4-BE49-F238E27FC236}">
                <a16:creationId xmlns:a16="http://schemas.microsoft.com/office/drawing/2014/main" id="{9A169C03-5A33-4A5F-944B-733064ADAEFB}"/>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638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Questions?</a:t>
            </a: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14</a:t>
            </a:fld>
            <a:endParaRPr lang="en-US" dirty="0"/>
          </a:p>
        </p:txBody>
      </p:sp>
      <p:sp>
        <p:nvSpPr>
          <p:cNvPr id="2" name="TextBox 1">
            <a:extLst>
              <a:ext uri="{FF2B5EF4-FFF2-40B4-BE49-F238E27FC236}">
                <a16:creationId xmlns:a16="http://schemas.microsoft.com/office/drawing/2014/main" id="{0B28A313-34A3-48FD-9589-CA8892BAD72E}"/>
              </a:ext>
            </a:extLst>
          </p:cNvPr>
          <p:cNvSpPr txBox="1"/>
          <p:nvPr/>
        </p:nvSpPr>
        <p:spPr>
          <a:xfrm>
            <a:off x="3886200" y="3097301"/>
            <a:ext cx="4724400" cy="1323439"/>
          </a:xfrm>
          <a:prstGeom prst="rect">
            <a:avLst/>
          </a:prstGeom>
          <a:noFill/>
        </p:spPr>
        <p:txBody>
          <a:bodyPr wrap="square" rtlCol="0">
            <a:spAutoFit/>
          </a:bodyPr>
          <a:lstStyle/>
          <a:p>
            <a:pPr algn="ctr"/>
            <a:r>
              <a:rPr lang="en-US" sz="2000" dirty="0"/>
              <a:t>For questions or more details, please contact Headquarters Young Marines at</a:t>
            </a:r>
          </a:p>
          <a:p>
            <a:pPr algn="ctr"/>
            <a:r>
              <a:rPr lang="en-US" sz="2000" dirty="0"/>
              <a:t>800-717-0060 x215 or michael.hoff@youngmarines.org</a:t>
            </a:r>
          </a:p>
        </p:txBody>
      </p:sp>
      <p:pic>
        <p:nvPicPr>
          <p:cNvPr id="1026" name="Picture 2" descr="Image result for questions png">
            <a:extLst>
              <a:ext uri="{FF2B5EF4-FFF2-40B4-BE49-F238E27FC236}">
                <a16:creationId xmlns:a16="http://schemas.microsoft.com/office/drawing/2014/main" id="{E881B2A4-6E21-4F3F-A75B-6DDC811FE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68296"/>
            <a:ext cx="398145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3887D9-A85F-44B3-8414-23C2D65D1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0" name="Rectangle 9">
            <a:extLst>
              <a:ext uri="{FF2B5EF4-FFF2-40B4-BE49-F238E27FC236}">
                <a16:creationId xmlns:a16="http://schemas.microsoft.com/office/drawing/2014/main" id="{281133DC-ADDD-42E6-A302-C94622913662}"/>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872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Program Introduction</a:t>
            </a: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2</a:t>
            </a:fld>
            <a:endParaRPr lang="en-US" dirty="0"/>
          </a:p>
        </p:txBody>
      </p:sp>
      <p:sp>
        <p:nvSpPr>
          <p:cNvPr id="8" name="Subtitle 2"/>
          <p:cNvSpPr>
            <a:spLocks noGrp="1"/>
          </p:cNvSpPr>
          <p:nvPr>
            <p:ph type="subTitle" idx="1"/>
          </p:nvPr>
        </p:nvSpPr>
        <p:spPr>
          <a:xfrm>
            <a:off x="228600" y="1509712"/>
            <a:ext cx="5715000" cy="5029200"/>
          </a:xfrm>
        </p:spPr>
        <p:txBody>
          <a:bodyPr>
            <a:normAutofit fontScale="85000" lnSpcReduction="10000"/>
          </a:bodyPr>
          <a:lstStyle/>
          <a:p>
            <a:pPr marL="457200" indent="-457200" algn="l">
              <a:buFont typeface="Arial" panose="020B0604020202020204" pitchFamily="34" charset="0"/>
              <a:buChar char="•"/>
            </a:pPr>
            <a:r>
              <a:rPr lang="en-US" sz="2400" b="1" dirty="0">
                <a:solidFill>
                  <a:schemeClr val="tx1"/>
                </a:solidFill>
              </a:rPr>
              <a:t>Mission</a:t>
            </a:r>
          </a:p>
          <a:p>
            <a:pPr lvl="1" algn="l"/>
            <a:r>
              <a:rPr lang="en-US" sz="2000" dirty="0">
                <a:solidFill>
                  <a:schemeClr val="tx1"/>
                </a:solidFill>
              </a:rPr>
              <a:t>The mission of the Young Marines is to positively impact America's future by providing quality youth development programs for boys and girls that nurture and develop its members into responsible citizens </a:t>
            </a:r>
            <a:r>
              <a:rPr lang="en-US" sz="2000" i="1" u="sng" dirty="0">
                <a:solidFill>
                  <a:schemeClr val="tx1"/>
                </a:solidFill>
              </a:rPr>
              <a:t>who enjoy and promote a healthy, drug-free lifestyle</a:t>
            </a:r>
            <a:r>
              <a:rPr lang="en-US" sz="2000" dirty="0">
                <a:solidFill>
                  <a:schemeClr val="tx1"/>
                </a:solidFill>
              </a:rPr>
              <a:t>.</a:t>
            </a:r>
          </a:p>
          <a:p>
            <a:pPr marL="457200" indent="-457200" algn="l">
              <a:buFont typeface="Arial" panose="020B0604020202020204" pitchFamily="34" charset="0"/>
              <a:buChar char="•"/>
            </a:pPr>
            <a:r>
              <a:rPr lang="en-US" sz="2400" b="1" dirty="0">
                <a:solidFill>
                  <a:schemeClr val="tx1"/>
                </a:solidFill>
              </a:rPr>
              <a:t>Vision</a:t>
            </a:r>
          </a:p>
          <a:p>
            <a:pPr lvl="1" algn="l"/>
            <a:r>
              <a:rPr lang="en-US" sz="2000" dirty="0">
                <a:solidFill>
                  <a:schemeClr val="tx1"/>
                </a:solidFill>
              </a:rPr>
              <a:t>We remain dedicated to our legacy to continue to be the premier youth drug demand reduction organization in America.</a:t>
            </a:r>
          </a:p>
          <a:p>
            <a:pPr marL="457200" indent="-457200" algn="l">
              <a:buFont typeface="Arial" panose="020B0604020202020204" pitchFamily="34" charset="0"/>
              <a:buChar char="•"/>
            </a:pPr>
            <a:r>
              <a:rPr lang="en-US" sz="2400" b="1" dirty="0">
                <a:solidFill>
                  <a:schemeClr val="tx1"/>
                </a:solidFill>
              </a:rPr>
              <a:t>Core Objectives</a:t>
            </a:r>
          </a:p>
          <a:p>
            <a:pPr marL="800100" lvl="1" indent="-342900" algn="l">
              <a:buFont typeface="Arial" panose="020B0604020202020204" pitchFamily="34" charset="0"/>
              <a:buChar char="•"/>
            </a:pPr>
            <a:r>
              <a:rPr lang="en-US" sz="2000" dirty="0">
                <a:solidFill>
                  <a:schemeClr val="tx1"/>
                </a:solidFill>
              </a:rPr>
              <a:t>Advocating a healthy drug-free lifestyle through education</a:t>
            </a:r>
          </a:p>
          <a:p>
            <a:pPr marL="800100" lvl="1" indent="-342900" algn="l">
              <a:buFont typeface="Arial" panose="020B0604020202020204" pitchFamily="34" charset="0"/>
              <a:buChar char="•"/>
            </a:pPr>
            <a:r>
              <a:rPr lang="en-US" sz="2000" dirty="0">
                <a:solidFill>
                  <a:schemeClr val="tx1"/>
                </a:solidFill>
              </a:rPr>
              <a:t>Instilling honesty, fairness, courage, respect, loyalty, dependability, and patriotism</a:t>
            </a:r>
          </a:p>
          <a:p>
            <a:pPr marL="800100" lvl="1" indent="-342900" algn="l">
              <a:buFont typeface="Arial" panose="020B0604020202020204" pitchFamily="34" charset="0"/>
              <a:buChar char="•"/>
            </a:pPr>
            <a:r>
              <a:rPr lang="en-US" sz="2000" dirty="0">
                <a:solidFill>
                  <a:schemeClr val="tx1"/>
                </a:solidFill>
              </a:rPr>
              <a:t>Stimulating interest and respect for academic achievement and American history</a:t>
            </a:r>
          </a:p>
          <a:p>
            <a:pPr marL="800100" lvl="1" indent="-342900" algn="l">
              <a:buFont typeface="Arial" panose="020B0604020202020204" pitchFamily="34" charset="0"/>
              <a:buChar char="•"/>
            </a:pPr>
            <a:r>
              <a:rPr lang="en-US" sz="2000" dirty="0">
                <a:solidFill>
                  <a:schemeClr val="tx1"/>
                </a:solidFill>
              </a:rPr>
              <a:t>Promoting physical fitness</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6196" t="17609" r="21479"/>
          <a:stretch/>
        </p:blipFill>
        <p:spPr>
          <a:xfrm>
            <a:off x="5886893" y="2514600"/>
            <a:ext cx="3010787" cy="3160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A7DAB17-62D7-4F01-B83B-6D868EA1D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1" name="Rectangle 10">
            <a:extLst>
              <a:ext uri="{FF2B5EF4-FFF2-40B4-BE49-F238E27FC236}">
                <a16:creationId xmlns:a16="http://schemas.microsoft.com/office/drawing/2014/main" id="{40F1B0D3-585C-4D19-936E-0F21934D30F5}"/>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367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What We</a:t>
            </a:r>
            <a:r>
              <a:rPr kumimoji="0" lang="en-US" sz="4400" b="1" i="0" u="none" strike="noStrike" kern="1200" cap="none" spc="0" normalizeH="0" noProof="0" dirty="0">
                <a:ln>
                  <a:noFill/>
                </a:ln>
                <a:solidFill>
                  <a:schemeClr val="tx1"/>
                </a:solidFill>
                <a:effectLst/>
                <a:uLnTx/>
                <a:uFillTx/>
                <a:latin typeface="+mj-lt"/>
                <a:ea typeface="+mj-ea"/>
                <a:cs typeface="+mj-cs"/>
              </a:rPr>
              <a:t> Do</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Subtitle 2"/>
          <p:cNvSpPr txBox="1">
            <a:spLocks/>
          </p:cNvSpPr>
          <p:nvPr/>
        </p:nvSpPr>
        <p:spPr>
          <a:xfrm>
            <a:off x="457200" y="1371600"/>
            <a:ext cx="8382000" cy="5029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3</a:t>
            </a:fld>
            <a:endParaRPr lang="en-US" dirty="0"/>
          </a:p>
        </p:txBody>
      </p:sp>
      <p:sp>
        <p:nvSpPr>
          <p:cNvPr id="8" name="Subtitle 2"/>
          <p:cNvSpPr txBox="1">
            <a:spLocks/>
          </p:cNvSpPr>
          <p:nvPr/>
        </p:nvSpPr>
        <p:spPr>
          <a:xfrm>
            <a:off x="381000" y="1524000"/>
            <a:ext cx="8382000" cy="5029200"/>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The Young Marines do a wide variety of activities. The list keeps expanding as new ideas form:</a:t>
            </a:r>
          </a:p>
          <a:p>
            <a:pPr lvl="1">
              <a:spcBef>
                <a:spcPct val="20000"/>
              </a:spcBef>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Close</a:t>
            </a:r>
            <a:r>
              <a:rPr kumimoji="0" lang="en-US" sz="2400" b="0" i="0" u="none" strike="noStrike" kern="1200" cap="none" spc="0" normalizeH="0" noProof="0" dirty="0">
                <a:ln>
                  <a:noFill/>
                </a:ln>
                <a:solidFill>
                  <a:schemeClr val="tx1"/>
                </a:solidFill>
                <a:effectLst/>
                <a:uLnTx/>
                <a:uFillTx/>
                <a:latin typeface="+mn-lt"/>
                <a:ea typeface="+mn-ea"/>
                <a:cs typeface="+mn-cs"/>
              </a:rPr>
              <a:t> Order Drill (marching)		Camping</a:t>
            </a:r>
          </a:p>
          <a:p>
            <a:pPr lvl="1">
              <a:spcBef>
                <a:spcPct val="20000"/>
              </a:spcBef>
              <a:defRPr/>
            </a:pPr>
            <a:r>
              <a:rPr lang="en-US" sz="2400" baseline="0" dirty="0"/>
              <a:t>Class</a:t>
            </a:r>
            <a:r>
              <a:rPr lang="en-US" sz="2400" dirty="0"/>
              <a:t> Work (knowledge)		Field Trips</a:t>
            </a:r>
          </a:p>
          <a:p>
            <a:pPr lvl="1">
              <a:spcBef>
                <a:spcPct val="20000"/>
              </a:spcBef>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Physical</a:t>
            </a:r>
            <a:r>
              <a:rPr kumimoji="0" lang="en-US" sz="2400" b="0" i="0" u="none" strike="noStrike" kern="1200" cap="none" spc="0" normalizeH="0" noProof="0" dirty="0">
                <a:ln>
                  <a:noFill/>
                </a:ln>
                <a:solidFill>
                  <a:schemeClr val="tx1"/>
                </a:solidFill>
                <a:effectLst/>
                <a:uLnTx/>
                <a:uFillTx/>
                <a:latin typeface="+mn-lt"/>
                <a:ea typeface="+mn-ea"/>
                <a:cs typeface="+mn-cs"/>
              </a:rPr>
              <a:t> Training (PT)		Team Building Exercises</a:t>
            </a:r>
          </a:p>
          <a:p>
            <a:pPr lvl="1">
              <a:spcBef>
                <a:spcPct val="20000"/>
              </a:spcBef>
              <a:defRPr/>
            </a:pPr>
            <a:r>
              <a:rPr lang="en-US" sz="2400" baseline="0" dirty="0"/>
              <a:t>Fundraising				Parades</a:t>
            </a:r>
          </a:p>
          <a:p>
            <a:pPr lvl="1">
              <a:spcBef>
                <a:spcPct val="20000"/>
              </a:spcBef>
              <a:defRPr/>
            </a:pPr>
            <a:r>
              <a:rPr lang="en-US" sz="2400" dirty="0"/>
              <a:t>National Adventures		Leadership Schools</a:t>
            </a:r>
          </a:p>
          <a:p>
            <a:pPr lvl="1">
              <a:spcBef>
                <a:spcPct val="20000"/>
              </a:spcBef>
              <a:defRPr/>
            </a:pPr>
            <a:r>
              <a:rPr lang="en-US" sz="2400" baseline="0" dirty="0"/>
              <a:t>CPR/First Aid Certification		Color Guards	</a:t>
            </a:r>
          </a:p>
          <a:p>
            <a:pPr lvl="1">
              <a:spcBef>
                <a:spcPct val="20000"/>
              </a:spcBef>
              <a:defRPr/>
            </a:pPr>
            <a:r>
              <a:rPr lang="en-US" sz="2400" dirty="0"/>
              <a:t>Community Service			Veterans Appreciation</a:t>
            </a:r>
            <a:endParaRPr lang="en-US" sz="2400" baseline="0" dirty="0"/>
          </a:p>
          <a:p>
            <a:pPr lvl="1">
              <a:spcBef>
                <a:spcPct val="20000"/>
              </a:spcBef>
              <a:defRPr/>
            </a:pPr>
            <a:endParaRPr kumimoji="0" lang="en-US" sz="1200" b="0" i="0" u="none" strike="noStrike" kern="1200" cap="none" spc="0" normalizeH="0" noProof="0" dirty="0">
              <a:ln>
                <a:noFill/>
              </a:ln>
              <a:solidFill>
                <a:schemeClr val="tx1"/>
              </a:solidFill>
              <a:effectLst/>
              <a:uLnTx/>
              <a:uFillTx/>
              <a:latin typeface="+mn-lt"/>
              <a:ea typeface="+mn-ea"/>
              <a:cs typeface="+mn-cs"/>
            </a:endParaRPr>
          </a:p>
          <a:p>
            <a:pPr lvl="1">
              <a:spcBef>
                <a:spcPct val="20000"/>
              </a:spcBef>
              <a:defRPr/>
            </a:pPr>
            <a:r>
              <a:rPr lang="en-US" sz="2400" baseline="0" dirty="0"/>
              <a:t>We</a:t>
            </a:r>
            <a:r>
              <a:rPr lang="en-US" sz="2400" dirty="0"/>
              <a:t> teach drug prevention education primarily focused around gateway drugs. </a:t>
            </a:r>
          </a:p>
          <a:p>
            <a:pPr lvl="1">
              <a:spcBef>
                <a:spcPct val="20000"/>
              </a:spcBef>
              <a:defRPr/>
            </a:pPr>
            <a:endParaRPr lang="en-US" sz="1200" dirty="0"/>
          </a:p>
          <a:p>
            <a:pPr lvl="1">
              <a:spcBef>
                <a:spcPct val="20000"/>
              </a:spcBef>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We</a:t>
            </a:r>
            <a:r>
              <a:rPr kumimoji="0" lang="en-US" sz="2400" b="0" i="0" u="none" strike="noStrike" kern="1200" cap="none" spc="0" normalizeH="0" noProof="0" dirty="0">
                <a:ln>
                  <a:noFill/>
                </a:ln>
                <a:solidFill>
                  <a:schemeClr val="tx1"/>
                </a:solidFill>
                <a:effectLst/>
                <a:uLnTx/>
                <a:uFillTx/>
                <a:latin typeface="+mn-lt"/>
                <a:ea typeface="+mn-ea"/>
                <a:cs typeface="+mn-cs"/>
              </a:rPr>
              <a:t> teach discipline, respect, history, patriotism, teamwork, camping skills, land navigation,  leadership, pride, self-esteem, and responsibility.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a:extLst>
              <a:ext uri="{FF2B5EF4-FFF2-40B4-BE49-F238E27FC236}">
                <a16:creationId xmlns:a16="http://schemas.microsoft.com/office/drawing/2014/main" id="{5CD34440-9976-4A7C-8B37-D96A09840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1" name="Rectangle 10">
            <a:extLst>
              <a:ext uri="{FF2B5EF4-FFF2-40B4-BE49-F238E27FC236}">
                <a16:creationId xmlns:a16="http://schemas.microsoft.com/office/drawing/2014/main" id="{5674C0B4-26E5-456B-BEC8-1EFB5E0955CD}"/>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379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Drug Demand Reduction</a:t>
            </a: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4</a:t>
            </a:fld>
            <a:endParaRPr lang="en-US" dirty="0"/>
          </a:p>
        </p:txBody>
      </p:sp>
      <p:sp>
        <p:nvSpPr>
          <p:cNvPr id="7" name="Subtitle 2"/>
          <p:cNvSpPr>
            <a:spLocks noGrp="1"/>
          </p:cNvSpPr>
          <p:nvPr>
            <p:ph type="subTitle" idx="1"/>
          </p:nvPr>
        </p:nvSpPr>
        <p:spPr>
          <a:xfrm>
            <a:off x="381000" y="1509712"/>
            <a:ext cx="8382000" cy="4967288"/>
          </a:xfrm>
        </p:spPr>
        <p:txBody>
          <a:bodyPr>
            <a:normAutofit fontScale="85000" lnSpcReduction="10000"/>
          </a:bodyPr>
          <a:lstStyle/>
          <a:p>
            <a:pPr marL="457200" indent="-457200" algn="l">
              <a:buFont typeface="Arial" panose="020B0604020202020204" pitchFamily="34" charset="0"/>
              <a:buChar char="•"/>
            </a:pPr>
            <a:r>
              <a:rPr lang="en-US" sz="2400" dirty="0">
                <a:solidFill>
                  <a:schemeClr val="tx1"/>
                </a:solidFill>
              </a:rPr>
              <a:t>Minimum required DDR training hours for every Young Marine</a:t>
            </a:r>
          </a:p>
          <a:p>
            <a:pPr marL="914400" lvl="1" indent="-457200" algn="l">
              <a:buFont typeface="Arial" panose="020B0604020202020204" pitchFamily="34" charset="0"/>
              <a:buChar char="•"/>
            </a:pPr>
            <a:r>
              <a:rPr lang="en-US" sz="2000" dirty="0">
                <a:solidFill>
                  <a:schemeClr val="tx1"/>
                </a:solidFill>
              </a:rPr>
              <a:t>Board of Directors supported to emphasize DDR focus</a:t>
            </a:r>
          </a:p>
          <a:p>
            <a:pPr marL="914400" lvl="1" indent="-457200" algn="l">
              <a:buFont typeface="Arial" panose="020B0604020202020204" pitchFamily="34" charset="0"/>
              <a:buChar char="•"/>
            </a:pPr>
            <a:r>
              <a:rPr lang="en-US" sz="2000" dirty="0">
                <a:solidFill>
                  <a:schemeClr val="tx1"/>
                </a:solidFill>
              </a:rPr>
              <a:t>3 hours per quarter—12 hours per year</a:t>
            </a:r>
          </a:p>
          <a:p>
            <a:pPr marL="914400" lvl="1" indent="-457200" algn="l">
              <a:buFont typeface="Arial" panose="020B0604020202020204" pitchFamily="34" charset="0"/>
              <a:buChar char="•"/>
            </a:pPr>
            <a:endParaRPr lang="en-US" sz="1200" dirty="0">
              <a:solidFill>
                <a:schemeClr val="tx1"/>
              </a:solidFill>
            </a:endParaRPr>
          </a:p>
          <a:p>
            <a:pPr marL="457200" indent="-457200" algn="l">
              <a:buFont typeface="Arial" panose="020B0604020202020204" pitchFamily="34" charset="0"/>
              <a:buChar char="•"/>
            </a:pPr>
            <a:r>
              <a:rPr lang="en-US" sz="2400" dirty="0">
                <a:solidFill>
                  <a:schemeClr val="tx1"/>
                </a:solidFill>
              </a:rPr>
              <a:t>Closing the Gate on Drugs</a:t>
            </a:r>
          </a:p>
          <a:p>
            <a:pPr marL="914400" lvl="1" indent="-457200" algn="l">
              <a:buFont typeface="Arial" panose="020B0604020202020204" pitchFamily="34" charset="0"/>
              <a:buChar char="•"/>
            </a:pPr>
            <a:r>
              <a:rPr lang="en-US" sz="2000" b="1" u="sng" dirty="0">
                <a:solidFill>
                  <a:schemeClr val="tx1"/>
                </a:solidFill>
              </a:rPr>
              <a:t>Only</a:t>
            </a:r>
            <a:r>
              <a:rPr lang="en-US" sz="2000" dirty="0">
                <a:solidFill>
                  <a:schemeClr val="tx1"/>
                </a:solidFill>
              </a:rPr>
              <a:t> youth organization that has created its own drug demand reduction program</a:t>
            </a:r>
          </a:p>
          <a:p>
            <a:pPr marL="914400" lvl="1" indent="-457200" algn="l">
              <a:buFont typeface="Arial" panose="020B0604020202020204" pitchFamily="34" charset="0"/>
              <a:buChar char="•"/>
            </a:pPr>
            <a:r>
              <a:rPr lang="en-US" sz="2000" dirty="0">
                <a:solidFill>
                  <a:schemeClr val="tx1"/>
                </a:solidFill>
              </a:rPr>
              <a:t>Based on theory that if we can prevent youth from abusing the “Gateway Drugs” they will never make the leap to harder drugs</a:t>
            </a:r>
          </a:p>
          <a:p>
            <a:pPr marL="914400" lvl="1" indent="-457200" algn="l">
              <a:buFont typeface="Arial" panose="020B0604020202020204" pitchFamily="34" charset="0"/>
              <a:buChar char="•"/>
            </a:pPr>
            <a:r>
              <a:rPr lang="en-US" sz="2000" dirty="0">
                <a:solidFill>
                  <a:schemeClr val="tx1"/>
                </a:solidFill>
              </a:rPr>
              <a:t>Created with support from American Legion-Child Welfare Foundation</a:t>
            </a:r>
          </a:p>
          <a:p>
            <a:pPr marL="914400" lvl="1" indent="-457200" algn="l">
              <a:buFont typeface="Arial" panose="020B0604020202020204" pitchFamily="34" charset="0"/>
              <a:buChar char="•"/>
            </a:pPr>
            <a:endParaRPr lang="en-US" sz="1300" dirty="0">
              <a:solidFill>
                <a:schemeClr val="tx1"/>
              </a:solidFill>
            </a:endParaRPr>
          </a:p>
          <a:p>
            <a:pPr marL="457200" indent="-457200" algn="l">
              <a:buFont typeface="Arial" panose="020B0604020202020204" pitchFamily="34" charset="0"/>
              <a:buChar char="•"/>
            </a:pPr>
            <a:r>
              <a:rPr lang="en-US" sz="2400" dirty="0">
                <a:solidFill>
                  <a:schemeClr val="tx1"/>
                </a:solidFill>
              </a:rPr>
              <a:t>Project ALERT</a:t>
            </a:r>
          </a:p>
          <a:p>
            <a:pPr marL="914400" lvl="1" indent="-457200" algn="l">
              <a:buFont typeface="Arial" panose="020B0604020202020204" pitchFamily="34" charset="0"/>
              <a:buChar char="•"/>
            </a:pPr>
            <a:r>
              <a:rPr lang="en-US" sz="2000" dirty="0">
                <a:solidFill>
                  <a:schemeClr val="tx1"/>
                </a:solidFill>
              </a:rPr>
              <a:t>Mandatory curriculum that ensures consistency and                                  standardized training throughout the program</a:t>
            </a:r>
          </a:p>
          <a:p>
            <a:pPr marL="914400" lvl="1" indent="-457200" algn="l">
              <a:buFont typeface="Arial" panose="020B0604020202020204" pitchFamily="34" charset="0"/>
              <a:buChar char="•"/>
            </a:pPr>
            <a:r>
              <a:rPr lang="en-US" sz="2000" dirty="0">
                <a:solidFill>
                  <a:schemeClr val="tx1"/>
                </a:solidFill>
              </a:rPr>
              <a:t>Fulfills minimum hours as emphasized by Board of Directors</a:t>
            </a:r>
          </a:p>
          <a:p>
            <a:pPr marL="914400" lvl="1" indent="-457200" algn="l">
              <a:buFont typeface="Arial" panose="020B0604020202020204" pitchFamily="34" charset="0"/>
              <a:buChar char="•"/>
            </a:pPr>
            <a:r>
              <a:rPr lang="en-US" sz="2000" dirty="0">
                <a:solidFill>
                  <a:schemeClr val="tx1"/>
                </a:solidFill>
              </a:rPr>
              <a:t>Allows for leadership and mentorship component as older                              Young Marines and registered adults can become certified to teach                            younger Young Marines</a:t>
            </a:r>
          </a:p>
          <a:p>
            <a:pPr marL="914400" lvl="1" indent="-457200" algn="l">
              <a:buFont typeface="Arial" panose="020B0604020202020204" pitchFamily="34" charset="0"/>
              <a:buChar char="•"/>
            </a:pPr>
            <a:r>
              <a:rPr lang="en-US" sz="2000" dirty="0">
                <a:solidFill>
                  <a:schemeClr val="tx1"/>
                </a:solidFill>
              </a:rPr>
              <a:t>Presentations and projects initiated by Young Marines and Registered Adults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829789"/>
            <a:ext cx="1828800" cy="99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CDC4AD9E-F652-499A-872D-00E529522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1" name="Rectangle 10">
            <a:extLst>
              <a:ext uri="{FF2B5EF4-FFF2-40B4-BE49-F238E27FC236}">
                <a16:creationId xmlns:a16="http://schemas.microsoft.com/office/drawing/2014/main" id="{6DB9CFEF-248D-4109-A004-2C2CF897F437}"/>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in costumes&#10;&#10;Description automatically generated">
            <a:extLst>
              <a:ext uri="{FF2B5EF4-FFF2-40B4-BE49-F238E27FC236}">
                <a16:creationId xmlns:a16="http://schemas.microsoft.com/office/drawing/2014/main" id="{E526A180-AE4D-431A-8D99-1394ACC63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524" y="4336257"/>
            <a:ext cx="1738951" cy="1671637"/>
          </a:xfrm>
          <a:prstGeom prst="rect">
            <a:avLst/>
          </a:prstGeom>
        </p:spPr>
      </p:pic>
    </p:spTree>
    <p:extLst>
      <p:ext uri="{BB962C8B-B14F-4D97-AF65-F5344CB8AC3E}">
        <p14:creationId xmlns:p14="http://schemas.microsoft.com/office/powerpoint/2010/main" val="38296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Community Service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5</a:t>
            </a:fld>
            <a:endParaRPr lang="en-US" dirty="0"/>
          </a:p>
        </p:txBody>
      </p:sp>
      <p:sp>
        <p:nvSpPr>
          <p:cNvPr id="8" name="TextBox 7"/>
          <p:cNvSpPr txBox="1"/>
          <p:nvPr/>
        </p:nvSpPr>
        <p:spPr>
          <a:xfrm>
            <a:off x="228600" y="1524000"/>
            <a:ext cx="6477000" cy="4801314"/>
          </a:xfrm>
          <a:prstGeom prst="rect">
            <a:avLst/>
          </a:prstGeom>
          <a:noFill/>
        </p:spPr>
        <p:txBody>
          <a:bodyPr wrap="square" rtlCol="0">
            <a:spAutoFit/>
          </a:bodyPr>
          <a:lstStyle/>
          <a:p>
            <a:r>
              <a:rPr lang="en-US" dirty="0"/>
              <a:t>Our Young Marines and Registered Adult Volunteers perform a wide variety of service to our veterans and the community.</a:t>
            </a:r>
          </a:p>
          <a:p>
            <a:pPr marL="285750" indent="-285750">
              <a:buFont typeface="Arial" panose="020B0604020202020204" pitchFamily="34" charset="0"/>
              <a:buChar char="•"/>
            </a:pPr>
            <a:r>
              <a:rPr lang="en-US" dirty="0"/>
              <a:t>Over 2.4 million hours served in the past four operating years </a:t>
            </a:r>
          </a:p>
          <a:p>
            <a:pPr marL="285750" indent="-285750">
              <a:buFont typeface="Arial" panose="020B0604020202020204" pitchFamily="34" charset="0"/>
              <a:buChar char="•"/>
            </a:pPr>
            <a:r>
              <a:rPr lang="en-US"/>
              <a:t>595,529 </a:t>
            </a:r>
            <a:r>
              <a:rPr lang="en-US" dirty="0"/>
              <a:t>hours  were dedicated to volunteering in the last operating year alone</a:t>
            </a:r>
          </a:p>
          <a:p>
            <a:pPr marL="285750" indent="-285750">
              <a:buFont typeface="Arial" panose="020B0604020202020204" pitchFamily="34" charset="0"/>
              <a:buChar char="•"/>
            </a:pPr>
            <a:r>
              <a:rPr lang="en-US" dirty="0"/>
              <a:t>2,500 average hours per unit each year</a:t>
            </a:r>
          </a:p>
          <a:p>
            <a:pPr marL="285750" indent="-285750">
              <a:buFont typeface="Arial" panose="020B0604020202020204" pitchFamily="34" charset="0"/>
              <a:buChar char="•"/>
            </a:pPr>
            <a:r>
              <a:rPr lang="en-US" dirty="0"/>
              <a:t>Some Examples:</a:t>
            </a:r>
          </a:p>
          <a:p>
            <a:pPr marL="742950" lvl="1" indent="-285750">
              <a:buFont typeface="Arial" panose="020B0604020202020204" pitchFamily="34" charset="0"/>
              <a:buChar char="•"/>
            </a:pPr>
            <a:r>
              <a:rPr lang="en-US" dirty="0"/>
              <a:t>Veterans History Project w/Library of Congress</a:t>
            </a:r>
          </a:p>
          <a:p>
            <a:pPr marL="742950" lvl="1" indent="-285750">
              <a:buFont typeface="Arial" panose="020B0604020202020204" pitchFamily="34" charset="0"/>
              <a:buChar char="•"/>
            </a:pPr>
            <a:r>
              <a:rPr lang="en-US" dirty="0"/>
              <a:t>Veterans appreciation activities</a:t>
            </a:r>
          </a:p>
          <a:p>
            <a:pPr marL="742950" lvl="1" indent="-285750">
              <a:buFont typeface="Arial" panose="020B0604020202020204" pitchFamily="34" charset="0"/>
              <a:buChar char="•"/>
            </a:pPr>
            <a:r>
              <a:rPr lang="en-US" dirty="0"/>
              <a:t>Navajo Code Talker Day events</a:t>
            </a:r>
          </a:p>
          <a:p>
            <a:pPr marL="742950" lvl="1" indent="-285750">
              <a:buFont typeface="Arial" panose="020B0604020202020204" pitchFamily="34" charset="0"/>
              <a:buChar char="•"/>
            </a:pPr>
            <a:r>
              <a:rPr lang="en-US" dirty="0"/>
              <a:t>Toys 4 Tots</a:t>
            </a:r>
          </a:p>
          <a:p>
            <a:pPr marL="742950" lvl="1" indent="-285750">
              <a:buFont typeface="Arial" panose="020B0604020202020204" pitchFamily="34" charset="0"/>
              <a:buChar char="•"/>
            </a:pPr>
            <a:r>
              <a:rPr lang="en-US" dirty="0"/>
              <a:t>Flag placement &amp; Wreaths Across America</a:t>
            </a:r>
          </a:p>
          <a:p>
            <a:pPr marL="742950" lvl="1" indent="-285750">
              <a:buFont typeface="Arial" panose="020B0604020202020204" pitchFamily="34" charset="0"/>
              <a:buChar char="•"/>
            </a:pPr>
            <a:r>
              <a:rPr lang="en-US" dirty="0"/>
              <a:t>Community Clean-up</a:t>
            </a:r>
          </a:p>
          <a:p>
            <a:pPr marL="742950" lvl="1" indent="-285750">
              <a:buFont typeface="Arial" panose="020B0604020202020204" pitchFamily="34" charset="0"/>
              <a:buChar char="•"/>
            </a:pPr>
            <a:r>
              <a:rPr lang="en-US" dirty="0"/>
              <a:t>Ramps for wheelchair access</a:t>
            </a:r>
          </a:p>
          <a:p>
            <a:pPr marL="742950" lvl="1" indent="-285750">
              <a:buFont typeface="Arial" panose="020B0604020202020204" pitchFamily="34" charset="0"/>
              <a:buChar char="•"/>
            </a:pPr>
            <a:r>
              <a:rPr lang="en-US" dirty="0"/>
              <a:t>Honor Flight Color Guards</a:t>
            </a:r>
          </a:p>
          <a:p>
            <a:pPr marL="742950" lvl="1" indent="-285750">
              <a:buFont typeface="Arial" panose="020B0604020202020204" pitchFamily="34" charset="0"/>
              <a:buChar char="•"/>
            </a:pPr>
            <a:r>
              <a:rPr lang="en-US" dirty="0"/>
              <a:t>Volunteer mentoring of program members</a:t>
            </a:r>
          </a:p>
          <a:p>
            <a:pPr marL="742950" lvl="1" indent="-285750">
              <a:buFont typeface="Arial" panose="020B0604020202020204" pitchFamily="34" charset="0"/>
              <a:buChar char="•"/>
            </a:pPr>
            <a:endParaRPr lang="en-US" dirty="0"/>
          </a:p>
        </p:txBody>
      </p:sp>
      <p:pic>
        <p:nvPicPr>
          <p:cNvPr id="9" name="Picture 3" descr="C:\Users\Robert\Pictures\Pictures Archive\Stock Photos\YM Sgt Austin Dowdney had the honors of acting as a Guardian for the WWII Honor Flight Veterans this past weekend in Washington DC.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79" t="29409" r="17078"/>
          <a:stretch/>
        </p:blipFill>
        <p:spPr bwMode="auto">
          <a:xfrm>
            <a:off x="6809508" y="1468580"/>
            <a:ext cx="2195945" cy="2860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people in uniform&#10;&#10;Description automatically generated">
            <a:extLst>
              <a:ext uri="{FF2B5EF4-FFF2-40B4-BE49-F238E27FC236}">
                <a16:creationId xmlns:a16="http://schemas.microsoft.com/office/drawing/2014/main" id="{8FACFE87-69C4-40AD-A39D-CE6A17CAE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922" y="3572698"/>
            <a:ext cx="3060878" cy="2860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73853529-1CD9-4FD1-9D71-E46E3B949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7" name="Rectangle 16">
            <a:extLst>
              <a:ext uri="{FF2B5EF4-FFF2-40B4-BE49-F238E27FC236}">
                <a16:creationId xmlns:a16="http://schemas.microsoft.com/office/drawing/2014/main" id="{EC0F36AF-E5ED-4930-81DA-A8A07952481F}"/>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918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Starting A Unit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Subtitle 2"/>
          <p:cNvSpPr txBox="1">
            <a:spLocks/>
          </p:cNvSpPr>
          <p:nvPr/>
        </p:nvSpPr>
        <p:spPr>
          <a:xfrm>
            <a:off x="304800" y="1371600"/>
            <a:ext cx="8534400" cy="5029200"/>
          </a:xfrm>
          <a:prstGeom prst="rect">
            <a:avLst/>
          </a:prstGeom>
        </p:spPr>
        <p:txBody>
          <a:bodyPr vert="horz" lIns="91440" tIns="45720" rIns="91440" bIns="45720" rtlCol="0">
            <a:normAutofit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There are a few basic things needed to start a unit:</a:t>
            </a:r>
          </a:p>
          <a:p>
            <a:pPr marL="914400" lvl="1" indent="-457200">
              <a:spcBef>
                <a:spcPct val="20000"/>
              </a:spcBef>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a:t>
            </a:r>
            <a:r>
              <a:rPr kumimoji="0" lang="en-US" sz="2400" b="0" i="0" u="none" strike="noStrike" kern="1200" cap="none" spc="0" normalizeH="0" noProof="0" dirty="0">
                <a:ln>
                  <a:noFill/>
                </a:ln>
                <a:solidFill>
                  <a:schemeClr val="tx1"/>
                </a:solidFill>
                <a:effectLst/>
                <a:uLnTx/>
                <a:uFillTx/>
                <a:latin typeface="+mn-lt"/>
                <a:ea typeface="+mn-ea"/>
                <a:cs typeface="+mn-cs"/>
              </a:rPr>
              <a:t> place to meet regularly (usually 6pm to 8pm </a:t>
            </a:r>
            <a:r>
              <a:rPr lang="en-US" sz="2400" dirty="0"/>
              <a:t>on a weekday or during a day on weekends)</a:t>
            </a:r>
          </a:p>
          <a:p>
            <a:pPr marL="914400" lvl="1" indent="-457200">
              <a:spcBef>
                <a:spcPct val="20000"/>
              </a:spcBef>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Three</a:t>
            </a:r>
            <a:r>
              <a:rPr kumimoji="0" lang="en-US" sz="2400" b="0" i="0" u="none" strike="noStrike" kern="1200" cap="none" spc="0" normalizeH="0" noProof="0" dirty="0">
                <a:ln>
                  <a:noFill/>
                </a:ln>
                <a:solidFill>
                  <a:schemeClr val="tx1"/>
                </a:solidFill>
                <a:effectLst/>
                <a:uLnTx/>
                <a:uFillTx/>
                <a:latin typeface="+mn-lt"/>
                <a:ea typeface="+mn-ea"/>
                <a:cs typeface="+mn-cs"/>
              </a:rPr>
              <a:t> (3) Adult </a:t>
            </a:r>
            <a:r>
              <a:rPr lang="en-US" sz="2400" dirty="0"/>
              <a:t>V</a:t>
            </a:r>
            <a:r>
              <a:rPr kumimoji="0" lang="en-US" sz="2400" b="0" i="0" u="none" strike="noStrike" kern="1200" cap="none" spc="0" normalizeH="0" noProof="0" dirty="0">
                <a:ln>
                  <a:noFill/>
                </a:ln>
                <a:solidFill>
                  <a:schemeClr val="tx1"/>
                </a:solidFill>
                <a:effectLst/>
                <a:uLnTx/>
                <a:uFillTx/>
                <a:latin typeface="+mn-lt"/>
                <a:ea typeface="+mn-ea"/>
                <a:cs typeface="+mn-cs"/>
              </a:rPr>
              <a:t>olunteers willing to dedicate time and energy to helping kids</a:t>
            </a:r>
          </a:p>
          <a:p>
            <a:pPr marL="914400" lvl="1" indent="-457200">
              <a:spcBef>
                <a:spcPct val="20000"/>
              </a:spcBef>
              <a:buFont typeface="Arial" panose="020B0604020202020204" pitchFamily="34" charset="0"/>
              <a:buChar char="•"/>
              <a:defRPr/>
            </a:pPr>
            <a:r>
              <a:rPr lang="en-US" sz="2400" dirty="0"/>
              <a:t>$35 per adult or youth member annually</a:t>
            </a:r>
          </a:p>
          <a:p>
            <a:pPr marL="914400" lvl="1" indent="-457200">
              <a:spcBef>
                <a:spcPct val="20000"/>
              </a:spcBef>
              <a:buFont typeface="Arial" panose="020B0604020202020204" pitchFamily="34" charset="0"/>
              <a:buChar char="•"/>
              <a:defRPr/>
            </a:pPr>
            <a:r>
              <a:rPr lang="en-US" sz="2400" dirty="0"/>
              <a:t>Complete a new unit application package and submit to Headquarters Young Marines (HQYM) with Adult Volunteer Applications</a:t>
            </a:r>
          </a:p>
          <a:p>
            <a:pPr marL="914400" lvl="1" indent="-457200">
              <a:spcBef>
                <a:spcPct val="20000"/>
              </a:spcBef>
              <a:buFont typeface="Arial" panose="020B0604020202020204" pitchFamily="34" charset="0"/>
              <a:buChar char="•"/>
              <a:defRPr/>
            </a:pPr>
            <a:r>
              <a:rPr lang="en-US" sz="2400" dirty="0"/>
              <a:t>Local fundraising will be needed to purchase ribbons, patches, camping equipment, etc. </a:t>
            </a:r>
          </a:p>
          <a:p>
            <a:pPr marL="914400" lvl="1" indent="-457200">
              <a:spcBef>
                <a:spcPct val="20000"/>
              </a:spcBef>
              <a:buFont typeface="Arial" panose="020B0604020202020204" pitchFamily="34" charset="0"/>
              <a:buChar char="•"/>
              <a:defRPr/>
            </a:pPr>
            <a:r>
              <a:rPr kumimoji="0" lang="en-US" sz="2400" b="0" i="0" u="none" strike="noStrike" kern="1200" cap="none" spc="0" normalizeH="0" noProof="0" dirty="0">
                <a:ln>
                  <a:noFill/>
                </a:ln>
                <a:solidFill>
                  <a:schemeClr val="tx1"/>
                </a:solidFill>
                <a:effectLst/>
                <a:uLnTx/>
                <a:uFillTx/>
                <a:latin typeface="+mn-lt"/>
                <a:ea typeface="+mn-ea"/>
                <a:cs typeface="+mn-cs"/>
              </a:rPr>
              <a:t>Time – The Unit Commander and Adjutant can expect to spend time each week training, planning, and documenting.</a:t>
            </a:r>
          </a:p>
          <a:p>
            <a:pPr marL="914400" lvl="1" indent="-457200">
              <a:spcBef>
                <a:spcPct val="20000"/>
              </a:spcBef>
              <a:buFont typeface="Arial" panose="020B0604020202020204" pitchFamily="34" charset="0"/>
              <a:buChar char="•"/>
              <a:defRPr/>
            </a:pPr>
            <a:endParaRPr kumimoji="0" lang="en-US" sz="2400" b="0" i="0" u="none" strike="noStrike" kern="1200" cap="none" spc="0" normalizeH="0" noProof="0" dirty="0">
              <a:ln>
                <a:noFill/>
              </a:ln>
              <a:solidFill>
                <a:schemeClr val="tx1"/>
              </a:solidFill>
              <a:effectLst/>
              <a:uLnTx/>
              <a:uFillTx/>
              <a:latin typeface="+mn-lt"/>
              <a:ea typeface="+mn-ea"/>
              <a:cs typeface="+mn-cs"/>
            </a:endParaRPr>
          </a:p>
          <a:p>
            <a:pPr marL="914400" lvl="1" indent="-457200">
              <a:spcBef>
                <a:spcPct val="20000"/>
              </a:spcBef>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6</a:t>
            </a:fld>
            <a:endParaRPr lang="en-US" dirty="0"/>
          </a:p>
        </p:txBody>
      </p:sp>
      <p:pic>
        <p:nvPicPr>
          <p:cNvPr id="8" name="Picture 7">
            <a:extLst>
              <a:ext uri="{FF2B5EF4-FFF2-40B4-BE49-F238E27FC236}">
                <a16:creationId xmlns:a16="http://schemas.microsoft.com/office/drawing/2014/main" id="{BBDD66C7-2CCF-4E69-8AAA-56CF58841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0" name="Rectangle 9">
            <a:extLst>
              <a:ext uri="{FF2B5EF4-FFF2-40B4-BE49-F238E27FC236}">
                <a16:creationId xmlns:a16="http://schemas.microsoft.com/office/drawing/2014/main" id="{5ED2FA26-93A7-40B3-A930-D4F2578B5D87}"/>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304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Where We Meet</a:t>
            </a:r>
          </a:p>
        </p:txBody>
      </p:sp>
      <p:sp>
        <p:nvSpPr>
          <p:cNvPr id="17" name="Subtitle 2"/>
          <p:cNvSpPr txBox="1">
            <a:spLocks/>
          </p:cNvSpPr>
          <p:nvPr/>
        </p:nvSpPr>
        <p:spPr>
          <a:xfrm>
            <a:off x="381000" y="1371600"/>
            <a:ext cx="8382000" cy="5029200"/>
          </a:xfrm>
          <a:prstGeom prst="rect">
            <a:avLst/>
          </a:prstGeom>
        </p:spPr>
        <p:txBody>
          <a:bodyPr vert="horz" lIns="91440" tIns="45720" rIns="91440" bIns="45720" rtlCol="0">
            <a:normAutofit fontScale="925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Young Marines units</a:t>
            </a:r>
            <a:r>
              <a:rPr kumimoji="0" lang="en-US" sz="2400" b="0" i="0" u="none" strike="noStrike" kern="1200" cap="none" spc="0" normalizeH="0" noProof="0" dirty="0">
                <a:ln>
                  <a:noFill/>
                </a:ln>
                <a:solidFill>
                  <a:schemeClr val="tx1"/>
                </a:solidFill>
                <a:effectLst/>
                <a:uLnTx/>
                <a:uFillTx/>
                <a:latin typeface="+mn-lt"/>
                <a:ea typeface="+mn-ea"/>
                <a:cs typeface="+mn-cs"/>
              </a:rPr>
              <a:t> meet in a variety of locations. While planning to start a unit, contact these type of organizations in your area:</a:t>
            </a:r>
          </a:p>
          <a:p>
            <a:pPr marL="914400" lvl="1" indent="-457200">
              <a:spcBef>
                <a:spcPct val="20000"/>
              </a:spcBef>
              <a:buFont typeface="Arial" panose="020B0604020202020204" pitchFamily="34" charset="0"/>
              <a:buChar char="•"/>
              <a:defRPr/>
            </a:pPr>
            <a:r>
              <a:rPr lang="en-US" sz="2400" baseline="0" dirty="0"/>
              <a:t>VFW</a:t>
            </a:r>
            <a:r>
              <a:rPr lang="en-US" sz="2400" dirty="0"/>
              <a:t> </a:t>
            </a:r>
          </a:p>
          <a:p>
            <a:pPr marL="914400" lvl="1" indent="-457200">
              <a:spcBef>
                <a:spcPct val="20000"/>
              </a:spcBef>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American</a:t>
            </a:r>
            <a:r>
              <a:rPr kumimoji="0" lang="en-US" sz="2400" b="0" i="0" u="none" strike="noStrike" kern="1200" cap="none" spc="0" normalizeH="0" noProof="0" dirty="0">
                <a:ln>
                  <a:noFill/>
                </a:ln>
                <a:solidFill>
                  <a:schemeClr val="tx1"/>
                </a:solidFill>
                <a:effectLst/>
                <a:uLnTx/>
                <a:uFillTx/>
                <a:latin typeface="+mn-lt"/>
                <a:ea typeface="+mn-ea"/>
                <a:cs typeface="+mn-cs"/>
              </a:rPr>
              <a:t> Legion</a:t>
            </a:r>
          </a:p>
          <a:p>
            <a:pPr marL="914400" lvl="1" indent="-457200">
              <a:spcBef>
                <a:spcPct val="20000"/>
              </a:spcBef>
              <a:buFont typeface="Arial" panose="020B0604020202020204" pitchFamily="34" charset="0"/>
              <a:buChar char="•"/>
              <a:defRPr/>
            </a:pPr>
            <a:r>
              <a:rPr lang="en-US" sz="2400" dirty="0"/>
              <a:t>Marine Corps League</a:t>
            </a:r>
          </a:p>
          <a:p>
            <a:pPr marL="914400" lvl="1" indent="-457200">
              <a:spcBef>
                <a:spcPct val="20000"/>
              </a:spcBef>
              <a:buFont typeface="Arial" panose="020B0604020202020204" pitchFamily="34" charset="0"/>
              <a:buChar char="•"/>
              <a:defRPr/>
            </a:pPr>
            <a:r>
              <a:rPr kumimoji="0" lang="en-US" sz="2400" b="0" i="0" u="none" strike="noStrike" kern="1200" cap="none" spc="0" normalizeH="0" noProof="0" dirty="0">
                <a:ln>
                  <a:noFill/>
                </a:ln>
                <a:solidFill>
                  <a:schemeClr val="tx1"/>
                </a:solidFill>
                <a:effectLst/>
                <a:uLnTx/>
                <a:uFillTx/>
                <a:latin typeface="+mn-lt"/>
                <a:ea typeface="+mn-ea"/>
                <a:cs typeface="+mn-cs"/>
              </a:rPr>
              <a:t>National Guard</a:t>
            </a:r>
          </a:p>
          <a:p>
            <a:pPr marL="914400" lvl="1" indent="-457200">
              <a:spcBef>
                <a:spcPct val="20000"/>
              </a:spcBef>
              <a:buFont typeface="Arial" panose="020B0604020202020204" pitchFamily="34" charset="0"/>
              <a:buChar char="•"/>
              <a:defRPr/>
            </a:pPr>
            <a:r>
              <a:rPr lang="en-US" sz="2400" dirty="0"/>
              <a:t>Military Reserve Center</a:t>
            </a:r>
          </a:p>
          <a:p>
            <a:pPr marL="914400" lvl="1" indent="-457200">
              <a:spcBef>
                <a:spcPct val="20000"/>
              </a:spcBef>
              <a:buFont typeface="Arial" panose="020B0604020202020204" pitchFamily="34" charset="0"/>
              <a:buChar char="•"/>
              <a:defRPr/>
            </a:pPr>
            <a:r>
              <a:rPr kumimoji="0" lang="en-US" sz="2400" b="0" i="0" u="none" strike="noStrike" kern="1200" cap="none" spc="0" normalizeH="0" noProof="0" dirty="0">
                <a:ln>
                  <a:noFill/>
                </a:ln>
                <a:solidFill>
                  <a:schemeClr val="tx1"/>
                </a:solidFill>
                <a:effectLst/>
                <a:uLnTx/>
                <a:uFillTx/>
                <a:latin typeface="+mn-lt"/>
                <a:ea typeface="+mn-ea"/>
                <a:cs typeface="+mn-cs"/>
              </a:rPr>
              <a:t>Military Base</a:t>
            </a:r>
          </a:p>
          <a:p>
            <a:pPr marL="914400" lvl="1" indent="-457200">
              <a:spcBef>
                <a:spcPct val="20000"/>
              </a:spcBef>
              <a:buFont typeface="Arial" panose="020B0604020202020204" pitchFamily="34" charset="0"/>
              <a:buChar char="•"/>
              <a:defRPr/>
            </a:pPr>
            <a:r>
              <a:rPr kumimoji="0" lang="en-US" sz="2400" b="0" i="0" u="none" strike="noStrike" kern="1200" cap="none" spc="0" normalizeH="0" noProof="0" dirty="0">
                <a:ln>
                  <a:noFill/>
                </a:ln>
                <a:solidFill>
                  <a:schemeClr val="tx1"/>
                </a:solidFill>
                <a:effectLst/>
                <a:uLnTx/>
                <a:uFillTx/>
                <a:latin typeface="+mn-lt"/>
                <a:ea typeface="+mn-ea"/>
                <a:cs typeface="+mn-cs"/>
              </a:rPr>
              <a:t>Police Department</a:t>
            </a:r>
          </a:p>
          <a:p>
            <a:pPr marL="914400" lvl="1" indent="-457200">
              <a:spcBef>
                <a:spcPct val="20000"/>
              </a:spcBef>
              <a:buFont typeface="Arial" panose="020B0604020202020204" pitchFamily="34" charset="0"/>
              <a:buChar char="•"/>
              <a:defRPr/>
            </a:pPr>
            <a:r>
              <a:rPr lang="en-US" sz="2400" dirty="0"/>
              <a:t>Schools</a:t>
            </a:r>
          </a:p>
          <a:p>
            <a:pPr marL="914400" lvl="1" indent="-457200">
              <a:spcBef>
                <a:spcPct val="20000"/>
              </a:spcBef>
              <a:buFont typeface="Arial" panose="020B0604020202020204" pitchFamily="34" charset="0"/>
              <a:buChar char="•"/>
              <a:defRPr/>
            </a:pPr>
            <a:r>
              <a:rPr kumimoji="0" lang="en-US" sz="2400" b="0" i="0" u="none" strike="noStrike" kern="1200" cap="none" spc="0" normalizeH="0" noProof="0" dirty="0">
                <a:ln>
                  <a:noFill/>
                </a:ln>
                <a:solidFill>
                  <a:schemeClr val="tx1"/>
                </a:solidFill>
                <a:effectLst/>
                <a:uLnTx/>
                <a:uFillTx/>
                <a:latin typeface="+mn-lt"/>
                <a:ea typeface="+mn-ea"/>
                <a:cs typeface="+mn-cs"/>
              </a:rPr>
              <a:t>Church </a:t>
            </a:r>
          </a:p>
          <a:p>
            <a:pPr marL="914400" lvl="1" indent="-457200">
              <a:spcBef>
                <a:spcPct val="20000"/>
              </a:spcBef>
              <a:buFont typeface="Arial" panose="020B0604020202020204" pitchFamily="34" charset="0"/>
              <a:buChar char="•"/>
              <a:defRPr/>
            </a:pPr>
            <a:r>
              <a:rPr lang="en-US" sz="2400" baseline="0" dirty="0"/>
              <a:t>Elks</a:t>
            </a:r>
            <a:r>
              <a:rPr lang="en-US" sz="2400" dirty="0"/>
              <a:t> Lodge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765" y="2590800"/>
            <a:ext cx="4414035" cy="3310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6ABCC1C-DD28-46AD-8692-598A681436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11" name="Rectangle 10">
            <a:extLst>
              <a:ext uri="{FF2B5EF4-FFF2-40B4-BE49-F238E27FC236}">
                <a16:creationId xmlns:a16="http://schemas.microsoft.com/office/drawing/2014/main" id="{FC9915A4-5D8C-49AE-918C-C5374008F7B2}"/>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404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Adult Volunteers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Subtitle 2"/>
          <p:cNvSpPr txBox="1">
            <a:spLocks/>
          </p:cNvSpPr>
          <p:nvPr/>
        </p:nvSpPr>
        <p:spPr>
          <a:xfrm>
            <a:off x="457200" y="1371600"/>
            <a:ext cx="8382000" cy="5029200"/>
          </a:xfrm>
          <a:prstGeom prst="rect">
            <a:avLst/>
          </a:prstGeom>
        </p:spPr>
        <p:txBody>
          <a:bodyPr vert="horz" lIns="91440" tIns="45720" rIns="91440" bIns="45720" rtlCol="0">
            <a:normAutofit fontScale="92500"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3 Adult Volunteers needed to start a unit (Military Vets, Law Enforcement, EMS, School Teachers, Parents, etc.)</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They</a:t>
            </a:r>
            <a:r>
              <a:rPr kumimoji="0" lang="en-US" sz="2400" b="0" i="0" u="none" strike="noStrike" kern="1200" cap="none" spc="0" normalizeH="0" noProof="0" dirty="0">
                <a:ln>
                  <a:noFill/>
                </a:ln>
                <a:solidFill>
                  <a:schemeClr val="tx1"/>
                </a:solidFill>
                <a:effectLst/>
                <a:uLnTx/>
                <a:uFillTx/>
                <a:latin typeface="+mn-lt"/>
                <a:ea typeface="+mn-ea"/>
                <a:cs typeface="+mn-cs"/>
              </a:rPr>
              <a:t> must register with headquarters and have an NCSISafe.com (National Center for Safety Initiatives) background check completed</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four main</a:t>
            </a:r>
            <a:r>
              <a:rPr kumimoji="0" lang="en-US" sz="2400" b="0" i="0" u="none" strike="noStrike" kern="1200" cap="none" spc="0" normalizeH="0" noProof="0" dirty="0">
                <a:ln>
                  <a:noFill/>
                </a:ln>
                <a:solidFill>
                  <a:schemeClr val="tx1"/>
                </a:solidFill>
                <a:effectLst/>
                <a:uLnTx/>
                <a:uFillTx/>
                <a:latin typeface="+mn-lt"/>
                <a:ea typeface="+mn-ea"/>
                <a:cs typeface="+mn-cs"/>
              </a:rPr>
              <a:t> billets in a unit are:</a:t>
            </a:r>
          </a:p>
          <a:p>
            <a:pPr marL="914400" lvl="1" indent="-457200">
              <a:spcBef>
                <a:spcPct val="20000"/>
              </a:spcBef>
              <a:buFont typeface="Arial" panose="020B0604020202020204" pitchFamily="34" charset="0"/>
              <a:buChar char="•"/>
              <a:defRPr/>
            </a:pPr>
            <a:r>
              <a:rPr lang="en-US" sz="2400" baseline="0" dirty="0"/>
              <a:t>Unit</a:t>
            </a:r>
            <a:r>
              <a:rPr lang="en-US" sz="2400" dirty="0"/>
              <a:t> Commander (UC) – elected position, 25 years old or older, Marine (Active, Reserve, Vet). Waiver can be requested. Sets the example, plans ahead, stays involved</a:t>
            </a:r>
          </a:p>
          <a:p>
            <a:pPr marL="914400" lvl="1" indent="-457200">
              <a:spcBef>
                <a:spcPct val="20000"/>
              </a:spcBef>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Executive</a:t>
            </a:r>
            <a:r>
              <a:rPr kumimoji="0" lang="en-US" sz="2400" b="0" i="0" u="none" strike="noStrike" kern="1200" cap="none" spc="0" normalizeH="0" noProof="0" dirty="0">
                <a:ln>
                  <a:noFill/>
                </a:ln>
                <a:solidFill>
                  <a:schemeClr val="tx1"/>
                </a:solidFill>
                <a:effectLst/>
                <a:uLnTx/>
                <a:uFillTx/>
                <a:latin typeface="+mn-lt"/>
                <a:ea typeface="+mn-ea"/>
                <a:cs typeface="+mn-cs"/>
              </a:rPr>
              <a:t> Officer (XO) – elected position, good execution skills, motivated, dedicated, good planning skills</a:t>
            </a:r>
          </a:p>
          <a:p>
            <a:pPr marL="914400" lvl="1" indent="-457200">
              <a:spcBef>
                <a:spcPct val="20000"/>
              </a:spcBef>
              <a:buFont typeface="Arial" panose="020B0604020202020204" pitchFamily="34" charset="0"/>
              <a:buChar char="•"/>
              <a:defRPr/>
            </a:pPr>
            <a:r>
              <a:rPr lang="en-US" sz="2400" baseline="0" dirty="0"/>
              <a:t>Adjutant – Appointed by the UC, good</a:t>
            </a:r>
            <a:r>
              <a:rPr lang="en-US" sz="2400" dirty="0"/>
              <a:t> paperwork and computer skills</a:t>
            </a:r>
            <a:endParaRPr lang="en-US" sz="2400" baseline="0" dirty="0"/>
          </a:p>
          <a:p>
            <a:pPr marL="914400" lvl="1" indent="-457200">
              <a:spcBef>
                <a:spcPct val="20000"/>
              </a:spcBef>
              <a:buFont typeface="Arial" panose="020B0604020202020204" pitchFamily="34" charset="0"/>
              <a:buChar char="•"/>
              <a:defRPr/>
            </a:pPr>
            <a:r>
              <a:rPr kumimoji="0" lang="en-US" sz="2400" b="0" i="0" u="none" strike="noStrike" kern="1200" cap="none" spc="0" normalizeH="0" noProof="0" dirty="0">
                <a:ln>
                  <a:noFill/>
                </a:ln>
                <a:solidFill>
                  <a:schemeClr val="tx1"/>
                </a:solidFill>
                <a:effectLst/>
                <a:uLnTx/>
                <a:uFillTx/>
                <a:latin typeface="+mn-lt"/>
                <a:ea typeface="+mn-ea"/>
                <a:cs typeface="+mn-cs"/>
              </a:rPr>
              <a:t>Paymaster – Appointed by the UC, not living with or related to the UC, good with numbers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8</a:t>
            </a:fld>
            <a:endParaRPr lang="en-US" dirty="0"/>
          </a:p>
        </p:txBody>
      </p:sp>
      <p:pic>
        <p:nvPicPr>
          <p:cNvPr id="8" name="Picture 7">
            <a:extLst>
              <a:ext uri="{FF2B5EF4-FFF2-40B4-BE49-F238E27FC236}">
                <a16:creationId xmlns:a16="http://schemas.microsoft.com/office/drawing/2014/main" id="{C938C57A-816D-46E2-BF5D-B0589CAFB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9" name="Rectangle 8">
            <a:extLst>
              <a:ext uri="{FF2B5EF4-FFF2-40B4-BE49-F238E27FC236}">
                <a16:creationId xmlns:a16="http://schemas.microsoft.com/office/drawing/2014/main" id="{D06C9C50-988C-4197-A83E-7E9EA1A72104}"/>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792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28600" y="228600"/>
            <a:ext cx="7543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Recruit Training</a:t>
            </a:r>
          </a:p>
        </p:txBody>
      </p:sp>
      <p:sp>
        <p:nvSpPr>
          <p:cNvPr id="17" name="Subtitle 2"/>
          <p:cNvSpPr txBox="1">
            <a:spLocks/>
          </p:cNvSpPr>
          <p:nvPr/>
        </p:nvSpPr>
        <p:spPr>
          <a:xfrm>
            <a:off x="457200" y="1371599"/>
            <a:ext cx="8382000" cy="5257801"/>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Recruit Training is 26 hours minimum to complete required objectives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They</a:t>
            </a:r>
            <a:r>
              <a:rPr kumimoji="0" lang="en-US" sz="2400" b="0" i="0" u="none" strike="noStrike" kern="1200" cap="none" spc="0" normalizeH="0" noProof="0" dirty="0">
                <a:ln>
                  <a:noFill/>
                </a:ln>
                <a:solidFill>
                  <a:schemeClr val="tx1"/>
                </a:solidFill>
                <a:effectLst/>
                <a:uLnTx/>
                <a:uFillTx/>
                <a:latin typeface="+mn-lt"/>
                <a:ea typeface="+mn-ea"/>
                <a:cs typeface="+mn-cs"/>
              </a:rPr>
              <a:t> will learn Young Marines history, rank structure, close order drill, customs and courtesies, teamwork, jargon, physical fitness, healthy eating, dangers of drugs and drug abuse, General Orders, and Young Marines Obligation </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t>Our goal is to guide and mentor youth</a:t>
            </a:r>
            <a:r>
              <a:rPr kumimoji="0" lang="en-US" sz="2400" b="0" i="0" u="none" strike="noStrike" kern="1200" cap="none" spc="0" normalizeH="0" noProof="0" dirty="0">
                <a:ln>
                  <a:noFill/>
                </a:ln>
                <a:solidFill>
                  <a:schemeClr val="tx1"/>
                </a:solidFill>
                <a:effectLst/>
                <a:uLnTx/>
                <a:uFillTx/>
                <a:latin typeface="+mn-lt"/>
                <a:ea typeface="+mn-ea"/>
                <a:cs typeface="+mn-cs"/>
              </a:rPr>
              <a:t> </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Recruit Training and the program as a whole is</a:t>
            </a:r>
            <a:r>
              <a:rPr lang="en-US" sz="2400" dirty="0"/>
              <a:t>:</a:t>
            </a:r>
          </a:p>
          <a:p>
            <a:pPr marL="914400" lvl="1" indent="-457200">
              <a:spcBef>
                <a:spcPct val="20000"/>
              </a:spcBef>
              <a:buFont typeface="Arial" panose="020B0604020202020204" pitchFamily="34" charset="0"/>
              <a:buChar char="•"/>
              <a:defRPr/>
            </a:pPr>
            <a:r>
              <a:rPr lang="en-US" sz="2400" i="1" noProof="0" dirty="0"/>
              <a:t>Not</a:t>
            </a:r>
            <a:r>
              <a:rPr lang="en-US" sz="2400" noProof="0" dirty="0"/>
              <a:t> recruiting for the military</a:t>
            </a:r>
          </a:p>
          <a:p>
            <a:pPr marL="914400" lvl="1" indent="-457200">
              <a:spcBef>
                <a:spcPct val="20000"/>
              </a:spcBef>
              <a:buFont typeface="Arial" panose="020B0604020202020204" pitchFamily="34" charset="0"/>
              <a:buChar char="•"/>
              <a:defRPr/>
            </a:pPr>
            <a:r>
              <a:rPr lang="en-US" sz="2400" i="1" dirty="0"/>
              <a:t>Not</a:t>
            </a:r>
            <a:r>
              <a:rPr lang="en-US" sz="2400" dirty="0"/>
              <a:t> a place to live out the “Glory Days” of your military past</a:t>
            </a:r>
            <a:endParaRPr lang="en-US" sz="2400" noProof="0" dirty="0"/>
          </a:p>
          <a:p>
            <a:pPr marL="914400" lvl="1" indent="-457200">
              <a:spcBef>
                <a:spcPct val="20000"/>
              </a:spcBef>
              <a:buFont typeface="Arial" panose="020B0604020202020204" pitchFamily="34" charset="0"/>
              <a:buChar char="•"/>
              <a:defRPr/>
            </a:pPr>
            <a:r>
              <a:rPr lang="en-US" sz="2400" i="1" dirty="0"/>
              <a:t>Not</a:t>
            </a:r>
            <a:r>
              <a:rPr lang="en-US" sz="2400" dirty="0"/>
              <a:t> “In Your Face” </a:t>
            </a:r>
            <a:endParaRPr lang="en-US" sz="2400" noProof="0" dirty="0"/>
          </a:p>
          <a:p>
            <a:pPr marL="914400" lvl="1" indent="-457200">
              <a:spcBef>
                <a:spcPct val="20000"/>
              </a:spcBef>
              <a:buFont typeface="Arial" panose="020B0604020202020204" pitchFamily="34" charset="0"/>
              <a:buChar char="•"/>
              <a:defRPr/>
            </a:pPr>
            <a:r>
              <a:rPr kumimoji="0" lang="en-US" sz="2400" b="0" i="1" u="none" strike="noStrike" kern="1200" cap="none" spc="0" normalizeH="0" dirty="0">
                <a:ln>
                  <a:noFill/>
                </a:ln>
                <a:solidFill>
                  <a:schemeClr val="tx1"/>
                </a:solidFill>
                <a:effectLst/>
                <a:uLnTx/>
                <a:uFillTx/>
                <a:latin typeface="+mn-lt"/>
                <a:ea typeface="+mn-ea"/>
                <a:cs typeface="+mn-cs"/>
              </a:rPr>
              <a:t>Not</a:t>
            </a:r>
            <a:r>
              <a:rPr kumimoji="0" lang="en-US" sz="2400" b="0" i="0" u="none" strike="noStrike" kern="1200" cap="none" spc="0" normalizeH="0" dirty="0">
                <a:ln>
                  <a:noFill/>
                </a:ln>
                <a:solidFill>
                  <a:schemeClr val="tx1"/>
                </a:solidFill>
                <a:effectLst/>
                <a:uLnTx/>
                <a:uFillTx/>
                <a:latin typeface="+mn-lt"/>
                <a:ea typeface="+mn-ea"/>
                <a:cs typeface="+mn-cs"/>
              </a:rPr>
              <a:t> a “Scared Straight” program</a:t>
            </a:r>
          </a:p>
          <a:p>
            <a:pPr marL="914400" lvl="1" indent="-457200">
              <a:spcBef>
                <a:spcPct val="20000"/>
              </a:spcBef>
              <a:buFont typeface="Arial" panose="020B0604020202020204" pitchFamily="34" charset="0"/>
              <a:buChar char="•"/>
              <a:defRPr/>
            </a:pPr>
            <a:r>
              <a:rPr lang="en-US" sz="2400" i="1" dirty="0"/>
              <a:t>Not</a:t>
            </a:r>
            <a:r>
              <a:rPr lang="en-US" sz="2400" dirty="0"/>
              <a:t> a baby-sitting service</a:t>
            </a:r>
          </a:p>
          <a:p>
            <a:pPr marL="914400" lvl="1" indent="-457200">
              <a:spcBef>
                <a:spcPct val="20000"/>
              </a:spcBef>
              <a:buFont typeface="Arial" panose="020B0604020202020204" pitchFamily="34" charset="0"/>
              <a:buChar char="•"/>
              <a:defRPr/>
            </a:pPr>
            <a:r>
              <a:rPr kumimoji="0" lang="en-US" sz="2400" b="0" i="1" u="none" strike="noStrike" kern="1200" cap="none" spc="0" normalizeH="0" noProof="0" dirty="0">
                <a:ln>
                  <a:noFill/>
                </a:ln>
                <a:solidFill>
                  <a:schemeClr val="tx1"/>
                </a:solidFill>
                <a:effectLst/>
                <a:uLnTx/>
                <a:uFillTx/>
                <a:latin typeface="+mn-lt"/>
                <a:ea typeface="+mn-ea"/>
                <a:cs typeface="+mn-cs"/>
              </a:rPr>
              <a:t>Not</a:t>
            </a:r>
            <a:r>
              <a:rPr kumimoji="0" lang="en-US" sz="2400" b="0" i="0" u="none" strike="noStrike" kern="1200" cap="none" spc="0" normalizeH="0" noProof="0" dirty="0">
                <a:ln>
                  <a:noFill/>
                </a:ln>
                <a:solidFill>
                  <a:schemeClr val="tx1"/>
                </a:solidFill>
                <a:effectLst/>
                <a:uLnTx/>
                <a:uFillTx/>
                <a:latin typeface="+mn-lt"/>
                <a:ea typeface="+mn-ea"/>
                <a:cs typeface="+mn-cs"/>
              </a:rPr>
              <a:t> a Boys and Girls Club</a:t>
            </a:r>
          </a:p>
          <a:p>
            <a:pPr marL="914400" lvl="1" indent="-457200">
              <a:spcBef>
                <a:spcPct val="20000"/>
              </a:spcBef>
              <a:buFont typeface="Arial" panose="020B0604020202020204" pitchFamily="34" charset="0"/>
              <a:buChar char="•"/>
              <a:defRPr/>
            </a:pPr>
            <a:r>
              <a:rPr lang="en-US" sz="2400" i="1" dirty="0"/>
              <a:t>Not</a:t>
            </a:r>
            <a:r>
              <a:rPr lang="en-US" sz="2400" dirty="0"/>
              <a:t> a Rambo Outfit (no warfare or tactics)</a:t>
            </a:r>
          </a:p>
          <a:p>
            <a:pPr marL="914400" lvl="1" indent="-457200">
              <a:spcBef>
                <a:spcPct val="20000"/>
              </a:spcBef>
              <a:buFont typeface="Arial" panose="020B0604020202020204" pitchFamily="34" charset="0"/>
              <a:buChar char="•"/>
              <a:defRPr/>
            </a:pPr>
            <a:r>
              <a:rPr kumimoji="0" lang="en-US" sz="2400" b="0" i="1" u="none" strike="noStrike" kern="1200" cap="none" spc="0" normalizeH="0" noProof="0" dirty="0">
                <a:ln>
                  <a:noFill/>
                </a:ln>
                <a:solidFill>
                  <a:schemeClr val="tx1"/>
                </a:solidFill>
                <a:effectLst/>
                <a:uLnTx/>
                <a:uFillTx/>
                <a:latin typeface="+mn-lt"/>
                <a:ea typeface="+mn-ea"/>
                <a:cs typeface="+mn-cs"/>
              </a:rPr>
              <a:t>No</a:t>
            </a:r>
            <a:r>
              <a:rPr kumimoji="0" lang="en-US" sz="2400" b="0" i="0" u="none" strike="noStrike" kern="1200" cap="none" spc="0" normalizeH="0" noProof="0" dirty="0">
                <a:ln>
                  <a:noFill/>
                </a:ln>
                <a:solidFill>
                  <a:schemeClr val="tx1"/>
                </a:solidFill>
                <a:effectLst/>
                <a:uLnTx/>
                <a:uFillTx/>
                <a:latin typeface="+mn-lt"/>
                <a:ea typeface="+mn-ea"/>
                <a:cs typeface="+mn-cs"/>
              </a:rPr>
              <a:t> Profanity</a:t>
            </a:r>
          </a:p>
        </p:txBody>
      </p:sp>
      <p:sp>
        <p:nvSpPr>
          <p:cNvPr id="20" name="Footer Placeholder 4"/>
          <p:cNvSpPr>
            <a:spLocks noGrp="1"/>
          </p:cNvSpPr>
          <p:nvPr>
            <p:ph type="ftr" sz="quarter" idx="11"/>
          </p:nvPr>
        </p:nvSpPr>
        <p:spPr>
          <a:xfrm>
            <a:off x="3124200" y="6356350"/>
            <a:ext cx="2895600" cy="365125"/>
          </a:xfrm>
        </p:spPr>
        <p:txBody>
          <a:bodyPr/>
          <a:lstStyle/>
          <a:p>
            <a:r>
              <a:rPr lang="en-US" dirty="0"/>
              <a:t>www.YoungMarines.com</a:t>
            </a:r>
          </a:p>
        </p:txBody>
      </p:sp>
      <p:sp>
        <p:nvSpPr>
          <p:cNvPr id="21" name="Slide Number Placeholder 5"/>
          <p:cNvSpPr>
            <a:spLocks noGrp="1"/>
          </p:cNvSpPr>
          <p:nvPr>
            <p:ph type="sldNum" sz="quarter" idx="12"/>
          </p:nvPr>
        </p:nvSpPr>
        <p:spPr>
          <a:xfrm>
            <a:off x="6553200" y="6356350"/>
            <a:ext cx="2133600" cy="365125"/>
          </a:xfrm>
        </p:spPr>
        <p:txBody>
          <a:bodyPr/>
          <a:lstStyle/>
          <a:p>
            <a:fld id="{0B94766C-6F5F-4D2F-9475-E3D1A80DE22D}" type="slidenum">
              <a:rPr lang="en-US" smtClean="0"/>
              <a:pPr/>
              <a:t>9</a:t>
            </a:fld>
            <a:endParaRPr lang="en-US" dirty="0"/>
          </a:p>
        </p:txBody>
      </p:sp>
      <p:pic>
        <p:nvPicPr>
          <p:cNvPr id="8" name="Picture 7">
            <a:extLst>
              <a:ext uri="{FF2B5EF4-FFF2-40B4-BE49-F238E27FC236}">
                <a16:creationId xmlns:a16="http://schemas.microsoft.com/office/drawing/2014/main" id="{E6E5298B-EA71-43BA-930F-B92CA983C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37645"/>
            <a:ext cx="2895600" cy="844675"/>
          </a:xfrm>
          <a:prstGeom prst="rect">
            <a:avLst/>
          </a:prstGeom>
        </p:spPr>
      </p:pic>
      <p:sp>
        <p:nvSpPr>
          <p:cNvPr id="9" name="Rectangle 8">
            <a:extLst>
              <a:ext uri="{FF2B5EF4-FFF2-40B4-BE49-F238E27FC236}">
                <a16:creationId xmlns:a16="http://schemas.microsoft.com/office/drawing/2014/main" id="{0E0B2EE6-962B-4BB6-9BCC-502FA27EB7E1}"/>
              </a:ext>
            </a:extLst>
          </p:cNvPr>
          <p:cNvSpPr/>
          <p:nvPr/>
        </p:nvSpPr>
        <p:spPr>
          <a:xfrm>
            <a:off x="0" y="1143000"/>
            <a:ext cx="9144000" cy="228600"/>
          </a:xfrm>
          <a:prstGeom prst="rect">
            <a:avLst/>
          </a:prstGeom>
          <a:gradFill flip="none" rotWithShape="1">
            <a:gsLst>
              <a:gs pos="0">
                <a:srgbClr val="C22032">
                  <a:shade val="30000"/>
                  <a:satMod val="115000"/>
                </a:srgbClr>
              </a:gs>
              <a:gs pos="50000">
                <a:srgbClr val="C22032">
                  <a:shade val="67500"/>
                  <a:satMod val="115000"/>
                </a:srgbClr>
              </a:gs>
              <a:gs pos="100000">
                <a:srgbClr val="C22032">
                  <a:shade val="100000"/>
                  <a:satMod val="115000"/>
                </a:srgbClr>
              </a:gs>
            </a:gsLst>
            <a:lin ang="16200000" scaled="1"/>
            <a:tileRect/>
          </a:gradFill>
          <a:ln w="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617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993</TotalTime>
  <Words>1430</Words>
  <Application>Microsoft Office PowerPoint</Application>
  <PresentationFormat>On-screen Show (4:3)</PresentationFormat>
  <Paragraphs>175</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Starting a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 Events Planning</dc:title>
  <dc:creator>Mike</dc:creator>
  <cp:lastModifiedBy>Patricia Borka</cp:lastModifiedBy>
  <cp:revision>40</cp:revision>
  <cp:lastPrinted>2017-11-20T20:25:27Z</cp:lastPrinted>
  <dcterms:created xsi:type="dcterms:W3CDTF">2016-02-01T14:02:50Z</dcterms:created>
  <dcterms:modified xsi:type="dcterms:W3CDTF">2022-07-27T14:55:36Z</dcterms:modified>
</cp:coreProperties>
</file>