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34"/>
  </p:notesMasterIdLst>
  <p:handoutMasterIdLst>
    <p:handoutMasterId r:id="rId35"/>
  </p:handoutMasterIdLst>
  <p:sldIdLst>
    <p:sldId id="256" r:id="rId2"/>
    <p:sldId id="296" r:id="rId3"/>
    <p:sldId id="258" r:id="rId4"/>
    <p:sldId id="267" r:id="rId5"/>
    <p:sldId id="289" r:id="rId6"/>
    <p:sldId id="290" r:id="rId7"/>
    <p:sldId id="260" r:id="rId8"/>
    <p:sldId id="261" r:id="rId9"/>
    <p:sldId id="262" r:id="rId10"/>
    <p:sldId id="263" r:id="rId11"/>
    <p:sldId id="264" r:id="rId12"/>
    <p:sldId id="269" r:id="rId13"/>
    <p:sldId id="266" r:id="rId14"/>
    <p:sldId id="265" r:id="rId15"/>
    <p:sldId id="285" r:id="rId16"/>
    <p:sldId id="270" r:id="rId17"/>
    <p:sldId id="271" r:id="rId18"/>
    <p:sldId id="274" r:id="rId19"/>
    <p:sldId id="275" r:id="rId20"/>
    <p:sldId id="276" r:id="rId21"/>
    <p:sldId id="298" r:id="rId22"/>
    <p:sldId id="299" r:id="rId23"/>
    <p:sldId id="286" r:id="rId24"/>
    <p:sldId id="287" r:id="rId25"/>
    <p:sldId id="278" r:id="rId26"/>
    <p:sldId id="300" r:id="rId27"/>
    <p:sldId id="280" r:id="rId28"/>
    <p:sldId id="268" r:id="rId29"/>
    <p:sldId id="295" r:id="rId30"/>
    <p:sldId id="284" r:id="rId31"/>
    <p:sldId id="293" r:id="rId32"/>
    <p:sldId id="294" r:id="rId33"/>
  </p:sldIdLst>
  <p:sldSz cx="9144000" cy="6858000" type="screen4x3"/>
  <p:notesSz cx="6858000" cy="9144000"/>
  <p:custDataLst>
    <p:tags r:id="rId36"/>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3" autoAdjust="0"/>
    <p:restoredTop sz="58863" autoAdjust="0"/>
  </p:normalViewPr>
  <p:slideViewPr>
    <p:cSldViewPr>
      <p:cViewPr>
        <p:scale>
          <a:sx n="58" d="100"/>
          <a:sy n="58" d="100"/>
        </p:scale>
        <p:origin x="-1188" y="-72"/>
      </p:cViewPr>
      <p:guideLst>
        <p:guide orient="horz" pos="2160"/>
        <p:guide pos="2880"/>
      </p:guideLst>
    </p:cSldViewPr>
  </p:slideViewPr>
  <p:outlineViewPr>
    <p:cViewPr>
      <p:scale>
        <a:sx n="33" d="100"/>
        <a:sy n="33" d="100"/>
      </p:scale>
      <p:origin x="240" y="227982"/>
    </p:cViewPr>
  </p:outlineViewPr>
  <p:notesTextViewPr>
    <p:cViewPr>
      <p:scale>
        <a:sx n="100" d="100"/>
        <a:sy n="100" d="100"/>
      </p:scale>
      <p:origin x="0" y="0"/>
    </p:cViewPr>
  </p:notesTextViewPr>
  <p:sorterViewPr>
    <p:cViewPr>
      <p:scale>
        <a:sx n="66" d="100"/>
        <a:sy n="66" d="100"/>
      </p:scale>
      <p:origin x="0" y="3606"/>
    </p:cViewPr>
  </p:sorterViewPr>
  <p:notesViewPr>
    <p:cSldViewPr>
      <p:cViewPr>
        <p:scale>
          <a:sx n="80" d="100"/>
          <a:sy n="80" d="100"/>
        </p:scale>
        <p:origin x="-2232" y="13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 charset="0"/>
                <a:ea typeface="Arial" pitchFamily="-1" charset="0"/>
                <a:cs typeface="Arial" pitchFamily="-1"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fld id="{749B22E7-8D38-4217-B708-1F1E044960CA}" type="datetime1">
              <a:rPr lang="en-US"/>
              <a:pPr>
                <a:defRPr/>
              </a:pPr>
              <a:t>3/27/2019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1" charset="0"/>
                <a:ea typeface="Arial" pitchFamily="-1" charset="0"/>
                <a:cs typeface="Arial" pitchFamily="-1"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EA859BA-31D8-4346-9F8A-DCA60486A687}" type="slidenum">
              <a:rPr lang="en-US" altLang="en-US"/>
              <a:pPr/>
              <a:t>‹#›</a:t>
            </a:fld>
            <a:endParaRPr lang="en-US" altLang="en-US"/>
          </a:p>
        </p:txBody>
      </p:sp>
    </p:spTree>
    <p:extLst>
      <p:ext uri="{BB962C8B-B14F-4D97-AF65-F5344CB8AC3E}">
        <p14:creationId xmlns:p14="http://schemas.microsoft.com/office/powerpoint/2010/main" val="4985386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 charset="0"/>
                <a:cs typeface="Arial" charset="0"/>
              </a:defRPr>
            </a:lvl1pPr>
          </a:lstStyle>
          <a:p>
            <a:pPr>
              <a:defRPr/>
            </a:pPr>
            <a:fld id="{CE583D59-A4BE-48E4-8D3A-D00292D16699}" type="datetime1">
              <a:rPr lang="en-CA"/>
              <a:pPr>
                <a:defRPr/>
              </a:pPr>
              <a:t>27/03/2019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44AF1C89-C229-4E90-BDB3-DFE7413004FF}" type="slidenum">
              <a:rPr lang="en-CA" altLang="en-US"/>
              <a:pPr/>
              <a:t>‹#›</a:t>
            </a:fld>
            <a:endParaRPr lang="en-CA" altLang="en-US"/>
          </a:p>
        </p:txBody>
      </p:sp>
    </p:spTree>
    <p:extLst>
      <p:ext uri="{BB962C8B-B14F-4D97-AF65-F5344CB8AC3E}">
        <p14:creationId xmlns:p14="http://schemas.microsoft.com/office/powerpoint/2010/main" val="196744409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ea typeface="ＭＳ Ｐゴシック" panose="020B0600070205080204" pitchFamily="34" charset="-128"/>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F4C872E-AB16-4804-A884-53F17B7271CB}" type="slidenum">
              <a:rPr lang="en-CA" altLang="en-US">
                <a:latin typeface="Calibri" panose="020F0502020204030204" pitchFamily="34" charset="0"/>
              </a:rPr>
              <a:pPr eaLnBrk="1" hangingPunct="1"/>
              <a:t>1</a:t>
            </a:fld>
            <a:endParaRPr lang="en-CA" altLang="en-US">
              <a:latin typeface="Calibri" panose="020F0502020204030204" pitchFamily="34" charset="0"/>
            </a:endParaRPr>
          </a:p>
        </p:txBody>
      </p:sp>
    </p:spTree>
    <p:extLst>
      <p:ext uri="{BB962C8B-B14F-4D97-AF65-F5344CB8AC3E}">
        <p14:creationId xmlns:p14="http://schemas.microsoft.com/office/powerpoint/2010/main" val="4230315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p:txBody>
          <a:bodyPr/>
          <a:lstStyle/>
          <a:p>
            <a:pPr eaLnBrk="1" hangingPunct="1">
              <a:defRPr/>
            </a:pPr>
            <a:r>
              <a:rPr lang="en-CA" b="1" dirty="0" smtClean="0">
                <a:solidFill>
                  <a:schemeClr val="tx1">
                    <a:lumMod val="75000"/>
                    <a:lumOff val="25000"/>
                  </a:schemeClr>
                </a:solidFill>
                <a:ea typeface="ＭＳ Ｐゴシック" pitchFamily="-1" charset="-128"/>
              </a:rPr>
              <a:t>NARRATION</a:t>
            </a:r>
            <a:endParaRPr lang="en-CA" dirty="0" smtClean="0">
              <a:solidFill>
                <a:schemeClr val="tx1">
                  <a:lumMod val="75000"/>
                  <a:lumOff val="25000"/>
                </a:schemeClr>
              </a:solidFill>
              <a:ea typeface="ＭＳ Ｐゴシック" pitchFamily="-1" charset="-128"/>
            </a:endParaRPr>
          </a:p>
          <a:p>
            <a:pPr marL="342000" indent="-342000">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When inviting job applicants to participate in the selection process, state that accessibility accommodations are available on request to support their participation. </a:t>
            </a:r>
          </a:p>
          <a:p>
            <a:pPr marL="342000" indent="-342000">
              <a:spcBef>
                <a:spcPts val="0"/>
              </a:spcBef>
              <a:spcAft>
                <a:spcPts val="600"/>
              </a:spcAft>
              <a:defRPr/>
            </a:pPr>
            <a:endParaRPr lang="en-CA" dirty="0" smtClean="0">
              <a:solidFill>
                <a:schemeClr val="tx1">
                  <a:lumMod val="75000"/>
                  <a:lumOff val="25000"/>
                </a:schemeClr>
              </a:solidFill>
              <a:ea typeface="ＭＳ Ｐゴシック" pitchFamily="-1" charset="-128"/>
            </a:endParaRPr>
          </a:p>
          <a:p>
            <a:pPr marL="342000" indent="-342000">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For example, when scheduling interviews, all applicants can be asked if any accessibility</a:t>
            </a:r>
            <a:r>
              <a:rPr lang="en-CA" b="1" dirty="0" smtClean="0">
                <a:solidFill>
                  <a:schemeClr val="tx1">
                    <a:lumMod val="75000"/>
                    <a:lumOff val="25000"/>
                  </a:schemeClr>
                </a:solidFill>
                <a:ea typeface="ＭＳ Ｐゴシック" pitchFamily="-1" charset="-128"/>
              </a:rPr>
              <a:t> </a:t>
            </a:r>
            <a:r>
              <a:rPr lang="en-CA" dirty="0" smtClean="0">
                <a:solidFill>
                  <a:schemeClr val="tx1">
                    <a:lumMod val="75000"/>
                    <a:lumOff val="25000"/>
                  </a:schemeClr>
                </a:solidFill>
                <a:ea typeface="ＭＳ Ｐゴシック" pitchFamily="-1" charset="-128"/>
              </a:rPr>
              <a:t>accommodations are needed for the recruitment process – but not about the need for accommodation for the job itself.</a:t>
            </a:r>
          </a:p>
          <a:p>
            <a:pPr marL="342000" indent="-342000">
              <a:spcBef>
                <a:spcPts val="0"/>
              </a:spcBef>
              <a:spcAft>
                <a:spcPts val="600"/>
              </a:spcAft>
              <a:defRPr/>
            </a:pPr>
            <a:endParaRPr lang="en-CA" dirty="0" smtClean="0">
              <a:solidFill>
                <a:schemeClr val="tx1">
                  <a:lumMod val="75000"/>
                  <a:lumOff val="25000"/>
                </a:schemeClr>
              </a:solidFill>
              <a:ea typeface="ＭＳ Ｐゴシック" pitchFamily="-1" charset="-128"/>
            </a:endParaRPr>
          </a:p>
          <a:p>
            <a:pPr marL="342000" indent="-342000">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An example of an accommodation that may be requested is that material given to candidates during the interview be provided in large print.</a:t>
            </a:r>
          </a:p>
          <a:p>
            <a:pPr eaLnBrk="1" hangingPunct="1">
              <a:buFontTx/>
              <a:buChar char="•"/>
              <a:defRPr/>
            </a:pPr>
            <a:endParaRPr lang="en-CA" b="1" dirty="0" smtClean="0">
              <a:solidFill>
                <a:schemeClr val="tx1">
                  <a:lumMod val="75000"/>
                  <a:lumOff val="25000"/>
                </a:schemeClr>
              </a:solidFill>
              <a:ea typeface="ＭＳ Ｐゴシック" pitchFamily="-1" charset="-128"/>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5F8E1E8-D679-45F8-BC46-9E1647A98BFE}" type="slidenum">
              <a:rPr lang="en-CA" altLang="en-US">
                <a:latin typeface="Calibri" panose="020F0502020204030204" pitchFamily="34" charset="0"/>
              </a:rPr>
              <a:pPr eaLnBrk="1" hangingPunct="1"/>
              <a:t>10</a:t>
            </a:fld>
            <a:endParaRPr lang="en-CA" altLang="en-US">
              <a:latin typeface="Calibri" panose="020F0502020204030204" pitchFamily="34" charset="0"/>
            </a:endParaRPr>
          </a:p>
        </p:txBody>
      </p:sp>
    </p:spTree>
    <p:extLst>
      <p:ext uri="{BB962C8B-B14F-4D97-AF65-F5344CB8AC3E}">
        <p14:creationId xmlns:p14="http://schemas.microsoft.com/office/powerpoint/2010/main" val="1904375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p:txBody>
          <a:bodyPr/>
          <a:lstStyle/>
          <a:p>
            <a:pPr eaLnBrk="1" hangingPunct="1">
              <a:defRPr/>
            </a:pPr>
            <a:r>
              <a:rPr lang="en-CA" b="1" dirty="0" smtClean="0">
                <a:solidFill>
                  <a:schemeClr val="tx1">
                    <a:lumMod val="75000"/>
                    <a:lumOff val="25000"/>
                  </a:schemeClr>
                </a:solidFill>
                <a:ea typeface="ＭＳ Ｐゴシック" pitchFamily="-1" charset="-128"/>
              </a:rPr>
              <a:t>NARRATION</a:t>
            </a: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When offering a job to a successful applicant, </a:t>
            </a:r>
            <a:r>
              <a:rPr lang="en-GB" dirty="0" smtClean="0">
                <a:solidFill>
                  <a:schemeClr val="tx1">
                    <a:lumMod val="75000"/>
                    <a:lumOff val="25000"/>
                  </a:schemeClr>
                </a:solidFill>
                <a:ea typeface="ＭＳ Ｐゴシック" pitchFamily="-1" charset="-128"/>
              </a:rPr>
              <a:t>inform them of your organization’s policies on accommodating employees with disabilities.</a:t>
            </a:r>
          </a:p>
          <a:p>
            <a:pPr marL="342000" indent="-342000" eaLnBrk="1" hangingPunct="1">
              <a:spcBef>
                <a:spcPts val="0"/>
              </a:spcBef>
              <a:spcAft>
                <a:spcPts val="600"/>
              </a:spcAft>
              <a:defRPr/>
            </a:pPr>
            <a:endParaRPr lang="en-GB"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GB" dirty="0" smtClean="0">
                <a:solidFill>
                  <a:schemeClr val="tx1">
                    <a:lumMod val="75000"/>
                    <a:lumOff val="25000"/>
                  </a:schemeClr>
                </a:solidFill>
                <a:ea typeface="ＭＳ Ｐゴシック" pitchFamily="-1" charset="-128"/>
              </a:rPr>
              <a:t>This could be provided verbally, in person, by email, or in an offer letter.</a:t>
            </a:r>
            <a:endParaRPr lang="en-CA" dirty="0" smtClean="0">
              <a:solidFill>
                <a:schemeClr val="tx1">
                  <a:lumMod val="75000"/>
                  <a:lumOff val="25000"/>
                </a:schemeClr>
              </a:solidFill>
              <a:ea typeface="ＭＳ Ｐゴシック" pitchFamily="-1" charset="-128"/>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50EC91-4868-410D-A4D0-6CBA2EBC77AD}" type="slidenum">
              <a:rPr lang="en-CA" altLang="en-US">
                <a:latin typeface="Calibri" panose="020F0502020204030204" pitchFamily="34" charset="0"/>
              </a:rPr>
              <a:pPr eaLnBrk="1" hangingPunct="1"/>
              <a:t>11</a:t>
            </a:fld>
            <a:endParaRPr lang="en-CA" altLang="en-US">
              <a:latin typeface="Calibri" panose="020F0502020204030204" pitchFamily="34" charset="0"/>
            </a:endParaRPr>
          </a:p>
        </p:txBody>
      </p:sp>
    </p:spTree>
    <p:extLst>
      <p:ext uri="{BB962C8B-B14F-4D97-AF65-F5344CB8AC3E}">
        <p14:creationId xmlns:p14="http://schemas.microsoft.com/office/powerpoint/2010/main" val="1296278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p:txBody>
          <a:bodyPr/>
          <a:lstStyle/>
          <a:p>
            <a:pPr eaLnBrk="1" hangingPunct="1">
              <a:defRPr/>
            </a:pPr>
            <a:r>
              <a:rPr lang="en-CA" b="1" dirty="0" smtClean="0">
                <a:solidFill>
                  <a:schemeClr val="tx1">
                    <a:lumMod val="75000"/>
                    <a:lumOff val="25000"/>
                  </a:schemeClr>
                </a:solidFill>
                <a:ea typeface="ＭＳ Ｐゴシック" pitchFamily="-1" charset="-128"/>
              </a:rPr>
              <a:t>NARRATION</a:t>
            </a:r>
            <a:endParaRPr lang="en-CA" dirty="0" smtClean="0">
              <a:solidFill>
                <a:schemeClr val="tx1">
                  <a:lumMod val="75000"/>
                  <a:lumOff val="25000"/>
                </a:schemeClr>
              </a:solidFill>
              <a:ea typeface="ＭＳ Ｐゴシック" pitchFamily="-1" charset="-128"/>
            </a:endParaRPr>
          </a:p>
          <a:p>
            <a:pPr marL="342000" indent="-342000">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Once hired, employees may request accessible formats and communication supports.</a:t>
            </a:r>
          </a:p>
          <a:p>
            <a:pPr marL="342000" indent="-342000">
              <a:spcBef>
                <a:spcPts val="0"/>
              </a:spcBef>
              <a:spcAft>
                <a:spcPts val="600"/>
              </a:spcAft>
              <a:defRPr/>
            </a:pPr>
            <a:endParaRPr lang="en-CA" dirty="0" smtClean="0">
              <a:solidFill>
                <a:schemeClr val="tx1">
                  <a:lumMod val="75000"/>
                  <a:lumOff val="25000"/>
                </a:schemeClr>
              </a:solidFill>
              <a:ea typeface="ＭＳ Ｐゴシック" pitchFamily="-1" charset="-128"/>
            </a:endParaRPr>
          </a:p>
          <a:p>
            <a:pPr marL="342000" indent="-342000">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This requirement is similar to those in the Information and Communications Standard.</a:t>
            </a:r>
          </a:p>
          <a:p>
            <a:pPr marL="342000" indent="-342000">
              <a:spcBef>
                <a:spcPts val="0"/>
              </a:spcBef>
              <a:spcAft>
                <a:spcPts val="600"/>
              </a:spcAft>
              <a:defRPr/>
            </a:pPr>
            <a:endParaRPr lang="en-CA" dirty="0" smtClean="0">
              <a:solidFill>
                <a:schemeClr val="tx1">
                  <a:lumMod val="75000"/>
                  <a:lumOff val="25000"/>
                </a:schemeClr>
              </a:solidFill>
              <a:ea typeface="ＭＳ Ｐゴシック" pitchFamily="-1" charset="-128"/>
            </a:endParaRPr>
          </a:p>
          <a:p>
            <a:pPr marL="342000" indent="-342000">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Employers must consult with employees to determine their accessibility needs and how best to accommodate them.</a:t>
            </a:r>
          </a:p>
          <a:p>
            <a:pPr eaLnBrk="1" hangingPunct="1">
              <a:defRPr/>
            </a:pPr>
            <a:endParaRPr lang="en-CA" b="1" dirty="0" smtClean="0">
              <a:solidFill>
                <a:schemeClr val="tx1">
                  <a:lumMod val="75000"/>
                  <a:lumOff val="25000"/>
                </a:schemeClr>
              </a:solidFill>
              <a:ea typeface="ＭＳ Ｐゴシック" pitchFamily="-1" charset="-128"/>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FE1574C-1975-4098-95C4-C75BD6799016}" type="slidenum">
              <a:rPr lang="en-CA" altLang="en-US">
                <a:latin typeface="Calibri" panose="020F0502020204030204" pitchFamily="34" charset="0"/>
              </a:rPr>
              <a:pPr eaLnBrk="1" hangingPunct="1"/>
              <a:t>12</a:t>
            </a:fld>
            <a:endParaRPr lang="en-CA" altLang="en-US">
              <a:latin typeface="Calibri" panose="020F0502020204030204" pitchFamily="34" charset="0"/>
            </a:endParaRPr>
          </a:p>
        </p:txBody>
      </p:sp>
    </p:spTree>
    <p:extLst>
      <p:ext uri="{BB962C8B-B14F-4D97-AF65-F5344CB8AC3E}">
        <p14:creationId xmlns:p14="http://schemas.microsoft.com/office/powerpoint/2010/main" val="1037242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p:txBody>
          <a:bodyPr/>
          <a:lstStyle/>
          <a:p>
            <a:pPr eaLnBrk="1" hangingPunct="1">
              <a:defRPr/>
            </a:pPr>
            <a:r>
              <a:rPr lang="en-CA" b="1" dirty="0" smtClean="0">
                <a:solidFill>
                  <a:schemeClr val="tx1">
                    <a:lumMod val="75000"/>
                    <a:lumOff val="25000"/>
                  </a:schemeClr>
                </a:solidFill>
                <a:ea typeface="ＭＳ Ｐゴシック" pitchFamily="-1" charset="-128"/>
              </a:rPr>
              <a:t>NARRATION</a:t>
            </a:r>
          </a:p>
          <a:p>
            <a:pPr marL="342000" indent="-342000">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Accessible formats and communication supports can be requested for:</a:t>
            </a:r>
          </a:p>
          <a:p>
            <a:pPr marL="799200" lvl="2" indent="-342000">
              <a:spcBef>
                <a:spcPts val="0"/>
              </a:spcBef>
              <a:spcAft>
                <a:spcPts val="600"/>
              </a:spcAft>
              <a:buFont typeface="Calibri" pitchFamily="34" charset="0"/>
              <a:buChar char="―"/>
              <a:defRPr/>
            </a:pPr>
            <a:r>
              <a:rPr lang="en-CA" dirty="0" smtClean="0">
                <a:solidFill>
                  <a:schemeClr val="tx1">
                    <a:lumMod val="75000"/>
                    <a:lumOff val="25000"/>
                  </a:schemeClr>
                </a:solidFill>
              </a:rPr>
              <a:t>Information required for the employee to perform their job, and</a:t>
            </a:r>
          </a:p>
          <a:p>
            <a:pPr marL="799200" lvl="2" indent="-342000">
              <a:spcBef>
                <a:spcPts val="0"/>
              </a:spcBef>
              <a:spcAft>
                <a:spcPts val="600"/>
              </a:spcAft>
              <a:buFont typeface="Calibri" pitchFamily="34" charset="0"/>
              <a:buChar char="―"/>
              <a:defRPr/>
            </a:pPr>
            <a:r>
              <a:rPr lang="en-CA" dirty="0" smtClean="0">
                <a:solidFill>
                  <a:schemeClr val="tx1">
                    <a:lumMod val="75000"/>
                    <a:lumOff val="25000"/>
                  </a:schemeClr>
                </a:solidFill>
              </a:rPr>
              <a:t>Information generally available to all employees</a:t>
            </a:r>
          </a:p>
          <a:p>
            <a:pPr marL="799200" lvl="2" indent="-342000">
              <a:spcBef>
                <a:spcPts val="0"/>
              </a:spcBef>
              <a:spcAft>
                <a:spcPts val="600"/>
              </a:spcAft>
              <a:buFont typeface="Calibri" pitchFamily="34" charset="0"/>
              <a:buNone/>
              <a:defRPr/>
            </a:pPr>
            <a:endParaRPr lang="en-CA" dirty="0" smtClean="0">
              <a:solidFill>
                <a:schemeClr val="tx1">
                  <a:lumMod val="75000"/>
                  <a:lumOff val="25000"/>
                </a:schemeClr>
              </a:solidFill>
            </a:endParaRPr>
          </a:p>
          <a:p>
            <a:pPr marL="342000" indent="-342000">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Examples of accessible formats or communication supports an employee may require include:</a:t>
            </a:r>
          </a:p>
          <a:p>
            <a:pPr marL="799200" lvl="2" indent="-342000">
              <a:spcBef>
                <a:spcPts val="0"/>
              </a:spcBef>
              <a:spcAft>
                <a:spcPts val="600"/>
              </a:spcAft>
              <a:buFont typeface="Calibri" pitchFamily="34" charset="0"/>
              <a:buChar char="―"/>
              <a:defRPr/>
            </a:pPr>
            <a:r>
              <a:rPr lang="en-CA" dirty="0" smtClean="0">
                <a:solidFill>
                  <a:schemeClr val="tx1">
                    <a:lumMod val="75000"/>
                    <a:lumOff val="25000"/>
                  </a:schemeClr>
                </a:solidFill>
              </a:rPr>
              <a:t>Access to the use of software such as a </a:t>
            </a:r>
            <a:r>
              <a:rPr lang="en-CA" u="sng" dirty="0" smtClean="0">
                <a:solidFill>
                  <a:schemeClr val="tx1">
                    <a:lumMod val="75000"/>
                    <a:lumOff val="25000"/>
                  </a:schemeClr>
                </a:solidFill>
              </a:rPr>
              <a:t>screen reader</a:t>
            </a:r>
          </a:p>
          <a:p>
            <a:pPr marL="799200" lvl="2" indent="-342000">
              <a:spcBef>
                <a:spcPts val="0"/>
              </a:spcBef>
              <a:spcAft>
                <a:spcPts val="600"/>
              </a:spcAft>
              <a:buFont typeface="Calibri" pitchFamily="34" charset="0"/>
              <a:buChar char="―"/>
              <a:defRPr/>
            </a:pPr>
            <a:r>
              <a:rPr lang="en-CA" dirty="0" smtClean="0">
                <a:solidFill>
                  <a:schemeClr val="tx1">
                    <a:lumMod val="75000"/>
                    <a:lumOff val="25000"/>
                  </a:schemeClr>
                </a:solidFill>
              </a:rPr>
              <a:t>Documents in an electronic format</a:t>
            </a:r>
          </a:p>
          <a:p>
            <a:pPr marL="799200" lvl="2" indent="-342000">
              <a:spcBef>
                <a:spcPts val="0"/>
              </a:spcBef>
              <a:spcAft>
                <a:spcPts val="600"/>
              </a:spcAft>
              <a:buFont typeface="Calibri" pitchFamily="34" charset="0"/>
              <a:buChar char="―"/>
              <a:defRPr/>
            </a:pPr>
            <a:r>
              <a:rPr lang="en-CA" dirty="0" smtClean="0">
                <a:solidFill>
                  <a:schemeClr val="tx1">
                    <a:lumMod val="75000"/>
                    <a:lumOff val="25000"/>
                  </a:schemeClr>
                </a:solidFill>
              </a:rPr>
              <a:t>Text transcripts of visual or audio information</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4100799-8362-4828-90CD-73B815BABA85}" type="slidenum">
              <a:rPr lang="en-CA" altLang="en-US">
                <a:latin typeface="Calibri" panose="020F0502020204030204" pitchFamily="34" charset="0"/>
              </a:rPr>
              <a:pPr eaLnBrk="1" hangingPunct="1"/>
              <a:t>13</a:t>
            </a:fld>
            <a:endParaRPr lang="en-CA" altLang="en-US">
              <a:latin typeface="Calibri" panose="020F0502020204030204" pitchFamily="34" charset="0"/>
            </a:endParaRPr>
          </a:p>
        </p:txBody>
      </p:sp>
    </p:spTree>
    <p:extLst>
      <p:ext uri="{BB962C8B-B14F-4D97-AF65-F5344CB8AC3E}">
        <p14:creationId xmlns:p14="http://schemas.microsoft.com/office/powerpoint/2010/main" val="1550212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p:txBody>
          <a:bodyPr/>
          <a:lstStyle/>
          <a:p>
            <a:pPr eaLnBrk="1" hangingPunct="1">
              <a:defRPr/>
            </a:pPr>
            <a:r>
              <a:rPr lang="en-CA" b="1" dirty="0" smtClean="0">
                <a:solidFill>
                  <a:schemeClr val="tx1">
                    <a:lumMod val="75000"/>
                    <a:lumOff val="25000"/>
                  </a:schemeClr>
                </a:solidFill>
                <a:ea typeface="ＭＳ Ｐゴシック" pitchFamily="-1" charset="-128"/>
              </a:rPr>
              <a:t>NARRATION</a:t>
            </a:r>
            <a:endParaRPr lang="en-CA" dirty="0" smtClean="0">
              <a:solidFill>
                <a:schemeClr val="tx1">
                  <a:lumMod val="75000"/>
                  <a:lumOff val="25000"/>
                </a:schemeClr>
              </a:solidFill>
              <a:ea typeface="ＭＳ Ｐゴシック" pitchFamily="-1" charset="-128"/>
            </a:endParaRPr>
          </a:p>
          <a:p>
            <a:pPr marL="342000" indent="-342000">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The standard requires all employers (</a:t>
            </a:r>
            <a:r>
              <a:rPr lang="en-CA" b="1" dirty="0" smtClean="0">
                <a:solidFill>
                  <a:schemeClr val="tx1">
                    <a:lumMod val="75000"/>
                    <a:lumOff val="25000"/>
                  </a:schemeClr>
                </a:solidFill>
                <a:ea typeface="ＭＳ Ｐゴシック" pitchFamily="-1" charset="-128"/>
              </a:rPr>
              <a:t>except </a:t>
            </a:r>
            <a:r>
              <a:rPr lang="en-CA" b="1" u="sng" dirty="0" smtClean="0">
                <a:solidFill>
                  <a:schemeClr val="tx1">
                    <a:lumMod val="75000"/>
                    <a:lumOff val="25000"/>
                  </a:schemeClr>
                </a:solidFill>
                <a:ea typeface="ＭＳ Ｐゴシック" pitchFamily="-1" charset="-128"/>
              </a:rPr>
              <a:t>small organizations</a:t>
            </a:r>
            <a:r>
              <a:rPr lang="en-CA" dirty="0" smtClean="0">
                <a:solidFill>
                  <a:schemeClr val="tx1">
                    <a:lumMod val="75000"/>
                    <a:lumOff val="25000"/>
                  </a:schemeClr>
                </a:solidFill>
                <a:ea typeface="ＭＳ Ｐゴシック" pitchFamily="-1" charset="-128"/>
              </a:rPr>
              <a:t>) to have a written process to document individual accommodation plans for employees with disabilities.</a:t>
            </a:r>
          </a:p>
          <a:p>
            <a:pPr marL="342000" indent="-342000">
              <a:spcBef>
                <a:spcPts val="0"/>
              </a:spcBef>
              <a:spcAft>
                <a:spcPts val="600"/>
              </a:spcAft>
              <a:defRPr/>
            </a:pPr>
            <a:endParaRPr lang="en-CA" dirty="0" smtClean="0">
              <a:solidFill>
                <a:schemeClr val="tx1">
                  <a:lumMod val="75000"/>
                  <a:lumOff val="25000"/>
                </a:schemeClr>
              </a:solidFill>
              <a:ea typeface="ＭＳ Ｐゴシック" pitchFamily="-1" charset="-128"/>
            </a:endParaRPr>
          </a:p>
          <a:p>
            <a:pPr marL="342000" indent="-342000">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This will help organizations have a clear and consistent approach for accommodating employees with disabilities.</a:t>
            </a:r>
          </a:p>
          <a:p>
            <a:pPr eaLnBrk="1" hangingPunct="1">
              <a:defRPr/>
            </a:pPr>
            <a:endParaRPr lang="en-CA" b="1" dirty="0" smtClean="0">
              <a:solidFill>
                <a:schemeClr val="tx1">
                  <a:lumMod val="75000"/>
                  <a:lumOff val="25000"/>
                </a:schemeClr>
              </a:solidFill>
              <a:ea typeface="ＭＳ Ｐゴシック" pitchFamily="-1" charset="-128"/>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772773D-D678-4564-BD03-67CD27D64F38}" type="slidenum">
              <a:rPr lang="en-CA" altLang="en-US">
                <a:latin typeface="Calibri" panose="020F0502020204030204" pitchFamily="34" charset="0"/>
              </a:rPr>
              <a:pPr eaLnBrk="1" hangingPunct="1"/>
              <a:t>14</a:t>
            </a:fld>
            <a:endParaRPr lang="en-CA" altLang="en-US">
              <a:latin typeface="Calibri" panose="020F0502020204030204" pitchFamily="34" charset="0"/>
            </a:endParaRPr>
          </a:p>
        </p:txBody>
      </p:sp>
    </p:spTree>
    <p:extLst>
      <p:ext uri="{BB962C8B-B14F-4D97-AF65-F5344CB8AC3E}">
        <p14:creationId xmlns:p14="http://schemas.microsoft.com/office/powerpoint/2010/main" val="4214650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p:txBody>
          <a:bodyPr/>
          <a:lstStyle/>
          <a:p>
            <a:pPr eaLnBrk="1" hangingPunct="1">
              <a:defRPr/>
            </a:pPr>
            <a:r>
              <a:rPr lang="en-CA" b="1" dirty="0" smtClean="0">
                <a:solidFill>
                  <a:schemeClr val="tx1">
                    <a:lumMod val="75000"/>
                    <a:lumOff val="25000"/>
                  </a:schemeClr>
                </a:solidFill>
                <a:ea typeface="ＭＳ Ｐゴシック" pitchFamily="-1" charset="-128"/>
              </a:rPr>
              <a:t>NARRATION</a:t>
            </a: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An individual accommodation plan is a formal way to record and review the workplace-related accommodations that will be provided to an employee with a disability. </a:t>
            </a:r>
          </a:p>
          <a:p>
            <a:pPr marL="342000" indent="-342000" eaLnBrk="1" hangingPunct="1">
              <a:spcBef>
                <a:spcPts val="0"/>
              </a:spcBef>
              <a:spcAft>
                <a:spcPts val="600"/>
              </a:spcAft>
              <a:defRPr/>
            </a:pP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Employers must work with an employee with a disability to find the appropriate accommodation to meet the individual’s accommodation needs. </a:t>
            </a:r>
          </a:p>
          <a:p>
            <a:pPr marL="342000" indent="-342000" eaLnBrk="1" hangingPunct="1">
              <a:spcBef>
                <a:spcPts val="0"/>
              </a:spcBef>
              <a:spcAft>
                <a:spcPts val="600"/>
              </a:spcAft>
              <a:defRPr/>
            </a:pP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For example, an accommodation might include the need to provide screen reader software for a computer.</a:t>
            </a:r>
          </a:p>
          <a:p>
            <a:pPr eaLnBrk="1" hangingPunct="1">
              <a:defRPr/>
            </a:pPr>
            <a:endParaRPr lang="en-CA" b="1" dirty="0" smtClean="0">
              <a:solidFill>
                <a:schemeClr val="tx1">
                  <a:lumMod val="75000"/>
                  <a:lumOff val="25000"/>
                </a:schemeClr>
              </a:solidFill>
              <a:ea typeface="ＭＳ Ｐゴシック" pitchFamily="-1" charset="-128"/>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C54EBD9-59AA-4ABE-8993-7E83DB853D4C}" type="slidenum">
              <a:rPr lang="en-CA" altLang="en-US">
                <a:latin typeface="Calibri" panose="020F0502020204030204" pitchFamily="34" charset="0"/>
              </a:rPr>
              <a:pPr eaLnBrk="1" hangingPunct="1"/>
              <a:t>15</a:t>
            </a:fld>
            <a:endParaRPr lang="en-CA" altLang="en-US">
              <a:latin typeface="Calibri" panose="020F0502020204030204" pitchFamily="34" charset="0"/>
            </a:endParaRPr>
          </a:p>
        </p:txBody>
      </p:sp>
    </p:spTree>
    <p:extLst>
      <p:ext uri="{BB962C8B-B14F-4D97-AF65-F5344CB8AC3E}">
        <p14:creationId xmlns:p14="http://schemas.microsoft.com/office/powerpoint/2010/main" val="1211761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p:txBody>
          <a:bodyPr/>
          <a:lstStyle/>
          <a:p>
            <a:pPr eaLnBrk="1" hangingPunct="1">
              <a:defRPr/>
            </a:pPr>
            <a:r>
              <a:rPr lang="en-CA" b="1" dirty="0" smtClean="0">
                <a:solidFill>
                  <a:schemeClr val="tx1">
                    <a:lumMod val="75000"/>
                    <a:lumOff val="25000"/>
                  </a:schemeClr>
                </a:solidFill>
                <a:ea typeface="ＭＳ Ｐゴシック" pitchFamily="-1" charset="-128"/>
              </a:rPr>
              <a:t>NARRATION</a:t>
            </a: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The standard specifies a number of elements that must be included in the process for developing documented individual accommodation plans, including:</a:t>
            </a:r>
          </a:p>
          <a:p>
            <a:pPr marL="799200" lvl="2" indent="-342000" eaLnBrk="1" hangingPunct="1">
              <a:spcBef>
                <a:spcPts val="0"/>
              </a:spcBef>
              <a:spcAft>
                <a:spcPts val="600"/>
              </a:spcAft>
              <a:buFont typeface="Calibri" pitchFamily="34" charset="0"/>
              <a:buChar char="―"/>
              <a:defRPr/>
            </a:pPr>
            <a:r>
              <a:rPr lang="en-CA" dirty="0" smtClean="0">
                <a:solidFill>
                  <a:schemeClr val="tx1">
                    <a:lumMod val="75000"/>
                    <a:lumOff val="25000"/>
                  </a:schemeClr>
                </a:solidFill>
              </a:rPr>
              <a:t>How the employee can participate in the process</a:t>
            </a:r>
          </a:p>
          <a:p>
            <a:pPr marL="799200" lvl="2" indent="-342000" eaLnBrk="1" hangingPunct="1">
              <a:spcBef>
                <a:spcPts val="0"/>
              </a:spcBef>
              <a:spcAft>
                <a:spcPts val="600"/>
              </a:spcAft>
              <a:buFont typeface="Calibri" pitchFamily="34" charset="0"/>
              <a:buChar char="―"/>
              <a:defRPr/>
            </a:pPr>
            <a:r>
              <a:rPr lang="en-CA" dirty="0" smtClean="0">
                <a:solidFill>
                  <a:schemeClr val="tx1">
                    <a:lumMod val="75000"/>
                    <a:lumOff val="25000"/>
                  </a:schemeClr>
                </a:solidFill>
              </a:rPr>
              <a:t>How the employer can seek outside expert advice to help determine an employee’s accommodation needs</a:t>
            </a:r>
          </a:p>
          <a:p>
            <a:pPr marL="799200" lvl="2" indent="-342000" eaLnBrk="1" hangingPunct="1">
              <a:spcBef>
                <a:spcPts val="0"/>
              </a:spcBef>
              <a:spcAft>
                <a:spcPts val="600"/>
              </a:spcAft>
              <a:buFont typeface="Calibri" pitchFamily="34" charset="0"/>
              <a:buChar char="―"/>
              <a:defRPr/>
            </a:pPr>
            <a:r>
              <a:rPr lang="en-CA" dirty="0" smtClean="0">
                <a:solidFill>
                  <a:schemeClr val="tx1">
                    <a:lumMod val="75000"/>
                    <a:lumOff val="25000"/>
                  </a:schemeClr>
                </a:solidFill>
              </a:rPr>
              <a:t>How the privacy of personal information will be protected</a:t>
            </a:r>
          </a:p>
          <a:p>
            <a:pPr marL="799200" lvl="2" indent="-342000" eaLnBrk="1" hangingPunct="1">
              <a:spcBef>
                <a:spcPts val="0"/>
              </a:spcBef>
              <a:spcAft>
                <a:spcPts val="600"/>
              </a:spcAft>
              <a:buFont typeface="Calibri" pitchFamily="34" charset="0"/>
              <a:buChar char="―"/>
              <a:defRPr/>
            </a:pPr>
            <a:r>
              <a:rPr lang="en-CA" dirty="0" smtClean="0">
                <a:solidFill>
                  <a:schemeClr val="tx1">
                    <a:lumMod val="75000"/>
                    <a:lumOff val="25000"/>
                  </a:schemeClr>
                </a:solidFill>
              </a:rPr>
              <a:t>How often the plan will be reviewed</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A48F6AF-D5C1-4989-8C32-EFD06BD1BB09}" type="slidenum">
              <a:rPr lang="en-CA" altLang="en-US">
                <a:latin typeface="Calibri" panose="020F0502020204030204" pitchFamily="34" charset="0"/>
              </a:rPr>
              <a:pPr eaLnBrk="1" hangingPunct="1"/>
              <a:t>16</a:t>
            </a:fld>
            <a:endParaRPr lang="en-CA" altLang="en-US">
              <a:latin typeface="Calibri" panose="020F0502020204030204" pitchFamily="34" charset="0"/>
            </a:endParaRPr>
          </a:p>
        </p:txBody>
      </p:sp>
    </p:spTree>
    <p:extLst>
      <p:ext uri="{BB962C8B-B14F-4D97-AF65-F5344CB8AC3E}">
        <p14:creationId xmlns:p14="http://schemas.microsoft.com/office/powerpoint/2010/main" val="495242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p:txBody>
          <a:bodyPr/>
          <a:lstStyle/>
          <a:p>
            <a:pPr eaLnBrk="1" hangingPunct="1">
              <a:defRPr/>
            </a:pPr>
            <a:r>
              <a:rPr lang="en-CA" b="1" dirty="0" smtClean="0">
                <a:solidFill>
                  <a:schemeClr val="tx1">
                    <a:lumMod val="75000"/>
                    <a:lumOff val="25000"/>
                  </a:schemeClr>
                </a:solidFill>
                <a:ea typeface="ＭＳ Ｐゴシック" pitchFamily="-1" charset="-128"/>
              </a:rPr>
              <a:t>NARRATION</a:t>
            </a:r>
          </a:p>
          <a:p>
            <a:pPr marL="342000" indent="-342000">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Individualized emergency response information can help both employees with disabilities and organizations prepare for various emergencies such as fire, power outages or severe weather.</a:t>
            </a:r>
          </a:p>
          <a:p>
            <a:pPr marL="342000" indent="-342000">
              <a:spcBef>
                <a:spcPts val="0"/>
              </a:spcBef>
              <a:spcAft>
                <a:spcPts val="600"/>
              </a:spcAft>
              <a:defRPr/>
            </a:pPr>
            <a:endParaRPr lang="en-CA" dirty="0" smtClean="0">
              <a:solidFill>
                <a:schemeClr val="tx1">
                  <a:lumMod val="75000"/>
                  <a:lumOff val="25000"/>
                </a:schemeClr>
              </a:solidFill>
              <a:ea typeface="ＭＳ Ｐゴシック" pitchFamily="-1" charset="-128"/>
            </a:endParaRPr>
          </a:p>
          <a:p>
            <a:pPr marL="342000" indent="-342000">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For example, an employee who cannot hear a fire alarm will need to know how and when to safely exit the building in the event of a fire.</a:t>
            </a:r>
          </a:p>
          <a:p>
            <a:pPr marL="342000" indent="-342000">
              <a:spcBef>
                <a:spcPts val="0"/>
              </a:spcBef>
              <a:spcAft>
                <a:spcPts val="600"/>
              </a:spcAft>
              <a:defRPr/>
            </a:pP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Every employer must provide individualized workplace emergency response information to employees with disabilities if:</a:t>
            </a:r>
          </a:p>
          <a:p>
            <a:pPr marL="799200" lvl="2" indent="-342000" eaLnBrk="1" hangingPunct="1">
              <a:spcBef>
                <a:spcPts val="0"/>
              </a:spcBef>
              <a:spcAft>
                <a:spcPts val="600"/>
              </a:spcAft>
              <a:buFont typeface="Calibri" pitchFamily="34" charset="0"/>
              <a:buChar char="―"/>
              <a:defRPr/>
            </a:pPr>
            <a:r>
              <a:rPr lang="en-CA" dirty="0" smtClean="0">
                <a:solidFill>
                  <a:schemeClr val="tx1">
                    <a:lumMod val="75000"/>
                    <a:lumOff val="25000"/>
                  </a:schemeClr>
                </a:solidFill>
              </a:rPr>
              <a:t>The disability makes it necessary, and</a:t>
            </a:r>
          </a:p>
          <a:p>
            <a:pPr marL="799200" lvl="2" indent="-342000" eaLnBrk="1" hangingPunct="1">
              <a:spcBef>
                <a:spcPts val="0"/>
              </a:spcBef>
              <a:spcAft>
                <a:spcPts val="600"/>
              </a:spcAft>
              <a:buFont typeface="Calibri" pitchFamily="34" charset="0"/>
              <a:buChar char="―"/>
              <a:defRPr/>
            </a:pPr>
            <a:r>
              <a:rPr lang="en-CA" dirty="0" smtClean="0">
                <a:solidFill>
                  <a:schemeClr val="tx1">
                    <a:lumMod val="75000"/>
                    <a:lumOff val="25000"/>
                  </a:schemeClr>
                </a:solidFill>
              </a:rPr>
              <a:t>The employer is aware of the need.</a:t>
            </a:r>
          </a:p>
          <a:p>
            <a:pPr marL="342000" lvl="1" indent="-342000" eaLnBrk="1" hangingPunct="1">
              <a:spcBef>
                <a:spcPts val="0"/>
              </a:spcBef>
              <a:spcAft>
                <a:spcPts val="600"/>
              </a:spcAft>
              <a:buFont typeface="Calibri" pitchFamily="34" charset="0"/>
              <a:buNone/>
              <a:defRPr/>
            </a:pPr>
            <a:endParaRPr lang="en-CA" dirty="0" smtClean="0">
              <a:solidFill>
                <a:schemeClr val="tx1">
                  <a:lumMod val="75000"/>
                  <a:lumOff val="25000"/>
                </a:schemeClr>
              </a:solidFill>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With the employee’s consent, you must ensure the information is shared with anyone designated to help them in an emergency.</a:t>
            </a:r>
            <a:endParaRPr lang="en-CA" b="1" dirty="0" smtClean="0">
              <a:solidFill>
                <a:schemeClr val="tx1">
                  <a:lumMod val="75000"/>
                  <a:lumOff val="25000"/>
                </a:schemeClr>
              </a:solidFill>
              <a:ea typeface="ＭＳ Ｐゴシック" pitchFamily="-1"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39681F6-C3F6-4E06-901F-1BACBCEA0778}" type="slidenum">
              <a:rPr lang="en-CA" altLang="en-US">
                <a:latin typeface="Calibri" panose="020F0502020204030204" pitchFamily="34" charset="0"/>
              </a:rPr>
              <a:pPr eaLnBrk="1" hangingPunct="1"/>
              <a:t>17</a:t>
            </a:fld>
            <a:endParaRPr lang="en-CA" altLang="en-US">
              <a:latin typeface="Calibri" panose="020F0502020204030204" pitchFamily="34" charset="0"/>
            </a:endParaRPr>
          </a:p>
        </p:txBody>
      </p:sp>
    </p:spTree>
    <p:extLst>
      <p:ext uri="{BB962C8B-B14F-4D97-AF65-F5344CB8AC3E}">
        <p14:creationId xmlns:p14="http://schemas.microsoft.com/office/powerpoint/2010/main" val="3984712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p:txBody>
          <a:bodyPr/>
          <a:lstStyle/>
          <a:p>
            <a:pPr eaLnBrk="1" hangingPunct="1">
              <a:defRPr/>
            </a:pPr>
            <a:r>
              <a:rPr lang="en-CA" b="1" dirty="0" smtClean="0">
                <a:solidFill>
                  <a:schemeClr val="tx1">
                    <a:lumMod val="75000"/>
                    <a:lumOff val="25000"/>
                  </a:schemeClr>
                </a:solidFill>
                <a:ea typeface="ＭＳ Ｐゴシック" pitchFamily="-1" charset="-128"/>
              </a:rPr>
              <a:t>NARRATION</a:t>
            </a:r>
            <a:endParaRPr lang="en-CA" dirty="0" smtClean="0">
              <a:solidFill>
                <a:schemeClr val="tx1">
                  <a:lumMod val="75000"/>
                  <a:lumOff val="25000"/>
                </a:schemeClr>
              </a:solidFill>
              <a:ea typeface="ＭＳ Ｐゴシック" pitchFamily="-1" charset="-128"/>
            </a:endParaRPr>
          </a:p>
          <a:p>
            <a:pPr marL="342000" indent="-342000">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This emergency response information must be reviewed when:</a:t>
            </a:r>
          </a:p>
          <a:p>
            <a:pPr marL="799200" lvl="2" indent="-342000" eaLnBrk="1" hangingPunct="1">
              <a:spcBef>
                <a:spcPts val="0"/>
              </a:spcBef>
              <a:spcAft>
                <a:spcPts val="600"/>
              </a:spcAft>
              <a:buFont typeface="Calibri" pitchFamily="34" charset="0"/>
              <a:buChar char="―"/>
              <a:defRPr/>
            </a:pPr>
            <a:r>
              <a:rPr lang="en-CA" dirty="0" smtClean="0">
                <a:solidFill>
                  <a:schemeClr val="tx1">
                    <a:lumMod val="75000"/>
                    <a:lumOff val="25000"/>
                  </a:schemeClr>
                </a:solidFill>
              </a:rPr>
              <a:t>The employee moves to a different location in your organization.</a:t>
            </a:r>
          </a:p>
          <a:p>
            <a:pPr marL="799200" lvl="2" indent="-342000" eaLnBrk="1" hangingPunct="1">
              <a:spcBef>
                <a:spcPts val="0"/>
              </a:spcBef>
              <a:spcAft>
                <a:spcPts val="600"/>
              </a:spcAft>
              <a:buFont typeface="Calibri" pitchFamily="34" charset="0"/>
              <a:buChar char="―"/>
              <a:defRPr/>
            </a:pPr>
            <a:r>
              <a:rPr lang="en-CA" dirty="0" smtClean="0">
                <a:solidFill>
                  <a:schemeClr val="tx1">
                    <a:lumMod val="75000"/>
                    <a:lumOff val="25000"/>
                  </a:schemeClr>
                </a:solidFill>
              </a:rPr>
              <a:t>The employee’s overall accommodation needs or plan are reviewed.</a:t>
            </a:r>
          </a:p>
          <a:p>
            <a:pPr marL="799200" lvl="2" indent="-342000" eaLnBrk="1" hangingPunct="1">
              <a:spcBef>
                <a:spcPts val="0"/>
              </a:spcBef>
              <a:spcAft>
                <a:spcPts val="600"/>
              </a:spcAft>
              <a:buFont typeface="Calibri" pitchFamily="34" charset="0"/>
              <a:buChar char="―"/>
              <a:defRPr/>
            </a:pPr>
            <a:r>
              <a:rPr lang="en-CA" dirty="0" smtClean="0">
                <a:solidFill>
                  <a:schemeClr val="tx1">
                    <a:lumMod val="75000"/>
                    <a:lumOff val="25000"/>
                  </a:schemeClr>
                </a:solidFill>
              </a:rPr>
              <a:t>You review your organization’s emergency response policies.</a:t>
            </a:r>
          </a:p>
          <a:p>
            <a:pPr eaLnBrk="1" hangingPunct="1">
              <a:defRPr/>
            </a:pPr>
            <a:endParaRPr lang="en-CA" dirty="0" smtClean="0">
              <a:solidFill>
                <a:schemeClr val="tx1">
                  <a:lumMod val="75000"/>
                  <a:lumOff val="25000"/>
                </a:schemeClr>
              </a:solidFill>
              <a:ea typeface="ＭＳ Ｐゴシック" pitchFamily="-1" charset="-128"/>
            </a:endParaRPr>
          </a:p>
          <a:p>
            <a:pPr eaLnBrk="1" hangingPunct="1">
              <a:defRPr/>
            </a:pPr>
            <a:r>
              <a:rPr lang="en-CA" dirty="0" smtClean="0">
                <a:solidFill>
                  <a:schemeClr val="tx1">
                    <a:lumMod val="75000"/>
                    <a:lumOff val="25000"/>
                  </a:schemeClr>
                </a:solidFill>
                <a:ea typeface="ＭＳ Ｐゴシック" pitchFamily="-1" charset="-128"/>
              </a:rPr>
              <a:t>For all organizations:</a:t>
            </a: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The deadline to provide individualized emergency response information is </a:t>
            </a:r>
            <a:r>
              <a:rPr lang="en-CA" b="1" dirty="0" smtClean="0">
                <a:solidFill>
                  <a:schemeClr val="tx1">
                    <a:lumMod val="75000"/>
                    <a:lumOff val="25000"/>
                  </a:schemeClr>
                </a:solidFill>
                <a:ea typeface="ＭＳ Ｐゴシック" pitchFamily="-1" charset="-128"/>
              </a:rPr>
              <a:t>January 1, 2012</a:t>
            </a:r>
            <a:r>
              <a:rPr lang="en-CA" dirty="0" smtClean="0">
                <a:solidFill>
                  <a:schemeClr val="tx1">
                    <a:lumMod val="75000"/>
                    <a:lumOff val="25000"/>
                  </a:schemeClr>
                </a:solidFill>
                <a:ea typeface="ＭＳ Ｐゴシック" pitchFamily="-1" charset="-128"/>
              </a:rPr>
              <a:t>.</a:t>
            </a:r>
            <a:endParaRPr lang="en-CA" b="1" dirty="0" smtClean="0">
              <a:solidFill>
                <a:schemeClr val="tx1">
                  <a:lumMod val="75000"/>
                  <a:lumOff val="25000"/>
                </a:schemeClr>
              </a:solidFill>
              <a:ea typeface="ＭＳ Ｐゴシック" pitchFamily="-1" charset="-128"/>
            </a:endParaRPr>
          </a:p>
          <a:p>
            <a:pPr eaLnBrk="1" hangingPunct="1">
              <a:defRPr/>
            </a:pPr>
            <a:endParaRPr lang="en-CA" b="1" dirty="0" smtClean="0">
              <a:solidFill>
                <a:schemeClr val="tx1">
                  <a:lumMod val="75000"/>
                  <a:lumOff val="25000"/>
                </a:schemeClr>
              </a:solidFill>
              <a:ea typeface="ＭＳ Ｐゴシック" pitchFamily="-1"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C1B05B0-3B72-4BB1-88B6-6768BB21CB73}" type="slidenum">
              <a:rPr lang="en-CA" altLang="en-US">
                <a:latin typeface="Calibri" panose="020F0502020204030204" pitchFamily="34" charset="0"/>
              </a:rPr>
              <a:pPr eaLnBrk="1" hangingPunct="1"/>
              <a:t>18</a:t>
            </a:fld>
            <a:endParaRPr lang="en-CA" altLang="en-US">
              <a:latin typeface="Calibri" panose="020F0502020204030204" pitchFamily="34" charset="0"/>
            </a:endParaRPr>
          </a:p>
        </p:txBody>
      </p:sp>
    </p:spTree>
    <p:extLst>
      <p:ext uri="{BB962C8B-B14F-4D97-AF65-F5344CB8AC3E}">
        <p14:creationId xmlns:p14="http://schemas.microsoft.com/office/powerpoint/2010/main" val="1561839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p:txBody>
          <a:bodyPr/>
          <a:lstStyle/>
          <a:p>
            <a:pPr eaLnBrk="1" hangingPunct="1">
              <a:defRPr/>
            </a:pPr>
            <a:r>
              <a:rPr lang="en-CA" b="1" dirty="0" smtClean="0">
                <a:solidFill>
                  <a:schemeClr val="tx1">
                    <a:lumMod val="75000"/>
                    <a:lumOff val="25000"/>
                  </a:schemeClr>
                </a:solidFill>
                <a:ea typeface="ＭＳ Ｐゴシック" pitchFamily="-1" charset="-128"/>
              </a:rPr>
              <a:t>NARRATION</a:t>
            </a: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The standard also includes requirements for:</a:t>
            </a:r>
          </a:p>
          <a:p>
            <a:pPr marL="799200" lvl="2" indent="-342000" eaLnBrk="1" hangingPunct="1">
              <a:spcBef>
                <a:spcPts val="0"/>
              </a:spcBef>
              <a:spcAft>
                <a:spcPts val="600"/>
              </a:spcAft>
              <a:buFont typeface="Calibri" pitchFamily="34" charset="0"/>
              <a:buChar char="―"/>
              <a:defRPr/>
            </a:pPr>
            <a:r>
              <a:rPr lang="en-CA" u="sng" dirty="0" smtClean="0">
                <a:solidFill>
                  <a:schemeClr val="tx1">
                    <a:lumMod val="75000"/>
                    <a:lumOff val="25000"/>
                  </a:schemeClr>
                </a:solidFill>
              </a:rPr>
              <a:t>Performance management</a:t>
            </a:r>
          </a:p>
          <a:p>
            <a:pPr marL="799200" lvl="2" indent="-342000" eaLnBrk="1" hangingPunct="1">
              <a:spcBef>
                <a:spcPts val="0"/>
              </a:spcBef>
              <a:spcAft>
                <a:spcPts val="600"/>
              </a:spcAft>
              <a:buFont typeface="Calibri" pitchFamily="34" charset="0"/>
              <a:buChar char="―"/>
              <a:defRPr/>
            </a:pPr>
            <a:r>
              <a:rPr lang="en-CA" u="sng" dirty="0" smtClean="0">
                <a:solidFill>
                  <a:schemeClr val="tx1">
                    <a:lumMod val="75000"/>
                    <a:lumOff val="25000"/>
                  </a:schemeClr>
                </a:solidFill>
              </a:rPr>
              <a:t>Career development </a:t>
            </a:r>
            <a:r>
              <a:rPr lang="en-CA" dirty="0" smtClean="0">
                <a:solidFill>
                  <a:schemeClr val="tx1">
                    <a:lumMod val="75000"/>
                    <a:lumOff val="25000"/>
                  </a:schemeClr>
                </a:solidFill>
              </a:rPr>
              <a:t> </a:t>
            </a:r>
          </a:p>
          <a:p>
            <a:pPr marL="799200" lvl="2" indent="-342000" eaLnBrk="1" hangingPunct="1">
              <a:spcBef>
                <a:spcPts val="0"/>
              </a:spcBef>
              <a:spcAft>
                <a:spcPts val="600"/>
              </a:spcAft>
              <a:buFont typeface="Calibri" pitchFamily="34" charset="0"/>
              <a:buChar char="―"/>
              <a:defRPr/>
            </a:pPr>
            <a:r>
              <a:rPr lang="en-CA" u="sng" dirty="0" smtClean="0">
                <a:solidFill>
                  <a:schemeClr val="tx1">
                    <a:lumMod val="75000"/>
                    <a:lumOff val="25000"/>
                  </a:schemeClr>
                </a:solidFill>
              </a:rPr>
              <a:t>Redeployment</a:t>
            </a:r>
          </a:p>
          <a:p>
            <a:pPr marL="342000" lvl="1" indent="-342000" eaLnBrk="1" hangingPunct="1">
              <a:spcBef>
                <a:spcPts val="0"/>
              </a:spcBef>
              <a:spcAft>
                <a:spcPts val="600"/>
              </a:spcAft>
              <a:buFont typeface="Calibri" pitchFamily="34" charset="0"/>
              <a:buNone/>
              <a:defRPr/>
            </a:pPr>
            <a:endParaRPr lang="en-CA" u="sng" dirty="0" smtClean="0">
              <a:solidFill>
                <a:schemeClr val="tx1">
                  <a:lumMod val="75000"/>
                  <a:lumOff val="25000"/>
                </a:schemeClr>
              </a:solidFill>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The standard requires that these processes take into account the accessibility needs of employees with disabilities and their individual accommodation plans.</a:t>
            </a:r>
          </a:p>
          <a:p>
            <a:pPr marL="342000" indent="-342000" eaLnBrk="1" hangingPunct="1">
              <a:spcBef>
                <a:spcPts val="0"/>
              </a:spcBef>
              <a:spcAft>
                <a:spcPts val="600"/>
              </a:spcAft>
              <a:defRPr/>
            </a:pP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These requirements apply only if the organization currently has such processes in place. Organizations are not required to establish these processes if they don’t exist.</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2AB5C42-DF2B-4D93-87C6-6C3A0B646A2F}" type="slidenum">
              <a:rPr lang="en-CA" altLang="en-US">
                <a:latin typeface="Calibri" panose="020F0502020204030204" pitchFamily="34" charset="0"/>
              </a:rPr>
              <a:pPr eaLnBrk="1" hangingPunct="1"/>
              <a:t>19</a:t>
            </a:fld>
            <a:endParaRPr lang="en-CA" altLang="en-US">
              <a:latin typeface="Calibri" panose="020F0502020204030204" pitchFamily="34" charset="0"/>
            </a:endParaRPr>
          </a:p>
        </p:txBody>
      </p:sp>
    </p:spTree>
    <p:extLst>
      <p:ext uri="{BB962C8B-B14F-4D97-AF65-F5344CB8AC3E}">
        <p14:creationId xmlns:p14="http://schemas.microsoft.com/office/powerpoint/2010/main" val="355552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p:txBody>
          <a:bodyPr/>
          <a:lstStyle/>
          <a:p>
            <a:pPr eaLnBrk="1" hangingPunct="1">
              <a:defRPr/>
            </a:pPr>
            <a:r>
              <a:rPr lang="en-CA" b="1" dirty="0" smtClean="0">
                <a:solidFill>
                  <a:schemeClr val="tx1">
                    <a:lumMod val="75000"/>
                    <a:lumOff val="25000"/>
                  </a:schemeClr>
                </a:solidFill>
                <a:ea typeface="ＭＳ Ｐゴシック" pitchFamily="-1" charset="-128"/>
              </a:rPr>
              <a:t>NARRATION</a:t>
            </a: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This training resource is not legal advice and should you require assistance in interpreting the legislation or the regulation, please contact your legal adviser. This resource has been created to assist in understanding the legislation and/or regulation and does not replace the official version of the Integrated Accessibility Standards Regulation, Ontario Regulation 191/11 and the Accessibility for Ontarians with Disabilities Act, 2005 (AODA). If there is any conflict between this resource, the Integrated Accessibility Standards Regulation and the AODA, the regulation and the AODA are the final authorities.</a:t>
            </a:r>
          </a:p>
          <a:p>
            <a:pPr marL="342000" indent="-342000" eaLnBrk="1" hangingPunct="1">
              <a:spcBef>
                <a:spcPts val="0"/>
              </a:spcBef>
              <a:spcAft>
                <a:spcPts val="600"/>
              </a:spcAft>
              <a:defRPr/>
            </a:pP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This resource may be used for non-commercial, not-for-profit purposes only in meeting the requirements of the Integrated Accessibility Standards Regulation 191/11.</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F665CC5-56EC-464C-845D-49EC20AA685F}" type="slidenum">
              <a:rPr lang="en-CA" altLang="en-US">
                <a:latin typeface="Calibri" panose="020F0502020204030204" pitchFamily="34" charset="0"/>
              </a:rPr>
              <a:pPr eaLnBrk="1" hangingPunct="1"/>
              <a:t>2</a:t>
            </a:fld>
            <a:endParaRPr lang="en-CA" altLang="en-US">
              <a:latin typeface="Calibri" panose="020F0502020204030204" pitchFamily="34" charset="0"/>
            </a:endParaRPr>
          </a:p>
        </p:txBody>
      </p:sp>
    </p:spTree>
    <p:extLst>
      <p:ext uri="{BB962C8B-B14F-4D97-AF65-F5344CB8AC3E}">
        <p14:creationId xmlns:p14="http://schemas.microsoft.com/office/powerpoint/2010/main" val="2663523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p:txBody>
          <a:bodyPr/>
          <a:lstStyle/>
          <a:p>
            <a:pPr eaLnBrk="1" hangingPunct="1">
              <a:defRPr/>
            </a:pPr>
            <a:r>
              <a:rPr lang="en-CA" b="1" dirty="0" smtClean="0">
                <a:solidFill>
                  <a:schemeClr val="tx1">
                    <a:lumMod val="75000"/>
                    <a:lumOff val="25000"/>
                  </a:schemeClr>
                </a:solidFill>
                <a:ea typeface="ＭＳ Ｐゴシック" pitchFamily="-1" charset="-128"/>
              </a:rPr>
              <a:t>NARRATION</a:t>
            </a: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defRPr/>
            </a:pPr>
            <a:r>
              <a:rPr lang="en-CA" dirty="0" smtClean="0">
                <a:solidFill>
                  <a:schemeClr val="tx1">
                    <a:lumMod val="75000"/>
                    <a:lumOff val="25000"/>
                  </a:schemeClr>
                </a:solidFill>
                <a:ea typeface="ＭＳ Ｐゴシック" pitchFamily="-1" charset="-128"/>
              </a:rPr>
              <a:t>Here are some examples of how these requirements could apply:</a:t>
            </a:r>
          </a:p>
          <a:p>
            <a:pPr marL="342000" indent="-342000" eaLnBrk="1" hangingPunct="1">
              <a:spcBef>
                <a:spcPts val="0"/>
              </a:spcBef>
              <a:spcAft>
                <a:spcPts val="600"/>
              </a:spcAft>
              <a:defRPr/>
            </a:pPr>
            <a:endParaRPr lang="en-CA" dirty="0" smtClean="0">
              <a:solidFill>
                <a:schemeClr val="tx1">
                  <a:lumMod val="75000"/>
                  <a:lumOff val="25000"/>
                </a:schemeClr>
              </a:solidFill>
              <a:ea typeface="ＭＳ Ｐゴシック" pitchFamily="-1" charset="-128"/>
            </a:endParaRPr>
          </a:p>
          <a:p>
            <a:pPr marL="342000" indent="-342000">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Providing a performance plan document in large print to an employee with low vision.</a:t>
            </a:r>
          </a:p>
          <a:p>
            <a:pPr marL="342000" indent="-342000">
              <a:spcBef>
                <a:spcPts val="0"/>
              </a:spcBef>
              <a:spcAft>
                <a:spcPts val="600"/>
              </a:spcAft>
              <a:defRPr/>
            </a:pP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Reviewing an employee’s accommodation plan to understand the individual’s accommodation needs and determine if the plan needs adjusting to improve his or her performance on the job.</a:t>
            </a:r>
          </a:p>
          <a:p>
            <a:pPr marL="342000" indent="-342000" eaLnBrk="1" hangingPunct="1">
              <a:spcBef>
                <a:spcPts val="0"/>
              </a:spcBef>
              <a:spcAft>
                <a:spcPts val="600"/>
              </a:spcAft>
              <a:defRPr/>
            </a:pP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Adjusting accommodation supports or updating an accommodation plan, with the employee’s participation, to meet the employee’s new role or responsibilities in the event the employee is promoted or redeployed.</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271970F-BC2F-4AAA-BB60-E31CF95BBFCC}" type="slidenum">
              <a:rPr lang="en-CA" altLang="en-US">
                <a:latin typeface="Calibri" panose="020F0502020204030204" pitchFamily="34" charset="0"/>
              </a:rPr>
              <a:pPr eaLnBrk="1" hangingPunct="1"/>
              <a:t>20</a:t>
            </a:fld>
            <a:endParaRPr lang="en-CA" altLang="en-US">
              <a:latin typeface="Calibri" panose="020F0502020204030204" pitchFamily="34" charset="0"/>
            </a:endParaRPr>
          </a:p>
        </p:txBody>
      </p:sp>
    </p:spTree>
    <p:extLst>
      <p:ext uri="{BB962C8B-B14F-4D97-AF65-F5344CB8AC3E}">
        <p14:creationId xmlns:p14="http://schemas.microsoft.com/office/powerpoint/2010/main" val="133721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p:txBody>
          <a:bodyPr/>
          <a:lstStyle/>
          <a:p>
            <a:pPr marL="228600" indent="-228600" eaLnBrk="1" hangingPunct="1">
              <a:spcBef>
                <a:spcPct val="0"/>
              </a:spcBef>
              <a:defRPr/>
            </a:pPr>
            <a:r>
              <a:rPr lang="en-CA" b="1" dirty="0" smtClean="0">
                <a:solidFill>
                  <a:schemeClr val="tx1">
                    <a:lumMod val="75000"/>
                    <a:lumOff val="25000"/>
                  </a:schemeClr>
                </a:solidFill>
                <a:ea typeface="ＭＳ Ｐゴシック" pitchFamily="-1" charset="-128"/>
              </a:rPr>
              <a:t>NARRATION</a:t>
            </a:r>
          </a:p>
          <a:p>
            <a:pPr eaLnBrk="1" hangingPunct="1">
              <a:spcBef>
                <a:spcPts val="0"/>
              </a:spcBef>
              <a:spcAft>
                <a:spcPts val="0"/>
              </a:spcAft>
              <a:defRPr/>
            </a:pPr>
            <a:r>
              <a:rPr lang="en-CA" dirty="0" smtClean="0">
                <a:solidFill>
                  <a:schemeClr val="tx1">
                    <a:lumMod val="75000"/>
                    <a:lumOff val="25000"/>
                  </a:schemeClr>
                </a:solidFill>
                <a:ea typeface="ＭＳ Ｐゴシック" pitchFamily="-1" charset="-128"/>
              </a:rPr>
              <a:t>In what instances must an employee’s individualized workplace emergency response information be reviewed? Choose all that apply.</a:t>
            </a:r>
          </a:p>
          <a:p>
            <a:pPr marL="342000" indent="-342000" eaLnBrk="1" hangingPunct="1">
              <a:spcBef>
                <a:spcPts val="0"/>
              </a:spcBef>
              <a:spcAft>
                <a:spcPts val="600"/>
              </a:spcAft>
              <a:defRPr/>
            </a:pPr>
            <a:endParaRPr lang="en-CA" dirty="0" smtClean="0">
              <a:solidFill>
                <a:schemeClr val="tx1">
                  <a:lumMod val="75000"/>
                  <a:lumOff val="25000"/>
                </a:schemeClr>
              </a:solidFill>
              <a:ea typeface="ＭＳ Ｐゴシック" pitchFamily="-1" charset="-128"/>
            </a:endParaRPr>
          </a:p>
          <a:p>
            <a:pPr marL="799200" lvl="3" indent="-342000">
              <a:spcBef>
                <a:spcPts val="0"/>
              </a:spcBef>
              <a:spcAft>
                <a:spcPts val="600"/>
              </a:spcAft>
              <a:buFont typeface="+mj-lt"/>
              <a:buAutoNum type="alphaUcPeriod"/>
              <a:defRPr/>
            </a:pPr>
            <a:r>
              <a:rPr lang="en-CA" dirty="0" smtClean="0">
                <a:solidFill>
                  <a:schemeClr val="tx1">
                    <a:lumMod val="75000"/>
                    <a:lumOff val="25000"/>
                  </a:schemeClr>
                </a:solidFill>
              </a:rPr>
              <a:t>During their yearly performance review</a:t>
            </a:r>
          </a:p>
          <a:p>
            <a:pPr marL="799200" lvl="3" indent="-342000">
              <a:spcBef>
                <a:spcPts val="0"/>
              </a:spcBef>
              <a:spcAft>
                <a:spcPts val="600"/>
              </a:spcAft>
              <a:buFont typeface="+mj-lt"/>
              <a:buAutoNum type="alphaUcPeriod"/>
              <a:defRPr/>
            </a:pPr>
            <a:r>
              <a:rPr lang="en-CA" dirty="0" smtClean="0">
                <a:solidFill>
                  <a:schemeClr val="tx1">
                    <a:lumMod val="75000"/>
                    <a:lumOff val="25000"/>
                  </a:schemeClr>
                </a:solidFill>
              </a:rPr>
              <a:t>When you review your organization’s emergency response policies</a:t>
            </a:r>
          </a:p>
          <a:p>
            <a:pPr marL="799200" lvl="3" indent="-342000">
              <a:spcAft>
                <a:spcPts val="600"/>
              </a:spcAft>
              <a:buFont typeface="+mj-lt"/>
              <a:buAutoNum type="alphaUcPeriod"/>
              <a:defRPr/>
            </a:pPr>
            <a:r>
              <a:rPr lang="en-CA" dirty="0" smtClean="0">
                <a:solidFill>
                  <a:schemeClr val="tx1">
                    <a:lumMod val="75000"/>
                    <a:lumOff val="25000"/>
                  </a:schemeClr>
                </a:solidFill>
              </a:rPr>
              <a:t>When the employee moves to a different location in your organization</a:t>
            </a:r>
          </a:p>
          <a:p>
            <a:pPr marL="799200" lvl="3" indent="-342000">
              <a:spcAft>
                <a:spcPts val="600"/>
              </a:spcAft>
              <a:buFont typeface="+mj-lt"/>
              <a:buAutoNum type="alphaUcPeriod"/>
              <a:defRPr/>
            </a:pPr>
            <a:r>
              <a:rPr lang="en-CA" dirty="0" smtClean="0">
                <a:solidFill>
                  <a:schemeClr val="tx1">
                    <a:lumMod val="75000"/>
                    <a:lumOff val="25000"/>
                  </a:schemeClr>
                </a:solidFill>
              </a:rPr>
              <a:t>At least every two years</a:t>
            </a:r>
          </a:p>
          <a:p>
            <a:pPr marL="228600" indent="-228600" eaLnBrk="1" hangingPunct="1">
              <a:spcBef>
                <a:spcPct val="0"/>
              </a:spcBef>
              <a:defRPr/>
            </a:pPr>
            <a:endParaRPr lang="en-CA" b="1" dirty="0" smtClean="0">
              <a:solidFill>
                <a:schemeClr val="tx1">
                  <a:lumMod val="75000"/>
                  <a:lumOff val="25000"/>
                </a:schemeClr>
              </a:solidFill>
              <a:ea typeface="ＭＳ Ｐゴシック" pitchFamily="-1" charset="-128"/>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5432672-E339-4EF9-9D0A-BEAD34936F95}" type="slidenum">
              <a:rPr lang="en-CA" altLang="en-US">
                <a:latin typeface="Calibri" panose="020F0502020204030204" pitchFamily="34" charset="0"/>
              </a:rPr>
              <a:pPr eaLnBrk="1" hangingPunct="1"/>
              <a:t>21</a:t>
            </a:fld>
            <a:endParaRPr lang="en-CA" altLang="en-US">
              <a:latin typeface="Calibri" panose="020F0502020204030204" pitchFamily="34" charset="0"/>
            </a:endParaRPr>
          </a:p>
        </p:txBody>
      </p:sp>
    </p:spTree>
    <p:extLst>
      <p:ext uri="{BB962C8B-B14F-4D97-AF65-F5344CB8AC3E}">
        <p14:creationId xmlns:p14="http://schemas.microsoft.com/office/powerpoint/2010/main" val="3565837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p:txBody>
          <a:bodyPr/>
          <a:lstStyle/>
          <a:p>
            <a:pPr eaLnBrk="1" hangingPunct="1">
              <a:spcBef>
                <a:spcPct val="0"/>
              </a:spcBef>
              <a:defRPr/>
            </a:pPr>
            <a:r>
              <a:rPr lang="en-CA" b="1" dirty="0" smtClean="0">
                <a:solidFill>
                  <a:schemeClr val="tx1">
                    <a:lumMod val="75000"/>
                    <a:lumOff val="25000"/>
                  </a:schemeClr>
                </a:solidFill>
                <a:ea typeface="ＭＳ Ｐゴシック" pitchFamily="-1" charset="-128"/>
              </a:rPr>
              <a:t>NARRATION</a:t>
            </a:r>
          </a:p>
          <a:p>
            <a:pPr eaLnBrk="1" hangingPunct="1">
              <a:defRPr/>
            </a:pPr>
            <a:r>
              <a:rPr lang="en-CA" dirty="0" smtClean="0">
                <a:solidFill>
                  <a:schemeClr val="tx1">
                    <a:lumMod val="75000"/>
                    <a:lumOff val="25000"/>
                  </a:schemeClr>
                </a:solidFill>
                <a:ea typeface="ＭＳ Ｐゴシック" pitchFamily="-1" charset="-128"/>
              </a:rPr>
              <a:t>The correct answer is:</a:t>
            </a:r>
          </a:p>
          <a:p>
            <a:pPr eaLnBrk="1" hangingPunct="1">
              <a:defRPr/>
            </a:pP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defRPr/>
            </a:pPr>
            <a:r>
              <a:rPr lang="en-CA" b="1" dirty="0" smtClean="0">
                <a:solidFill>
                  <a:schemeClr val="tx1">
                    <a:lumMod val="75000"/>
                    <a:lumOff val="25000"/>
                  </a:schemeClr>
                </a:solidFill>
                <a:ea typeface="ＭＳ Ｐゴシック" pitchFamily="-1" charset="-128"/>
              </a:rPr>
              <a:t>	Both B and C: </a:t>
            </a:r>
            <a:r>
              <a:rPr lang="en-CA" dirty="0" smtClean="0">
                <a:solidFill>
                  <a:schemeClr val="tx1">
                    <a:lumMod val="75000"/>
                    <a:lumOff val="25000"/>
                  </a:schemeClr>
                </a:solidFill>
                <a:ea typeface="ＭＳ Ｐゴシック" pitchFamily="-1" charset="-128"/>
              </a:rPr>
              <a:t>You need to review an employee’s individualized workplace emergency response information when you review your organization’s emergency response policies, when the employee moves to a different location in your organization, and when the employee’s overall accommodation needs or plan are reviewed.</a:t>
            </a:r>
          </a:p>
          <a:p>
            <a:pPr eaLnBrk="1" hangingPunct="1">
              <a:spcBef>
                <a:spcPct val="0"/>
              </a:spcBef>
              <a:defRPr/>
            </a:pPr>
            <a:endParaRPr lang="en-CA" b="1" dirty="0" smtClean="0">
              <a:solidFill>
                <a:schemeClr val="tx1">
                  <a:lumMod val="75000"/>
                  <a:lumOff val="25000"/>
                </a:schemeClr>
              </a:solidFill>
              <a:ea typeface="ＭＳ Ｐゴシック" pitchFamily="-1" charset="-128"/>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ED5EC18-94C1-4F2C-A5EB-C9CAA8F19809}" type="slidenum">
              <a:rPr lang="en-CA" altLang="en-US">
                <a:latin typeface="Calibri" panose="020F0502020204030204" pitchFamily="34" charset="0"/>
              </a:rPr>
              <a:pPr eaLnBrk="1" hangingPunct="1"/>
              <a:t>22</a:t>
            </a:fld>
            <a:endParaRPr lang="en-CA" altLang="en-US">
              <a:latin typeface="Calibri" panose="020F0502020204030204" pitchFamily="34" charset="0"/>
            </a:endParaRPr>
          </a:p>
        </p:txBody>
      </p:sp>
    </p:spTree>
    <p:extLst>
      <p:ext uri="{BB962C8B-B14F-4D97-AF65-F5344CB8AC3E}">
        <p14:creationId xmlns:p14="http://schemas.microsoft.com/office/powerpoint/2010/main" val="2423520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p:txBody>
          <a:bodyPr/>
          <a:lstStyle/>
          <a:p>
            <a:pPr eaLnBrk="1" hangingPunct="1">
              <a:defRPr/>
            </a:pPr>
            <a:r>
              <a:rPr lang="en-CA" b="1" dirty="0" smtClean="0">
                <a:solidFill>
                  <a:schemeClr val="tx1">
                    <a:lumMod val="75000"/>
                    <a:lumOff val="25000"/>
                  </a:schemeClr>
                </a:solidFill>
                <a:ea typeface="ＭＳ Ｐゴシック" pitchFamily="-1" charset="-128"/>
              </a:rPr>
              <a:t>NARRATION</a:t>
            </a: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An employee with a disability may sometimes need to take time off work for a treatment, recovery, or other reasons.</a:t>
            </a:r>
          </a:p>
          <a:p>
            <a:pPr marL="342000" indent="-342000" eaLnBrk="1" hangingPunct="1">
              <a:spcBef>
                <a:spcPts val="0"/>
              </a:spcBef>
              <a:spcAft>
                <a:spcPts val="600"/>
              </a:spcAft>
              <a:defRPr/>
            </a:pP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In addition, a disability such as an injury or illness can happen at any time and to any of us.</a:t>
            </a:r>
          </a:p>
          <a:p>
            <a:pPr marL="342000" indent="-342000" eaLnBrk="1" hangingPunct="1">
              <a:spcBef>
                <a:spcPts val="0"/>
              </a:spcBef>
              <a:spcAft>
                <a:spcPts val="600"/>
              </a:spcAft>
              <a:defRPr/>
            </a:pP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That is why the standard requires all employers (</a:t>
            </a:r>
            <a:r>
              <a:rPr lang="en-CA" b="1" dirty="0" smtClean="0">
                <a:solidFill>
                  <a:schemeClr val="tx1">
                    <a:lumMod val="75000"/>
                    <a:lumOff val="25000"/>
                  </a:schemeClr>
                </a:solidFill>
                <a:ea typeface="ＭＳ Ｐゴシック" pitchFamily="-1" charset="-128"/>
              </a:rPr>
              <a:t>except small organizations</a:t>
            </a:r>
            <a:r>
              <a:rPr lang="en-CA" dirty="0" smtClean="0">
                <a:solidFill>
                  <a:schemeClr val="tx1">
                    <a:lumMod val="75000"/>
                    <a:lumOff val="25000"/>
                  </a:schemeClr>
                </a:solidFill>
                <a:ea typeface="ＭＳ Ｐゴシック" pitchFamily="-1" charset="-128"/>
              </a:rPr>
              <a:t>) to develop a process that supports employees who have been absent due to a disability and who require disability-related accommodations when they return to work.</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4A62F14-D2F5-45A7-85CB-A447DF3DAA58}" type="slidenum">
              <a:rPr lang="en-CA" altLang="en-US">
                <a:latin typeface="Calibri" panose="020F0502020204030204" pitchFamily="34" charset="0"/>
              </a:rPr>
              <a:pPr eaLnBrk="1" hangingPunct="1"/>
              <a:t>23</a:t>
            </a:fld>
            <a:endParaRPr lang="en-CA" altLang="en-US">
              <a:latin typeface="Calibri" panose="020F0502020204030204" pitchFamily="34" charset="0"/>
            </a:endParaRPr>
          </a:p>
        </p:txBody>
      </p:sp>
    </p:spTree>
    <p:extLst>
      <p:ext uri="{BB962C8B-B14F-4D97-AF65-F5344CB8AC3E}">
        <p14:creationId xmlns:p14="http://schemas.microsoft.com/office/powerpoint/2010/main" val="2571413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p:txBody>
          <a:bodyPr/>
          <a:lstStyle/>
          <a:p>
            <a:pPr eaLnBrk="1" hangingPunct="1">
              <a:defRPr/>
            </a:pPr>
            <a:r>
              <a:rPr lang="en-CA" b="1" dirty="0" smtClean="0">
                <a:solidFill>
                  <a:schemeClr val="tx1">
                    <a:lumMod val="75000"/>
                    <a:lumOff val="25000"/>
                  </a:schemeClr>
                </a:solidFill>
                <a:ea typeface="ＭＳ Ｐゴシック" pitchFamily="-1" charset="-128"/>
              </a:rPr>
              <a:t>NARRATION</a:t>
            </a: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The return to work process must:</a:t>
            </a:r>
          </a:p>
          <a:p>
            <a:pPr marL="799200" lvl="2" indent="-342000" eaLnBrk="1" hangingPunct="1">
              <a:spcBef>
                <a:spcPts val="0"/>
              </a:spcBef>
              <a:spcAft>
                <a:spcPts val="600"/>
              </a:spcAft>
              <a:buFont typeface="Calibri" pitchFamily="34" charset="0"/>
              <a:buChar char="―"/>
              <a:defRPr/>
            </a:pPr>
            <a:r>
              <a:rPr lang="en-CA" dirty="0" smtClean="0">
                <a:solidFill>
                  <a:schemeClr val="tx1">
                    <a:lumMod val="75000"/>
                    <a:lumOff val="25000"/>
                  </a:schemeClr>
                </a:solidFill>
              </a:rPr>
              <a:t>Be documented and outline the steps that will be taken to facilitate an employee’s return to work.</a:t>
            </a:r>
          </a:p>
          <a:p>
            <a:pPr marL="799200" lvl="2" indent="-342000" eaLnBrk="1" hangingPunct="1">
              <a:spcBef>
                <a:spcPts val="0"/>
              </a:spcBef>
              <a:spcAft>
                <a:spcPts val="600"/>
              </a:spcAft>
              <a:buFont typeface="Calibri" pitchFamily="34" charset="0"/>
              <a:buChar char="―"/>
              <a:defRPr/>
            </a:pPr>
            <a:r>
              <a:rPr lang="en-CA" dirty="0" smtClean="0">
                <a:solidFill>
                  <a:schemeClr val="tx1">
                    <a:lumMod val="75000"/>
                    <a:lumOff val="25000"/>
                  </a:schemeClr>
                </a:solidFill>
              </a:rPr>
              <a:t>Use documented individual accommodation plans.</a:t>
            </a:r>
          </a:p>
          <a:p>
            <a:pPr marL="342000" lvl="1" indent="-342000" eaLnBrk="1" hangingPunct="1">
              <a:spcBef>
                <a:spcPts val="0"/>
              </a:spcBef>
              <a:spcAft>
                <a:spcPts val="600"/>
              </a:spcAft>
              <a:buFont typeface="Calibri" pitchFamily="34" charset="0"/>
              <a:buNone/>
              <a:defRPr/>
            </a:pPr>
            <a:endParaRPr lang="en-CA" dirty="0" smtClean="0">
              <a:solidFill>
                <a:schemeClr val="tx1">
                  <a:lumMod val="75000"/>
                  <a:lumOff val="25000"/>
                </a:schemeClr>
              </a:solidFill>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The return to work process does not replace or override any other return to work processes created under any other law.</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2714BE5-F4B6-4339-AF7B-6FAC1EB871AB}" type="slidenum">
              <a:rPr lang="en-CA" altLang="en-US">
                <a:latin typeface="Calibri" panose="020F0502020204030204" pitchFamily="34" charset="0"/>
              </a:rPr>
              <a:pPr eaLnBrk="1" hangingPunct="1"/>
              <a:t>24</a:t>
            </a:fld>
            <a:endParaRPr lang="en-CA" altLang="en-US">
              <a:latin typeface="Calibri" panose="020F0502020204030204" pitchFamily="34" charset="0"/>
            </a:endParaRPr>
          </a:p>
        </p:txBody>
      </p:sp>
    </p:spTree>
    <p:extLst>
      <p:ext uri="{BB962C8B-B14F-4D97-AF65-F5344CB8AC3E}">
        <p14:creationId xmlns:p14="http://schemas.microsoft.com/office/powerpoint/2010/main" val="41252107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p:txBody>
          <a:bodyPr/>
          <a:lstStyle/>
          <a:p>
            <a:pPr eaLnBrk="1" hangingPunct="1">
              <a:defRPr/>
            </a:pPr>
            <a:r>
              <a:rPr lang="en-CA" b="1" dirty="0" smtClean="0">
                <a:solidFill>
                  <a:schemeClr val="tx1">
                    <a:lumMod val="75000"/>
                    <a:lumOff val="25000"/>
                  </a:schemeClr>
                </a:solidFill>
                <a:ea typeface="ＭＳ Ｐゴシック" pitchFamily="-1" charset="-128"/>
              </a:rPr>
              <a:t>NARRATION</a:t>
            </a: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The deadlines for these requirements are not staggered. Your organization will have to meet them all by a certain date, based on your organization’s type and size.</a:t>
            </a:r>
          </a:p>
          <a:p>
            <a:pPr marL="342000" indent="-342000" eaLnBrk="1" hangingPunct="1">
              <a:spcBef>
                <a:spcPts val="0"/>
              </a:spcBef>
              <a:spcAft>
                <a:spcPts val="600"/>
              </a:spcAft>
              <a:defRPr/>
            </a:pP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The exception to this is the deadline for the workplace emergency response information, which is January 1, 2012 for all organizations.</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8280481-7900-44B5-BC4F-7DAE9BD149BB}" type="slidenum">
              <a:rPr lang="en-CA" altLang="en-US">
                <a:latin typeface="Calibri" panose="020F0502020204030204" pitchFamily="34" charset="0"/>
              </a:rPr>
              <a:pPr eaLnBrk="1" hangingPunct="1"/>
              <a:t>25</a:t>
            </a:fld>
            <a:endParaRPr lang="en-CA" altLang="en-US">
              <a:latin typeface="Calibri" panose="020F0502020204030204" pitchFamily="34" charset="0"/>
            </a:endParaRPr>
          </a:p>
        </p:txBody>
      </p:sp>
    </p:spTree>
    <p:extLst>
      <p:ext uri="{BB962C8B-B14F-4D97-AF65-F5344CB8AC3E}">
        <p14:creationId xmlns:p14="http://schemas.microsoft.com/office/powerpoint/2010/main" val="2586672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p:txBody>
          <a:bodyPr/>
          <a:lstStyle/>
          <a:p>
            <a:pPr eaLnBrk="1" hangingPunct="1">
              <a:lnSpc>
                <a:spcPct val="90000"/>
              </a:lnSpc>
              <a:defRPr/>
            </a:pPr>
            <a:r>
              <a:rPr lang="en-CA" b="1" dirty="0" smtClean="0">
                <a:solidFill>
                  <a:schemeClr val="tx1">
                    <a:lumMod val="75000"/>
                    <a:lumOff val="25000"/>
                  </a:schemeClr>
                </a:solidFill>
                <a:ea typeface="ＭＳ Ｐゴシック" pitchFamily="-1" charset="-128"/>
              </a:rPr>
              <a:t>NARRATION</a:t>
            </a:r>
            <a:endParaRPr lang="en-CA" dirty="0" smtClean="0">
              <a:solidFill>
                <a:schemeClr val="tx1">
                  <a:lumMod val="75000"/>
                  <a:lumOff val="25000"/>
                </a:schemeClr>
              </a:solidFill>
              <a:ea typeface="ＭＳ Ｐゴシック" pitchFamily="-1" charset="-128"/>
            </a:endParaRPr>
          </a:p>
          <a:p>
            <a:pPr>
              <a:lnSpc>
                <a:spcPct val="90000"/>
              </a:lnSpc>
              <a:defRPr/>
            </a:pPr>
            <a:r>
              <a:rPr lang="en-CA" dirty="0" smtClean="0">
                <a:solidFill>
                  <a:schemeClr val="tx1">
                    <a:lumMod val="75000"/>
                    <a:lumOff val="25000"/>
                  </a:schemeClr>
                </a:solidFill>
                <a:ea typeface="ＭＳ Ｐゴシック" pitchFamily="-1" charset="-128"/>
              </a:rPr>
              <a:t>Here are the compliance deadlines for the Employment Standard:</a:t>
            </a:r>
          </a:p>
          <a:p>
            <a:pPr>
              <a:lnSpc>
                <a:spcPct val="90000"/>
              </a:lnSpc>
              <a:buFont typeface="Arial" pitchFamily="34" charset="0"/>
              <a:buChar char="•"/>
              <a:defRPr/>
            </a:pPr>
            <a:endParaRPr lang="en-CA" dirty="0" smtClean="0">
              <a:solidFill>
                <a:schemeClr val="tx1">
                  <a:lumMod val="75000"/>
                  <a:lumOff val="25000"/>
                </a:schemeClr>
              </a:solidFill>
              <a:ea typeface="ＭＳ Ｐゴシック" pitchFamily="-1" charset="-128"/>
            </a:endParaRPr>
          </a:p>
          <a:p>
            <a:pPr eaLnBrk="1" fontAlgn="t" hangingPunct="1">
              <a:lnSpc>
                <a:spcPct val="90000"/>
              </a:lnSpc>
              <a:spcAft>
                <a:spcPts val="600"/>
              </a:spcAft>
              <a:buFont typeface="Arial" pitchFamily="34" charset="0"/>
              <a:buChar char="•"/>
              <a:defRPr/>
            </a:pPr>
            <a:r>
              <a:rPr lang="en-CA" dirty="0" smtClean="0">
                <a:solidFill>
                  <a:schemeClr val="tx1">
                    <a:lumMod val="75000"/>
                    <a:lumOff val="25000"/>
                  </a:schemeClr>
                </a:solidFill>
                <a:ea typeface="ＭＳ Ｐゴシック" pitchFamily="-1" charset="-128"/>
              </a:rPr>
              <a:t>  </a:t>
            </a:r>
            <a:r>
              <a:rPr lang="en-CA" u="sng" dirty="0" smtClean="0">
                <a:solidFill>
                  <a:schemeClr val="tx1">
                    <a:lumMod val="75000"/>
                    <a:lumOff val="25000"/>
                  </a:schemeClr>
                </a:solidFill>
                <a:ea typeface="ＭＳ Ｐゴシック" pitchFamily="-1" charset="-128"/>
              </a:rPr>
              <a:t>Government of Ontario</a:t>
            </a:r>
            <a:r>
              <a:rPr lang="en-CA" dirty="0" smtClean="0">
                <a:solidFill>
                  <a:schemeClr val="tx1">
                    <a:lumMod val="75000"/>
                    <a:lumOff val="25000"/>
                  </a:schemeClr>
                </a:solidFill>
                <a:ea typeface="ＭＳ Ｐゴシック" pitchFamily="-1" charset="-128"/>
              </a:rPr>
              <a:t> and </a:t>
            </a:r>
            <a:r>
              <a:rPr lang="en-CA" u="sng" dirty="0" smtClean="0">
                <a:solidFill>
                  <a:schemeClr val="tx1">
                    <a:lumMod val="75000"/>
                    <a:lumOff val="25000"/>
                  </a:schemeClr>
                </a:solidFill>
                <a:ea typeface="ＭＳ Ｐゴシック" pitchFamily="-1" charset="-128"/>
              </a:rPr>
              <a:t>Legislative Assembly</a:t>
            </a:r>
            <a:r>
              <a:rPr lang="en-CA" dirty="0" smtClean="0">
                <a:solidFill>
                  <a:schemeClr val="tx1">
                    <a:lumMod val="75000"/>
                    <a:lumOff val="25000"/>
                  </a:schemeClr>
                </a:solidFill>
                <a:ea typeface="ＭＳ Ｐゴシック" pitchFamily="-1" charset="-128"/>
              </a:rPr>
              <a:t> must comply by January 1, 2013</a:t>
            </a:r>
          </a:p>
          <a:p>
            <a:pPr eaLnBrk="1" fontAlgn="t" hangingPunct="1">
              <a:lnSpc>
                <a:spcPct val="90000"/>
              </a:lnSpc>
              <a:spcAft>
                <a:spcPts val="600"/>
              </a:spcAft>
              <a:buFont typeface="Arial" pitchFamily="34" charset="0"/>
              <a:buChar char="•"/>
              <a:defRPr/>
            </a:pPr>
            <a:r>
              <a:rPr lang="en-CA" dirty="0" smtClean="0">
                <a:solidFill>
                  <a:schemeClr val="tx1">
                    <a:lumMod val="75000"/>
                    <a:lumOff val="25000"/>
                  </a:schemeClr>
                </a:solidFill>
                <a:ea typeface="ＭＳ Ｐゴシック" pitchFamily="-1" charset="-128"/>
              </a:rPr>
              <a:t>  </a:t>
            </a:r>
            <a:r>
              <a:rPr lang="en-CA" u="sng" dirty="0" smtClean="0">
                <a:solidFill>
                  <a:schemeClr val="tx1">
                    <a:lumMod val="75000"/>
                    <a:lumOff val="25000"/>
                  </a:schemeClr>
                </a:solidFill>
                <a:ea typeface="ＭＳ Ｐゴシック" pitchFamily="-1" charset="-128"/>
              </a:rPr>
              <a:t>Large designated public sector organizations</a:t>
            </a:r>
            <a:r>
              <a:rPr lang="en-CA" dirty="0" smtClean="0">
                <a:solidFill>
                  <a:schemeClr val="tx1">
                    <a:lumMod val="75000"/>
                    <a:lumOff val="25000"/>
                  </a:schemeClr>
                </a:solidFill>
                <a:ea typeface="ＭＳ Ｐゴシック" pitchFamily="-1" charset="-128"/>
              </a:rPr>
              <a:t> must comply by January 1, 2014</a:t>
            </a:r>
          </a:p>
          <a:p>
            <a:pPr eaLnBrk="1" fontAlgn="t" hangingPunct="1">
              <a:lnSpc>
                <a:spcPct val="90000"/>
              </a:lnSpc>
              <a:spcAft>
                <a:spcPts val="600"/>
              </a:spcAft>
              <a:buFont typeface="Arial" pitchFamily="34" charset="0"/>
              <a:buChar char="•"/>
              <a:defRPr/>
            </a:pPr>
            <a:r>
              <a:rPr lang="en-CA" dirty="0" smtClean="0">
                <a:solidFill>
                  <a:schemeClr val="tx1">
                    <a:lumMod val="75000"/>
                    <a:lumOff val="25000"/>
                  </a:schemeClr>
                </a:solidFill>
                <a:ea typeface="ＭＳ Ｐゴシック" pitchFamily="-1" charset="-128"/>
              </a:rPr>
              <a:t>  </a:t>
            </a:r>
            <a:r>
              <a:rPr lang="en-CA" u="sng" dirty="0" smtClean="0">
                <a:solidFill>
                  <a:schemeClr val="tx1">
                    <a:lumMod val="75000"/>
                    <a:lumOff val="25000"/>
                  </a:schemeClr>
                </a:solidFill>
                <a:ea typeface="ＭＳ Ｐゴシック" pitchFamily="-1" charset="-128"/>
              </a:rPr>
              <a:t>Small designated public sector organizations</a:t>
            </a:r>
            <a:r>
              <a:rPr lang="en-CA" dirty="0" smtClean="0">
                <a:solidFill>
                  <a:schemeClr val="tx1">
                    <a:lumMod val="75000"/>
                    <a:lumOff val="25000"/>
                  </a:schemeClr>
                </a:solidFill>
                <a:ea typeface="ＭＳ Ｐゴシック" pitchFamily="-1" charset="-128"/>
              </a:rPr>
              <a:t> must comply by January 1, 2015</a:t>
            </a:r>
          </a:p>
          <a:p>
            <a:pPr eaLnBrk="1" fontAlgn="t" hangingPunct="1">
              <a:lnSpc>
                <a:spcPct val="90000"/>
              </a:lnSpc>
              <a:spcAft>
                <a:spcPts val="600"/>
              </a:spcAft>
              <a:buFont typeface="Arial" pitchFamily="34" charset="0"/>
              <a:buChar char="•"/>
              <a:defRPr/>
            </a:pPr>
            <a:r>
              <a:rPr lang="en-CA" dirty="0" smtClean="0">
                <a:solidFill>
                  <a:schemeClr val="tx1">
                    <a:lumMod val="75000"/>
                    <a:lumOff val="25000"/>
                  </a:schemeClr>
                </a:solidFill>
                <a:ea typeface="ＭＳ Ｐゴシック" pitchFamily="-1" charset="-128"/>
              </a:rPr>
              <a:t>  </a:t>
            </a:r>
            <a:r>
              <a:rPr lang="en-CA" u="sng" dirty="0" smtClean="0">
                <a:solidFill>
                  <a:schemeClr val="tx1">
                    <a:lumMod val="75000"/>
                    <a:lumOff val="25000"/>
                  </a:schemeClr>
                </a:solidFill>
                <a:ea typeface="ＭＳ Ｐゴシック" pitchFamily="-1" charset="-128"/>
              </a:rPr>
              <a:t>Large (private and not-for-profit) organizations</a:t>
            </a:r>
            <a:r>
              <a:rPr lang="en-CA" dirty="0" smtClean="0">
                <a:solidFill>
                  <a:schemeClr val="tx1">
                    <a:lumMod val="75000"/>
                    <a:lumOff val="25000"/>
                  </a:schemeClr>
                </a:solidFill>
                <a:ea typeface="ＭＳ Ｐゴシック" pitchFamily="-1" charset="-128"/>
              </a:rPr>
              <a:t> with 50 or more employees must comply by January 1, 2016</a:t>
            </a:r>
          </a:p>
          <a:p>
            <a:pPr eaLnBrk="1" fontAlgn="t" hangingPunct="1">
              <a:lnSpc>
                <a:spcPct val="90000"/>
              </a:lnSpc>
              <a:spcAft>
                <a:spcPts val="600"/>
              </a:spcAft>
              <a:buFont typeface="Arial" pitchFamily="34" charset="0"/>
              <a:buChar char="•"/>
              <a:defRPr/>
            </a:pPr>
            <a:r>
              <a:rPr lang="en-CA" dirty="0" smtClean="0">
                <a:solidFill>
                  <a:schemeClr val="tx1">
                    <a:lumMod val="75000"/>
                    <a:lumOff val="25000"/>
                  </a:schemeClr>
                </a:solidFill>
                <a:ea typeface="ＭＳ Ｐゴシック" pitchFamily="-1" charset="-128"/>
              </a:rPr>
              <a:t>  </a:t>
            </a:r>
            <a:r>
              <a:rPr lang="en-CA" u="sng" dirty="0" smtClean="0">
                <a:solidFill>
                  <a:schemeClr val="tx1">
                    <a:lumMod val="75000"/>
                    <a:lumOff val="25000"/>
                  </a:schemeClr>
                </a:solidFill>
                <a:ea typeface="ＭＳ Ｐゴシック" pitchFamily="-1" charset="-128"/>
              </a:rPr>
              <a:t>Small (private and not-for-profit) organizations</a:t>
            </a:r>
            <a:r>
              <a:rPr lang="en-CA" dirty="0" smtClean="0">
                <a:solidFill>
                  <a:schemeClr val="tx1">
                    <a:lumMod val="75000"/>
                    <a:lumOff val="25000"/>
                  </a:schemeClr>
                </a:solidFill>
                <a:ea typeface="ＭＳ Ｐゴシック" pitchFamily="-1" charset="-128"/>
              </a:rPr>
              <a:t> with 1 to 49 employees must comply by January 1, 2017</a:t>
            </a:r>
          </a:p>
          <a:p>
            <a:pPr eaLnBrk="1" hangingPunct="1">
              <a:lnSpc>
                <a:spcPct val="90000"/>
              </a:lnSpc>
              <a:defRPr/>
            </a:pPr>
            <a:endParaRPr lang="en-CA" dirty="0" smtClean="0">
              <a:solidFill>
                <a:schemeClr val="tx1">
                  <a:lumMod val="75000"/>
                  <a:lumOff val="25000"/>
                </a:schemeClr>
              </a:solidFill>
              <a:ea typeface="ＭＳ Ｐゴシック" pitchFamily="-1" charset="-128"/>
            </a:endParaRPr>
          </a:p>
          <a:p>
            <a:pPr eaLnBrk="1" hangingPunct="1">
              <a:lnSpc>
                <a:spcPct val="90000"/>
              </a:lnSpc>
              <a:defRPr/>
            </a:pPr>
            <a:r>
              <a:rPr lang="en-CA" dirty="0" smtClean="0">
                <a:solidFill>
                  <a:schemeClr val="tx1">
                    <a:lumMod val="75000"/>
                    <a:lumOff val="25000"/>
                  </a:schemeClr>
                </a:solidFill>
                <a:ea typeface="ＭＳ Ｐゴシック" pitchFamily="-1" charset="-128"/>
              </a:rPr>
              <a:t>For a description of how organizations are classified under the regulation, please refer to the Organizational Classification Chart.</a:t>
            </a:r>
          </a:p>
          <a:p>
            <a:pPr eaLnBrk="1" hangingPunct="1">
              <a:lnSpc>
                <a:spcPct val="90000"/>
              </a:lnSpc>
              <a:defRPr/>
            </a:pPr>
            <a:endParaRPr lang="en-CA" b="1" dirty="0" smtClean="0">
              <a:solidFill>
                <a:schemeClr val="tx1">
                  <a:lumMod val="75000"/>
                  <a:lumOff val="25000"/>
                </a:schemeClr>
              </a:solidFill>
              <a:ea typeface="ＭＳ Ｐゴシック" pitchFamily="-1" charset="-128"/>
            </a:endParaRPr>
          </a:p>
          <a:p>
            <a:pPr eaLnBrk="1" hangingPunct="1">
              <a:lnSpc>
                <a:spcPct val="90000"/>
              </a:lnSpc>
              <a:defRPr/>
            </a:pPr>
            <a:r>
              <a:rPr lang="en-CA" b="1" dirty="0" smtClean="0">
                <a:solidFill>
                  <a:schemeClr val="tx1">
                    <a:lumMod val="75000"/>
                    <a:lumOff val="25000"/>
                  </a:schemeClr>
                </a:solidFill>
                <a:ea typeface="ＭＳ Ｐゴシック" pitchFamily="-1" charset="-128"/>
              </a:rPr>
              <a:t>Note to presenter: </a:t>
            </a:r>
            <a:r>
              <a:rPr lang="en-CA" dirty="0" smtClean="0">
                <a:solidFill>
                  <a:schemeClr val="tx1">
                    <a:lumMod val="75000"/>
                    <a:lumOff val="25000"/>
                  </a:schemeClr>
                </a:solidFill>
                <a:ea typeface="ＭＳ Ｐゴシック" pitchFamily="-1" charset="-128"/>
              </a:rPr>
              <a:t>To view the</a:t>
            </a:r>
            <a:r>
              <a:rPr lang="en-CA" b="1" dirty="0" smtClean="0">
                <a:solidFill>
                  <a:schemeClr val="tx1">
                    <a:lumMod val="75000"/>
                    <a:lumOff val="25000"/>
                  </a:schemeClr>
                </a:solidFill>
                <a:ea typeface="ＭＳ Ｐゴシック" pitchFamily="-1" charset="-128"/>
              </a:rPr>
              <a:t> </a:t>
            </a:r>
            <a:r>
              <a:rPr lang="en-CA" dirty="0" smtClean="0">
                <a:solidFill>
                  <a:schemeClr val="tx1">
                    <a:lumMod val="75000"/>
                    <a:lumOff val="25000"/>
                  </a:schemeClr>
                </a:solidFill>
                <a:ea typeface="ＭＳ Ｐゴシック" pitchFamily="-1" charset="-128"/>
              </a:rPr>
              <a:t>Organizational Classification Chart go to www.AccessForward.ca, then select “Training Resources”.</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80E50D9-95A0-47AF-B066-D909A6CADB38}" type="slidenum">
              <a:rPr lang="en-CA" altLang="en-US">
                <a:latin typeface="Calibri" panose="020F0502020204030204" pitchFamily="34" charset="0"/>
              </a:rPr>
              <a:pPr eaLnBrk="1" hangingPunct="1"/>
              <a:t>26</a:t>
            </a:fld>
            <a:endParaRPr lang="en-CA" altLang="en-US">
              <a:latin typeface="Calibri" panose="020F0502020204030204" pitchFamily="34" charset="0"/>
            </a:endParaRPr>
          </a:p>
        </p:txBody>
      </p:sp>
    </p:spTree>
    <p:extLst>
      <p:ext uri="{BB962C8B-B14F-4D97-AF65-F5344CB8AC3E}">
        <p14:creationId xmlns:p14="http://schemas.microsoft.com/office/powerpoint/2010/main" val="5086871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p:txBody>
          <a:bodyPr/>
          <a:lstStyle/>
          <a:p>
            <a:pPr eaLnBrk="1" hangingPunct="1">
              <a:defRPr/>
            </a:pPr>
            <a:r>
              <a:rPr lang="en-CA" b="1" dirty="0" smtClean="0">
                <a:solidFill>
                  <a:schemeClr val="tx1">
                    <a:lumMod val="75000"/>
                    <a:lumOff val="25000"/>
                  </a:schemeClr>
                </a:solidFill>
                <a:ea typeface="ＭＳ Ｐゴシック" pitchFamily="-1" charset="-128"/>
              </a:rPr>
              <a:t>NARRATION</a:t>
            </a: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You have now completed the Employment Standard module.</a:t>
            </a:r>
          </a:p>
          <a:p>
            <a:pPr marL="342000" indent="-342000" eaLnBrk="1" hangingPunct="1">
              <a:spcBef>
                <a:spcPts val="0"/>
              </a:spcBef>
              <a:spcAft>
                <a:spcPts val="600"/>
              </a:spcAft>
              <a:defRPr/>
            </a:pP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Module topics:</a:t>
            </a:r>
          </a:p>
          <a:p>
            <a:pPr marL="457200" lvl="2" eaLnBrk="1" hangingPunct="1">
              <a:spcBef>
                <a:spcPts val="600"/>
              </a:spcBef>
              <a:spcAft>
                <a:spcPts val="0"/>
              </a:spcAft>
              <a:buFont typeface="Wingdings" pitchFamily="2" charset="2"/>
              <a:buChar char=""/>
              <a:defRPr/>
            </a:pPr>
            <a:r>
              <a:rPr lang="en-CA" dirty="0" smtClean="0">
                <a:solidFill>
                  <a:schemeClr val="tx1">
                    <a:lumMod val="75000"/>
                    <a:lumOff val="25000"/>
                  </a:schemeClr>
                </a:solidFill>
              </a:rPr>
              <a:t> Informing employees of supports</a:t>
            </a:r>
          </a:p>
          <a:p>
            <a:pPr marL="457200" lvl="2" eaLnBrk="1" hangingPunct="1">
              <a:spcBef>
                <a:spcPts val="600"/>
              </a:spcBef>
              <a:spcAft>
                <a:spcPts val="0"/>
              </a:spcAft>
              <a:buFont typeface="Wingdings" pitchFamily="2" charset="2"/>
              <a:buChar char=""/>
              <a:defRPr/>
            </a:pPr>
            <a:r>
              <a:rPr lang="en-CA" dirty="0" smtClean="0">
                <a:solidFill>
                  <a:schemeClr val="tx1">
                    <a:lumMod val="75000"/>
                    <a:lumOff val="25000"/>
                  </a:schemeClr>
                </a:solidFill>
              </a:rPr>
              <a:t> Accessible recruitment process</a:t>
            </a:r>
          </a:p>
          <a:p>
            <a:pPr marL="457200" lvl="2" eaLnBrk="1" hangingPunct="1">
              <a:spcBef>
                <a:spcPts val="600"/>
              </a:spcBef>
              <a:spcAft>
                <a:spcPts val="0"/>
              </a:spcAft>
              <a:buFont typeface="Wingdings" pitchFamily="2" charset="2"/>
              <a:buChar char=""/>
              <a:defRPr/>
            </a:pPr>
            <a:r>
              <a:rPr lang="en-CA" dirty="0" smtClean="0">
                <a:solidFill>
                  <a:schemeClr val="tx1">
                    <a:lumMod val="75000"/>
                    <a:lumOff val="25000"/>
                  </a:schemeClr>
                </a:solidFill>
              </a:rPr>
              <a:t> Accessible formats and communication supports</a:t>
            </a:r>
          </a:p>
          <a:p>
            <a:pPr marL="457200" lvl="2" eaLnBrk="1" hangingPunct="1">
              <a:spcBef>
                <a:spcPts val="600"/>
              </a:spcBef>
              <a:spcAft>
                <a:spcPts val="0"/>
              </a:spcAft>
              <a:buFont typeface="Wingdings" pitchFamily="2" charset="2"/>
              <a:buChar char=""/>
              <a:defRPr/>
            </a:pPr>
            <a:r>
              <a:rPr lang="en-CA" dirty="0" smtClean="0">
                <a:solidFill>
                  <a:schemeClr val="tx1">
                    <a:lumMod val="75000"/>
                    <a:lumOff val="25000"/>
                  </a:schemeClr>
                </a:solidFill>
              </a:rPr>
              <a:t> Documented individual accommodation plans</a:t>
            </a:r>
          </a:p>
          <a:p>
            <a:pPr marL="457200" lvl="2" eaLnBrk="1" hangingPunct="1">
              <a:spcBef>
                <a:spcPts val="600"/>
              </a:spcBef>
              <a:spcAft>
                <a:spcPts val="0"/>
              </a:spcAft>
              <a:buFont typeface="Wingdings" pitchFamily="2" charset="2"/>
              <a:buChar char=""/>
              <a:defRPr/>
            </a:pPr>
            <a:r>
              <a:rPr lang="en-CA" dirty="0" smtClean="0">
                <a:solidFill>
                  <a:schemeClr val="tx1">
                    <a:lumMod val="75000"/>
                    <a:lumOff val="25000"/>
                  </a:schemeClr>
                </a:solidFill>
              </a:rPr>
              <a:t> Workplace emergency response information</a:t>
            </a:r>
          </a:p>
          <a:p>
            <a:pPr marL="457200" lvl="2" eaLnBrk="1" hangingPunct="1">
              <a:spcBef>
                <a:spcPts val="600"/>
              </a:spcBef>
              <a:spcAft>
                <a:spcPts val="0"/>
              </a:spcAft>
              <a:buFont typeface="Wingdings" pitchFamily="2" charset="2"/>
              <a:buChar char=""/>
              <a:defRPr/>
            </a:pPr>
            <a:r>
              <a:rPr lang="en-CA" dirty="0" smtClean="0">
                <a:solidFill>
                  <a:schemeClr val="tx1">
                    <a:lumMod val="75000"/>
                    <a:lumOff val="25000"/>
                  </a:schemeClr>
                </a:solidFill>
              </a:rPr>
              <a:t> Performance management, career development, and redeployment</a:t>
            </a:r>
          </a:p>
          <a:p>
            <a:pPr marL="457200" lvl="2" eaLnBrk="1" hangingPunct="1">
              <a:spcBef>
                <a:spcPts val="600"/>
              </a:spcBef>
              <a:spcAft>
                <a:spcPts val="0"/>
              </a:spcAft>
              <a:buFont typeface="Wingdings" pitchFamily="2" charset="2"/>
              <a:buChar char=""/>
              <a:defRPr/>
            </a:pPr>
            <a:r>
              <a:rPr lang="en-CA" dirty="0" smtClean="0">
                <a:solidFill>
                  <a:schemeClr val="tx1">
                    <a:lumMod val="75000"/>
                    <a:lumOff val="25000"/>
                  </a:schemeClr>
                </a:solidFill>
              </a:rPr>
              <a:t> Return to work process</a:t>
            </a:r>
          </a:p>
          <a:p>
            <a:pPr marL="457200" lvl="2" eaLnBrk="1" hangingPunct="1">
              <a:spcBef>
                <a:spcPts val="600"/>
              </a:spcBef>
              <a:spcAft>
                <a:spcPts val="0"/>
              </a:spcAft>
              <a:buFont typeface="Wingdings" pitchFamily="2" charset="2"/>
              <a:buChar char=""/>
              <a:defRPr/>
            </a:pPr>
            <a:r>
              <a:rPr lang="en-CA" dirty="0" smtClean="0">
                <a:solidFill>
                  <a:schemeClr val="tx1">
                    <a:lumMod val="75000"/>
                    <a:lumOff val="25000"/>
                  </a:schemeClr>
                </a:solidFill>
              </a:rPr>
              <a:t> Compliance deadlines for the Employment Standard</a:t>
            </a:r>
            <a:endParaRPr lang="en-CA" b="1" dirty="0" smtClean="0">
              <a:solidFill>
                <a:schemeClr val="tx1">
                  <a:lumMod val="75000"/>
                  <a:lumOff val="25000"/>
                </a:schemeClr>
              </a:solidFill>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171ADB2-A81F-4694-B9EA-7D4D497E5F78}" type="slidenum">
              <a:rPr lang="en-CA" altLang="en-US">
                <a:latin typeface="Calibri" panose="020F0502020204030204" pitchFamily="34" charset="0"/>
              </a:rPr>
              <a:pPr eaLnBrk="1" hangingPunct="1"/>
              <a:t>27</a:t>
            </a:fld>
            <a:endParaRPr lang="en-CA" altLang="en-US">
              <a:latin typeface="Calibri" panose="020F0502020204030204" pitchFamily="34" charset="0"/>
            </a:endParaRPr>
          </a:p>
        </p:txBody>
      </p:sp>
    </p:spTree>
    <p:extLst>
      <p:ext uri="{BB962C8B-B14F-4D97-AF65-F5344CB8AC3E}">
        <p14:creationId xmlns:p14="http://schemas.microsoft.com/office/powerpoint/2010/main" val="15395863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ea typeface="ＭＳ Ｐゴシック" panose="020B0600070205080204" pitchFamily="34" charset="-128"/>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CDA9759-3163-4715-A16E-8DF70261D545}" type="slidenum">
              <a:rPr lang="en-CA" altLang="en-US">
                <a:latin typeface="Calibri" panose="020F0502020204030204" pitchFamily="34" charset="0"/>
              </a:rPr>
              <a:pPr eaLnBrk="1" hangingPunct="1"/>
              <a:t>28</a:t>
            </a:fld>
            <a:endParaRPr lang="en-CA" altLang="en-US">
              <a:latin typeface="Calibri" panose="020F0502020204030204" pitchFamily="34" charset="0"/>
            </a:endParaRPr>
          </a:p>
        </p:txBody>
      </p:sp>
    </p:spTree>
    <p:extLst>
      <p:ext uri="{BB962C8B-B14F-4D97-AF65-F5344CB8AC3E}">
        <p14:creationId xmlns:p14="http://schemas.microsoft.com/office/powerpoint/2010/main" val="727357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ea typeface="ＭＳ Ｐゴシック" panose="020B0600070205080204" pitchFamily="34" charset="-128"/>
            </a:endParaRPr>
          </a:p>
        </p:txBody>
      </p:sp>
      <p:sp>
        <p:nvSpPr>
          <p:cNvPr id="706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8CAE99DA-35D9-44D3-878F-DCFBB7F9C572}" type="slidenum">
              <a:rPr lang="en-CA" altLang="en-US" sz="1200">
                <a:latin typeface="Calibri" panose="020F0502020204030204" pitchFamily="34" charset="0"/>
              </a:rPr>
              <a:pPr algn="r" eaLnBrk="1" hangingPunct="1"/>
              <a:t>29</a:t>
            </a:fld>
            <a:endParaRPr lang="en-CA" altLang="en-US" sz="1200">
              <a:latin typeface="Calibri" panose="020F0502020204030204" pitchFamily="34" charset="0"/>
            </a:endParaRPr>
          </a:p>
        </p:txBody>
      </p:sp>
    </p:spTree>
    <p:extLst>
      <p:ext uri="{BB962C8B-B14F-4D97-AF65-F5344CB8AC3E}">
        <p14:creationId xmlns:p14="http://schemas.microsoft.com/office/powerpoint/2010/main" val="2585960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p:txBody>
          <a:bodyPr/>
          <a:lstStyle/>
          <a:p>
            <a:pPr eaLnBrk="1" hangingPunct="1">
              <a:defRPr/>
            </a:pPr>
            <a:r>
              <a:rPr lang="en-CA" b="1" dirty="0" smtClean="0">
                <a:solidFill>
                  <a:schemeClr val="tx1">
                    <a:lumMod val="75000"/>
                    <a:lumOff val="25000"/>
                  </a:schemeClr>
                </a:solidFill>
                <a:ea typeface="ＭＳ Ｐゴシック" pitchFamily="-1" charset="-128"/>
              </a:rPr>
              <a:t>NARRATION</a:t>
            </a: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The Employment Standard is part</a:t>
            </a:r>
            <a:r>
              <a:rPr lang="en-US" dirty="0" smtClean="0">
                <a:solidFill>
                  <a:schemeClr val="tx1">
                    <a:lumMod val="75000"/>
                    <a:lumOff val="25000"/>
                  </a:schemeClr>
                </a:solidFill>
                <a:ea typeface="ＭＳ Ｐゴシック" pitchFamily="-1" charset="-128"/>
              </a:rPr>
              <a:t> of the Integrated Accessibility Standards Regulation. </a:t>
            </a:r>
          </a:p>
          <a:p>
            <a:pPr marL="342000" indent="-342000" eaLnBrk="1" hangingPunct="1">
              <a:spcBef>
                <a:spcPts val="0"/>
              </a:spcBef>
              <a:spcAft>
                <a:spcPts val="600"/>
              </a:spcAft>
              <a:defRPr/>
            </a:pPr>
            <a:endParaRPr lang="en-US"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US" dirty="0" smtClean="0">
                <a:solidFill>
                  <a:schemeClr val="tx1">
                    <a:lumMod val="75000"/>
                    <a:lumOff val="25000"/>
                  </a:schemeClr>
                </a:solidFill>
                <a:ea typeface="ＭＳ Ｐゴシック" pitchFamily="-1" charset="-128"/>
              </a:rPr>
              <a:t>It deals with accessibility in the employment cycle. It addresses the processes and procedures organizations follow in recruiting and accommodating their employees. </a:t>
            </a:r>
          </a:p>
          <a:p>
            <a:pPr marL="342000" indent="-342000" eaLnBrk="1" hangingPunct="1">
              <a:spcBef>
                <a:spcPts val="0"/>
              </a:spcBef>
              <a:spcAft>
                <a:spcPts val="600"/>
              </a:spcAft>
              <a:defRPr/>
            </a:pP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Let’s start by watching the introductory video for the Employment Standard. </a:t>
            </a:r>
          </a:p>
          <a:p>
            <a:pPr marL="342000" indent="-342000" eaLnBrk="1" hangingPunct="1">
              <a:spcAft>
                <a:spcPts val="600"/>
              </a:spcAft>
              <a:buFontTx/>
              <a:buChar char="•"/>
              <a:defRPr/>
            </a:pPr>
            <a:endParaRPr lang="en-CA" b="1" dirty="0" smtClean="0">
              <a:solidFill>
                <a:schemeClr val="tx1">
                  <a:lumMod val="75000"/>
                  <a:lumOff val="25000"/>
                </a:schemeClr>
              </a:solidFill>
              <a:ea typeface="ＭＳ Ｐゴシック" pitchFamily="-1" charset="-128"/>
            </a:endParaRPr>
          </a:p>
          <a:p>
            <a:pPr eaLnBrk="1" hangingPunct="1">
              <a:spcBef>
                <a:spcPts val="0"/>
              </a:spcBef>
              <a:spcAft>
                <a:spcPts val="0"/>
              </a:spcAft>
              <a:defRPr/>
            </a:pPr>
            <a:r>
              <a:rPr lang="en-CA" b="1" dirty="0" smtClean="0">
                <a:solidFill>
                  <a:schemeClr val="tx1">
                    <a:lumMod val="75000"/>
                    <a:lumOff val="25000"/>
                  </a:schemeClr>
                </a:solidFill>
                <a:ea typeface="ＭＳ Ｐゴシック" pitchFamily="-1" charset="-128"/>
              </a:rPr>
              <a:t>Note to presenter:</a:t>
            </a:r>
            <a:r>
              <a:rPr lang="en-CA" dirty="0" smtClean="0">
                <a:solidFill>
                  <a:schemeClr val="tx1">
                    <a:lumMod val="75000"/>
                    <a:lumOff val="25000"/>
                  </a:schemeClr>
                </a:solidFill>
                <a:ea typeface="ＭＳ Ｐゴシック" pitchFamily="-1" charset="-128"/>
              </a:rPr>
              <a:t> To view or download the introductory video go to www.AccessForward.ca, select the “Training Resources” link, then select the link in the left column to access the video.</a:t>
            </a:r>
          </a:p>
          <a:p>
            <a:pPr eaLnBrk="1" hangingPunct="1">
              <a:spcAft>
                <a:spcPts val="600"/>
              </a:spcAft>
              <a:defRPr/>
            </a:pPr>
            <a:endParaRPr lang="en-CA" dirty="0" smtClean="0">
              <a:solidFill>
                <a:schemeClr val="tx1">
                  <a:lumMod val="75000"/>
                  <a:lumOff val="25000"/>
                </a:schemeClr>
              </a:solidFill>
              <a:ea typeface="ＭＳ Ｐゴシック" pitchFamily="-1" charset="-128"/>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49A099F-D54C-440E-85FF-91011A03F421}" type="slidenum">
              <a:rPr lang="en-CA" altLang="en-US">
                <a:latin typeface="Calibri" panose="020F0502020204030204" pitchFamily="34" charset="0"/>
              </a:rPr>
              <a:pPr eaLnBrk="1" hangingPunct="1"/>
              <a:t>3</a:t>
            </a:fld>
            <a:endParaRPr lang="en-CA" altLang="en-US">
              <a:latin typeface="Calibri" panose="020F0502020204030204" pitchFamily="34" charset="0"/>
            </a:endParaRPr>
          </a:p>
        </p:txBody>
      </p:sp>
    </p:spTree>
    <p:extLst>
      <p:ext uri="{BB962C8B-B14F-4D97-AF65-F5344CB8AC3E}">
        <p14:creationId xmlns:p14="http://schemas.microsoft.com/office/powerpoint/2010/main" val="17505059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ea typeface="ＭＳ Ｐゴシック" panose="020B0600070205080204" pitchFamily="34" charset="-128"/>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3B998BC-B87F-4E25-9590-052926F95EA0}" type="slidenum">
              <a:rPr lang="en-CA" altLang="en-US">
                <a:latin typeface="Calibri" panose="020F0502020204030204" pitchFamily="34" charset="0"/>
              </a:rPr>
              <a:pPr eaLnBrk="1" hangingPunct="1"/>
              <a:t>30</a:t>
            </a:fld>
            <a:endParaRPr lang="en-CA" altLang="en-US">
              <a:latin typeface="Calibri" panose="020F0502020204030204" pitchFamily="34" charset="0"/>
            </a:endParaRPr>
          </a:p>
        </p:txBody>
      </p:sp>
    </p:spTree>
    <p:extLst>
      <p:ext uri="{BB962C8B-B14F-4D97-AF65-F5344CB8AC3E}">
        <p14:creationId xmlns:p14="http://schemas.microsoft.com/office/powerpoint/2010/main" val="16388843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ea typeface="ＭＳ Ｐゴシック" panose="020B0600070205080204" pitchFamily="34" charset="-128"/>
            </a:endParaRPr>
          </a:p>
        </p:txBody>
      </p:sp>
      <p:sp>
        <p:nvSpPr>
          <p:cNvPr id="7270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5A6196AA-5732-4650-BBA6-80805EBE97E5}" type="slidenum">
              <a:rPr lang="en-CA" altLang="en-US" sz="1200">
                <a:latin typeface="Calibri" panose="020F0502020204030204" pitchFamily="34" charset="0"/>
              </a:rPr>
              <a:pPr algn="r" eaLnBrk="1" hangingPunct="1"/>
              <a:t>31</a:t>
            </a:fld>
            <a:endParaRPr lang="en-CA" altLang="en-US" sz="1200">
              <a:latin typeface="Calibri" panose="020F0502020204030204" pitchFamily="34" charset="0"/>
            </a:endParaRPr>
          </a:p>
        </p:txBody>
      </p:sp>
    </p:spTree>
    <p:extLst>
      <p:ext uri="{BB962C8B-B14F-4D97-AF65-F5344CB8AC3E}">
        <p14:creationId xmlns:p14="http://schemas.microsoft.com/office/powerpoint/2010/main" val="40297801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ea typeface="ＭＳ Ｐゴシック" panose="020B0600070205080204" pitchFamily="34" charset="-128"/>
            </a:endParaRPr>
          </a:p>
        </p:txBody>
      </p:sp>
      <p:sp>
        <p:nvSpPr>
          <p:cNvPr id="7373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C5457D1B-366D-4303-9781-06FB8051F9F5}" type="slidenum">
              <a:rPr lang="en-CA" altLang="en-US" sz="1200">
                <a:latin typeface="Calibri" panose="020F0502020204030204" pitchFamily="34" charset="0"/>
              </a:rPr>
              <a:pPr algn="r" eaLnBrk="1" hangingPunct="1"/>
              <a:t>32</a:t>
            </a:fld>
            <a:endParaRPr lang="en-CA" altLang="en-US" sz="1200">
              <a:latin typeface="Calibri" panose="020F0502020204030204" pitchFamily="34" charset="0"/>
            </a:endParaRPr>
          </a:p>
        </p:txBody>
      </p:sp>
    </p:spTree>
    <p:extLst>
      <p:ext uri="{BB962C8B-B14F-4D97-AF65-F5344CB8AC3E}">
        <p14:creationId xmlns:p14="http://schemas.microsoft.com/office/powerpoint/2010/main" val="3628635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p:txBody>
          <a:bodyPr/>
          <a:lstStyle/>
          <a:p>
            <a:pPr eaLnBrk="1" hangingPunct="1">
              <a:defRPr/>
            </a:pPr>
            <a:r>
              <a:rPr lang="en-CA" b="1" dirty="0" smtClean="0">
                <a:solidFill>
                  <a:schemeClr val="tx1">
                    <a:lumMod val="75000"/>
                    <a:lumOff val="25000"/>
                  </a:schemeClr>
                </a:solidFill>
                <a:ea typeface="ＭＳ Ｐゴシック" pitchFamily="-1" charset="-128"/>
              </a:rPr>
              <a:t>NARRATION</a:t>
            </a:r>
          </a:p>
          <a:p>
            <a:pPr marL="342000" indent="-342000" eaLnBrk="1" hangingPunct="1">
              <a:spcBef>
                <a:spcPct val="20000"/>
              </a:spcBef>
              <a:spcAft>
                <a:spcPts val="600"/>
              </a:spcAft>
              <a:buFontTx/>
              <a:buChar char="•"/>
              <a:defRPr/>
            </a:pPr>
            <a:r>
              <a:rPr lang="en-CA" dirty="0" smtClean="0">
                <a:solidFill>
                  <a:schemeClr val="tx1">
                    <a:lumMod val="75000"/>
                    <a:lumOff val="25000"/>
                  </a:schemeClr>
                </a:solidFill>
                <a:ea typeface="ＭＳ Ｐゴシック" pitchFamily="-1" charset="-128"/>
              </a:rPr>
              <a:t>In this module you will learn about the requirements of the Employment Standard:</a:t>
            </a:r>
          </a:p>
          <a:p>
            <a:pPr marL="799200" lvl="2" indent="-342000" eaLnBrk="1" hangingPunct="1">
              <a:spcBef>
                <a:spcPts val="600"/>
              </a:spcBef>
              <a:spcAft>
                <a:spcPts val="600"/>
              </a:spcAft>
              <a:buFont typeface="Calibri" pitchFamily="34" charset="0"/>
              <a:buChar char="―"/>
              <a:defRPr/>
            </a:pPr>
            <a:r>
              <a:rPr lang="en-CA" dirty="0" smtClean="0">
                <a:solidFill>
                  <a:schemeClr val="tx1">
                    <a:lumMod val="75000"/>
                    <a:lumOff val="25000"/>
                  </a:schemeClr>
                </a:solidFill>
              </a:rPr>
              <a:t>Informing employees of supports</a:t>
            </a:r>
          </a:p>
          <a:p>
            <a:pPr marL="799200" lvl="2" indent="-342000" eaLnBrk="1" hangingPunct="1">
              <a:spcBef>
                <a:spcPts val="600"/>
              </a:spcBef>
              <a:spcAft>
                <a:spcPts val="600"/>
              </a:spcAft>
              <a:buFont typeface="Calibri" pitchFamily="34" charset="0"/>
              <a:buChar char="―"/>
              <a:defRPr/>
            </a:pPr>
            <a:r>
              <a:rPr lang="en-CA" dirty="0" smtClean="0">
                <a:solidFill>
                  <a:schemeClr val="tx1">
                    <a:lumMod val="75000"/>
                    <a:lumOff val="25000"/>
                  </a:schemeClr>
                </a:solidFill>
              </a:rPr>
              <a:t>Accessible recruitment process</a:t>
            </a:r>
          </a:p>
          <a:p>
            <a:pPr marL="799200" lvl="2" indent="-342000" eaLnBrk="1" hangingPunct="1">
              <a:spcBef>
                <a:spcPts val="600"/>
              </a:spcBef>
              <a:spcAft>
                <a:spcPts val="600"/>
              </a:spcAft>
              <a:buFont typeface="Calibri" pitchFamily="34" charset="0"/>
              <a:buChar char="―"/>
              <a:defRPr/>
            </a:pPr>
            <a:r>
              <a:rPr lang="en-CA" dirty="0" smtClean="0">
                <a:solidFill>
                  <a:schemeClr val="tx1">
                    <a:lumMod val="75000"/>
                    <a:lumOff val="25000"/>
                  </a:schemeClr>
                </a:solidFill>
              </a:rPr>
              <a:t>Accessible formats and communication supports</a:t>
            </a:r>
          </a:p>
          <a:p>
            <a:pPr marL="799200" lvl="2" indent="-342000" eaLnBrk="1" hangingPunct="1">
              <a:spcBef>
                <a:spcPts val="600"/>
              </a:spcBef>
              <a:spcAft>
                <a:spcPts val="600"/>
              </a:spcAft>
              <a:buFont typeface="Calibri" pitchFamily="34" charset="0"/>
              <a:buChar char="―"/>
              <a:defRPr/>
            </a:pPr>
            <a:r>
              <a:rPr lang="en-CA" dirty="0" smtClean="0">
                <a:solidFill>
                  <a:schemeClr val="tx1">
                    <a:lumMod val="75000"/>
                    <a:lumOff val="25000"/>
                  </a:schemeClr>
                </a:solidFill>
              </a:rPr>
              <a:t>Documented individual accommodation plans</a:t>
            </a:r>
          </a:p>
          <a:p>
            <a:pPr marL="799200" lvl="2" indent="-342000" eaLnBrk="1" hangingPunct="1">
              <a:spcBef>
                <a:spcPts val="600"/>
              </a:spcBef>
              <a:spcAft>
                <a:spcPts val="600"/>
              </a:spcAft>
              <a:buFont typeface="Calibri" pitchFamily="34" charset="0"/>
              <a:buChar char="―"/>
              <a:defRPr/>
            </a:pPr>
            <a:r>
              <a:rPr lang="en-CA" dirty="0" smtClean="0">
                <a:solidFill>
                  <a:schemeClr val="tx1">
                    <a:lumMod val="75000"/>
                    <a:lumOff val="25000"/>
                  </a:schemeClr>
                </a:solidFill>
              </a:rPr>
              <a:t>Workplace emergency response information</a:t>
            </a:r>
          </a:p>
          <a:p>
            <a:pPr marL="799200" lvl="2" indent="-342000" eaLnBrk="1" hangingPunct="1">
              <a:spcBef>
                <a:spcPts val="600"/>
              </a:spcBef>
              <a:spcAft>
                <a:spcPts val="600"/>
              </a:spcAft>
              <a:buFont typeface="Calibri" pitchFamily="34" charset="0"/>
              <a:buChar char="―"/>
              <a:defRPr/>
            </a:pPr>
            <a:r>
              <a:rPr lang="en-CA" dirty="0" smtClean="0">
                <a:solidFill>
                  <a:schemeClr val="tx1">
                    <a:lumMod val="75000"/>
                    <a:lumOff val="25000"/>
                  </a:schemeClr>
                </a:solidFill>
              </a:rPr>
              <a:t>Performance management, career development, and redeployment</a:t>
            </a:r>
          </a:p>
          <a:p>
            <a:pPr marL="799200" lvl="2" indent="-342000" eaLnBrk="1" hangingPunct="1">
              <a:spcBef>
                <a:spcPts val="600"/>
              </a:spcBef>
              <a:spcAft>
                <a:spcPts val="600"/>
              </a:spcAft>
              <a:buFont typeface="Calibri" pitchFamily="34" charset="0"/>
              <a:buChar char="―"/>
              <a:defRPr/>
            </a:pPr>
            <a:r>
              <a:rPr lang="en-CA" dirty="0" smtClean="0">
                <a:solidFill>
                  <a:schemeClr val="tx1">
                    <a:lumMod val="75000"/>
                    <a:lumOff val="25000"/>
                  </a:schemeClr>
                </a:solidFill>
              </a:rPr>
              <a:t>Return to work process</a:t>
            </a:r>
          </a:p>
          <a:p>
            <a:pPr marL="799200" lvl="2" indent="-342000" eaLnBrk="1" hangingPunct="1">
              <a:spcBef>
                <a:spcPts val="600"/>
              </a:spcBef>
              <a:spcAft>
                <a:spcPts val="600"/>
              </a:spcAft>
              <a:buFont typeface="Calibri" pitchFamily="34" charset="0"/>
              <a:buChar char="―"/>
              <a:defRPr/>
            </a:pPr>
            <a:r>
              <a:rPr lang="en-CA" dirty="0" smtClean="0">
                <a:solidFill>
                  <a:schemeClr val="tx1">
                    <a:lumMod val="75000"/>
                    <a:lumOff val="25000"/>
                  </a:schemeClr>
                </a:solidFill>
              </a:rPr>
              <a:t>Compliance deadlines for the Employment Standard</a:t>
            </a:r>
          </a:p>
          <a:p>
            <a:pPr marL="342000" indent="-342000" eaLnBrk="1" hangingPunct="1">
              <a:spcBef>
                <a:spcPts val="600"/>
              </a:spcBef>
              <a:spcAft>
                <a:spcPts val="600"/>
              </a:spcAft>
              <a:defRPr/>
            </a:pPr>
            <a:endParaRPr lang="en-CA" dirty="0" smtClean="0">
              <a:solidFill>
                <a:schemeClr val="tx1">
                  <a:lumMod val="75000"/>
                  <a:lumOff val="25000"/>
                </a:schemeClr>
              </a:solidFill>
              <a:ea typeface="ＭＳ Ｐゴシック" pitchFamily="-1" charset="-128"/>
            </a:endParaRPr>
          </a:p>
          <a:p>
            <a:pPr marL="342000" indent="-342000" eaLnBrk="1" hangingPunct="1">
              <a:spcBef>
                <a:spcPts val="600"/>
              </a:spcBef>
              <a:spcAft>
                <a:spcPts val="600"/>
              </a:spcAft>
              <a:buFontTx/>
              <a:buChar char="•"/>
              <a:defRPr/>
            </a:pPr>
            <a:r>
              <a:rPr lang="en-CA" dirty="0" smtClean="0">
                <a:solidFill>
                  <a:schemeClr val="tx1">
                    <a:lumMod val="75000"/>
                    <a:lumOff val="25000"/>
                  </a:schemeClr>
                </a:solidFill>
                <a:ea typeface="ＭＳ Ｐゴシック" pitchFamily="-1" charset="-128"/>
              </a:rPr>
              <a:t>A glossary of key terms for the standard appears at the end of this module.</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D7D549D-1B7E-45E8-A5E2-29ECB408735F}" type="slidenum">
              <a:rPr lang="en-CA" altLang="en-US">
                <a:latin typeface="Calibri" panose="020F0502020204030204" pitchFamily="34" charset="0"/>
              </a:rPr>
              <a:pPr eaLnBrk="1" hangingPunct="1"/>
              <a:t>4</a:t>
            </a:fld>
            <a:endParaRPr lang="en-CA" altLang="en-US">
              <a:latin typeface="Calibri" panose="020F0502020204030204" pitchFamily="34" charset="0"/>
            </a:endParaRPr>
          </a:p>
        </p:txBody>
      </p:sp>
    </p:spTree>
    <p:extLst>
      <p:ext uri="{BB962C8B-B14F-4D97-AF65-F5344CB8AC3E}">
        <p14:creationId xmlns:p14="http://schemas.microsoft.com/office/powerpoint/2010/main" val="3106081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p:txBody>
          <a:bodyPr/>
          <a:lstStyle/>
          <a:p>
            <a:pPr>
              <a:defRPr/>
            </a:pPr>
            <a:r>
              <a:rPr lang="en-CA" b="1" dirty="0" smtClean="0">
                <a:solidFill>
                  <a:schemeClr val="tx1">
                    <a:lumMod val="75000"/>
                    <a:lumOff val="25000"/>
                  </a:schemeClr>
                </a:solidFill>
                <a:ea typeface="ＭＳ Ｐゴシック" pitchFamily="-1" charset="-128"/>
              </a:rPr>
              <a:t>NARRATION</a:t>
            </a:r>
            <a:endParaRPr lang="en-CA" dirty="0" smtClean="0">
              <a:solidFill>
                <a:schemeClr val="tx1">
                  <a:lumMod val="75000"/>
                  <a:lumOff val="25000"/>
                </a:schemeClr>
              </a:solidFill>
              <a:ea typeface="ＭＳ Ｐゴシック" pitchFamily="-1" charset="-128"/>
            </a:endParaRPr>
          </a:p>
          <a:p>
            <a:pPr marL="342000" indent="-342000">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The </a:t>
            </a:r>
            <a:r>
              <a:rPr lang="en-CA" u="sng" dirty="0" smtClean="0">
                <a:solidFill>
                  <a:schemeClr val="tx1">
                    <a:lumMod val="75000"/>
                    <a:lumOff val="25000"/>
                  </a:schemeClr>
                </a:solidFill>
                <a:ea typeface="ＭＳ Ｐゴシック" pitchFamily="-1" charset="-128"/>
              </a:rPr>
              <a:t>Ontario Human Rights Code</a:t>
            </a:r>
            <a:r>
              <a:rPr lang="en-CA" dirty="0" smtClean="0">
                <a:solidFill>
                  <a:schemeClr val="tx1">
                    <a:lumMod val="75000"/>
                    <a:lumOff val="25000"/>
                  </a:schemeClr>
                </a:solidFill>
                <a:ea typeface="ＭＳ Ｐゴシック" pitchFamily="-1" charset="-128"/>
              </a:rPr>
              <a:t> requires all employers to meet the </a:t>
            </a:r>
            <a:r>
              <a:rPr lang="en-CA" u="sng" dirty="0" smtClean="0">
                <a:solidFill>
                  <a:schemeClr val="tx1">
                    <a:lumMod val="75000"/>
                    <a:lumOff val="25000"/>
                  </a:schemeClr>
                </a:solidFill>
                <a:ea typeface="ＭＳ Ｐゴシック" pitchFamily="-1" charset="-128"/>
              </a:rPr>
              <a:t>accommodation</a:t>
            </a:r>
            <a:r>
              <a:rPr lang="en-CA" dirty="0" smtClean="0">
                <a:solidFill>
                  <a:schemeClr val="tx1">
                    <a:lumMod val="75000"/>
                    <a:lumOff val="25000"/>
                  </a:schemeClr>
                </a:solidFill>
                <a:ea typeface="ＭＳ Ｐゴシック" pitchFamily="-1" charset="-128"/>
              </a:rPr>
              <a:t> needs of employees with disabilities to the point of </a:t>
            </a:r>
            <a:r>
              <a:rPr lang="en-CA" u="sng" dirty="0" smtClean="0">
                <a:solidFill>
                  <a:schemeClr val="tx1">
                    <a:lumMod val="75000"/>
                    <a:lumOff val="25000"/>
                  </a:schemeClr>
                </a:solidFill>
                <a:ea typeface="ＭＳ Ｐゴシック" pitchFamily="-1" charset="-128"/>
              </a:rPr>
              <a:t>undue hardship</a:t>
            </a:r>
            <a:r>
              <a:rPr lang="en-CA" dirty="0" smtClean="0">
                <a:solidFill>
                  <a:schemeClr val="tx1">
                    <a:lumMod val="75000"/>
                    <a:lumOff val="25000"/>
                  </a:schemeClr>
                </a:solidFill>
                <a:ea typeface="ＭＳ Ｐゴシック" pitchFamily="-1" charset="-128"/>
              </a:rPr>
              <a:t>.</a:t>
            </a:r>
          </a:p>
          <a:p>
            <a:pPr marL="342000" indent="-342000">
              <a:spcBef>
                <a:spcPts val="0"/>
              </a:spcBef>
              <a:spcAft>
                <a:spcPts val="600"/>
              </a:spcAft>
              <a:defRPr/>
            </a:pPr>
            <a:endParaRPr lang="en-CA" dirty="0" smtClean="0">
              <a:solidFill>
                <a:schemeClr val="tx1">
                  <a:lumMod val="75000"/>
                  <a:lumOff val="25000"/>
                </a:schemeClr>
              </a:solidFill>
              <a:ea typeface="ＭＳ Ｐゴシック" pitchFamily="-1" charset="-128"/>
            </a:endParaRPr>
          </a:p>
          <a:p>
            <a:pPr marL="342000" indent="-342000">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The Employment Standard builds on this requirement. It requires employers to have processes in place to determine an employee’s accommodation needs. </a:t>
            </a:r>
            <a:endParaRPr lang="en-US" dirty="0" smtClean="0">
              <a:solidFill>
                <a:schemeClr val="tx1">
                  <a:lumMod val="75000"/>
                  <a:lumOff val="25000"/>
                </a:schemeClr>
              </a:solidFill>
              <a:ea typeface="ＭＳ Ｐゴシック" pitchFamily="-1" charset="-128"/>
            </a:endParaRPr>
          </a:p>
          <a:p>
            <a:pPr>
              <a:defRPr/>
            </a:pPr>
            <a:endParaRPr lang="en-CA" b="1" dirty="0" smtClean="0">
              <a:solidFill>
                <a:schemeClr val="tx1">
                  <a:lumMod val="75000"/>
                  <a:lumOff val="25000"/>
                </a:schemeClr>
              </a:solidFill>
              <a:ea typeface="ＭＳ Ｐゴシック" pitchFamily="-1" charset="-128"/>
            </a:endParaRPr>
          </a:p>
          <a:p>
            <a:pPr eaLnBrk="1" hangingPunct="1">
              <a:defRPr/>
            </a:pPr>
            <a:r>
              <a:rPr lang="en-CA" b="1" dirty="0" smtClean="0">
                <a:solidFill>
                  <a:schemeClr val="tx1">
                    <a:lumMod val="75000"/>
                    <a:lumOff val="25000"/>
                  </a:schemeClr>
                </a:solidFill>
                <a:ea typeface="ＭＳ Ｐゴシック" pitchFamily="-1" charset="-128"/>
              </a:rPr>
              <a:t>Note to presenter:</a:t>
            </a:r>
            <a:r>
              <a:rPr lang="en-CA" dirty="0" smtClean="0">
                <a:solidFill>
                  <a:schemeClr val="tx1">
                    <a:lumMod val="75000"/>
                    <a:lumOff val="25000"/>
                  </a:schemeClr>
                </a:solidFill>
                <a:ea typeface="ＭＳ Ｐゴシック" pitchFamily="-1" charset="-128"/>
              </a:rPr>
              <a:t> Underlined terms appear in glossary at the end of this module.</a:t>
            </a:r>
            <a:endParaRPr lang="en-CA" b="1" dirty="0" smtClean="0">
              <a:solidFill>
                <a:schemeClr val="tx1">
                  <a:lumMod val="75000"/>
                  <a:lumOff val="25000"/>
                </a:schemeClr>
              </a:solidFill>
              <a:ea typeface="ＭＳ Ｐゴシック" pitchFamily="-1" charset="-128"/>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9482E13-632B-44E3-934A-64B510569347}" type="slidenum">
              <a:rPr lang="en-CA" altLang="en-US">
                <a:latin typeface="Calibri" panose="020F0502020204030204" pitchFamily="34" charset="0"/>
              </a:rPr>
              <a:pPr eaLnBrk="1" hangingPunct="1"/>
              <a:t>5</a:t>
            </a:fld>
            <a:endParaRPr lang="en-CA" altLang="en-US">
              <a:latin typeface="Calibri" panose="020F0502020204030204" pitchFamily="34" charset="0"/>
            </a:endParaRPr>
          </a:p>
        </p:txBody>
      </p:sp>
    </p:spTree>
    <p:extLst>
      <p:ext uri="{BB962C8B-B14F-4D97-AF65-F5344CB8AC3E}">
        <p14:creationId xmlns:p14="http://schemas.microsoft.com/office/powerpoint/2010/main" val="1194006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p:txBody>
          <a:bodyPr/>
          <a:lstStyle/>
          <a:p>
            <a:pPr marL="230188" indent="-230188">
              <a:defRPr/>
            </a:pPr>
            <a:r>
              <a:rPr lang="en-CA" b="1" dirty="0" smtClean="0">
                <a:solidFill>
                  <a:schemeClr val="tx1">
                    <a:lumMod val="75000"/>
                    <a:lumOff val="25000"/>
                  </a:schemeClr>
                </a:solidFill>
                <a:ea typeface="ＭＳ Ｐゴシック" pitchFamily="-1" charset="-128"/>
              </a:rPr>
              <a:t>NARRATION</a:t>
            </a:r>
            <a:endParaRPr lang="en-CA" dirty="0" smtClean="0">
              <a:solidFill>
                <a:schemeClr val="tx1">
                  <a:lumMod val="75000"/>
                  <a:lumOff val="25000"/>
                </a:schemeClr>
              </a:solidFill>
              <a:ea typeface="ＭＳ Ｐゴシック" pitchFamily="-1" charset="-128"/>
            </a:endParaRPr>
          </a:p>
          <a:p>
            <a:pPr marL="342000" indent="-342000">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The requirements of this standard address key processes in the life cycle of a job.</a:t>
            </a:r>
          </a:p>
          <a:p>
            <a:pPr marL="342000" indent="-342000">
              <a:spcBef>
                <a:spcPts val="0"/>
              </a:spcBef>
              <a:spcAft>
                <a:spcPts val="600"/>
              </a:spcAft>
              <a:defRPr/>
            </a:pPr>
            <a:endParaRPr lang="en-CA" dirty="0" smtClean="0">
              <a:solidFill>
                <a:schemeClr val="tx1">
                  <a:lumMod val="75000"/>
                  <a:lumOff val="25000"/>
                </a:schemeClr>
              </a:solidFill>
              <a:ea typeface="ＭＳ Ｐゴシック" pitchFamily="-1" charset="-128"/>
            </a:endParaRPr>
          </a:p>
          <a:p>
            <a:pPr marL="342000" indent="-342000">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The standard applies to organizations with one or more employees in Ontario, and which provide goods, services, or facilities to the public or to other organizations. </a:t>
            </a:r>
          </a:p>
          <a:p>
            <a:pPr marL="342000" indent="-342000">
              <a:spcBef>
                <a:spcPts val="0"/>
              </a:spcBef>
              <a:spcAft>
                <a:spcPts val="600"/>
              </a:spcAft>
              <a:defRPr/>
            </a:pPr>
            <a:endParaRPr lang="en-US" dirty="0" smtClean="0">
              <a:solidFill>
                <a:schemeClr val="tx1">
                  <a:lumMod val="75000"/>
                  <a:lumOff val="25000"/>
                </a:schemeClr>
              </a:solidFill>
              <a:ea typeface="ＭＳ Ｐゴシック" pitchFamily="-1" charset="-128"/>
            </a:endParaRPr>
          </a:p>
          <a:p>
            <a:pPr marL="342000" indent="-342000">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The requirements:</a:t>
            </a:r>
            <a:endParaRPr lang="en-US" dirty="0" smtClean="0">
              <a:solidFill>
                <a:schemeClr val="tx1">
                  <a:lumMod val="75000"/>
                  <a:lumOff val="25000"/>
                </a:schemeClr>
              </a:solidFill>
              <a:ea typeface="ＭＳ Ｐゴシック" pitchFamily="-1" charset="-128"/>
            </a:endParaRPr>
          </a:p>
          <a:p>
            <a:pPr marL="799200" lvl="2" indent="-342000">
              <a:spcBef>
                <a:spcPts val="0"/>
              </a:spcBef>
              <a:spcAft>
                <a:spcPts val="600"/>
              </a:spcAft>
              <a:buFont typeface="Calibri" pitchFamily="34" charset="0"/>
              <a:buChar char="―"/>
              <a:defRPr/>
            </a:pPr>
            <a:r>
              <a:rPr lang="en-CA" dirty="0" smtClean="0">
                <a:solidFill>
                  <a:schemeClr val="tx1">
                    <a:lumMod val="75000"/>
                    <a:lumOff val="25000"/>
                  </a:schemeClr>
                </a:solidFill>
              </a:rPr>
              <a:t>Apply to paid employees.</a:t>
            </a:r>
            <a:endParaRPr lang="en-US" dirty="0" smtClean="0">
              <a:solidFill>
                <a:schemeClr val="tx1">
                  <a:lumMod val="75000"/>
                  <a:lumOff val="25000"/>
                </a:schemeClr>
              </a:solidFill>
            </a:endParaRPr>
          </a:p>
          <a:p>
            <a:pPr marL="799200" lvl="2" indent="-342000">
              <a:spcBef>
                <a:spcPts val="0"/>
              </a:spcBef>
              <a:spcAft>
                <a:spcPts val="600"/>
              </a:spcAft>
              <a:buFont typeface="Calibri" pitchFamily="34" charset="0"/>
              <a:buChar char="―"/>
              <a:defRPr/>
            </a:pPr>
            <a:r>
              <a:rPr lang="en-CA" dirty="0" smtClean="0">
                <a:solidFill>
                  <a:schemeClr val="tx1">
                    <a:lumMod val="75000"/>
                    <a:lumOff val="25000"/>
                  </a:schemeClr>
                </a:solidFill>
              </a:rPr>
              <a:t>Do not apply to volunteers and other non-paid individuals.</a:t>
            </a:r>
          </a:p>
          <a:p>
            <a:pPr marL="230188" indent="-230188">
              <a:buFontTx/>
              <a:buChar char="•"/>
              <a:defRPr/>
            </a:pPr>
            <a:endParaRPr lang="en-CA" b="1" dirty="0" smtClean="0">
              <a:solidFill>
                <a:schemeClr val="tx1">
                  <a:lumMod val="75000"/>
                  <a:lumOff val="25000"/>
                </a:schemeClr>
              </a:solidFill>
              <a:ea typeface="ＭＳ Ｐゴシック" pitchFamily="-1" charset="-128"/>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FCDD533-F9A9-46EE-8087-2561A4939E30}" type="slidenum">
              <a:rPr lang="en-CA" altLang="en-US">
                <a:latin typeface="Calibri" panose="020F0502020204030204" pitchFamily="34" charset="0"/>
              </a:rPr>
              <a:pPr eaLnBrk="1" hangingPunct="1"/>
              <a:t>6</a:t>
            </a:fld>
            <a:endParaRPr lang="en-CA" altLang="en-US">
              <a:latin typeface="Calibri" panose="020F0502020204030204" pitchFamily="34" charset="0"/>
            </a:endParaRPr>
          </a:p>
        </p:txBody>
      </p:sp>
    </p:spTree>
    <p:extLst>
      <p:ext uri="{BB962C8B-B14F-4D97-AF65-F5344CB8AC3E}">
        <p14:creationId xmlns:p14="http://schemas.microsoft.com/office/powerpoint/2010/main" val="1099936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p:txBody>
          <a:bodyPr/>
          <a:lstStyle/>
          <a:p>
            <a:pPr eaLnBrk="1" hangingPunct="1">
              <a:defRPr/>
            </a:pPr>
            <a:r>
              <a:rPr lang="en-CA" b="1" dirty="0" smtClean="0">
                <a:solidFill>
                  <a:schemeClr val="tx1">
                    <a:lumMod val="75000"/>
                    <a:lumOff val="25000"/>
                  </a:schemeClr>
                </a:solidFill>
                <a:ea typeface="ＭＳ Ｐゴシック" pitchFamily="-1" charset="-128"/>
              </a:rPr>
              <a:t>NARRATION</a:t>
            </a:r>
            <a:endParaRPr lang="en-CA" dirty="0" smtClean="0">
              <a:solidFill>
                <a:schemeClr val="tx1">
                  <a:lumMod val="75000"/>
                  <a:lumOff val="25000"/>
                </a:schemeClr>
              </a:solidFill>
              <a:ea typeface="ＭＳ Ｐゴシック" pitchFamily="-1" charset="-128"/>
            </a:endParaRPr>
          </a:p>
          <a:p>
            <a:pPr marL="342000" indent="-342000">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The Employment Standard requires employers to inform all employees, both new and existing, of their accessible employment practices.</a:t>
            </a:r>
          </a:p>
          <a:p>
            <a:pPr marL="342000" indent="-342000">
              <a:spcBef>
                <a:spcPts val="0"/>
              </a:spcBef>
              <a:spcAft>
                <a:spcPts val="600"/>
              </a:spcAft>
              <a:defRPr/>
            </a:pPr>
            <a:endParaRPr lang="en-CA" dirty="0" smtClean="0">
              <a:solidFill>
                <a:schemeClr val="tx1">
                  <a:lumMod val="75000"/>
                  <a:lumOff val="25000"/>
                </a:schemeClr>
              </a:solidFill>
              <a:ea typeface="ＭＳ Ｐゴシック" pitchFamily="-1" charset="-128"/>
            </a:endParaRPr>
          </a:p>
          <a:p>
            <a:pPr marL="342000" indent="-342000">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This includes, but is not limited to, policies on providing job accommodations that take into account an employee’s accessibility needs due to disability.</a:t>
            </a:r>
          </a:p>
          <a:p>
            <a:pPr marL="342000" indent="-342000">
              <a:spcBef>
                <a:spcPts val="0"/>
              </a:spcBef>
              <a:spcAft>
                <a:spcPts val="600"/>
              </a:spcAft>
              <a:defRPr/>
            </a:pPr>
            <a:endParaRPr lang="en-CA" dirty="0" smtClean="0">
              <a:solidFill>
                <a:schemeClr val="tx1">
                  <a:lumMod val="75000"/>
                  <a:lumOff val="25000"/>
                </a:schemeClr>
              </a:solidFill>
              <a:ea typeface="ＭＳ Ｐゴシック" pitchFamily="-1" charset="-128"/>
            </a:endParaRPr>
          </a:p>
          <a:p>
            <a:pPr marL="342000" indent="-342000">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This will make all employees aware of how the organization will support them if they have a disability – or if they acquire a disability later in their career.  </a:t>
            </a:r>
          </a:p>
          <a:p>
            <a:pPr eaLnBrk="1" hangingPunct="1">
              <a:defRPr/>
            </a:pPr>
            <a:endParaRPr lang="en-CA" b="1" dirty="0" smtClean="0">
              <a:solidFill>
                <a:schemeClr val="tx1">
                  <a:lumMod val="75000"/>
                  <a:lumOff val="25000"/>
                </a:schemeClr>
              </a:solidFill>
              <a:ea typeface="ＭＳ Ｐゴシック" pitchFamily="-1" charset="-128"/>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44EA4C4-6ECF-4C3A-B495-7AB055CFB3A2}" type="slidenum">
              <a:rPr lang="en-CA" altLang="en-US">
                <a:latin typeface="Calibri" panose="020F0502020204030204" pitchFamily="34" charset="0"/>
              </a:rPr>
              <a:pPr eaLnBrk="1" hangingPunct="1"/>
              <a:t>7</a:t>
            </a:fld>
            <a:endParaRPr lang="en-CA" altLang="en-US">
              <a:latin typeface="Calibri" panose="020F0502020204030204" pitchFamily="34" charset="0"/>
            </a:endParaRPr>
          </a:p>
        </p:txBody>
      </p:sp>
    </p:spTree>
    <p:extLst>
      <p:ext uri="{BB962C8B-B14F-4D97-AF65-F5344CB8AC3E}">
        <p14:creationId xmlns:p14="http://schemas.microsoft.com/office/powerpoint/2010/main" val="2614058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p:txBody>
          <a:bodyPr/>
          <a:lstStyle/>
          <a:p>
            <a:pPr eaLnBrk="1" hangingPunct="1">
              <a:defRPr/>
            </a:pPr>
            <a:r>
              <a:rPr lang="en-CA" b="1" dirty="0" smtClean="0">
                <a:solidFill>
                  <a:schemeClr val="tx1">
                    <a:lumMod val="75000"/>
                    <a:lumOff val="25000"/>
                  </a:schemeClr>
                </a:solidFill>
                <a:ea typeface="ＭＳ Ｐゴシック" pitchFamily="-1" charset="-128"/>
              </a:rPr>
              <a:t>NARRATION</a:t>
            </a:r>
            <a:endParaRPr lang="en-CA" dirty="0" smtClean="0">
              <a:solidFill>
                <a:schemeClr val="tx1">
                  <a:lumMod val="75000"/>
                  <a:lumOff val="25000"/>
                </a:schemeClr>
              </a:solidFill>
              <a:ea typeface="ＭＳ Ｐゴシック" pitchFamily="-1" charset="-128"/>
            </a:endParaRPr>
          </a:p>
          <a:p>
            <a:pPr marL="342000" indent="-342000">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An employment relationship with an employee typically begins through a recruitment process. </a:t>
            </a:r>
          </a:p>
          <a:p>
            <a:pPr marL="342000" indent="-342000">
              <a:spcBef>
                <a:spcPts val="0"/>
              </a:spcBef>
              <a:spcAft>
                <a:spcPts val="600"/>
              </a:spcAft>
              <a:buFontTx/>
              <a:buChar char="•"/>
              <a:defRPr/>
            </a:pPr>
            <a:endParaRPr lang="en-CA" dirty="0" smtClean="0">
              <a:solidFill>
                <a:schemeClr val="tx1">
                  <a:lumMod val="75000"/>
                  <a:lumOff val="25000"/>
                </a:schemeClr>
              </a:solidFill>
              <a:ea typeface="ＭＳ Ｐゴシック" pitchFamily="-1" charset="-128"/>
            </a:endParaRPr>
          </a:p>
          <a:p>
            <a:pPr marL="342000" indent="-342000">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When planning your accessible recruitment process, there are requirements at the following three stages:</a:t>
            </a:r>
          </a:p>
          <a:p>
            <a:pPr marL="799200" lvl="2" indent="-342000">
              <a:spcBef>
                <a:spcPts val="0"/>
              </a:spcBef>
              <a:spcAft>
                <a:spcPts val="600"/>
              </a:spcAft>
              <a:buFont typeface="Calibri" pitchFamily="34" charset="0"/>
              <a:buChar char="―"/>
              <a:defRPr/>
            </a:pPr>
            <a:r>
              <a:rPr lang="en-CA" dirty="0" smtClean="0">
                <a:solidFill>
                  <a:schemeClr val="tx1">
                    <a:lumMod val="75000"/>
                    <a:lumOff val="25000"/>
                  </a:schemeClr>
                </a:solidFill>
              </a:rPr>
              <a:t>When advertising job positions</a:t>
            </a:r>
          </a:p>
          <a:p>
            <a:pPr marL="799200" lvl="2" indent="-342000">
              <a:spcBef>
                <a:spcPts val="0"/>
              </a:spcBef>
              <a:spcAft>
                <a:spcPts val="600"/>
              </a:spcAft>
              <a:buFont typeface="Calibri" pitchFamily="34" charset="0"/>
              <a:buChar char="―"/>
              <a:defRPr/>
            </a:pPr>
            <a:r>
              <a:rPr lang="en-CA" dirty="0" smtClean="0">
                <a:solidFill>
                  <a:schemeClr val="tx1">
                    <a:lumMod val="75000"/>
                    <a:lumOff val="25000"/>
                  </a:schemeClr>
                </a:solidFill>
              </a:rPr>
              <a:t>When inviting job applicants to participate in the selection process</a:t>
            </a:r>
          </a:p>
          <a:p>
            <a:pPr marL="799200" lvl="2" indent="-342000">
              <a:spcBef>
                <a:spcPts val="0"/>
              </a:spcBef>
              <a:spcAft>
                <a:spcPts val="600"/>
              </a:spcAft>
              <a:buFont typeface="Calibri" pitchFamily="34" charset="0"/>
              <a:buChar char="―"/>
              <a:defRPr/>
            </a:pPr>
            <a:r>
              <a:rPr lang="en-CA" dirty="0" smtClean="0">
                <a:solidFill>
                  <a:schemeClr val="tx1">
                    <a:lumMod val="75000"/>
                    <a:lumOff val="25000"/>
                  </a:schemeClr>
                </a:solidFill>
              </a:rPr>
              <a:t>When offering a job to a successful applicant</a:t>
            </a:r>
          </a:p>
          <a:p>
            <a:pPr eaLnBrk="1" hangingPunct="1">
              <a:defRPr/>
            </a:pPr>
            <a:endParaRPr lang="en-CA" b="1" dirty="0" smtClean="0">
              <a:solidFill>
                <a:schemeClr val="tx1">
                  <a:lumMod val="75000"/>
                  <a:lumOff val="25000"/>
                </a:schemeClr>
              </a:solidFill>
              <a:ea typeface="ＭＳ Ｐゴシック" pitchFamily="-1" charset="-128"/>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7FD7DD5-7F88-421C-AEFA-81FD80FDA380}" type="slidenum">
              <a:rPr lang="en-CA" altLang="en-US">
                <a:latin typeface="Calibri" panose="020F0502020204030204" pitchFamily="34" charset="0"/>
              </a:rPr>
              <a:pPr eaLnBrk="1" hangingPunct="1"/>
              <a:t>8</a:t>
            </a:fld>
            <a:endParaRPr lang="en-CA" altLang="en-US">
              <a:latin typeface="Calibri" panose="020F0502020204030204" pitchFamily="34" charset="0"/>
            </a:endParaRPr>
          </a:p>
        </p:txBody>
      </p:sp>
    </p:spTree>
    <p:extLst>
      <p:ext uri="{BB962C8B-B14F-4D97-AF65-F5344CB8AC3E}">
        <p14:creationId xmlns:p14="http://schemas.microsoft.com/office/powerpoint/2010/main" val="612009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p:txBody>
          <a:bodyPr rtlCol="0"/>
          <a:lstStyle/>
          <a:p>
            <a:pPr eaLnBrk="1" hangingPunct="1">
              <a:defRPr/>
            </a:pPr>
            <a:r>
              <a:rPr lang="en-CA" b="1" dirty="0" smtClean="0">
                <a:solidFill>
                  <a:schemeClr val="tx1">
                    <a:lumMod val="75000"/>
                    <a:lumOff val="25000"/>
                  </a:schemeClr>
                </a:solidFill>
                <a:ea typeface="+mn-ea"/>
                <a:cs typeface="+mn-cs"/>
              </a:rPr>
              <a:t>NARRATION</a:t>
            </a:r>
          </a:p>
          <a:p>
            <a:pPr marL="342000" indent="-342000">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When advertising job positions, state that accommodations for job applicants with disabilities are available on request. </a:t>
            </a:r>
            <a:br>
              <a:rPr lang="en-CA" dirty="0" smtClean="0">
                <a:solidFill>
                  <a:schemeClr val="tx1">
                    <a:lumMod val="75000"/>
                    <a:lumOff val="25000"/>
                  </a:schemeClr>
                </a:solidFill>
                <a:ea typeface="ＭＳ Ｐゴシック" pitchFamily="-1" charset="-128"/>
              </a:rPr>
            </a:br>
            <a:endParaRPr lang="en-CA" dirty="0" smtClean="0">
              <a:solidFill>
                <a:schemeClr val="tx1">
                  <a:lumMod val="75000"/>
                  <a:lumOff val="25000"/>
                </a:schemeClr>
              </a:solidFill>
              <a:ea typeface="ＭＳ Ｐゴシック" pitchFamily="-1" charset="-128"/>
            </a:endParaRPr>
          </a:p>
          <a:p>
            <a:pPr marL="342000" indent="-342000">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For example, your organization may choose to do this in all job ads, a statement on your website, or another way. </a:t>
            </a:r>
            <a:br>
              <a:rPr lang="en-CA" dirty="0" smtClean="0">
                <a:solidFill>
                  <a:schemeClr val="tx1">
                    <a:lumMod val="75000"/>
                    <a:lumOff val="25000"/>
                  </a:schemeClr>
                </a:solidFill>
                <a:ea typeface="ＭＳ Ｐゴシック" pitchFamily="-1" charset="-128"/>
              </a:rPr>
            </a:br>
            <a:endParaRPr lang="en-CA" dirty="0" smtClean="0">
              <a:solidFill>
                <a:schemeClr val="tx1">
                  <a:lumMod val="75000"/>
                  <a:lumOff val="25000"/>
                </a:schemeClr>
              </a:solidFill>
              <a:ea typeface="ＭＳ Ｐゴシック" pitchFamily="-1" charset="-128"/>
            </a:endParaRPr>
          </a:p>
          <a:p>
            <a:pPr marL="342000" indent="-342000">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This notifies </a:t>
            </a:r>
            <a:r>
              <a:rPr lang="en-CA" dirty="0" smtClean="0">
                <a:solidFill>
                  <a:schemeClr val="tx1">
                    <a:lumMod val="75000"/>
                    <a:lumOff val="25000"/>
                  </a:schemeClr>
                </a:solidFill>
              </a:rPr>
              <a:t>your existing employees and the public that the organization will support their participation in all aspects of the recruitment process.</a:t>
            </a:r>
            <a:endParaRPr lang="en-CA" dirty="0" smtClean="0">
              <a:solidFill>
                <a:schemeClr val="tx1">
                  <a:lumMod val="75000"/>
                  <a:lumOff val="25000"/>
                </a:schemeClr>
              </a:solidFill>
              <a:ea typeface="+mn-ea"/>
              <a:cs typeface="+mn-cs"/>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2D06B4A-9CE8-4AE5-931B-71E000B7C08B}" type="slidenum">
              <a:rPr lang="en-CA" altLang="en-US">
                <a:latin typeface="Calibri" panose="020F0502020204030204" pitchFamily="34" charset="0"/>
              </a:rPr>
              <a:pPr eaLnBrk="1" hangingPunct="1"/>
              <a:t>9</a:t>
            </a:fld>
            <a:endParaRPr lang="en-CA" altLang="en-US">
              <a:latin typeface="Calibri" panose="020F0502020204030204" pitchFamily="34" charset="0"/>
            </a:endParaRPr>
          </a:p>
        </p:txBody>
      </p:sp>
    </p:spTree>
    <p:extLst>
      <p:ext uri="{BB962C8B-B14F-4D97-AF65-F5344CB8AC3E}">
        <p14:creationId xmlns:p14="http://schemas.microsoft.com/office/powerpoint/2010/main" val="149215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228600" y="228600"/>
            <a:ext cx="8763000" cy="14478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143000"/>
            <a:ext cx="30480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6019800"/>
            <a:ext cx="9144000" cy="8382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7"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030788"/>
            <a:ext cx="9150350"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282825"/>
            <a:ext cx="7772400" cy="1470025"/>
          </a:xfrm>
        </p:spPr>
        <p:txBody>
          <a:bodyPr/>
          <a:lstStyle>
            <a:lvl1pPr>
              <a:defRPr b="1">
                <a:solidFill>
                  <a:srgbClr val="0D0D0D"/>
                </a:solidFill>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Tree>
    <p:extLst>
      <p:ext uri="{BB962C8B-B14F-4D97-AF65-F5344CB8AC3E}">
        <p14:creationId xmlns:p14="http://schemas.microsoft.com/office/powerpoint/2010/main" val="846099483"/>
      </p:ext>
    </p:extLst>
  </p:cSld>
  <p:clrMapOvr>
    <a:masterClrMapping/>
  </p:clrMapOvr>
  <p:transition advTm="1000">
    <p:wipe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Footer Placeholder 4"/>
          <p:cNvSpPr>
            <a:spLocks noGrp="1"/>
          </p:cNvSpPr>
          <p:nvPr>
            <p:ph type="ftr" sz="quarter" idx="10"/>
          </p:nvPr>
        </p:nvSpPr>
        <p:spPr/>
        <p:txBody>
          <a:bodyPr/>
          <a:lstStyle>
            <a:lvl1pPr>
              <a:defRPr/>
            </a:lvl1pPr>
          </a:lstStyle>
          <a:p>
            <a:pPr>
              <a:defRPr/>
            </a:pPr>
            <a:r>
              <a:rPr lang="en-US"/>
              <a:t>www.AccessForward.ca</a:t>
            </a:r>
            <a:endParaRPr lang="en-CA"/>
          </a:p>
        </p:txBody>
      </p:sp>
      <p:sp>
        <p:nvSpPr>
          <p:cNvPr id="4" name="Slide Number Placeholder 5"/>
          <p:cNvSpPr>
            <a:spLocks noGrp="1"/>
          </p:cNvSpPr>
          <p:nvPr>
            <p:ph type="sldNum" sz="quarter" idx="11"/>
          </p:nvPr>
        </p:nvSpPr>
        <p:spPr/>
        <p:txBody>
          <a:bodyPr/>
          <a:lstStyle>
            <a:lvl1pPr>
              <a:defRPr/>
            </a:lvl1pPr>
          </a:lstStyle>
          <a:p>
            <a:fld id="{368E069A-BDDC-40E4-AF1D-16FB79B65475}" type="slidenum">
              <a:rPr lang="en-CA" altLang="en-US"/>
              <a:pPr/>
              <a:t>‹#›</a:t>
            </a:fld>
            <a:endParaRPr lang="en-CA" altLang="en-US"/>
          </a:p>
        </p:txBody>
      </p:sp>
    </p:spTree>
    <p:extLst>
      <p:ext uri="{BB962C8B-B14F-4D97-AF65-F5344CB8AC3E}">
        <p14:creationId xmlns:p14="http://schemas.microsoft.com/office/powerpoint/2010/main" val="2543075855"/>
      </p:ext>
    </p:extLst>
  </p:cSld>
  <p:clrMapOvr>
    <a:masterClrMapping/>
  </p:clrMapOvr>
  <p:transition advTm="1000">
    <p:wipe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www.AccessForward.ca</a:t>
            </a:r>
            <a:endParaRPr lang="en-CA"/>
          </a:p>
        </p:txBody>
      </p:sp>
      <p:sp>
        <p:nvSpPr>
          <p:cNvPr id="3" name="Slide Number Placeholder 5"/>
          <p:cNvSpPr>
            <a:spLocks noGrp="1"/>
          </p:cNvSpPr>
          <p:nvPr>
            <p:ph type="sldNum" sz="quarter" idx="11"/>
          </p:nvPr>
        </p:nvSpPr>
        <p:spPr/>
        <p:txBody>
          <a:bodyPr/>
          <a:lstStyle>
            <a:lvl1pPr>
              <a:defRPr/>
            </a:lvl1pPr>
          </a:lstStyle>
          <a:p>
            <a:fld id="{6017CCB4-0278-4202-AD11-97662CFDDA5D}" type="slidenum">
              <a:rPr lang="en-CA" altLang="en-US"/>
              <a:pPr/>
              <a:t>‹#›</a:t>
            </a:fld>
            <a:endParaRPr lang="en-CA" altLang="en-US"/>
          </a:p>
        </p:txBody>
      </p:sp>
    </p:spTree>
    <p:extLst>
      <p:ext uri="{BB962C8B-B14F-4D97-AF65-F5344CB8AC3E}">
        <p14:creationId xmlns:p14="http://schemas.microsoft.com/office/powerpoint/2010/main" val="3489794960"/>
      </p:ext>
    </p:extLst>
  </p:cSld>
  <p:clrMapOvr>
    <a:masterClrMapping/>
  </p:clrMapOvr>
  <p:transition advTm="1000">
    <p:wipe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www.AccessForward.ca</a:t>
            </a:r>
            <a:endParaRPr lang="en-CA"/>
          </a:p>
        </p:txBody>
      </p:sp>
      <p:sp>
        <p:nvSpPr>
          <p:cNvPr id="6" name="Slide Number Placeholder 5"/>
          <p:cNvSpPr>
            <a:spLocks noGrp="1"/>
          </p:cNvSpPr>
          <p:nvPr>
            <p:ph type="sldNum" sz="quarter" idx="11"/>
          </p:nvPr>
        </p:nvSpPr>
        <p:spPr/>
        <p:txBody>
          <a:bodyPr/>
          <a:lstStyle>
            <a:lvl1pPr>
              <a:defRPr/>
            </a:lvl1pPr>
          </a:lstStyle>
          <a:p>
            <a:fld id="{D060BA2F-D992-4136-A91B-98A4790A00E4}" type="slidenum">
              <a:rPr lang="en-CA" altLang="en-US"/>
              <a:pPr/>
              <a:t>‹#›</a:t>
            </a:fld>
            <a:endParaRPr lang="en-CA" altLang="en-US"/>
          </a:p>
        </p:txBody>
      </p:sp>
    </p:spTree>
    <p:extLst>
      <p:ext uri="{BB962C8B-B14F-4D97-AF65-F5344CB8AC3E}">
        <p14:creationId xmlns:p14="http://schemas.microsoft.com/office/powerpoint/2010/main" val="1668745330"/>
      </p:ext>
    </p:extLst>
  </p:cSld>
  <p:clrMapOvr>
    <a:masterClrMapping/>
  </p:clrMapOvr>
  <p:transition advTm="1000">
    <p:wipe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www.AccessForward.ca</a:t>
            </a:r>
            <a:endParaRPr lang="en-CA"/>
          </a:p>
        </p:txBody>
      </p:sp>
      <p:sp>
        <p:nvSpPr>
          <p:cNvPr id="6" name="Slide Number Placeholder 5"/>
          <p:cNvSpPr>
            <a:spLocks noGrp="1"/>
          </p:cNvSpPr>
          <p:nvPr>
            <p:ph type="sldNum" sz="quarter" idx="11"/>
          </p:nvPr>
        </p:nvSpPr>
        <p:spPr/>
        <p:txBody>
          <a:bodyPr/>
          <a:lstStyle>
            <a:lvl1pPr>
              <a:defRPr/>
            </a:lvl1pPr>
          </a:lstStyle>
          <a:p>
            <a:fld id="{50470227-FD18-411D-A17E-69113180A9B0}" type="slidenum">
              <a:rPr lang="en-CA" altLang="en-US"/>
              <a:pPr/>
              <a:t>‹#›</a:t>
            </a:fld>
            <a:endParaRPr lang="en-CA" altLang="en-US"/>
          </a:p>
        </p:txBody>
      </p:sp>
    </p:spTree>
    <p:extLst>
      <p:ext uri="{BB962C8B-B14F-4D97-AF65-F5344CB8AC3E}">
        <p14:creationId xmlns:p14="http://schemas.microsoft.com/office/powerpoint/2010/main" val="2502568861"/>
      </p:ext>
    </p:extLst>
  </p:cSld>
  <p:clrMapOvr>
    <a:masterClrMapping/>
  </p:clrMapOvr>
  <p:transition advTm="1000">
    <p:wipe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Footer Placeholder 4"/>
          <p:cNvSpPr>
            <a:spLocks noGrp="1"/>
          </p:cNvSpPr>
          <p:nvPr>
            <p:ph type="ftr" sz="quarter" idx="10"/>
          </p:nvPr>
        </p:nvSpPr>
        <p:spPr/>
        <p:txBody>
          <a:bodyPr/>
          <a:lstStyle>
            <a:lvl1pPr>
              <a:defRPr/>
            </a:lvl1pPr>
          </a:lstStyle>
          <a:p>
            <a:pPr>
              <a:defRPr/>
            </a:pPr>
            <a:r>
              <a:rPr lang="en-US"/>
              <a:t>www.AccessForward.ca</a:t>
            </a:r>
            <a:endParaRPr lang="en-CA"/>
          </a:p>
        </p:txBody>
      </p:sp>
      <p:sp>
        <p:nvSpPr>
          <p:cNvPr id="5" name="Slide Number Placeholder 5"/>
          <p:cNvSpPr>
            <a:spLocks noGrp="1"/>
          </p:cNvSpPr>
          <p:nvPr>
            <p:ph type="sldNum" sz="quarter" idx="11"/>
          </p:nvPr>
        </p:nvSpPr>
        <p:spPr/>
        <p:txBody>
          <a:bodyPr/>
          <a:lstStyle>
            <a:lvl1pPr>
              <a:defRPr/>
            </a:lvl1pPr>
          </a:lstStyle>
          <a:p>
            <a:fld id="{2F1B17EE-5BDB-49A5-8843-5F65FD32121D}" type="slidenum">
              <a:rPr lang="en-CA" altLang="en-US"/>
              <a:pPr/>
              <a:t>‹#›</a:t>
            </a:fld>
            <a:endParaRPr lang="en-CA" altLang="en-US"/>
          </a:p>
        </p:txBody>
      </p:sp>
    </p:spTree>
    <p:extLst>
      <p:ext uri="{BB962C8B-B14F-4D97-AF65-F5344CB8AC3E}">
        <p14:creationId xmlns:p14="http://schemas.microsoft.com/office/powerpoint/2010/main" val="58803735"/>
      </p:ext>
    </p:extLst>
  </p:cSld>
  <p:clrMapOvr>
    <a:masterClrMapping/>
  </p:clrMapOvr>
  <p:transition advTm="1000">
    <p:wipe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Footer Placeholder 4"/>
          <p:cNvSpPr>
            <a:spLocks noGrp="1"/>
          </p:cNvSpPr>
          <p:nvPr>
            <p:ph type="ftr" sz="quarter" idx="10"/>
          </p:nvPr>
        </p:nvSpPr>
        <p:spPr/>
        <p:txBody>
          <a:bodyPr/>
          <a:lstStyle>
            <a:lvl1pPr>
              <a:defRPr/>
            </a:lvl1pPr>
          </a:lstStyle>
          <a:p>
            <a:pPr>
              <a:defRPr/>
            </a:pPr>
            <a:r>
              <a:rPr lang="en-US"/>
              <a:t>www.AccessForward.ca</a:t>
            </a:r>
            <a:endParaRPr lang="en-CA"/>
          </a:p>
        </p:txBody>
      </p:sp>
      <p:sp>
        <p:nvSpPr>
          <p:cNvPr id="5" name="Slide Number Placeholder 5"/>
          <p:cNvSpPr>
            <a:spLocks noGrp="1"/>
          </p:cNvSpPr>
          <p:nvPr>
            <p:ph type="sldNum" sz="quarter" idx="11"/>
          </p:nvPr>
        </p:nvSpPr>
        <p:spPr/>
        <p:txBody>
          <a:bodyPr/>
          <a:lstStyle>
            <a:lvl1pPr>
              <a:defRPr/>
            </a:lvl1pPr>
          </a:lstStyle>
          <a:p>
            <a:fld id="{9F0AD77C-FC75-4C18-ABD4-75DF5AF9D59F}" type="slidenum">
              <a:rPr lang="en-CA" altLang="en-US"/>
              <a:pPr/>
              <a:t>‹#›</a:t>
            </a:fld>
            <a:endParaRPr lang="en-CA" altLang="en-US"/>
          </a:p>
        </p:txBody>
      </p:sp>
    </p:spTree>
    <p:extLst>
      <p:ext uri="{BB962C8B-B14F-4D97-AF65-F5344CB8AC3E}">
        <p14:creationId xmlns:p14="http://schemas.microsoft.com/office/powerpoint/2010/main" val="1135713465"/>
      </p:ext>
    </p:extLst>
  </p:cSld>
  <p:clrMapOvr>
    <a:masterClrMapping/>
  </p:clrMapOvr>
  <p:transition advTm="1000">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1219200"/>
            <a:ext cx="8229600"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52400"/>
            <a:ext cx="8229600" cy="868362"/>
          </a:xfr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457200" y="1371600"/>
            <a:ext cx="8229600" cy="4754563"/>
          </a:xfrm>
        </p:spPr>
        <p:txBody>
          <a:bodyPr lIns="108000"/>
          <a:lstStyle>
            <a:lvl1pPr>
              <a:spcAft>
                <a:spcPts val="600"/>
              </a:spcAft>
              <a:defRPr sz="2000" baseline="0"/>
            </a:lvl1pPr>
            <a:lvl2pPr marL="742950" indent="-381000">
              <a:defRPr/>
            </a:lvl2pPr>
            <a:lvl3pPr>
              <a:spcAft>
                <a:spcPts val="300"/>
              </a:spcAft>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Footer Placeholder 4"/>
          <p:cNvSpPr>
            <a:spLocks noGrp="1"/>
          </p:cNvSpPr>
          <p:nvPr>
            <p:ph type="ftr" sz="quarter" idx="10"/>
          </p:nvPr>
        </p:nvSpPr>
        <p:spPr/>
        <p:txBody>
          <a:bodyPr/>
          <a:lstStyle>
            <a:lvl1pPr>
              <a:defRPr/>
            </a:lvl1pPr>
          </a:lstStyle>
          <a:p>
            <a:pPr>
              <a:defRPr/>
            </a:pPr>
            <a:r>
              <a:rPr lang="en-US"/>
              <a:t>www.AccessForward.ca</a:t>
            </a:r>
            <a:endParaRPr lang="en-CA"/>
          </a:p>
        </p:txBody>
      </p:sp>
      <p:sp>
        <p:nvSpPr>
          <p:cNvPr id="6" name="Slide Number Placeholder 5"/>
          <p:cNvSpPr>
            <a:spLocks noGrp="1"/>
          </p:cNvSpPr>
          <p:nvPr>
            <p:ph type="sldNum" sz="quarter" idx="11"/>
          </p:nvPr>
        </p:nvSpPr>
        <p:spPr/>
        <p:txBody>
          <a:bodyPr/>
          <a:lstStyle>
            <a:lvl1pPr>
              <a:defRPr/>
            </a:lvl1pPr>
          </a:lstStyle>
          <a:p>
            <a:fld id="{5AB6D2D4-64E0-4650-BEEC-7AB5CF1E32E4}" type="slidenum">
              <a:rPr lang="en-CA" altLang="en-US"/>
              <a:pPr/>
              <a:t>‹#›</a:t>
            </a:fld>
            <a:endParaRPr lang="en-CA" altLang="en-US"/>
          </a:p>
        </p:txBody>
      </p:sp>
    </p:spTree>
    <p:extLst>
      <p:ext uri="{BB962C8B-B14F-4D97-AF65-F5344CB8AC3E}">
        <p14:creationId xmlns:p14="http://schemas.microsoft.com/office/powerpoint/2010/main" val="1741132118"/>
      </p:ext>
    </p:extLst>
  </p:cSld>
  <p:clrMapOvr>
    <a:masterClrMapping/>
  </p:clrMapOvr>
  <p:transition advTm="1000">
    <p:wipe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838200"/>
            <a:ext cx="8229600"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162"/>
            <a:ext cx="8229600" cy="868362"/>
          </a:xfrm>
        </p:spPr>
        <p:txBody>
          <a:bodyPr/>
          <a:lstStyle>
            <a:lvl1pPr>
              <a:defRPr sz="3000"/>
            </a:lvl1pPr>
          </a:lstStyle>
          <a:p>
            <a:r>
              <a:rPr lang="en-US" dirty="0" smtClean="0"/>
              <a:t>Click to edit Master title style</a:t>
            </a:r>
            <a:endParaRPr lang="en-CA" dirty="0"/>
          </a:p>
        </p:txBody>
      </p:sp>
      <p:sp>
        <p:nvSpPr>
          <p:cNvPr id="3" name="Content Placeholder 2"/>
          <p:cNvSpPr>
            <a:spLocks noGrp="1"/>
          </p:cNvSpPr>
          <p:nvPr>
            <p:ph idx="1"/>
          </p:nvPr>
        </p:nvSpPr>
        <p:spPr>
          <a:xfrm>
            <a:off x="457200" y="1066800"/>
            <a:ext cx="8229600" cy="5059363"/>
          </a:xfrm>
        </p:spPr>
        <p:txBody>
          <a:bodyPr lIns="108000"/>
          <a:lstStyle>
            <a:lvl1pPr>
              <a:spcAft>
                <a:spcPts val="600"/>
              </a:spcAft>
              <a:defRPr sz="2000" baseline="0"/>
            </a:lvl1pPr>
            <a:lvl2pPr marL="742950" indent="-381000">
              <a:defRPr/>
            </a:lvl2pPr>
            <a:lvl3pPr>
              <a:spcAft>
                <a:spcPts val="300"/>
              </a:spcAft>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Footer Placeholder 4"/>
          <p:cNvSpPr>
            <a:spLocks noGrp="1"/>
          </p:cNvSpPr>
          <p:nvPr>
            <p:ph type="ftr" sz="quarter" idx="10"/>
          </p:nvPr>
        </p:nvSpPr>
        <p:spPr/>
        <p:txBody>
          <a:bodyPr/>
          <a:lstStyle>
            <a:lvl1pPr>
              <a:defRPr/>
            </a:lvl1pPr>
          </a:lstStyle>
          <a:p>
            <a:pPr>
              <a:defRPr/>
            </a:pPr>
            <a:r>
              <a:rPr lang="en-US"/>
              <a:t>www.AccessForward.ca</a:t>
            </a:r>
            <a:endParaRPr lang="en-CA"/>
          </a:p>
        </p:txBody>
      </p:sp>
      <p:sp>
        <p:nvSpPr>
          <p:cNvPr id="6" name="Slide Number Placeholder 5"/>
          <p:cNvSpPr>
            <a:spLocks noGrp="1"/>
          </p:cNvSpPr>
          <p:nvPr>
            <p:ph type="sldNum" sz="quarter" idx="11"/>
          </p:nvPr>
        </p:nvSpPr>
        <p:spPr/>
        <p:txBody>
          <a:bodyPr/>
          <a:lstStyle>
            <a:lvl1pPr>
              <a:defRPr/>
            </a:lvl1pPr>
          </a:lstStyle>
          <a:p>
            <a:fld id="{E4BB65C0-9194-4914-97A9-D30185B73CE3}" type="slidenum">
              <a:rPr lang="en-CA" altLang="en-US"/>
              <a:pPr/>
              <a:t>‹#›</a:t>
            </a:fld>
            <a:endParaRPr lang="en-CA" altLang="en-US"/>
          </a:p>
        </p:txBody>
      </p:sp>
    </p:spTree>
    <p:extLst>
      <p:ext uri="{BB962C8B-B14F-4D97-AF65-F5344CB8AC3E}">
        <p14:creationId xmlns:p14="http://schemas.microsoft.com/office/powerpoint/2010/main" val="3617589173"/>
      </p:ext>
    </p:extLst>
  </p:cSld>
  <p:clrMapOvr>
    <a:masterClrMapping/>
  </p:clrMapOvr>
  <p:transition advTm="1000">
    <p:wipe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381000"/>
            <a:ext cx="8407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exclamation.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00" y="458788"/>
            <a:ext cx="117633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19100"/>
            <a:ext cx="8229600" cy="914400"/>
          </a:xfrm>
        </p:spPr>
        <p:txBody>
          <a:bodyPr/>
          <a:lstStyle>
            <a:lvl1pPr>
              <a:defRPr>
                <a:solidFill>
                  <a:srgbClr val="FFFFFF"/>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1447800"/>
            <a:ext cx="8229600" cy="4525963"/>
          </a:xfrm>
        </p:spPr>
        <p:txBody>
          <a:bodyPr/>
          <a:lstStyle>
            <a:lvl1pPr>
              <a:spcAft>
                <a:spcPts val="600"/>
              </a:spcAft>
              <a:defRPr sz="2100" baseline="0"/>
            </a:lvl1pPr>
            <a:lvl2pPr marL="742950" indent="-381000">
              <a:defRPr sz="2100"/>
            </a:lvl2pPr>
            <a:lvl3pPr>
              <a:spcAft>
                <a:spcPts val="300"/>
              </a:spcAft>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Footer Placeholder 4"/>
          <p:cNvSpPr>
            <a:spLocks noGrp="1"/>
          </p:cNvSpPr>
          <p:nvPr>
            <p:ph type="ftr" sz="quarter" idx="10"/>
          </p:nvPr>
        </p:nvSpPr>
        <p:spPr/>
        <p:txBody>
          <a:bodyPr/>
          <a:lstStyle>
            <a:lvl1pPr>
              <a:defRPr/>
            </a:lvl1pPr>
          </a:lstStyle>
          <a:p>
            <a:pPr>
              <a:defRPr/>
            </a:pPr>
            <a:r>
              <a:rPr lang="en-US"/>
              <a:t>www.AccessForward.ca</a:t>
            </a:r>
            <a:endParaRPr lang="en-CA"/>
          </a:p>
        </p:txBody>
      </p:sp>
      <p:sp>
        <p:nvSpPr>
          <p:cNvPr id="7" name="Slide Number Placeholder 5"/>
          <p:cNvSpPr>
            <a:spLocks noGrp="1"/>
          </p:cNvSpPr>
          <p:nvPr>
            <p:ph type="sldNum" sz="quarter" idx="11"/>
          </p:nvPr>
        </p:nvSpPr>
        <p:spPr/>
        <p:txBody>
          <a:bodyPr/>
          <a:lstStyle>
            <a:lvl1pPr>
              <a:defRPr/>
            </a:lvl1pPr>
          </a:lstStyle>
          <a:p>
            <a:fld id="{33A92362-1A3C-4F97-963C-5E4896F593BA}" type="slidenum">
              <a:rPr lang="en-CA" altLang="en-US"/>
              <a:pPr/>
              <a:t>‹#›</a:t>
            </a:fld>
            <a:endParaRPr lang="en-CA" altLang="en-US"/>
          </a:p>
        </p:txBody>
      </p:sp>
    </p:spTree>
    <p:extLst>
      <p:ext uri="{BB962C8B-B14F-4D97-AF65-F5344CB8AC3E}">
        <p14:creationId xmlns:p14="http://schemas.microsoft.com/office/powerpoint/2010/main" val="3120517911"/>
      </p:ext>
    </p:extLst>
  </p:cSld>
  <p:clrMapOvr>
    <a:masterClrMapping/>
  </p:clrMapOvr>
  <p:transition advTm="1000">
    <p:wipe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381000"/>
            <a:ext cx="8407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question.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39013" y="338138"/>
            <a:ext cx="1457325"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19100"/>
            <a:ext cx="8229600" cy="914400"/>
          </a:xfrm>
        </p:spPr>
        <p:txBody>
          <a:bodyPr/>
          <a:lstStyle>
            <a:lvl1pPr>
              <a:defRPr>
                <a:solidFill>
                  <a:srgbClr val="FFFFFF"/>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1447800"/>
            <a:ext cx="8229600" cy="4525963"/>
          </a:xfrm>
        </p:spPr>
        <p:txBody>
          <a:bodyPr/>
          <a:lstStyle>
            <a:lvl1pPr>
              <a:spcAft>
                <a:spcPts val="600"/>
              </a:spcAft>
              <a:defRPr sz="2100" baseline="0"/>
            </a:lvl1pPr>
            <a:lvl2pPr marL="742950" indent="-381000">
              <a:defRPr sz="2100"/>
            </a:lvl2pPr>
            <a:lvl3pPr>
              <a:spcAft>
                <a:spcPts val="300"/>
              </a:spcAft>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Footer Placeholder 4"/>
          <p:cNvSpPr>
            <a:spLocks noGrp="1"/>
          </p:cNvSpPr>
          <p:nvPr>
            <p:ph type="ftr" sz="quarter" idx="10"/>
          </p:nvPr>
        </p:nvSpPr>
        <p:spPr/>
        <p:txBody>
          <a:bodyPr/>
          <a:lstStyle>
            <a:lvl1pPr>
              <a:defRPr/>
            </a:lvl1pPr>
          </a:lstStyle>
          <a:p>
            <a:pPr>
              <a:defRPr/>
            </a:pPr>
            <a:r>
              <a:rPr lang="en-US"/>
              <a:t>www.AccessForward.ca</a:t>
            </a:r>
            <a:endParaRPr lang="en-CA"/>
          </a:p>
        </p:txBody>
      </p:sp>
      <p:sp>
        <p:nvSpPr>
          <p:cNvPr id="7" name="Slide Number Placeholder 5"/>
          <p:cNvSpPr>
            <a:spLocks noGrp="1"/>
          </p:cNvSpPr>
          <p:nvPr>
            <p:ph type="sldNum" sz="quarter" idx="11"/>
          </p:nvPr>
        </p:nvSpPr>
        <p:spPr/>
        <p:txBody>
          <a:bodyPr/>
          <a:lstStyle>
            <a:lvl1pPr>
              <a:defRPr/>
            </a:lvl1pPr>
          </a:lstStyle>
          <a:p>
            <a:fld id="{74F1B43C-1310-444F-96F6-8AA416D01213}" type="slidenum">
              <a:rPr lang="en-CA" altLang="en-US"/>
              <a:pPr/>
              <a:t>‹#›</a:t>
            </a:fld>
            <a:endParaRPr lang="en-CA" altLang="en-US"/>
          </a:p>
        </p:txBody>
      </p:sp>
    </p:spTree>
    <p:extLst>
      <p:ext uri="{BB962C8B-B14F-4D97-AF65-F5344CB8AC3E}">
        <p14:creationId xmlns:p14="http://schemas.microsoft.com/office/powerpoint/2010/main" val="3819764397"/>
      </p:ext>
    </p:extLst>
  </p:cSld>
  <p:clrMapOvr>
    <a:masterClrMapping/>
  </p:clrMapOvr>
  <p:transition advTm="1000">
    <p:wipe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381000"/>
            <a:ext cx="8407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312738"/>
            <a:ext cx="8229600" cy="1143000"/>
          </a:xfrm>
        </p:spPr>
        <p:txBody>
          <a:bodyPr/>
          <a:lstStyle>
            <a:lvl1pPr>
              <a:defRPr>
                <a:solidFill>
                  <a:srgbClr val="FFFFFF"/>
                </a:solidFill>
              </a:defRPr>
            </a:lvl1pPr>
          </a:lstStyle>
          <a:p>
            <a:r>
              <a:rPr lang="en-US" dirty="0" smtClean="0"/>
              <a:t>Click to edit Master title style</a:t>
            </a:r>
            <a:endParaRPr lang="en-CA" dirty="0"/>
          </a:p>
        </p:txBody>
      </p:sp>
      <p:sp>
        <p:nvSpPr>
          <p:cNvPr id="9" name="Content Placeholder 2"/>
          <p:cNvSpPr>
            <a:spLocks noGrp="1"/>
          </p:cNvSpPr>
          <p:nvPr>
            <p:ph idx="1"/>
          </p:nvPr>
        </p:nvSpPr>
        <p:spPr>
          <a:xfrm>
            <a:off x="457200" y="1600200"/>
            <a:ext cx="8229600" cy="4525963"/>
          </a:xfrm>
        </p:spPr>
        <p:txBody>
          <a:bodyPr/>
          <a:lstStyle>
            <a:lvl1pPr>
              <a:spcAft>
                <a:spcPts val="600"/>
              </a:spcAft>
              <a:defRPr sz="2100" baseline="0"/>
            </a:lvl1pPr>
            <a:lvl2pPr marL="742950" indent="-381000">
              <a:defRPr sz="2100"/>
            </a:lvl2pPr>
            <a:lvl3pPr>
              <a:spcAft>
                <a:spcPts val="300"/>
              </a:spcAft>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Footer Placeholder 4"/>
          <p:cNvSpPr>
            <a:spLocks noGrp="1"/>
          </p:cNvSpPr>
          <p:nvPr>
            <p:ph type="ftr" sz="quarter" idx="10"/>
          </p:nvPr>
        </p:nvSpPr>
        <p:spPr/>
        <p:txBody>
          <a:bodyPr/>
          <a:lstStyle>
            <a:lvl1pPr>
              <a:defRPr/>
            </a:lvl1pPr>
          </a:lstStyle>
          <a:p>
            <a:pPr>
              <a:defRPr/>
            </a:pPr>
            <a:r>
              <a:rPr lang="en-US"/>
              <a:t>www.AccessForward.ca</a:t>
            </a:r>
            <a:endParaRPr lang="en-CA"/>
          </a:p>
        </p:txBody>
      </p:sp>
      <p:sp>
        <p:nvSpPr>
          <p:cNvPr id="6" name="Slide Number Placeholder 5"/>
          <p:cNvSpPr>
            <a:spLocks noGrp="1"/>
          </p:cNvSpPr>
          <p:nvPr>
            <p:ph type="sldNum" sz="quarter" idx="11"/>
          </p:nvPr>
        </p:nvSpPr>
        <p:spPr/>
        <p:txBody>
          <a:bodyPr/>
          <a:lstStyle>
            <a:lvl1pPr>
              <a:defRPr/>
            </a:lvl1pPr>
          </a:lstStyle>
          <a:p>
            <a:fld id="{7FE2B774-BB26-4457-A2A1-C30348E6EA0E}" type="slidenum">
              <a:rPr lang="en-CA" altLang="en-US"/>
              <a:pPr/>
              <a:t>‹#›</a:t>
            </a:fld>
            <a:endParaRPr lang="en-CA" altLang="en-US"/>
          </a:p>
        </p:txBody>
      </p:sp>
    </p:spTree>
    <p:extLst>
      <p:ext uri="{BB962C8B-B14F-4D97-AF65-F5344CB8AC3E}">
        <p14:creationId xmlns:p14="http://schemas.microsoft.com/office/powerpoint/2010/main" val="3268859691"/>
      </p:ext>
    </p:extLst>
  </p:cSld>
  <p:clrMapOvr>
    <a:masterClrMapping/>
  </p:clrMapOvr>
  <p:transition advTm="1000">
    <p:wipe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t>www.AccessForward.ca</a:t>
            </a:r>
            <a:endParaRPr lang="en-CA"/>
          </a:p>
        </p:txBody>
      </p:sp>
      <p:sp>
        <p:nvSpPr>
          <p:cNvPr id="5" name="Slide Number Placeholder 5"/>
          <p:cNvSpPr>
            <a:spLocks noGrp="1"/>
          </p:cNvSpPr>
          <p:nvPr>
            <p:ph type="sldNum" sz="quarter" idx="11"/>
          </p:nvPr>
        </p:nvSpPr>
        <p:spPr/>
        <p:txBody>
          <a:bodyPr/>
          <a:lstStyle>
            <a:lvl1pPr>
              <a:defRPr/>
            </a:lvl1pPr>
          </a:lstStyle>
          <a:p>
            <a:fld id="{55B62CE5-9200-4CBA-ADBC-5967C2472AB6}" type="slidenum">
              <a:rPr lang="en-CA" altLang="en-US"/>
              <a:pPr/>
              <a:t>‹#›</a:t>
            </a:fld>
            <a:endParaRPr lang="en-CA" altLang="en-US"/>
          </a:p>
        </p:txBody>
      </p:sp>
    </p:spTree>
    <p:extLst>
      <p:ext uri="{BB962C8B-B14F-4D97-AF65-F5344CB8AC3E}">
        <p14:creationId xmlns:p14="http://schemas.microsoft.com/office/powerpoint/2010/main" val="3528501148"/>
      </p:ext>
    </p:extLst>
  </p:cSld>
  <p:clrMapOvr>
    <a:masterClrMapping/>
  </p:clrMapOvr>
  <p:transition advTm="1000">
    <p:wipe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Footer Placeholder 4"/>
          <p:cNvSpPr>
            <a:spLocks noGrp="1"/>
          </p:cNvSpPr>
          <p:nvPr>
            <p:ph type="ftr" sz="quarter" idx="10"/>
          </p:nvPr>
        </p:nvSpPr>
        <p:spPr/>
        <p:txBody>
          <a:bodyPr/>
          <a:lstStyle>
            <a:lvl1pPr>
              <a:defRPr/>
            </a:lvl1pPr>
          </a:lstStyle>
          <a:p>
            <a:pPr>
              <a:defRPr/>
            </a:pPr>
            <a:r>
              <a:rPr lang="en-US"/>
              <a:t>www.AccessForward.ca</a:t>
            </a:r>
            <a:endParaRPr lang="en-CA"/>
          </a:p>
        </p:txBody>
      </p:sp>
      <p:sp>
        <p:nvSpPr>
          <p:cNvPr id="6" name="Slide Number Placeholder 5"/>
          <p:cNvSpPr>
            <a:spLocks noGrp="1"/>
          </p:cNvSpPr>
          <p:nvPr>
            <p:ph type="sldNum" sz="quarter" idx="11"/>
          </p:nvPr>
        </p:nvSpPr>
        <p:spPr/>
        <p:txBody>
          <a:bodyPr/>
          <a:lstStyle>
            <a:lvl1pPr>
              <a:defRPr/>
            </a:lvl1pPr>
          </a:lstStyle>
          <a:p>
            <a:fld id="{4D0F4889-000D-4F56-B8FF-C9AF31DDC2B5}" type="slidenum">
              <a:rPr lang="en-CA" altLang="en-US"/>
              <a:pPr/>
              <a:t>‹#›</a:t>
            </a:fld>
            <a:endParaRPr lang="en-CA" altLang="en-US"/>
          </a:p>
        </p:txBody>
      </p:sp>
    </p:spTree>
    <p:extLst>
      <p:ext uri="{BB962C8B-B14F-4D97-AF65-F5344CB8AC3E}">
        <p14:creationId xmlns:p14="http://schemas.microsoft.com/office/powerpoint/2010/main" val="1521606572"/>
      </p:ext>
    </p:extLst>
  </p:cSld>
  <p:clrMapOvr>
    <a:masterClrMapping/>
  </p:clrMapOvr>
  <p:transition advTm="1000">
    <p:wipe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Footer Placeholder 4"/>
          <p:cNvSpPr>
            <a:spLocks noGrp="1"/>
          </p:cNvSpPr>
          <p:nvPr>
            <p:ph type="ftr" sz="quarter" idx="10"/>
          </p:nvPr>
        </p:nvSpPr>
        <p:spPr/>
        <p:txBody>
          <a:bodyPr/>
          <a:lstStyle>
            <a:lvl1pPr>
              <a:defRPr/>
            </a:lvl1pPr>
          </a:lstStyle>
          <a:p>
            <a:pPr>
              <a:defRPr/>
            </a:pPr>
            <a:r>
              <a:rPr lang="en-US"/>
              <a:t>www.AccessForward.ca</a:t>
            </a:r>
            <a:endParaRPr lang="en-CA"/>
          </a:p>
        </p:txBody>
      </p:sp>
      <p:sp>
        <p:nvSpPr>
          <p:cNvPr id="8" name="Slide Number Placeholder 5"/>
          <p:cNvSpPr>
            <a:spLocks noGrp="1"/>
          </p:cNvSpPr>
          <p:nvPr>
            <p:ph type="sldNum" sz="quarter" idx="11"/>
          </p:nvPr>
        </p:nvSpPr>
        <p:spPr/>
        <p:txBody>
          <a:bodyPr/>
          <a:lstStyle>
            <a:lvl1pPr>
              <a:defRPr/>
            </a:lvl1pPr>
          </a:lstStyle>
          <a:p>
            <a:fld id="{AA8909B2-9E05-435A-99D6-969A75F126F1}" type="slidenum">
              <a:rPr lang="en-CA" altLang="en-US"/>
              <a:pPr/>
              <a:t>‹#›</a:t>
            </a:fld>
            <a:endParaRPr lang="en-CA" altLang="en-US"/>
          </a:p>
        </p:txBody>
      </p:sp>
    </p:spTree>
    <p:extLst>
      <p:ext uri="{BB962C8B-B14F-4D97-AF65-F5344CB8AC3E}">
        <p14:creationId xmlns:p14="http://schemas.microsoft.com/office/powerpoint/2010/main" val="870827712"/>
      </p:ext>
    </p:extLst>
  </p:cSld>
  <p:clrMapOvr>
    <a:masterClrMapping/>
  </p:clrMapOvr>
  <p:transition advTm="1000">
    <p:wipe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5" name="Footer Placeholder 4"/>
          <p:cNvSpPr>
            <a:spLocks noGrp="1"/>
          </p:cNvSpPr>
          <p:nvPr>
            <p:ph type="ftr" sz="quarter" idx="3"/>
          </p:nvPr>
        </p:nvSpPr>
        <p:spPr>
          <a:xfrm>
            <a:off x="3124200" y="6264275"/>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898989"/>
                </a:solidFill>
                <a:latin typeface="Calibri" pitchFamily="-1" charset="0"/>
                <a:cs typeface="Arial" charset="0"/>
              </a:defRPr>
            </a:lvl1pPr>
          </a:lstStyle>
          <a:p>
            <a:pPr>
              <a:defRPr/>
            </a:pPr>
            <a:r>
              <a:rPr lang="en-US"/>
              <a:t>www.AccessForward.ca</a:t>
            </a:r>
            <a:endParaRPr lang="en-CA"/>
          </a:p>
        </p:txBody>
      </p:sp>
      <p:sp>
        <p:nvSpPr>
          <p:cNvPr id="6" name="Slide Number Placeholder 5"/>
          <p:cNvSpPr>
            <a:spLocks noGrp="1"/>
          </p:cNvSpPr>
          <p:nvPr>
            <p:ph type="sldNum" sz="quarter" idx="4"/>
          </p:nvPr>
        </p:nvSpPr>
        <p:spPr>
          <a:xfrm>
            <a:off x="6553200" y="62642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D31F59FA-A044-4F3D-825B-80C74388E591}" type="slidenum">
              <a:rPr lang="en-CA" altLang="en-US"/>
              <a:pPr/>
              <a:t>‹#›</a:t>
            </a:fld>
            <a:endParaRPr lang="en-CA" altLang="en-US"/>
          </a:p>
        </p:txBody>
      </p:sp>
      <p:pic>
        <p:nvPicPr>
          <p:cNvPr id="1030" name="Picture 6"/>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6296025"/>
            <a:ext cx="2057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457200" y="6078538"/>
            <a:ext cx="8229600" cy="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86" r:id="rId1"/>
    <p:sldLayoutId id="2147484287" r:id="rId2"/>
    <p:sldLayoutId id="2147484288" r:id="rId3"/>
    <p:sldLayoutId id="2147484289" r:id="rId4"/>
    <p:sldLayoutId id="2147484290" r:id="rId5"/>
    <p:sldLayoutId id="2147484291" r:id="rId6"/>
    <p:sldLayoutId id="2147484277" r:id="rId7"/>
    <p:sldLayoutId id="2147484278" r:id="rId8"/>
    <p:sldLayoutId id="2147484279" r:id="rId9"/>
    <p:sldLayoutId id="2147484280" r:id="rId10"/>
    <p:sldLayoutId id="2147484281" r:id="rId11"/>
    <p:sldLayoutId id="2147484282" r:id="rId12"/>
    <p:sldLayoutId id="2147484283" r:id="rId13"/>
    <p:sldLayoutId id="2147484284" r:id="rId14"/>
    <p:sldLayoutId id="2147484285" r:id="rId15"/>
  </p:sldLayoutIdLst>
  <p:transition advTm="1000">
    <p:wipe dir="u"/>
  </p:transition>
  <p:hf hdr="0" dt="0"/>
  <p:txStyles>
    <p:titleStyle>
      <a:lvl1pPr algn="ctr" rtl="0" eaLnBrk="0" fontAlgn="base" hangingPunct="0">
        <a:spcBef>
          <a:spcPct val="0"/>
        </a:spcBef>
        <a:spcAft>
          <a:spcPct val="0"/>
        </a:spcAft>
        <a:defRPr sz="3600" kern="1200" cap="all">
          <a:solidFill>
            <a:srgbClr val="E46C0A"/>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3600">
          <a:solidFill>
            <a:srgbClr val="E46C0A"/>
          </a:solidFill>
          <a:latin typeface="Calibri"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3600">
          <a:solidFill>
            <a:srgbClr val="E46C0A"/>
          </a:solidFill>
          <a:latin typeface="Calibri"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3600">
          <a:solidFill>
            <a:srgbClr val="E46C0A"/>
          </a:solidFill>
          <a:latin typeface="Calibri"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3600">
          <a:solidFill>
            <a:srgbClr val="E46C0A"/>
          </a:solidFill>
          <a:latin typeface="Calibri"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0"/>
        </a:spcBef>
        <a:spcAft>
          <a:spcPct val="0"/>
        </a:spcAft>
        <a:buFont typeface="Arial" panose="020B0604020202020204" pitchFamily="34" charset="0"/>
        <a:buChar char="•"/>
        <a:defRPr sz="2000" kern="1200">
          <a:solidFill>
            <a:srgbClr val="404040"/>
          </a:solidFill>
          <a:latin typeface="+mn-lt"/>
          <a:ea typeface="ＭＳ Ｐゴシック" pitchFamily="-1" charset="-128"/>
          <a:cs typeface="ＭＳ Ｐゴシック" pitchFamily="-1" charset="-128"/>
        </a:defRPr>
      </a:lvl1pPr>
      <a:lvl2pPr marL="742950" indent="-285750" algn="l" rtl="0" eaLnBrk="0" fontAlgn="base" hangingPunct="0">
        <a:spcBef>
          <a:spcPct val="0"/>
        </a:spcBef>
        <a:spcAft>
          <a:spcPct val="0"/>
        </a:spcAft>
        <a:buFont typeface="Arial" panose="020B0604020202020204" pitchFamily="34" charset="0"/>
        <a:buChar char="–"/>
        <a:defRPr sz="2000" kern="1200">
          <a:solidFill>
            <a:srgbClr val="404040"/>
          </a:solidFill>
          <a:latin typeface="+mn-lt"/>
          <a:ea typeface="ＭＳ Ｐゴシック" pitchFamily="-1" charset="-128"/>
          <a:cs typeface="+mn-cs"/>
        </a:defRPr>
      </a:lvl2pPr>
      <a:lvl3pPr marL="1143000" indent="-228600" algn="l" rtl="0" eaLnBrk="0" fontAlgn="base" hangingPunct="0">
        <a:spcBef>
          <a:spcPct val="0"/>
        </a:spcBef>
        <a:spcAft>
          <a:spcPct val="0"/>
        </a:spcAft>
        <a:buFont typeface="Arial" panose="020B0604020202020204" pitchFamily="34" charset="0"/>
        <a:buChar char="•"/>
        <a:defRPr kern="1200">
          <a:solidFill>
            <a:srgbClr val="404040"/>
          </a:solidFill>
          <a:latin typeface="+mn-lt"/>
          <a:ea typeface="ＭＳ Ｐゴシック" pitchFamily="-1" charset="-128"/>
          <a:cs typeface="+mn-cs"/>
        </a:defRPr>
      </a:lvl3pPr>
      <a:lvl4pPr marL="1600200" indent="-228600" algn="l" rtl="0" eaLnBrk="0" fontAlgn="base" hangingPunct="0">
        <a:spcBef>
          <a:spcPct val="0"/>
        </a:spcBef>
        <a:spcAft>
          <a:spcPct val="0"/>
        </a:spcAft>
        <a:buFont typeface="Arial" panose="020B0604020202020204" pitchFamily="34" charset="0"/>
        <a:buChar char="–"/>
        <a:defRPr kern="1200">
          <a:solidFill>
            <a:srgbClr val="404040"/>
          </a:solidFill>
          <a:latin typeface="+mn-lt"/>
          <a:ea typeface="ＭＳ Ｐゴシック" pitchFamily="-1" charset="-128"/>
          <a:cs typeface="+mn-cs"/>
        </a:defRPr>
      </a:lvl4pPr>
      <a:lvl5pPr marL="2057400" indent="-228600" algn="l" rtl="0" eaLnBrk="0" fontAlgn="base" hangingPunct="0">
        <a:spcBef>
          <a:spcPct val="0"/>
        </a:spcBef>
        <a:spcAft>
          <a:spcPct val="0"/>
        </a:spcAft>
        <a:buFont typeface="Arial" panose="020B0604020202020204" pitchFamily="34" charset="0"/>
        <a:buChar char="»"/>
        <a:defRPr kern="1200">
          <a:solidFill>
            <a:srgbClr val="404040"/>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5" descr="A man and woman review a document, and anothe person types on a key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 y="4737100"/>
            <a:ext cx="2641600"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Subtitle 2"/>
          <p:cNvSpPr>
            <a:spLocks noGrp="1"/>
          </p:cNvSpPr>
          <p:nvPr>
            <p:ph type="subTitle" idx="1"/>
          </p:nvPr>
        </p:nvSpPr>
        <p:spPr/>
        <p:txBody>
          <a:bodyPr/>
          <a:lstStyle/>
          <a:p>
            <a:r>
              <a:rPr lang="en-CA" altLang="en-US" smtClean="0">
                <a:solidFill>
                  <a:srgbClr val="898989"/>
                </a:solidFill>
                <a:ea typeface="ＭＳ Ｐゴシック" panose="020B0600070205080204" pitchFamily="34" charset="-128"/>
              </a:rPr>
              <a:t>Training Module for the Employment Standard</a:t>
            </a:r>
          </a:p>
        </p:txBody>
      </p:sp>
      <p:sp>
        <p:nvSpPr>
          <p:cNvPr id="17410" name="Title 1"/>
          <p:cNvSpPr>
            <a:spLocks noGrp="1"/>
          </p:cNvSpPr>
          <p:nvPr>
            <p:ph type="ctrTitle"/>
          </p:nvPr>
        </p:nvSpPr>
        <p:spPr/>
        <p:txBody>
          <a:bodyPr/>
          <a:lstStyle/>
          <a:p>
            <a:pPr>
              <a:defRPr/>
            </a:pPr>
            <a:r>
              <a:rPr lang="en-CA" dirty="0" smtClean="0"/>
              <a:t>Integrated Accessibility Standards Regulation</a:t>
            </a:r>
            <a:br>
              <a:rPr lang="en-CA" dirty="0" smtClean="0"/>
            </a:br>
            <a:endParaRPr lang="en-CA" dirty="0" smtClean="0"/>
          </a:p>
        </p:txBody>
      </p:sp>
    </p:spTree>
  </p:cSld>
  <p:clrMapOvr>
    <a:masterClrMapping/>
  </p:clrMapOvr>
  <p:transition advTm="1000">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14E7094-2E9C-4E0D-9E57-BE623E150DF0}" type="slidenum">
              <a:rPr lang="en-CA" altLang="en-US">
                <a:solidFill>
                  <a:srgbClr val="898989"/>
                </a:solidFill>
                <a:latin typeface="Calibri" panose="020F0502020204030204" pitchFamily="34" charset="0"/>
              </a:rPr>
              <a:pPr eaLnBrk="1" hangingPunct="1"/>
              <a:t>10</a:t>
            </a:fld>
            <a:endParaRPr lang="en-CA" altLang="en-US">
              <a:solidFill>
                <a:srgbClr val="898989"/>
              </a:solidFill>
              <a:latin typeface="Calibri" panose="020F0502020204030204" pitchFamily="34" charset="0"/>
            </a:endParaRPr>
          </a:p>
        </p:txBody>
      </p:sp>
      <p:sp>
        <p:nvSpPr>
          <p:cNvPr id="17413"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18435" name="Content Placeholder 2"/>
          <p:cNvSpPr>
            <a:spLocks noGrp="1"/>
          </p:cNvSpPr>
          <p:nvPr>
            <p:ph idx="1"/>
          </p:nvPr>
        </p:nvSpPr>
        <p:spPr/>
        <p:txBody>
          <a:bodyPr/>
          <a:lstStyle/>
          <a:p>
            <a:pPr>
              <a:buFont typeface="Arial" charset="0"/>
              <a:buChar char="•"/>
              <a:defRPr/>
            </a:pPr>
            <a:r>
              <a:rPr lang="en-CA" dirty="0" smtClean="0">
                <a:solidFill>
                  <a:schemeClr val="tx1">
                    <a:lumMod val="75000"/>
                    <a:lumOff val="25000"/>
                  </a:schemeClr>
                </a:solidFill>
              </a:rPr>
              <a:t>When inviting job applicants to participate in the selection process, state that accessibility accommodations are available on request to support their participation. </a:t>
            </a:r>
            <a:br>
              <a:rPr lang="en-CA" dirty="0" smtClean="0">
                <a:solidFill>
                  <a:schemeClr val="tx1">
                    <a:lumMod val="75000"/>
                    <a:lumOff val="25000"/>
                  </a:schemeClr>
                </a:solidFill>
              </a:rPr>
            </a:br>
            <a:endParaRPr lang="en-CA" dirty="0" smtClean="0">
              <a:solidFill>
                <a:schemeClr val="tx1">
                  <a:lumMod val="75000"/>
                  <a:lumOff val="25000"/>
                </a:schemeClr>
              </a:solidFill>
            </a:endParaRPr>
          </a:p>
          <a:p>
            <a:pPr>
              <a:buFont typeface="Arial" charset="0"/>
              <a:buChar char="•"/>
              <a:defRPr/>
            </a:pPr>
            <a:r>
              <a:rPr lang="en-CA" dirty="0" smtClean="0">
                <a:solidFill>
                  <a:schemeClr val="tx1">
                    <a:lumMod val="75000"/>
                    <a:lumOff val="25000"/>
                  </a:schemeClr>
                </a:solidFill>
              </a:rPr>
              <a:t>For example, when scheduling interviews, all applicants can be asked if any accessibility accommodations are needed for the recruitment process – but not about the need for accommodation for the job itself.</a:t>
            </a:r>
            <a:br>
              <a:rPr lang="en-CA" dirty="0" smtClean="0">
                <a:solidFill>
                  <a:schemeClr val="tx1">
                    <a:lumMod val="75000"/>
                    <a:lumOff val="25000"/>
                  </a:schemeClr>
                </a:solidFill>
              </a:rPr>
            </a:br>
            <a:endParaRPr lang="en-CA" dirty="0" smtClean="0">
              <a:solidFill>
                <a:schemeClr val="tx1">
                  <a:lumMod val="75000"/>
                  <a:lumOff val="25000"/>
                </a:schemeClr>
              </a:solidFill>
            </a:endParaRPr>
          </a:p>
          <a:p>
            <a:pPr>
              <a:buFont typeface="Arial" charset="0"/>
              <a:buChar char="•"/>
              <a:defRPr/>
            </a:pPr>
            <a:r>
              <a:rPr lang="en-CA" dirty="0" smtClean="0">
                <a:solidFill>
                  <a:schemeClr val="tx1">
                    <a:lumMod val="75000"/>
                    <a:lumOff val="25000"/>
                  </a:schemeClr>
                </a:solidFill>
              </a:rPr>
              <a:t>An example of an accommodation that may be requested is that material given to candidates during the interview be provided in large print.</a:t>
            </a:r>
          </a:p>
        </p:txBody>
      </p:sp>
      <p:sp>
        <p:nvSpPr>
          <p:cNvPr id="37890" name="Title 1"/>
          <p:cNvSpPr>
            <a:spLocks noGrp="1"/>
          </p:cNvSpPr>
          <p:nvPr>
            <p:ph type="title"/>
          </p:nvPr>
        </p:nvSpPr>
        <p:spPr>
          <a:xfrm>
            <a:off x="457200" y="152400"/>
            <a:ext cx="8229600" cy="868363"/>
          </a:xfrm>
        </p:spPr>
        <p:txBody>
          <a:bodyPr/>
          <a:lstStyle/>
          <a:p>
            <a:pPr>
              <a:defRPr/>
            </a:pPr>
            <a:r>
              <a:rPr lang="en-CA" dirty="0" smtClean="0">
                <a:solidFill>
                  <a:schemeClr val="tx1"/>
                </a:solidFill>
              </a:rPr>
              <a:t>Inviting job applicants</a:t>
            </a:r>
          </a:p>
        </p:txBody>
      </p:sp>
    </p:spTree>
  </p:cSld>
  <p:clrMapOvr>
    <a:masterClrMapping/>
  </p:clrMapOvr>
  <p:transition advTm="1000">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2000"/>
                                        <p:tgtEl>
                                          <p:spTgt spid="18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fade">
                                      <p:cBhvr>
                                        <p:cTn id="12" dur="2000"/>
                                        <p:tgtEl>
                                          <p:spTgt spid="184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fade">
                                      <p:cBhvr>
                                        <p:cTn id="17" dur="2000"/>
                                        <p:tgtEl>
                                          <p:spTgt spid="18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47F5AF1-D7AD-4C04-A007-26959CD1A092}" type="slidenum">
              <a:rPr lang="en-CA" altLang="en-US">
                <a:solidFill>
                  <a:srgbClr val="898989"/>
                </a:solidFill>
                <a:latin typeface="Calibri" panose="020F0502020204030204" pitchFamily="34" charset="0"/>
              </a:rPr>
              <a:pPr eaLnBrk="1" hangingPunct="1"/>
              <a:t>11</a:t>
            </a:fld>
            <a:endParaRPr lang="en-CA" altLang="en-US">
              <a:solidFill>
                <a:srgbClr val="898989"/>
              </a:solidFill>
              <a:latin typeface="Calibri" panose="020F0502020204030204" pitchFamily="34" charset="0"/>
            </a:endParaRPr>
          </a:p>
        </p:txBody>
      </p:sp>
      <p:sp>
        <p:nvSpPr>
          <p:cNvPr id="18437"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19459" name="Content Placeholder 2"/>
          <p:cNvSpPr>
            <a:spLocks noGrp="1"/>
          </p:cNvSpPr>
          <p:nvPr>
            <p:ph idx="1"/>
          </p:nvPr>
        </p:nvSpPr>
        <p:spPr/>
        <p:txBody>
          <a:bodyPr/>
          <a:lstStyle/>
          <a:p>
            <a:pPr>
              <a:buFont typeface="Arial" charset="0"/>
              <a:buChar char="•"/>
              <a:defRPr/>
            </a:pPr>
            <a:r>
              <a:rPr lang="en-CA" dirty="0" smtClean="0">
                <a:solidFill>
                  <a:schemeClr val="tx1">
                    <a:lumMod val="75000"/>
                    <a:lumOff val="25000"/>
                  </a:schemeClr>
                </a:solidFill>
              </a:rPr>
              <a:t>When offering a job to a successful applicant, </a:t>
            </a:r>
            <a:r>
              <a:rPr lang="en-GB" dirty="0" smtClean="0">
                <a:solidFill>
                  <a:schemeClr val="tx1">
                    <a:lumMod val="75000"/>
                    <a:lumOff val="25000"/>
                  </a:schemeClr>
                </a:solidFill>
              </a:rPr>
              <a:t>inform them of your organization’s policies on accommodating employees with disabilities.</a:t>
            </a:r>
            <a:br>
              <a:rPr lang="en-GB" dirty="0" smtClean="0">
                <a:solidFill>
                  <a:schemeClr val="tx1">
                    <a:lumMod val="75000"/>
                    <a:lumOff val="25000"/>
                  </a:schemeClr>
                </a:solidFill>
              </a:rPr>
            </a:br>
            <a:endParaRPr lang="en-GB" dirty="0" smtClean="0">
              <a:solidFill>
                <a:schemeClr val="tx1">
                  <a:lumMod val="75000"/>
                  <a:lumOff val="25000"/>
                </a:schemeClr>
              </a:solidFill>
            </a:endParaRPr>
          </a:p>
          <a:p>
            <a:pPr>
              <a:buFont typeface="Arial" charset="0"/>
              <a:buChar char="•"/>
              <a:defRPr/>
            </a:pPr>
            <a:r>
              <a:rPr lang="en-GB" dirty="0" smtClean="0">
                <a:solidFill>
                  <a:schemeClr val="tx1">
                    <a:lumMod val="75000"/>
                    <a:lumOff val="25000"/>
                  </a:schemeClr>
                </a:solidFill>
              </a:rPr>
              <a:t>This could be provided verbally, in person, by email, or in an offer letter.</a:t>
            </a:r>
            <a:endParaRPr lang="en-CA" dirty="0" smtClean="0">
              <a:solidFill>
                <a:schemeClr val="tx1">
                  <a:lumMod val="75000"/>
                  <a:lumOff val="25000"/>
                </a:schemeClr>
              </a:solidFill>
            </a:endParaRPr>
          </a:p>
        </p:txBody>
      </p:sp>
      <p:sp>
        <p:nvSpPr>
          <p:cNvPr id="39938" name="Title 1"/>
          <p:cNvSpPr>
            <a:spLocks noGrp="1"/>
          </p:cNvSpPr>
          <p:nvPr>
            <p:ph type="title"/>
          </p:nvPr>
        </p:nvSpPr>
        <p:spPr>
          <a:xfrm>
            <a:off x="457200" y="152400"/>
            <a:ext cx="8229600" cy="868363"/>
          </a:xfrm>
        </p:spPr>
        <p:txBody>
          <a:bodyPr/>
          <a:lstStyle/>
          <a:p>
            <a:pPr>
              <a:defRPr/>
            </a:pPr>
            <a:r>
              <a:rPr lang="en-CA" dirty="0" smtClean="0">
                <a:solidFill>
                  <a:schemeClr val="tx1"/>
                </a:solidFill>
              </a:rPr>
              <a:t>Offering a job to a successful applicant</a:t>
            </a:r>
          </a:p>
        </p:txBody>
      </p:sp>
    </p:spTree>
  </p:cSld>
  <p:clrMapOvr>
    <a:masterClrMapping/>
  </p:clrMapOvr>
  <p:transition advTm="1000">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20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fade">
                                      <p:cBhvr>
                                        <p:cTn id="12" dur="2000"/>
                                        <p:tgtEl>
                                          <p:spTgt spid="194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712AF9E-079D-4FC5-96E2-DC478BD03231}" type="slidenum">
              <a:rPr lang="en-CA" altLang="en-US">
                <a:solidFill>
                  <a:srgbClr val="898989"/>
                </a:solidFill>
                <a:latin typeface="Calibri" panose="020F0502020204030204" pitchFamily="34" charset="0"/>
              </a:rPr>
              <a:pPr eaLnBrk="1" hangingPunct="1"/>
              <a:t>12</a:t>
            </a:fld>
            <a:endParaRPr lang="en-CA" altLang="en-US">
              <a:solidFill>
                <a:srgbClr val="898989"/>
              </a:solidFill>
              <a:latin typeface="Calibri" panose="020F0502020204030204" pitchFamily="34" charset="0"/>
            </a:endParaRPr>
          </a:p>
        </p:txBody>
      </p:sp>
      <p:sp>
        <p:nvSpPr>
          <p:cNvPr id="19461"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20483" name="Content Placeholder 2"/>
          <p:cNvSpPr>
            <a:spLocks noGrp="1"/>
          </p:cNvSpPr>
          <p:nvPr>
            <p:ph idx="1"/>
          </p:nvPr>
        </p:nvSpPr>
        <p:spPr/>
        <p:txBody>
          <a:bodyPr/>
          <a:lstStyle/>
          <a:p>
            <a:pPr>
              <a:buFont typeface="Arial" charset="0"/>
              <a:buChar char="•"/>
              <a:defRPr/>
            </a:pPr>
            <a:r>
              <a:rPr lang="en-CA" dirty="0" smtClean="0">
                <a:solidFill>
                  <a:schemeClr val="tx1">
                    <a:lumMod val="75000"/>
                    <a:lumOff val="25000"/>
                  </a:schemeClr>
                </a:solidFill>
              </a:rPr>
              <a:t>Once hired, employees may request accessible formats and communication supports.</a:t>
            </a:r>
            <a:br>
              <a:rPr lang="en-CA" dirty="0" smtClean="0">
                <a:solidFill>
                  <a:schemeClr val="tx1">
                    <a:lumMod val="75000"/>
                    <a:lumOff val="25000"/>
                  </a:schemeClr>
                </a:solidFill>
              </a:rPr>
            </a:br>
            <a:endParaRPr lang="en-CA" dirty="0" smtClean="0">
              <a:solidFill>
                <a:schemeClr val="tx1">
                  <a:lumMod val="75000"/>
                  <a:lumOff val="25000"/>
                </a:schemeClr>
              </a:solidFill>
            </a:endParaRPr>
          </a:p>
          <a:p>
            <a:pPr>
              <a:buFont typeface="Arial" charset="0"/>
              <a:buChar char="•"/>
              <a:defRPr/>
            </a:pPr>
            <a:r>
              <a:rPr lang="en-CA" dirty="0" smtClean="0">
                <a:solidFill>
                  <a:schemeClr val="tx1">
                    <a:lumMod val="75000"/>
                    <a:lumOff val="25000"/>
                  </a:schemeClr>
                </a:solidFill>
              </a:rPr>
              <a:t>This requirement is similar to those in the Information and Communications Standard.</a:t>
            </a:r>
            <a:br>
              <a:rPr lang="en-CA" dirty="0" smtClean="0">
                <a:solidFill>
                  <a:schemeClr val="tx1">
                    <a:lumMod val="75000"/>
                    <a:lumOff val="25000"/>
                  </a:schemeClr>
                </a:solidFill>
              </a:rPr>
            </a:br>
            <a:endParaRPr lang="en-CA" dirty="0" smtClean="0">
              <a:solidFill>
                <a:schemeClr val="tx1">
                  <a:lumMod val="75000"/>
                  <a:lumOff val="25000"/>
                </a:schemeClr>
              </a:solidFill>
            </a:endParaRPr>
          </a:p>
          <a:p>
            <a:pPr>
              <a:buFont typeface="Arial" charset="0"/>
              <a:buChar char="•"/>
              <a:defRPr/>
            </a:pPr>
            <a:r>
              <a:rPr lang="en-CA" dirty="0" smtClean="0">
                <a:solidFill>
                  <a:schemeClr val="tx1">
                    <a:lumMod val="75000"/>
                    <a:lumOff val="25000"/>
                  </a:schemeClr>
                </a:solidFill>
              </a:rPr>
              <a:t>Employers must consult with employees to determine their accessibility needs and how best to accommodate them.</a:t>
            </a:r>
          </a:p>
          <a:p>
            <a:pPr>
              <a:buFont typeface="Arial" charset="0"/>
              <a:buChar char="•"/>
              <a:defRPr/>
            </a:pPr>
            <a:endParaRPr lang="en-CA" dirty="0" smtClean="0">
              <a:solidFill>
                <a:schemeClr val="tx1">
                  <a:lumMod val="75000"/>
                  <a:lumOff val="25000"/>
                </a:schemeClr>
              </a:solidFill>
            </a:endParaRPr>
          </a:p>
        </p:txBody>
      </p:sp>
      <p:sp>
        <p:nvSpPr>
          <p:cNvPr id="41986" name="Title 1"/>
          <p:cNvSpPr>
            <a:spLocks noGrp="1"/>
          </p:cNvSpPr>
          <p:nvPr>
            <p:ph type="title"/>
          </p:nvPr>
        </p:nvSpPr>
        <p:spPr>
          <a:xfrm>
            <a:off x="457200" y="152400"/>
            <a:ext cx="8229600" cy="868363"/>
          </a:xfrm>
        </p:spPr>
        <p:txBody>
          <a:bodyPr/>
          <a:lstStyle/>
          <a:p>
            <a:pPr>
              <a:defRPr/>
            </a:pPr>
            <a:r>
              <a:rPr lang="en-CA" dirty="0" smtClean="0">
                <a:solidFill>
                  <a:schemeClr val="tx1"/>
                </a:solidFill>
              </a:rPr>
              <a:t>Accessible formats and</a:t>
            </a:r>
            <a:br>
              <a:rPr lang="en-CA" dirty="0" smtClean="0">
                <a:solidFill>
                  <a:schemeClr val="tx1"/>
                </a:solidFill>
              </a:rPr>
            </a:br>
            <a:r>
              <a:rPr lang="en-CA" dirty="0" smtClean="0">
                <a:solidFill>
                  <a:schemeClr val="tx1"/>
                </a:solidFill>
              </a:rPr>
              <a:t>communication supports</a:t>
            </a:r>
          </a:p>
        </p:txBody>
      </p:sp>
    </p:spTree>
  </p:cSld>
  <p:clrMapOvr>
    <a:masterClrMapping/>
  </p:clrMapOvr>
  <p:transition advTm="1000">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2000"/>
                                        <p:tgtEl>
                                          <p:spTgt spid="20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fade">
                                      <p:cBhvr>
                                        <p:cTn id="12" dur="2000"/>
                                        <p:tgtEl>
                                          <p:spTgt spid="204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fade">
                                      <p:cBhvr>
                                        <p:cTn id="17" dur="20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FB2CAB7-3602-4420-9E40-32DDD2823EEB}" type="slidenum">
              <a:rPr lang="en-CA" altLang="en-US">
                <a:solidFill>
                  <a:srgbClr val="898989"/>
                </a:solidFill>
                <a:latin typeface="Calibri" panose="020F0502020204030204" pitchFamily="34" charset="0"/>
              </a:rPr>
              <a:pPr eaLnBrk="1" hangingPunct="1"/>
              <a:t>13</a:t>
            </a:fld>
            <a:endParaRPr lang="en-CA" altLang="en-US">
              <a:solidFill>
                <a:srgbClr val="898989"/>
              </a:solidFill>
              <a:latin typeface="Calibri" panose="020F0502020204030204" pitchFamily="34" charset="0"/>
            </a:endParaRPr>
          </a:p>
        </p:txBody>
      </p:sp>
      <p:sp>
        <p:nvSpPr>
          <p:cNvPr id="20485"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21507" name="Content Placeholder 2"/>
          <p:cNvSpPr>
            <a:spLocks noGrp="1"/>
          </p:cNvSpPr>
          <p:nvPr>
            <p:ph idx="1"/>
          </p:nvPr>
        </p:nvSpPr>
        <p:spPr/>
        <p:txBody>
          <a:bodyPr/>
          <a:lstStyle/>
          <a:p>
            <a:pPr>
              <a:buFont typeface="Arial" charset="0"/>
              <a:buChar char="•"/>
              <a:defRPr/>
            </a:pPr>
            <a:r>
              <a:rPr lang="en-CA" dirty="0" smtClean="0">
                <a:solidFill>
                  <a:schemeClr val="tx1">
                    <a:lumMod val="75000"/>
                    <a:lumOff val="25000"/>
                  </a:schemeClr>
                </a:solidFill>
              </a:rPr>
              <a:t>Accessible formats and communication supports can be requested for:</a:t>
            </a:r>
          </a:p>
          <a:p>
            <a:pPr lvl="1">
              <a:buFont typeface="Arial" charset="0"/>
              <a:buChar char="–"/>
              <a:defRPr/>
            </a:pPr>
            <a:r>
              <a:rPr lang="en-CA" dirty="0" smtClean="0">
                <a:solidFill>
                  <a:schemeClr val="tx1">
                    <a:lumMod val="75000"/>
                    <a:lumOff val="25000"/>
                  </a:schemeClr>
                </a:solidFill>
              </a:rPr>
              <a:t>Information required for the employee to perform their job</a:t>
            </a:r>
          </a:p>
          <a:p>
            <a:pPr lvl="1">
              <a:buFont typeface="Arial" charset="0"/>
              <a:buChar char="–"/>
              <a:defRPr/>
            </a:pPr>
            <a:r>
              <a:rPr lang="en-CA" dirty="0" smtClean="0">
                <a:solidFill>
                  <a:schemeClr val="tx1">
                    <a:lumMod val="75000"/>
                    <a:lumOff val="25000"/>
                  </a:schemeClr>
                </a:solidFill>
              </a:rPr>
              <a:t>Information generally available to all employees</a:t>
            </a:r>
            <a:br>
              <a:rPr lang="en-CA" dirty="0" smtClean="0">
                <a:solidFill>
                  <a:schemeClr val="tx1">
                    <a:lumMod val="75000"/>
                    <a:lumOff val="25000"/>
                  </a:schemeClr>
                </a:solidFill>
              </a:rPr>
            </a:br>
            <a:endParaRPr lang="en-CA" dirty="0" smtClean="0">
              <a:solidFill>
                <a:schemeClr val="tx1">
                  <a:lumMod val="75000"/>
                  <a:lumOff val="25000"/>
                </a:schemeClr>
              </a:solidFill>
            </a:endParaRPr>
          </a:p>
          <a:p>
            <a:pPr>
              <a:buFont typeface="Arial" charset="0"/>
              <a:buChar char="•"/>
              <a:defRPr/>
            </a:pPr>
            <a:r>
              <a:rPr lang="en-CA" dirty="0" smtClean="0">
                <a:solidFill>
                  <a:schemeClr val="tx1">
                    <a:lumMod val="75000"/>
                    <a:lumOff val="25000"/>
                  </a:schemeClr>
                </a:solidFill>
              </a:rPr>
              <a:t>Examples of accessible formats or communication supports an employee may require include:</a:t>
            </a:r>
          </a:p>
          <a:p>
            <a:pPr lvl="1">
              <a:buFont typeface="Arial" charset="0"/>
              <a:buChar char="–"/>
              <a:defRPr/>
            </a:pPr>
            <a:r>
              <a:rPr lang="en-CA" dirty="0" smtClean="0">
                <a:solidFill>
                  <a:schemeClr val="tx1">
                    <a:lumMod val="75000"/>
                    <a:lumOff val="25000"/>
                  </a:schemeClr>
                </a:solidFill>
              </a:rPr>
              <a:t>Access to the use of software such as a screen reader</a:t>
            </a:r>
          </a:p>
          <a:p>
            <a:pPr lvl="1">
              <a:buFont typeface="Arial" charset="0"/>
              <a:buChar char="–"/>
              <a:defRPr/>
            </a:pPr>
            <a:r>
              <a:rPr lang="en-CA" dirty="0" smtClean="0">
                <a:solidFill>
                  <a:schemeClr val="tx1">
                    <a:lumMod val="75000"/>
                    <a:lumOff val="25000"/>
                  </a:schemeClr>
                </a:solidFill>
              </a:rPr>
              <a:t>Documents in an electronic format</a:t>
            </a:r>
          </a:p>
          <a:p>
            <a:pPr lvl="1">
              <a:buFont typeface="Arial" charset="0"/>
              <a:buChar char="–"/>
              <a:defRPr/>
            </a:pPr>
            <a:r>
              <a:rPr lang="en-CA" dirty="0" smtClean="0">
                <a:solidFill>
                  <a:schemeClr val="tx1">
                    <a:lumMod val="75000"/>
                    <a:lumOff val="25000"/>
                  </a:schemeClr>
                </a:solidFill>
              </a:rPr>
              <a:t>Text transcripts of visual or audio information</a:t>
            </a:r>
          </a:p>
          <a:p>
            <a:pPr lvl="1">
              <a:buFont typeface="Arial" charset="0"/>
              <a:buChar char="–"/>
              <a:defRPr/>
            </a:pPr>
            <a:endParaRPr lang="en-CA" dirty="0" smtClean="0">
              <a:solidFill>
                <a:schemeClr val="tx1">
                  <a:lumMod val="75000"/>
                  <a:lumOff val="25000"/>
                </a:schemeClr>
              </a:solidFill>
            </a:endParaRPr>
          </a:p>
        </p:txBody>
      </p:sp>
      <p:sp>
        <p:nvSpPr>
          <p:cNvPr id="44034" name="Title 1"/>
          <p:cNvSpPr>
            <a:spLocks noGrp="1"/>
          </p:cNvSpPr>
          <p:nvPr>
            <p:ph type="title"/>
          </p:nvPr>
        </p:nvSpPr>
        <p:spPr>
          <a:xfrm>
            <a:off x="457200" y="152400"/>
            <a:ext cx="8229600" cy="868363"/>
          </a:xfrm>
        </p:spPr>
        <p:txBody>
          <a:bodyPr/>
          <a:lstStyle/>
          <a:p>
            <a:pPr>
              <a:defRPr/>
            </a:pPr>
            <a:r>
              <a:rPr lang="en-CA" dirty="0" smtClean="0">
                <a:solidFill>
                  <a:schemeClr val="tx1"/>
                </a:solidFill>
              </a:rPr>
              <a:t>Examples of accessible formats and communication supports</a:t>
            </a:r>
          </a:p>
        </p:txBody>
      </p:sp>
    </p:spTree>
  </p:cSld>
  <p:clrMapOvr>
    <a:masterClrMapping/>
  </p:clrMapOvr>
  <p:transition advTm="1000">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2000"/>
                                        <p:tgtEl>
                                          <p:spTgt spid="2150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507">
                                            <p:txEl>
                                              <p:pRg st="1" end="1"/>
                                            </p:txEl>
                                          </p:spTgt>
                                        </p:tgtEl>
                                        <p:attrNameLst>
                                          <p:attrName>style.visibility</p:attrName>
                                        </p:attrNameLst>
                                      </p:cBhvr>
                                      <p:to>
                                        <p:strVal val="visible"/>
                                      </p:to>
                                    </p:set>
                                    <p:animEffect transition="in" filter="fade">
                                      <p:cBhvr>
                                        <p:cTn id="10" dur="2000"/>
                                        <p:tgtEl>
                                          <p:spTgt spid="2150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Effect transition="in" filter="fade">
                                      <p:cBhvr>
                                        <p:cTn id="13" dur="2000"/>
                                        <p:tgtEl>
                                          <p:spTgt spid="21507">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507">
                                            <p:txEl>
                                              <p:pRg st="3" end="3"/>
                                            </p:txEl>
                                          </p:spTgt>
                                        </p:tgtEl>
                                        <p:attrNameLst>
                                          <p:attrName>style.visibility</p:attrName>
                                        </p:attrNameLst>
                                      </p:cBhvr>
                                      <p:to>
                                        <p:strVal val="visible"/>
                                      </p:to>
                                    </p:set>
                                    <p:animEffect transition="in" filter="fade">
                                      <p:cBhvr>
                                        <p:cTn id="18" dur="2000"/>
                                        <p:tgtEl>
                                          <p:spTgt spid="2150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507">
                                            <p:txEl>
                                              <p:pRg st="4" end="4"/>
                                            </p:txEl>
                                          </p:spTgt>
                                        </p:tgtEl>
                                        <p:attrNameLst>
                                          <p:attrName>style.visibility</p:attrName>
                                        </p:attrNameLst>
                                      </p:cBhvr>
                                      <p:to>
                                        <p:strVal val="visible"/>
                                      </p:to>
                                    </p:set>
                                    <p:animEffect transition="in" filter="fade">
                                      <p:cBhvr>
                                        <p:cTn id="21" dur="2000"/>
                                        <p:tgtEl>
                                          <p:spTgt spid="21507">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507">
                                            <p:txEl>
                                              <p:pRg st="5" end="5"/>
                                            </p:txEl>
                                          </p:spTgt>
                                        </p:tgtEl>
                                        <p:attrNameLst>
                                          <p:attrName>style.visibility</p:attrName>
                                        </p:attrNameLst>
                                      </p:cBhvr>
                                      <p:to>
                                        <p:strVal val="visible"/>
                                      </p:to>
                                    </p:set>
                                    <p:animEffect transition="in" filter="fade">
                                      <p:cBhvr>
                                        <p:cTn id="24" dur="2000"/>
                                        <p:tgtEl>
                                          <p:spTgt spid="21507">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animEffect transition="in" filter="fade">
                                      <p:cBhvr>
                                        <p:cTn id="27" dur="2000"/>
                                        <p:tgtEl>
                                          <p:spTgt spid="215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659DFA3-CFDC-47CE-A8A2-C5BA96201FD6}" type="slidenum">
              <a:rPr lang="en-CA" altLang="en-US">
                <a:solidFill>
                  <a:srgbClr val="898989"/>
                </a:solidFill>
                <a:latin typeface="Calibri" panose="020F0502020204030204" pitchFamily="34" charset="0"/>
              </a:rPr>
              <a:pPr eaLnBrk="1" hangingPunct="1"/>
              <a:t>14</a:t>
            </a:fld>
            <a:endParaRPr lang="en-CA" altLang="en-US">
              <a:solidFill>
                <a:srgbClr val="898989"/>
              </a:solidFill>
              <a:latin typeface="Calibri" panose="020F0502020204030204" pitchFamily="34" charset="0"/>
            </a:endParaRPr>
          </a:p>
        </p:txBody>
      </p:sp>
      <p:sp>
        <p:nvSpPr>
          <p:cNvPr id="21509"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pic>
        <p:nvPicPr>
          <p:cNvPr id="21510" name="Picture 5" descr="Papers and a P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52750" y="3543300"/>
            <a:ext cx="3059113"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Content Placeholder 2"/>
          <p:cNvSpPr>
            <a:spLocks noGrp="1"/>
          </p:cNvSpPr>
          <p:nvPr>
            <p:ph idx="1"/>
          </p:nvPr>
        </p:nvSpPr>
        <p:spPr/>
        <p:txBody>
          <a:bodyPr/>
          <a:lstStyle/>
          <a:p>
            <a:pPr>
              <a:buFont typeface="Arial" charset="0"/>
              <a:buChar char="•"/>
              <a:defRPr/>
            </a:pPr>
            <a:r>
              <a:rPr lang="en-CA" dirty="0" smtClean="0">
                <a:solidFill>
                  <a:schemeClr val="tx1">
                    <a:lumMod val="75000"/>
                    <a:lumOff val="25000"/>
                  </a:schemeClr>
                </a:solidFill>
              </a:rPr>
              <a:t>The standard requires all employers (</a:t>
            </a:r>
            <a:r>
              <a:rPr lang="en-CA" b="1" dirty="0" smtClean="0">
                <a:solidFill>
                  <a:schemeClr val="tx1">
                    <a:lumMod val="75000"/>
                    <a:lumOff val="25000"/>
                  </a:schemeClr>
                </a:solidFill>
              </a:rPr>
              <a:t>except small organizations</a:t>
            </a:r>
            <a:r>
              <a:rPr lang="en-CA" dirty="0" smtClean="0">
                <a:solidFill>
                  <a:schemeClr val="tx1">
                    <a:lumMod val="75000"/>
                    <a:lumOff val="25000"/>
                  </a:schemeClr>
                </a:solidFill>
              </a:rPr>
              <a:t>) to have a written process to document individual accommodation plans for employees with disabilities.</a:t>
            </a:r>
            <a:br>
              <a:rPr lang="en-CA" dirty="0" smtClean="0">
                <a:solidFill>
                  <a:schemeClr val="tx1">
                    <a:lumMod val="75000"/>
                    <a:lumOff val="25000"/>
                  </a:schemeClr>
                </a:solidFill>
              </a:rPr>
            </a:br>
            <a:endParaRPr lang="en-CA" dirty="0" smtClean="0">
              <a:solidFill>
                <a:schemeClr val="tx1">
                  <a:lumMod val="75000"/>
                  <a:lumOff val="25000"/>
                </a:schemeClr>
              </a:solidFill>
            </a:endParaRPr>
          </a:p>
          <a:p>
            <a:pPr>
              <a:buFont typeface="Arial" charset="0"/>
              <a:buChar char="•"/>
              <a:defRPr/>
            </a:pPr>
            <a:r>
              <a:rPr lang="en-CA" dirty="0" smtClean="0">
                <a:solidFill>
                  <a:schemeClr val="tx1">
                    <a:lumMod val="75000"/>
                    <a:lumOff val="25000"/>
                  </a:schemeClr>
                </a:solidFill>
              </a:rPr>
              <a:t>This will help organizations have a clear and consistent approach for accommodating employees with disabilities.</a:t>
            </a:r>
          </a:p>
          <a:p>
            <a:pPr>
              <a:buFont typeface="Arial" charset="0"/>
              <a:buChar char="•"/>
              <a:defRPr/>
            </a:pPr>
            <a:endParaRPr lang="en-CA" dirty="0" smtClean="0">
              <a:solidFill>
                <a:schemeClr val="tx1">
                  <a:lumMod val="75000"/>
                  <a:lumOff val="25000"/>
                </a:schemeClr>
              </a:solidFill>
            </a:endParaRPr>
          </a:p>
        </p:txBody>
      </p:sp>
      <p:sp>
        <p:nvSpPr>
          <p:cNvPr id="46082" name="Title 1"/>
          <p:cNvSpPr>
            <a:spLocks noGrp="1"/>
          </p:cNvSpPr>
          <p:nvPr>
            <p:ph type="title"/>
          </p:nvPr>
        </p:nvSpPr>
        <p:spPr>
          <a:xfrm>
            <a:off x="457200" y="152400"/>
            <a:ext cx="8229600" cy="868363"/>
          </a:xfrm>
        </p:spPr>
        <p:txBody>
          <a:bodyPr/>
          <a:lstStyle/>
          <a:p>
            <a:pPr>
              <a:defRPr/>
            </a:pPr>
            <a:r>
              <a:rPr lang="en-CA" dirty="0" smtClean="0">
                <a:solidFill>
                  <a:schemeClr val="tx1"/>
                </a:solidFill>
              </a:rPr>
              <a:t>Documented individual accommodation plans</a:t>
            </a:r>
          </a:p>
        </p:txBody>
      </p:sp>
    </p:spTree>
  </p:cSld>
  <p:clrMapOvr>
    <a:masterClrMapping/>
  </p:clrMapOvr>
  <p:transition advTm="1000">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20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fade">
                                      <p:cBhvr>
                                        <p:cTn id="12" dur="2000"/>
                                        <p:tgtEl>
                                          <p:spTgt spid="22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9A20BEB-835D-4420-8FEE-E88D2832EA01}" type="slidenum">
              <a:rPr lang="en-CA" altLang="en-US">
                <a:solidFill>
                  <a:srgbClr val="898989"/>
                </a:solidFill>
                <a:latin typeface="Calibri" panose="020F0502020204030204" pitchFamily="34" charset="0"/>
              </a:rPr>
              <a:pPr eaLnBrk="1" hangingPunct="1"/>
              <a:t>15</a:t>
            </a:fld>
            <a:endParaRPr lang="en-CA" altLang="en-US">
              <a:solidFill>
                <a:srgbClr val="898989"/>
              </a:solidFill>
              <a:latin typeface="Calibri" panose="020F0502020204030204" pitchFamily="34" charset="0"/>
            </a:endParaRPr>
          </a:p>
        </p:txBody>
      </p:sp>
      <p:sp>
        <p:nvSpPr>
          <p:cNvPr id="22533"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23555" name="Content Placeholder 2"/>
          <p:cNvSpPr>
            <a:spLocks noGrp="1"/>
          </p:cNvSpPr>
          <p:nvPr>
            <p:ph idx="1"/>
          </p:nvPr>
        </p:nvSpPr>
        <p:spPr/>
        <p:txBody>
          <a:bodyPr/>
          <a:lstStyle/>
          <a:p>
            <a:pPr>
              <a:buFont typeface="Arial" charset="0"/>
              <a:buChar char="•"/>
              <a:defRPr/>
            </a:pPr>
            <a:r>
              <a:rPr lang="en-CA" dirty="0" smtClean="0">
                <a:solidFill>
                  <a:schemeClr val="tx1">
                    <a:lumMod val="75000"/>
                    <a:lumOff val="25000"/>
                  </a:schemeClr>
                </a:solidFill>
              </a:rPr>
              <a:t>An individual accommodation plan is a formal way to record and review the workplace-related accommodations that will be provided to an employee with a disability.</a:t>
            </a:r>
            <a:br>
              <a:rPr lang="en-CA" dirty="0" smtClean="0">
                <a:solidFill>
                  <a:schemeClr val="tx1">
                    <a:lumMod val="75000"/>
                    <a:lumOff val="25000"/>
                  </a:schemeClr>
                </a:solidFill>
              </a:rPr>
            </a:br>
            <a:r>
              <a:rPr lang="en-CA" dirty="0" smtClean="0">
                <a:solidFill>
                  <a:schemeClr val="tx1">
                    <a:lumMod val="75000"/>
                    <a:lumOff val="25000"/>
                  </a:schemeClr>
                </a:solidFill>
              </a:rPr>
              <a:t> </a:t>
            </a:r>
          </a:p>
          <a:p>
            <a:pPr>
              <a:buFont typeface="Arial" charset="0"/>
              <a:buChar char="•"/>
              <a:defRPr/>
            </a:pPr>
            <a:r>
              <a:rPr lang="en-CA" dirty="0" smtClean="0">
                <a:solidFill>
                  <a:schemeClr val="tx1">
                    <a:lumMod val="75000"/>
                    <a:lumOff val="25000"/>
                  </a:schemeClr>
                </a:solidFill>
              </a:rPr>
              <a:t>Employers must work with an employee with a disability to find the appropriate accommodation to meet the individual’s accommodation needs.</a:t>
            </a:r>
            <a:br>
              <a:rPr lang="en-CA" dirty="0" smtClean="0">
                <a:solidFill>
                  <a:schemeClr val="tx1">
                    <a:lumMod val="75000"/>
                    <a:lumOff val="25000"/>
                  </a:schemeClr>
                </a:solidFill>
              </a:rPr>
            </a:br>
            <a:r>
              <a:rPr lang="en-CA" dirty="0" smtClean="0">
                <a:solidFill>
                  <a:schemeClr val="tx1">
                    <a:lumMod val="75000"/>
                    <a:lumOff val="25000"/>
                  </a:schemeClr>
                </a:solidFill>
              </a:rPr>
              <a:t> </a:t>
            </a:r>
          </a:p>
          <a:p>
            <a:pPr>
              <a:buFont typeface="Arial" charset="0"/>
              <a:buChar char="•"/>
              <a:defRPr/>
            </a:pPr>
            <a:r>
              <a:rPr lang="en-CA" dirty="0" smtClean="0">
                <a:solidFill>
                  <a:schemeClr val="tx1">
                    <a:lumMod val="75000"/>
                    <a:lumOff val="25000"/>
                  </a:schemeClr>
                </a:solidFill>
              </a:rPr>
              <a:t>For example, an accommodation might include the need to provide screen reader software for a computer.</a:t>
            </a:r>
          </a:p>
          <a:p>
            <a:pPr>
              <a:buFont typeface="Arial" charset="0"/>
              <a:buChar char="•"/>
              <a:defRPr/>
            </a:pPr>
            <a:endParaRPr lang="en-CA" dirty="0" smtClean="0">
              <a:solidFill>
                <a:schemeClr val="tx1">
                  <a:lumMod val="75000"/>
                  <a:lumOff val="25000"/>
                </a:schemeClr>
              </a:solidFill>
            </a:endParaRPr>
          </a:p>
        </p:txBody>
      </p:sp>
      <p:sp>
        <p:nvSpPr>
          <p:cNvPr id="48130" name="Title 1"/>
          <p:cNvSpPr>
            <a:spLocks noGrp="1"/>
          </p:cNvSpPr>
          <p:nvPr>
            <p:ph type="title"/>
          </p:nvPr>
        </p:nvSpPr>
        <p:spPr>
          <a:xfrm>
            <a:off x="457200" y="152400"/>
            <a:ext cx="8229600" cy="868363"/>
          </a:xfrm>
        </p:spPr>
        <p:txBody>
          <a:bodyPr/>
          <a:lstStyle/>
          <a:p>
            <a:pPr>
              <a:defRPr/>
            </a:pPr>
            <a:r>
              <a:rPr lang="en-CA" dirty="0" smtClean="0">
                <a:solidFill>
                  <a:schemeClr val="tx1"/>
                </a:solidFill>
              </a:rPr>
              <a:t>What is an individual accommodation plan?</a:t>
            </a:r>
          </a:p>
        </p:txBody>
      </p:sp>
    </p:spTree>
  </p:cSld>
  <p:clrMapOvr>
    <a:masterClrMapping/>
  </p:clrMapOvr>
  <p:transition advTm="1000">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20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fade">
                                      <p:cBhvr>
                                        <p:cTn id="12" dur="2000"/>
                                        <p:tgtEl>
                                          <p:spTgt spid="235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fade">
                                      <p:cBhvr>
                                        <p:cTn id="17" dur="20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C3D7489-867E-4FB1-A2D7-6E8C0B18755E}" type="slidenum">
              <a:rPr lang="en-CA" altLang="en-US">
                <a:solidFill>
                  <a:srgbClr val="898989"/>
                </a:solidFill>
                <a:latin typeface="Calibri" panose="020F0502020204030204" pitchFamily="34" charset="0"/>
              </a:rPr>
              <a:pPr eaLnBrk="1" hangingPunct="1"/>
              <a:t>16</a:t>
            </a:fld>
            <a:endParaRPr lang="en-CA" altLang="en-US">
              <a:solidFill>
                <a:srgbClr val="898989"/>
              </a:solidFill>
              <a:latin typeface="Calibri" panose="020F0502020204030204" pitchFamily="34" charset="0"/>
            </a:endParaRPr>
          </a:p>
        </p:txBody>
      </p:sp>
      <p:sp>
        <p:nvSpPr>
          <p:cNvPr id="23557"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24579" name="Content Placeholder 2"/>
          <p:cNvSpPr>
            <a:spLocks noGrp="1"/>
          </p:cNvSpPr>
          <p:nvPr>
            <p:ph idx="1"/>
          </p:nvPr>
        </p:nvSpPr>
        <p:spPr/>
        <p:txBody>
          <a:bodyPr/>
          <a:lstStyle/>
          <a:p>
            <a:pPr>
              <a:buFont typeface="Arial" charset="0"/>
              <a:buChar char="•"/>
              <a:defRPr/>
            </a:pPr>
            <a:r>
              <a:rPr lang="en-CA" dirty="0" smtClean="0">
                <a:solidFill>
                  <a:schemeClr val="tx1">
                    <a:lumMod val="75000"/>
                    <a:lumOff val="25000"/>
                  </a:schemeClr>
                </a:solidFill>
              </a:rPr>
              <a:t>The standard specifies a number of elements that must be included in the process for developing documented individual accommodation plans, including:</a:t>
            </a:r>
          </a:p>
          <a:p>
            <a:pPr lvl="1">
              <a:buFont typeface="Arial" charset="0"/>
              <a:buChar char="–"/>
              <a:defRPr/>
            </a:pPr>
            <a:r>
              <a:rPr lang="en-CA" dirty="0" smtClean="0">
                <a:solidFill>
                  <a:schemeClr val="tx1">
                    <a:lumMod val="75000"/>
                    <a:lumOff val="25000"/>
                  </a:schemeClr>
                </a:solidFill>
              </a:rPr>
              <a:t>How the employee can participate in the process</a:t>
            </a:r>
          </a:p>
          <a:p>
            <a:pPr lvl="1">
              <a:buFont typeface="Arial" charset="0"/>
              <a:buChar char="–"/>
              <a:defRPr/>
            </a:pPr>
            <a:r>
              <a:rPr lang="en-CA" dirty="0" smtClean="0">
                <a:solidFill>
                  <a:schemeClr val="tx1">
                    <a:lumMod val="75000"/>
                    <a:lumOff val="25000"/>
                  </a:schemeClr>
                </a:solidFill>
              </a:rPr>
              <a:t>How the employer can seek outside expert advice to help determine an employee’s accommodation needs</a:t>
            </a:r>
          </a:p>
          <a:p>
            <a:pPr lvl="1">
              <a:buFont typeface="Arial" charset="0"/>
              <a:buChar char="–"/>
              <a:defRPr/>
            </a:pPr>
            <a:r>
              <a:rPr lang="en-CA" dirty="0" smtClean="0">
                <a:solidFill>
                  <a:schemeClr val="tx1">
                    <a:lumMod val="75000"/>
                    <a:lumOff val="25000"/>
                  </a:schemeClr>
                </a:solidFill>
              </a:rPr>
              <a:t>How the privacy of personal information will be protected</a:t>
            </a:r>
          </a:p>
          <a:p>
            <a:pPr lvl="1">
              <a:buFont typeface="Arial" charset="0"/>
              <a:buChar char="–"/>
              <a:defRPr/>
            </a:pPr>
            <a:r>
              <a:rPr lang="en-CA" dirty="0" smtClean="0">
                <a:solidFill>
                  <a:schemeClr val="tx1">
                    <a:lumMod val="75000"/>
                    <a:lumOff val="25000"/>
                  </a:schemeClr>
                </a:solidFill>
              </a:rPr>
              <a:t>How often the plan will be reviewed</a:t>
            </a:r>
          </a:p>
        </p:txBody>
      </p:sp>
      <p:sp>
        <p:nvSpPr>
          <p:cNvPr id="50178" name="Title 1"/>
          <p:cNvSpPr>
            <a:spLocks noGrp="1"/>
          </p:cNvSpPr>
          <p:nvPr>
            <p:ph type="title"/>
          </p:nvPr>
        </p:nvSpPr>
        <p:spPr>
          <a:xfrm>
            <a:off x="457200" y="152400"/>
            <a:ext cx="8229600" cy="868363"/>
          </a:xfrm>
        </p:spPr>
        <p:txBody>
          <a:bodyPr/>
          <a:lstStyle/>
          <a:p>
            <a:pPr>
              <a:defRPr/>
            </a:pPr>
            <a:r>
              <a:rPr lang="en-CA" dirty="0" smtClean="0">
                <a:solidFill>
                  <a:schemeClr val="tx1"/>
                </a:solidFill>
              </a:rPr>
              <a:t>Elements to include in individual</a:t>
            </a:r>
            <a:br>
              <a:rPr lang="en-CA" dirty="0" smtClean="0">
                <a:solidFill>
                  <a:schemeClr val="tx1"/>
                </a:solidFill>
              </a:rPr>
            </a:br>
            <a:r>
              <a:rPr lang="en-CA" dirty="0" smtClean="0">
                <a:solidFill>
                  <a:schemeClr val="tx1"/>
                </a:solidFill>
              </a:rPr>
              <a:t>accommodation plans</a:t>
            </a:r>
          </a:p>
        </p:txBody>
      </p:sp>
    </p:spTree>
  </p:cSld>
  <p:clrMapOvr>
    <a:masterClrMapping/>
  </p:clrMapOvr>
  <p:transition advTm="1000">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2000"/>
                                        <p:tgtEl>
                                          <p:spTgt spid="2457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579">
                                            <p:txEl>
                                              <p:pRg st="1" end="1"/>
                                            </p:txEl>
                                          </p:spTgt>
                                        </p:tgtEl>
                                        <p:attrNameLst>
                                          <p:attrName>style.visibility</p:attrName>
                                        </p:attrNameLst>
                                      </p:cBhvr>
                                      <p:to>
                                        <p:strVal val="visible"/>
                                      </p:to>
                                    </p:set>
                                    <p:animEffect transition="in" filter="fade">
                                      <p:cBhvr>
                                        <p:cTn id="10" dur="2000"/>
                                        <p:tgtEl>
                                          <p:spTgt spid="2457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animEffect transition="in" filter="fade">
                                      <p:cBhvr>
                                        <p:cTn id="13" dur="2000"/>
                                        <p:tgtEl>
                                          <p:spTgt spid="2457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579">
                                            <p:txEl>
                                              <p:pRg st="3" end="3"/>
                                            </p:txEl>
                                          </p:spTgt>
                                        </p:tgtEl>
                                        <p:attrNameLst>
                                          <p:attrName>style.visibility</p:attrName>
                                        </p:attrNameLst>
                                      </p:cBhvr>
                                      <p:to>
                                        <p:strVal val="visible"/>
                                      </p:to>
                                    </p:set>
                                    <p:animEffect transition="in" filter="fade">
                                      <p:cBhvr>
                                        <p:cTn id="16" dur="2000"/>
                                        <p:tgtEl>
                                          <p:spTgt spid="2457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animEffect transition="in" filter="fade">
                                      <p:cBhvr>
                                        <p:cTn id="19" dur="20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596E1D0-5A76-41B5-986F-B8B837C06EDA}" type="slidenum">
              <a:rPr lang="en-CA" altLang="en-US">
                <a:solidFill>
                  <a:srgbClr val="898989"/>
                </a:solidFill>
                <a:latin typeface="Calibri" panose="020F0502020204030204" pitchFamily="34" charset="0"/>
              </a:rPr>
              <a:pPr eaLnBrk="1" hangingPunct="1"/>
              <a:t>17</a:t>
            </a:fld>
            <a:endParaRPr lang="en-CA" altLang="en-US">
              <a:solidFill>
                <a:srgbClr val="898989"/>
              </a:solidFill>
              <a:latin typeface="Calibri" panose="020F0502020204030204" pitchFamily="34" charset="0"/>
            </a:endParaRPr>
          </a:p>
        </p:txBody>
      </p:sp>
      <p:sp>
        <p:nvSpPr>
          <p:cNvPr id="24581"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25603" name="Content Placeholder 2"/>
          <p:cNvSpPr>
            <a:spLocks noGrp="1"/>
          </p:cNvSpPr>
          <p:nvPr>
            <p:ph idx="1"/>
          </p:nvPr>
        </p:nvSpPr>
        <p:spPr/>
        <p:txBody>
          <a:bodyPr/>
          <a:lstStyle/>
          <a:p>
            <a:pPr>
              <a:spcAft>
                <a:spcPts val="1500"/>
              </a:spcAft>
              <a:buFont typeface="Arial" charset="0"/>
              <a:buChar char="•"/>
              <a:defRPr/>
            </a:pPr>
            <a:r>
              <a:rPr lang="en-CA" dirty="0" smtClean="0">
                <a:solidFill>
                  <a:schemeClr val="tx1">
                    <a:lumMod val="75000"/>
                    <a:lumOff val="25000"/>
                  </a:schemeClr>
                </a:solidFill>
              </a:rPr>
              <a:t>Individualized emergency response information can help both employees with disabilities and organizations prepare for various emergencies such as fire, power outages or severe weather.</a:t>
            </a:r>
          </a:p>
          <a:p>
            <a:pPr>
              <a:spcAft>
                <a:spcPts val="1500"/>
              </a:spcAft>
              <a:buFont typeface="Arial" charset="0"/>
              <a:buChar char="•"/>
              <a:defRPr/>
            </a:pPr>
            <a:r>
              <a:rPr lang="en-CA" dirty="0" smtClean="0">
                <a:solidFill>
                  <a:schemeClr val="tx1">
                    <a:lumMod val="75000"/>
                    <a:lumOff val="25000"/>
                  </a:schemeClr>
                </a:solidFill>
              </a:rPr>
              <a:t>For example, an employee who cannot hear a fire alarm will need to know how and when to safely exit the building in the event of a fire.</a:t>
            </a:r>
          </a:p>
          <a:p>
            <a:pPr>
              <a:buFont typeface="Arial" charset="0"/>
              <a:buChar char="•"/>
              <a:defRPr/>
            </a:pPr>
            <a:r>
              <a:rPr lang="en-CA" dirty="0" smtClean="0">
                <a:solidFill>
                  <a:schemeClr val="tx1">
                    <a:lumMod val="75000"/>
                    <a:lumOff val="25000"/>
                  </a:schemeClr>
                </a:solidFill>
              </a:rPr>
              <a:t>Every employer must provide individualized workplace emergency response information to employees with disabilities if:</a:t>
            </a:r>
          </a:p>
          <a:p>
            <a:pPr lvl="1" indent="-285750">
              <a:buFont typeface="Arial" charset="0"/>
              <a:buChar char="–"/>
              <a:defRPr/>
            </a:pPr>
            <a:r>
              <a:rPr lang="en-CA" dirty="0" smtClean="0">
                <a:solidFill>
                  <a:schemeClr val="tx1">
                    <a:lumMod val="75000"/>
                    <a:lumOff val="25000"/>
                  </a:schemeClr>
                </a:solidFill>
              </a:rPr>
              <a:t>The disability makes it necessary, and</a:t>
            </a:r>
          </a:p>
          <a:p>
            <a:pPr lvl="1" indent="-285750">
              <a:buFont typeface="Arial" charset="0"/>
              <a:buChar char="–"/>
              <a:defRPr/>
            </a:pPr>
            <a:r>
              <a:rPr lang="en-CA" dirty="0" smtClean="0">
                <a:solidFill>
                  <a:schemeClr val="tx1">
                    <a:lumMod val="75000"/>
                    <a:lumOff val="25000"/>
                  </a:schemeClr>
                </a:solidFill>
              </a:rPr>
              <a:t>The employer is aware of the need.</a:t>
            </a:r>
          </a:p>
          <a:p>
            <a:pPr>
              <a:spcBef>
                <a:spcPts val="1500"/>
              </a:spcBef>
              <a:spcAft>
                <a:spcPts val="1200"/>
              </a:spcAft>
              <a:buFont typeface="Arial" charset="0"/>
              <a:buChar char="•"/>
              <a:defRPr/>
            </a:pPr>
            <a:r>
              <a:rPr lang="en-CA" dirty="0" smtClean="0">
                <a:solidFill>
                  <a:schemeClr val="tx1">
                    <a:lumMod val="75000"/>
                    <a:lumOff val="25000"/>
                  </a:schemeClr>
                </a:solidFill>
              </a:rPr>
              <a:t>With the employee’s consent, you must ensure the information is shared with anyone designated to help them in an emergency.</a:t>
            </a:r>
          </a:p>
        </p:txBody>
      </p:sp>
      <p:sp>
        <p:nvSpPr>
          <p:cNvPr id="52226" name="Title 1"/>
          <p:cNvSpPr>
            <a:spLocks noGrp="1"/>
          </p:cNvSpPr>
          <p:nvPr>
            <p:ph type="title"/>
          </p:nvPr>
        </p:nvSpPr>
        <p:spPr>
          <a:xfrm>
            <a:off x="457200" y="152400"/>
            <a:ext cx="8229600" cy="868363"/>
          </a:xfrm>
        </p:spPr>
        <p:txBody>
          <a:bodyPr/>
          <a:lstStyle/>
          <a:p>
            <a:pPr>
              <a:defRPr/>
            </a:pPr>
            <a:r>
              <a:rPr lang="en-CA" dirty="0" smtClean="0">
                <a:solidFill>
                  <a:schemeClr val="tx1"/>
                </a:solidFill>
              </a:rPr>
              <a:t>Workplace emergency response information</a:t>
            </a:r>
          </a:p>
        </p:txBody>
      </p:sp>
    </p:spTree>
  </p:cSld>
  <p:clrMapOvr>
    <a:masterClrMapping/>
  </p:clrMapOvr>
  <p:transition advTm="1000">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20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fade">
                                      <p:cBhvr>
                                        <p:cTn id="12" dur="2000"/>
                                        <p:tgtEl>
                                          <p:spTgt spid="25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fade">
                                      <p:cBhvr>
                                        <p:cTn id="17" dur="2000"/>
                                        <p:tgtEl>
                                          <p:spTgt spid="2560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603">
                                            <p:txEl>
                                              <p:pRg st="3" end="3"/>
                                            </p:txEl>
                                          </p:spTgt>
                                        </p:tgtEl>
                                        <p:attrNameLst>
                                          <p:attrName>style.visibility</p:attrName>
                                        </p:attrNameLst>
                                      </p:cBhvr>
                                      <p:to>
                                        <p:strVal val="visible"/>
                                      </p:to>
                                    </p:set>
                                    <p:animEffect transition="in" filter="fade">
                                      <p:cBhvr>
                                        <p:cTn id="20" dur="2000"/>
                                        <p:tgtEl>
                                          <p:spTgt spid="2560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animEffect transition="in" filter="fade">
                                      <p:cBhvr>
                                        <p:cTn id="23" dur="2000"/>
                                        <p:tgtEl>
                                          <p:spTgt spid="25603">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5603">
                                            <p:txEl>
                                              <p:pRg st="5" end="5"/>
                                            </p:txEl>
                                          </p:spTgt>
                                        </p:tgtEl>
                                        <p:attrNameLst>
                                          <p:attrName>style.visibility</p:attrName>
                                        </p:attrNameLst>
                                      </p:cBhvr>
                                      <p:to>
                                        <p:strVal val="visible"/>
                                      </p:to>
                                    </p:set>
                                    <p:animEffect transition="in" filter="fade">
                                      <p:cBhvr>
                                        <p:cTn id="28" dur="2000"/>
                                        <p:tgtEl>
                                          <p:spTgt spid="256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92013D7-B194-40FC-A7E2-9F15AA5DCD68}" type="slidenum">
              <a:rPr lang="en-CA" altLang="en-US">
                <a:solidFill>
                  <a:srgbClr val="898989"/>
                </a:solidFill>
                <a:latin typeface="Calibri" panose="020F0502020204030204" pitchFamily="34" charset="0"/>
              </a:rPr>
              <a:pPr eaLnBrk="1" hangingPunct="1"/>
              <a:t>18</a:t>
            </a:fld>
            <a:endParaRPr lang="en-CA" altLang="en-US">
              <a:solidFill>
                <a:srgbClr val="898989"/>
              </a:solidFill>
              <a:latin typeface="Calibri" panose="020F0502020204030204" pitchFamily="34" charset="0"/>
            </a:endParaRPr>
          </a:p>
        </p:txBody>
      </p:sp>
      <p:sp>
        <p:nvSpPr>
          <p:cNvPr id="25605"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26627" name="Content Placeholder 2"/>
          <p:cNvSpPr>
            <a:spLocks noGrp="1"/>
          </p:cNvSpPr>
          <p:nvPr>
            <p:ph idx="1"/>
          </p:nvPr>
        </p:nvSpPr>
        <p:spPr/>
        <p:txBody>
          <a:bodyPr/>
          <a:lstStyle/>
          <a:p>
            <a:pPr>
              <a:buFont typeface="Arial" charset="0"/>
              <a:buChar char="•"/>
              <a:defRPr/>
            </a:pPr>
            <a:r>
              <a:rPr lang="en-CA" dirty="0" smtClean="0">
                <a:solidFill>
                  <a:schemeClr val="tx1">
                    <a:lumMod val="75000"/>
                    <a:lumOff val="25000"/>
                  </a:schemeClr>
                </a:solidFill>
              </a:rPr>
              <a:t>This emergency response information must be reviewed when:</a:t>
            </a:r>
          </a:p>
          <a:p>
            <a:pPr lvl="1">
              <a:buFont typeface="Arial" charset="0"/>
              <a:buChar char="–"/>
              <a:defRPr/>
            </a:pPr>
            <a:r>
              <a:rPr lang="en-CA" dirty="0" smtClean="0">
                <a:solidFill>
                  <a:schemeClr val="tx1">
                    <a:lumMod val="75000"/>
                    <a:lumOff val="25000"/>
                  </a:schemeClr>
                </a:solidFill>
              </a:rPr>
              <a:t>The employee moves to a different location in your organization.</a:t>
            </a:r>
          </a:p>
          <a:p>
            <a:pPr lvl="1">
              <a:buFont typeface="Arial" charset="0"/>
              <a:buChar char="–"/>
              <a:defRPr/>
            </a:pPr>
            <a:r>
              <a:rPr lang="en-CA" dirty="0" smtClean="0">
                <a:solidFill>
                  <a:schemeClr val="tx1">
                    <a:lumMod val="75000"/>
                    <a:lumOff val="25000"/>
                  </a:schemeClr>
                </a:solidFill>
              </a:rPr>
              <a:t>The employee’s overall accommodation needs or plan are reviewed.</a:t>
            </a:r>
          </a:p>
          <a:p>
            <a:pPr lvl="1">
              <a:buFont typeface="Arial" charset="0"/>
              <a:buChar char="–"/>
              <a:defRPr/>
            </a:pPr>
            <a:r>
              <a:rPr lang="en-CA" dirty="0" smtClean="0">
                <a:solidFill>
                  <a:schemeClr val="tx1">
                    <a:lumMod val="75000"/>
                    <a:lumOff val="25000"/>
                  </a:schemeClr>
                </a:solidFill>
              </a:rPr>
              <a:t>You review your organization’s emergency response policies.</a:t>
            </a:r>
          </a:p>
          <a:p>
            <a:pPr lvl="1">
              <a:buFont typeface="Arial" charset="0"/>
              <a:buChar char="–"/>
              <a:defRPr/>
            </a:pPr>
            <a:endParaRPr lang="en-CA" dirty="0" smtClean="0">
              <a:solidFill>
                <a:schemeClr val="tx1">
                  <a:lumMod val="75000"/>
                  <a:lumOff val="25000"/>
                </a:schemeClr>
              </a:solidFill>
            </a:endParaRPr>
          </a:p>
          <a:p>
            <a:pPr eaLnBrk="1" hangingPunct="1">
              <a:buFont typeface="Arial" charset="0"/>
              <a:buNone/>
              <a:defRPr/>
            </a:pPr>
            <a:r>
              <a:rPr lang="en-CA" dirty="0" smtClean="0">
                <a:solidFill>
                  <a:schemeClr val="tx1">
                    <a:lumMod val="75000"/>
                    <a:lumOff val="25000"/>
                  </a:schemeClr>
                </a:solidFill>
              </a:rPr>
              <a:t>For all organizations:</a:t>
            </a:r>
          </a:p>
          <a:p>
            <a:pPr eaLnBrk="1" hangingPunct="1">
              <a:buFont typeface="Arial" charset="0"/>
              <a:buChar char="•"/>
              <a:defRPr/>
            </a:pPr>
            <a:r>
              <a:rPr lang="en-CA" dirty="0" smtClean="0">
                <a:solidFill>
                  <a:schemeClr val="tx1">
                    <a:lumMod val="75000"/>
                    <a:lumOff val="25000"/>
                  </a:schemeClr>
                </a:solidFill>
              </a:rPr>
              <a:t>The deadline to provide individualized emergency response information is </a:t>
            </a:r>
            <a:r>
              <a:rPr lang="en-CA" b="1" dirty="0" smtClean="0">
                <a:solidFill>
                  <a:schemeClr val="tx1">
                    <a:lumMod val="75000"/>
                    <a:lumOff val="25000"/>
                  </a:schemeClr>
                </a:solidFill>
              </a:rPr>
              <a:t>January 1, 2012</a:t>
            </a:r>
            <a:r>
              <a:rPr lang="en-CA" dirty="0" smtClean="0">
                <a:solidFill>
                  <a:schemeClr val="tx1">
                    <a:lumMod val="75000"/>
                    <a:lumOff val="25000"/>
                  </a:schemeClr>
                </a:solidFill>
              </a:rPr>
              <a:t>.</a:t>
            </a:r>
          </a:p>
          <a:p>
            <a:pPr eaLnBrk="1" hangingPunct="1">
              <a:buFont typeface="Arial" charset="0"/>
              <a:buNone/>
              <a:defRPr/>
            </a:pPr>
            <a:endParaRPr lang="en-CA" dirty="0" smtClean="0">
              <a:solidFill>
                <a:schemeClr val="tx1">
                  <a:lumMod val="75000"/>
                  <a:lumOff val="25000"/>
                </a:schemeClr>
              </a:solidFill>
            </a:endParaRPr>
          </a:p>
          <a:p>
            <a:pPr lvl="1">
              <a:buFont typeface="Arial" charset="0"/>
              <a:buChar char="–"/>
              <a:defRPr/>
            </a:pPr>
            <a:endParaRPr lang="en-CA" dirty="0" smtClean="0">
              <a:solidFill>
                <a:schemeClr val="tx1">
                  <a:lumMod val="75000"/>
                  <a:lumOff val="25000"/>
                </a:schemeClr>
              </a:solidFill>
            </a:endParaRPr>
          </a:p>
        </p:txBody>
      </p:sp>
      <p:sp>
        <p:nvSpPr>
          <p:cNvPr id="26626" name="Title 1"/>
          <p:cNvSpPr>
            <a:spLocks noGrp="1"/>
          </p:cNvSpPr>
          <p:nvPr>
            <p:ph type="title"/>
          </p:nvPr>
        </p:nvSpPr>
        <p:spPr>
          <a:xfrm>
            <a:off x="457200" y="152400"/>
            <a:ext cx="8229600" cy="868363"/>
          </a:xfrm>
        </p:spPr>
        <p:txBody>
          <a:bodyPr/>
          <a:lstStyle/>
          <a:p>
            <a:pPr>
              <a:defRPr/>
            </a:pPr>
            <a:r>
              <a:rPr lang="en-CA" cap="none" dirty="0" smtClean="0">
                <a:solidFill>
                  <a:schemeClr val="tx1"/>
                </a:solidFill>
              </a:rPr>
              <a:t>WORKPLACE EMERGENCY RESPONSE INFORMATION </a:t>
            </a:r>
          </a:p>
        </p:txBody>
      </p:sp>
    </p:spTree>
  </p:cSld>
  <p:clrMapOvr>
    <a:masterClrMapping/>
  </p:clrMapOvr>
  <p:transition advTm="1000">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2000"/>
                                        <p:tgtEl>
                                          <p:spTgt spid="2662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627">
                                            <p:txEl>
                                              <p:pRg st="1" end="1"/>
                                            </p:txEl>
                                          </p:spTgt>
                                        </p:tgtEl>
                                        <p:attrNameLst>
                                          <p:attrName>style.visibility</p:attrName>
                                        </p:attrNameLst>
                                      </p:cBhvr>
                                      <p:to>
                                        <p:strVal val="visible"/>
                                      </p:to>
                                    </p:set>
                                    <p:animEffect transition="in" filter="fade">
                                      <p:cBhvr>
                                        <p:cTn id="10" dur="2000"/>
                                        <p:tgtEl>
                                          <p:spTgt spid="2662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627">
                                            <p:txEl>
                                              <p:pRg st="2" end="2"/>
                                            </p:txEl>
                                          </p:spTgt>
                                        </p:tgtEl>
                                        <p:attrNameLst>
                                          <p:attrName>style.visibility</p:attrName>
                                        </p:attrNameLst>
                                      </p:cBhvr>
                                      <p:to>
                                        <p:strVal val="visible"/>
                                      </p:to>
                                    </p:set>
                                    <p:animEffect transition="in" filter="fade">
                                      <p:cBhvr>
                                        <p:cTn id="13" dur="2000"/>
                                        <p:tgtEl>
                                          <p:spTgt spid="2662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627">
                                            <p:txEl>
                                              <p:pRg st="3" end="3"/>
                                            </p:txEl>
                                          </p:spTgt>
                                        </p:tgtEl>
                                        <p:attrNameLst>
                                          <p:attrName>style.visibility</p:attrName>
                                        </p:attrNameLst>
                                      </p:cBhvr>
                                      <p:to>
                                        <p:strVal val="visible"/>
                                      </p:to>
                                    </p:set>
                                    <p:animEffect transition="in" filter="fade">
                                      <p:cBhvr>
                                        <p:cTn id="16" dur="2000"/>
                                        <p:tgtEl>
                                          <p:spTgt spid="26627">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6627">
                                            <p:txEl>
                                              <p:pRg st="5" end="5"/>
                                            </p:txEl>
                                          </p:spTgt>
                                        </p:tgtEl>
                                        <p:attrNameLst>
                                          <p:attrName>style.visibility</p:attrName>
                                        </p:attrNameLst>
                                      </p:cBhvr>
                                      <p:to>
                                        <p:strVal val="visible"/>
                                      </p:to>
                                    </p:set>
                                    <p:animEffect transition="in" filter="fade">
                                      <p:cBhvr>
                                        <p:cTn id="21" dur="2000"/>
                                        <p:tgtEl>
                                          <p:spTgt spid="26627">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6627">
                                            <p:txEl>
                                              <p:pRg st="6" end="6"/>
                                            </p:txEl>
                                          </p:spTgt>
                                        </p:tgtEl>
                                        <p:attrNameLst>
                                          <p:attrName>style.visibility</p:attrName>
                                        </p:attrNameLst>
                                      </p:cBhvr>
                                      <p:to>
                                        <p:strVal val="visible"/>
                                      </p:to>
                                    </p:set>
                                    <p:animEffect transition="in" filter="fade">
                                      <p:cBhvr>
                                        <p:cTn id="26" dur="2000"/>
                                        <p:tgtEl>
                                          <p:spTgt spid="266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46D068A-4C78-4020-8271-3FBBA95C972B}" type="slidenum">
              <a:rPr lang="en-CA" altLang="en-US">
                <a:solidFill>
                  <a:srgbClr val="898989"/>
                </a:solidFill>
                <a:latin typeface="Calibri" panose="020F0502020204030204" pitchFamily="34" charset="0"/>
              </a:rPr>
              <a:pPr eaLnBrk="1" hangingPunct="1"/>
              <a:t>19</a:t>
            </a:fld>
            <a:endParaRPr lang="en-CA" altLang="en-US">
              <a:solidFill>
                <a:srgbClr val="898989"/>
              </a:solidFill>
              <a:latin typeface="Calibri" panose="020F0502020204030204" pitchFamily="34" charset="0"/>
            </a:endParaRPr>
          </a:p>
        </p:txBody>
      </p:sp>
      <p:sp>
        <p:nvSpPr>
          <p:cNvPr id="26629"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27651" name="Content Placeholder 2"/>
          <p:cNvSpPr>
            <a:spLocks noGrp="1"/>
          </p:cNvSpPr>
          <p:nvPr>
            <p:ph idx="1"/>
          </p:nvPr>
        </p:nvSpPr>
        <p:spPr/>
        <p:txBody>
          <a:bodyPr/>
          <a:lstStyle/>
          <a:p>
            <a:pPr>
              <a:buFont typeface="Arial" charset="0"/>
              <a:buChar char="•"/>
              <a:defRPr/>
            </a:pPr>
            <a:r>
              <a:rPr lang="en-CA" dirty="0" smtClean="0">
                <a:solidFill>
                  <a:schemeClr val="tx1">
                    <a:lumMod val="75000"/>
                    <a:lumOff val="25000"/>
                  </a:schemeClr>
                </a:solidFill>
              </a:rPr>
              <a:t>The standard also includes requirements for:</a:t>
            </a:r>
          </a:p>
          <a:p>
            <a:pPr lvl="1">
              <a:buFont typeface="Arial" charset="0"/>
              <a:buChar char="–"/>
              <a:defRPr/>
            </a:pPr>
            <a:r>
              <a:rPr lang="en-CA" dirty="0" smtClean="0">
                <a:solidFill>
                  <a:schemeClr val="tx1">
                    <a:lumMod val="75000"/>
                    <a:lumOff val="25000"/>
                  </a:schemeClr>
                </a:solidFill>
              </a:rPr>
              <a:t>Performance management</a:t>
            </a:r>
          </a:p>
          <a:p>
            <a:pPr lvl="1">
              <a:buFont typeface="Arial" charset="0"/>
              <a:buChar char="–"/>
              <a:defRPr/>
            </a:pPr>
            <a:r>
              <a:rPr lang="en-CA" dirty="0" smtClean="0">
                <a:solidFill>
                  <a:schemeClr val="tx1">
                    <a:lumMod val="75000"/>
                    <a:lumOff val="25000"/>
                  </a:schemeClr>
                </a:solidFill>
              </a:rPr>
              <a:t>Career development  </a:t>
            </a:r>
          </a:p>
          <a:p>
            <a:pPr lvl="1">
              <a:buFont typeface="Arial" charset="0"/>
              <a:buChar char="–"/>
              <a:defRPr/>
            </a:pPr>
            <a:r>
              <a:rPr lang="en-CA" dirty="0" smtClean="0">
                <a:solidFill>
                  <a:schemeClr val="tx1">
                    <a:lumMod val="75000"/>
                    <a:lumOff val="25000"/>
                  </a:schemeClr>
                </a:solidFill>
              </a:rPr>
              <a:t>Redeployment</a:t>
            </a:r>
            <a:br>
              <a:rPr lang="en-CA" dirty="0" smtClean="0">
                <a:solidFill>
                  <a:schemeClr val="tx1">
                    <a:lumMod val="75000"/>
                    <a:lumOff val="25000"/>
                  </a:schemeClr>
                </a:solidFill>
              </a:rPr>
            </a:br>
            <a:endParaRPr lang="en-CA" dirty="0" smtClean="0">
              <a:solidFill>
                <a:schemeClr val="tx1">
                  <a:lumMod val="75000"/>
                  <a:lumOff val="25000"/>
                </a:schemeClr>
              </a:solidFill>
            </a:endParaRPr>
          </a:p>
          <a:p>
            <a:pPr>
              <a:buFont typeface="Arial" charset="0"/>
              <a:buChar char="•"/>
              <a:defRPr/>
            </a:pPr>
            <a:r>
              <a:rPr lang="en-CA" dirty="0" smtClean="0">
                <a:solidFill>
                  <a:schemeClr val="tx1">
                    <a:lumMod val="75000"/>
                    <a:lumOff val="25000"/>
                  </a:schemeClr>
                </a:solidFill>
              </a:rPr>
              <a:t>The standard requires that these processes take into account the accessibility needs of employees with disabilities and their individual accommodation plans.</a:t>
            </a:r>
            <a:br>
              <a:rPr lang="en-CA" dirty="0" smtClean="0">
                <a:solidFill>
                  <a:schemeClr val="tx1">
                    <a:lumMod val="75000"/>
                    <a:lumOff val="25000"/>
                  </a:schemeClr>
                </a:solidFill>
              </a:rPr>
            </a:br>
            <a:endParaRPr lang="en-CA" dirty="0" smtClean="0">
              <a:solidFill>
                <a:schemeClr val="tx1">
                  <a:lumMod val="75000"/>
                  <a:lumOff val="25000"/>
                </a:schemeClr>
              </a:solidFill>
            </a:endParaRPr>
          </a:p>
          <a:p>
            <a:pPr>
              <a:buFont typeface="Arial" charset="0"/>
              <a:buChar char="•"/>
              <a:defRPr/>
            </a:pPr>
            <a:r>
              <a:rPr lang="en-CA" dirty="0" smtClean="0">
                <a:solidFill>
                  <a:schemeClr val="tx1">
                    <a:lumMod val="75000"/>
                    <a:lumOff val="25000"/>
                  </a:schemeClr>
                </a:solidFill>
              </a:rPr>
              <a:t>These requirements apply only if the organization currently has such processes in place. Organizations are not required to establish these processes if they don’t exist.</a:t>
            </a:r>
          </a:p>
        </p:txBody>
      </p:sp>
      <p:sp>
        <p:nvSpPr>
          <p:cNvPr id="27650" name="Title 1"/>
          <p:cNvSpPr>
            <a:spLocks noGrp="1"/>
          </p:cNvSpPr>
          <p:nvPr>
            <p:ph type="title"/>
          </p:nvPr>
        </p:nvSpPr>
        <p:spPr>
          <a:xfrm>
            <a:off x="496562" y="152400"/>
            <a:ext cx="8229600" cy="868363"/>
          </a:xfrm>
        </p:spPr>
        <p:txBody>
          <a:bodyPr/>
          <a:lstStyle/>
          <a:p>
            <a:pPr>
              <a:defRPr/>
            </a:pPr>
            <a:r>
              <a:rPr lang="en-US" cap="none" dirty="0" smtClean="0">
                <a:solidFill>
                  <a:schemeClr val="tx1"/>
                </a:solidFill>
              </a:rPr>
              <a:t>PERFORMANCE MANAGEMENT, CAREER DEVELOPMENT, AND REDEPLOYMENT</a:t>
            </a:r>
            <a:endParaRPr lang="en-CA" cap="none" dirty="0" smtClean="0">
              <a:solidFill>
                <a:schemeClr val="tx1"/>
              </a:solidFill>
            </a:endParaRPr>
          </a:p>
        </p:txBody>
      </p:sp>
    </p:spTree>
  </p:cSld>
  <p:clrMapOvr>
    <a:masterClrMapping/>
  </p:clrMapOvr>
  <p:transition advTm="1000">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2000"/>
                                        <p:tgtEl>
                                          <p:spTgt spid="2765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651">
                                            <p:txEl>
                                              <p:pRg st="1" end="1"/>
                                            </p:txEl>
                                          </p:spTgt>
                                        </p:tgtEl>
                                        <p:attrNameLst>
                                          <p:attrName>style.visibility</p:attrName>
                                        </p:attrNameLst>
                                      </p:cBhvr>
                                      <p:to>
                                        <p:strVal val="visible"/>
                                      </p:to>
                                    </p:set>
                                    <p:animEffect transition="in" filter="fade">
                                      <p:cBhvr>
                                        <p:cTn id="10" dur="2000"/>
                                        <p:tgtEl>
                                          <p:spTgt spid="2765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Effect transition="in" filter="fade">
                                      <p:cBhvr>
                                        <p:cTn id="13" dur="2000"/>
                                        <p:tgtEl>
                                          <p:spTgt spid="2765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651">
                                            <p:txEl>
                                              <p:pRg st="3" end="3"/>
                                            </p:txEl>
                                          </p:spTgt>
                                        </p:tgtEl>
                                        <p:attrNameLst>
                                          <p:attrName>style.visibility</p:attrName>
                                        </p:attrNameLst>
                                      </p:cBhvr>
                                      <p:to>
                                        <p:strVal val="visible"/>
                                      </p:to>
                                    </p:set>
                                    <p:animEffect transition="in" filter="fade">
                                      <p:cBhvr>
                                        <p:cTn id="16" dur="2000"/>
                                        <p:tgtEl>
                                          <p:spTgt spid="27651">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651">
                                            <p:txEl>
                                              <p:pRg st="4" end="4"/>
                                            </p:txEl>
                                          </p:spTgt>
                                        </p:tgtEl>
                                        <p:attrNameLst>
                                          <p:attrName>style.visibility</p:attrName>
                                        </p:attrNameLst>
                                      </p:cBhvr>
                                      <p:to>
                                        <p:strVal val="visible"/>
                                      </p:to>
                                    </p:set>
                                    <p:animEffect transition="in" filter="fade">
                                      <p:cBhvr>
                                        <p:cTn id="21" dur="2000"/>
                                        <p:tgtEl>
                                          <p:spTgt spid="27651">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7651">
                                            <p:txEl>
                                              <p:pRg st="5" end="5"/>
                                            </p:txEl>
                                          </p:spTgt>
                                        </p:tgtEl>
                                        <p:attrNameLst>
                                          <p:attrName>style.visibility</p:attrName>
                                        </p:attrNameLst>
                                      </p:cBhvr>
                                      <p:to>
                                        <p:strVal val="visible"/>
                                      </p:to>
                                    </p:set>
                                    <p:animEffect transition="in" filter="fade">
                                      <p:cBhvr>
                                        <p:cTn id="26" dur="2000"/>
                                        <p:tgtEl>
                                          <p:spTgt spid="276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3D96EE5-05BE-4BE2-8A89-2EC15A405896}" type="slidenum">
              <a:rPr lang="en-CA" altLang="en-US">
                <a:solidFill>
                  <a:srgbClr val="898989"/>
                </a:solidFill>
                <a:latin typeface="Calibri" panose="020F0502020204030204" pitchFamily="34" charset="0"/>
              </a:rPr>
              <a:pPr eaLnBrk="1" hangingPunct="1"/>
              <a:t>2</a:t>
            </a:fld>
            <a:endParaRPr lang="en-CA" altLang="en-US">
              <a:solidFill>
                <a:srgbClr val="898989"/>
              </a:solidFill>
              <a:latin typeface="Calibri" panose="020F0502020204030204" pitchFamily="34" charset="0"/>
            </a:endParaRPr>
          </a:p>
        </p:txBody>
      </p:sp>
      <p:sp>
        <p:nvSpPr>
          <p:cNvPr id="9221"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9219" name="Content Placeholder 2"/>
          <p:cNvSpPr>
            <a:spLocks noGrp="1"/>
          </p:cNvSpPr>
          <p:nvPr>
            <p:ph idx="1"/>
          </p:nvPr>
        </p:nvSpPr>
        <p:spPr/>
        <p:txBody>
          <a:bodyPr/>
          <a:lstStyle/>
          <a:p>
            <a:pPr>
              <a:spcAft>
                <a:spcPct val="50000"/>
              </a:spcAft>
              <a:buFont typeface="Arial" charset="0"/>
              <a:buChar char="•"/>
              <a:defRPr/>
            </a:pPr>
            <a:r>
              <a:rPr lang="en-CA" sz="2000" dirty="0" smtClean="0">
                <a:solidFill>
                  <a:schemeClr val="tx1">
                    <a:lumMod val="75000"/>
                    <a:lumOff val="25000"/>
                  </a:schemeClr>
                </a:solidFill>
              </a:rPr>
              <a:t>This training resource is not legal advice and should you require assistance in interpreting the legislation or the regulation, please contact your legal adviser. This resource has been created to assist in understanding the legislation and/or regulation and does not replace the official version of the Integrated Accessibility Standards Regulation, Ontario Regulation 191/11 and the Accessibility for Ontarians with Disabilities Act, 2005 (AODA). If there is any conflict between this resource, the Integrated Accessibility Standards Regulation and the AODA, the regulation and the AODA are the final authorities.</a:t>
            </a:r>
          </a:p>
          <a:p>
            <a:pPr>
              <a:buFont typeface="Arial" charset="0"/>
              <a:buChar char="•"/>
              <a:defRPr/>
            </a:pPr>
            <a:r>
              <a:rPr lang="en-CA" sz="2000" dirty="0" smtClean="0">
                <a:solidFill>
                  <a:schemeClr val="tx1">
                    <a:lumMod val="75000"/>
                    <a:lumOff val="25000"/>
                  </a:schemeClr>
                </a:solidFill>
              </a:rPr>
              <a:t>This resource may be used for non-commercial, not-for-profit purposes only in meeting the requirements of the Integrated Accessibility Standards Regulation 191/11.</a:t>
            </a:r>
          </a:p>
        </p:txBody>
      </p:sp>
      <p:sp>
        <p:nvSpPr>
          <p:cNvPr id="19458" name="Title 1"/>
          <p:cNvSpPr>
            <a:spLocks noGrp="1"/>
          </p:cNvSpPr>
          <p:nvPr>
            <p:ph type="title"/>
          </p:nvPr>
        </p:nvSpPr>
        <p:spPr/>
        <p:txBody>
          <a:bodyPr/>
          <a:lstStyle/>
          <a:p>
            <a:pPr>
              <a:defRPr/>
            </a:pPr>
            <a:r>
              <a:rPr lang="en-CA" dirty="0" smtClean="0">
                <a:solidFill>
                  <a:schemeClr val="tx1"/>
                </a:solidFill>
              </a:rPr>
              <a:t>Disclaimer</a:t>
            </a:r>
          </a:p>
        </p:txBody>
      </p:sp>
    </p:spTree>
  </p:cSld>
  <p:clrMapOvr>
    <a:masterClrMapping/>
  </p:clrMapOvr>
  <p:transition advTm="1000">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20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20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D374C1D-1E38-4E5C-9D82-33D4633EB83A}" type="slidenum">
              <a:rPr lang="en-CA" altLang="en-US">
                <a:solidFill>
                  <a:srgbClr val="898989"/>
                </a:solidFill>
                <a:latin typeface="Calibri" panose="020F0502020204030204" pitchFamily="34" charset="0"/>
              </a:rPr>
              <a:pPr eaLnBrk="1" hangingPunct="1"/>
              <a:t>20</a:t>
            </a:fld>
            <a:endParaRPr lang="en-CA" altLang="en-US">
              <a:solidFill>
                <a:srgbClr val="898989"/>
              </a:solidFill>
              <a:latin typeface="Calibri" panose="020F0502020204030204" pitchFamily="34" charset="0"/>
            </a:endParaRPr>
          </a:p>
        </p:txBody>
      </p:sp>
      <p:sp>
        <p:nvSpPr>
          <p:cNvPr id="27653"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28675" name="Content Placeholder 2"/>
          <p:cNvSpPr>
            <a:spLocks noGrp="1"/>
          </p:cNvSpPr>
          <p:nvPr>
            <p:ph idx="1"/>
          </p:nvPr>
        </p:nvSpPr>
        <p:spPr/>
        <p:txBody>
          <a:bodyPr/>
          <a:lstStyle/>
          <a:p>
            <a:pPr>
              <a:buFont typeface="Arial" charset="0"/>
              <a:buNone/>
              <a:defRPr/>
            </a:pPr>
            <a:r>
              <a:rPr lang="en-CA" dirty="0" smtClean="0">
                <a:solidFill>
                  <a:schemeClr val="tx1">
                    <a:lumMod val="75000"/>
                    <a:lumOff val="25000"/>
                  </a:schemeClr>
                </a:solidFill>
              </a:rPr>
              <a:t>Here are some examples of how these requirements could apply:</a:t>
            </a:r>
            <a:br>
              <a:rPr lang="en-CA" dirty="0" smtClean="0">
                <a:solidFill>
                  <a:schemeClr val="tx1">
                    <a:lumMod val="75000"/>
                    <a:lumOff val="25000"/>
                  </a:schemeClr>
                </a:solidFill>
              </a:rPr>
            </a:br>
            <a:endParaRPr lang="en-CA" dirty="0" smtClean="0">
              <a:solidFill>
                <a:schemeClr val="tx1">
                  <a:lumMod val="75000"/>
                  <a:lumOff val="25000"/>
                </a:schemeClr>
              </a:solidFill>
            </a:endParaRPr>
          </a:p>
          <a:p>
            <a:pPr>
              <a:buFont typeface="Arial" charset="0"/>
              <a:buChar char="•"/>
              <a:defRPr/>
            </a:pPr>
            <a:r>
              <a:rPr lang="en-CA" dirty="0" smtClean="0">
                <a:solidFill>
                  <a:schemeClr val="tx1">
                    <a:lumMod val="75000"/>
                    <a:lumOff val="25000"/>
                  </a:schemeClr>
                </a:solidFill>
              </a:rPr>
              <a:t>Providing a performance plan document in large print to an employee with low vision.</a:t>
            </a:r>
            <a:br>
              <a:rPr lang="en-CA" dirty="0" smtClean="0">
                <a:solidFill>
                  <a:schemeClr val="tx1">
                    <a:lumMod val="75000"/>
                    <a:lumOff val="25000"/>
                  </a:schemeClr>
                </a:solidFill>
              </a:rPr>
            </a:br>
            <a:endParaRPr lang="en-CA" dirty="0" smtClean="0">
              <a:solidFill>
                <a:schemeClr val="tx1">
                  <a:lumMod val="75000"/>
                  <a:lumOff val="25000"/>
                </a:schemeClr>
              </a:solidFill>
            </a:endParaRPr>
          </a:p>
          <a:p>
            <a:pPr>
              <a:buFont typeface="Arial" charset="0"/>
              <a:buChar char="•"/>
              <a:defRPr/>
            </a:pPr>
            <a:r>
              <a:rPr lang="en-CA" dirty="0" smtClean="0">
                <a:solidFill>
                  <a:schemeClr val="tx1">
                    <a:lumMod val="75000"/>
                    <a:lumOff val="25000"/>
                  </a:schemeClr>
                </a:solidFill>
              </a:rPr>
              <a:t>Reviewing an employee’s accommodation plan to understand the individual’s accommodation needs and determine if the plan needs adjusting to improve his or her performance on the job.</a:t>
            </a:r>
            <a:br>
              <a:rPr lang="en-CA" dirty="0" smtClean="0">
                <a:solidFill>
                  <a:schemeClr val="tx1">
                    <a:lumMod val="75000"/>
                    <a:lumOff val="25000"/>
                  </a:schemeClr>
                </a:solidFill>
              </a:rPr>
            </a:br>
            <a:endParaRPr lang="en-CA" dirty="0" smtClean="0">
              <a:solidFill>
                <a:schemeClr val="tx1">
                  <a:lumMod val="75000"/>
                  <a:lumOff val="25000"/>
                </a:schemeClr>
              </a:solidFill>
            </a:endParaRPr>
          </a:p>
          <a:p>
            <a:pPr>
              <a:buFont typeface="Arial" charset="0"/>
              <a:buChar char="•"/>
              <a:defRPr/>
            </a:pPr>
            <a:r>
              <a:rPr lang="en-CA" dirty="0" smtClean="0">
                <a:solidFill>
                  <a:schemeClr val="tx1">
                    <a:lumMod val="75000"/>
                    <a:lumOff val="25000"/>
                  </a:schemeClr>
                </a:solidFill>
              </a:rPr>
              <a:t>Adjusting accommodation supports or updating an accommodation plan, with the employee’s participation, to meet the employee’s new role or responsibilities in the event the employee is promoted or redeployed.</a:t>
            </a:r>
          </a:p>
          <a:p>
            <a:pPr>
              <a:buFont typeface="Arial" charset="0"/>
              <a:buChar char="•"/>
              <a:defRPr/>
            </a:pPr>
            <a:endParaRPr lang="en-CA" dirty="0" smtClean="0">
              <a:solidFill>
                <a:schemeClr val="tx1">
                  <a:lumMod val="75000"/>
                  <a:lumOff val="25000"/>
                </a:schemeClr>
              </a:solidFill>
            </a:endParaRPr>
          </a:p>
        </p:txBody>
      </p:sp>
      <p:sp>
        <p:nvSpPr>
          <p:cNvPr id="28674" name="Title 1"/>
          <p:cNvSpPr>
            <a:spLocks noGrp="1"/>
          </p:cNvSpPr>
          <p:nvPr>
            <p:ph type="title"/>
          </p:nvPr>
        </p:nvSpPr>
        <p:spPr>
          <a:xfrm>
            <a:off x="395536" y="152400"/>
            <a:ext cx="8435280" cy="868363"/>
          </a:xfrm>
        </p:spPr>
        <p:txBody>
          <a:bodyPr/>
          <a:lstStyle/>
          <a:p>
            <a:pPr>
              <a:defRPr/>
            </a:pPr>
            <a:r>
              <a:rPr lang="en-US" cap="none" dirty="0" smtClean="0">
                <a:solidFill>
                  <a:schemeClr val="tx1"/>
                </a:solidFill>
              </a:rPr>
              <a:t>PERFORMANCE MANAGEMENT, CAREER DEVELOPMENT, AND REDEPLOYMENT </a:t>
            </a:r>
            <a:r>
              <a:rPr lang="en-US" sz="2800" cap="none" dirty="0" smtClean="0">
                <a:solidFill>
                  <a:schemeClr val="tx1"/>
                </a:solidFill>
              </a:rPr>
              <a:t>(</a:t>
            </a:r>
            <a:r>
              <a:rPr lang="en-US" sz="2800" cap="none" dirty="0" err="1" smtClean="0">
                <a:solidFill>
                  <a:schemeClr val="tx1"/>
                </a:solidFill>
              </a:rPr>
              <a:t>con’t</a:t>
            </a:r>
            <a:r>
              <a:rPr lang="en-US" sz="2800" cap="none" dirty="0" smtClean="0">
                <a:solidFill>
                  <a:schemeClr val="tx1"/>
                </a:solidFill>
              </a:rPr>
              <a:t>)</a:t>
            </a:r>
            <a:endParaRPr lang="en-CA" cap="none" dirty="0" smtClean="0">
              <a:solidFill>
                <a:schemeClr val="tx1"/>
              </a:solidFill>
            </a:endParaRPr>
          </a:p>
        </p:txBody>
      </p:sp>
    </p:spTree>
  </p:cSld>
  <p:clrMapOvr>
    <a:masterClrMapping/>
  </p:clrMapOvr>
  <p:transition advTm="1000">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20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fade">
                                      <p:cBhvr>
                                        <p:cTn id="12" dur="2000"/>
                                        <p:tgtEl>
                                          <p:spTgt spid="286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fade">
                                      <p:cBhvr>
                                        <p:cTn id="17" dur="2000"/>
                                        <p:tgtEl>
                                          <p:spTgt spid="286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fade">
                                      <p:cBhvr>
                                        <p:cTn id="22" dur="2000"/>
                                        <p:tgtEl>
                                          <p:spTgt spid="28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79F778B-09C5-48CF-BCC1-F310D813FA9D}" type="slidenum">
              <a:rPr lang="en-CA" altLang="en-US">
                <a:solidFill>
                  <a:srgbClr val="898989"/>
                </a:solidFill>
                <a:latin typeface="Calibri" panose="020F0502020204030204" pitchFamily="34" charset="0"/>
              </a:rPr>
              <a:pPr eaLnBrk="1" hangingPunct="1"/>
              <a:t>21</a:t>
            </a:fld>
            <a:endParaRPr lang="en-CA" altLang="en-US">
              <a:solidFill>
                <a:srgbClr val="898989"/>
              </a:solidFill>
              <a:latin typeface="Calibri" panose="020F0502020204030204" pitchFamily="34" charset="0"/>
            </a:endParaRPr>
          </a:p>
        </p:txBody>
      </p:sp>
      <p:sp>
        <p:nvSpPr>
          <p:cNvPr id="28676"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29699" name="Content Placeholder 2"/>
          <p:cNvSpPr>
            <a:spLocks noGrp="1"/>
          </p:cNvSpPr>
          <p:nvPr>
            <p:ph idx="1"/>
          </p:nvPr>
        </p:nvSpPr>
        <p:spPr/>
        <p:txBody>
          <a:bodyPr/>
          <a:lstStyle/>
          <a:p>
            <a:pPr marL="0" indent="0">
              <a:buFont typeface="Arial" charset="0"/>
              <a:buNone/>
              <a:defRPr/>
            </a:pPr>
            <a:r>
              <a:rPr lang="en-US" sz="2000" dirty="0" smtClean="0">
                <a:solidFill>
                  <a:schemeClr val="tx1">
                    <a:lumMod val="75000"/>
                    <a:lumOff val="25000"/>
                  </a:schemeClr>
                </a:solidFill>
              </a:rPr>
              <a:t>In what instances must an employee’s individualized workplace emergency response information be reviewed? Choose all that apply.</a:t>
            </a:r>
            <a:br>
              <a:rPr lang="en-US" sz="2000" dirty="0" smtClean="0">
                <a:solidFill>
                  <a:schemeClr val="tx1">
                    <a:lumMod val="75000"/>
                    <a:lumOff val="25000"/>
                  </a:schemeClr>
                </a:solidFill>
              </a:rPr>
            </a:br>
            <a:endParaRPr lang="en-US" sz="2000" dirty="0" smtClean="0">
              <a:solidFill>
                <a:schemeClr val="tx1">
                  <a:lumMod val="75000"/>
                  <a:lumOff val="25000"/>
                </a:schemeClr>
              </a:solidFill>
            </a:endParaRPr>
          </a:p>
          <a:p>
            <a:pPr marL="819150" lvl="1" indent="-457200">
              <a:buFont typeface="Calibri" pitchFamily="34" charset="0"/>
              <a:buAutoNum type="alphaUcPeriod"/>
              <a:defRPr/>
            </a:pPr>
            <a:r>
              <a:rPr lang="en-US" sz="2000" dirty="0" smtClean="0">
                <a:solidFill>
                  <a:schemeClr val="tx1">
                    <a:lumMod val="75000"/>
                    <a:lumOff val="25000"/>
                  </a:schemeClr>
                </a:solidFill>
              </a:rPr>
              <a:t>During their yearly performance review.</a:t>
            </a:r>
            <a:br>
              <a:rPr lang="en-US" sz="2000" dirty="0" smtClean="0">
                <a:solidFill>
                  <a:schemeClr val="tx1">
                    <a:lumMod val="75000"/>
                    <a:lumOff val="25000"/>
                  </a:schemeClr>
                </a:solidFill>
              </a:rPr>
            </a:br>
            <a:endParaRPr lang="en-US" sz="2000" dirty="0" smtClean="0">
              <a:solidFill>
                <a:schemeClr val="tx1">
                  <a:lumMod val="75000"/>
                  <a:lumOff val="25000"/>
                </a:schemeClr>
              </a:solidFill>
            </a:endParaRPr>
          </a:p>
          <a:p>
            <a:pPr marL="819150" lvl="1" indent="-457200">
              <a:buFont typeface="Calibri" pitchFamily="34" charset="0"/>
              <a:buAutoNum type="alphaUcPeriod"/>
              <a:defRPr/>
            </a:pPr>
            <a:r>
              <a:rPr lang="en-US" sz="2000" dirty="0" smtClean="0">
                <a:solidFill>
                  <a:schemeClr val="tx1">
                    <a:lumMod val="75000"/>
                    <a:lumOff val="25000"/>
                  </a:schemeClr>
                </a:solidFill>
              </a:rPr>
              <a:t>When you review your organization’s emergency response policies.</a:t>
            </a:r>
            <a:br>
              <a:rPr lang="en-US" sz="2000" dirty="0" smtClean="0">
                <a:solidFill>
                  <a:schemeClr val="tx1">
                    <a:lumMod val="75000"/>
                    <a:lumOff val="25000"/>
                  </a:schemeClr>
                </a:solidFill>
              </a:rPr>
            </a:br>
            <a:endParaRPr lang="en-US" sz="2000" dirty="0" smtClean="0">
              <a:solidFill>
                <a:schemeClr val="tx1">
                  <a:lumMod val="75000"/>
                  <a:lumOff val="25000"/>
                </a:schemeClr>
              </a:solidFill>
            </a:endParaRPr>
          </a:p>
          <a:p>
            <a:pPr marL="819150" lvl="1" indent="-457200">
              <a:buFont typeface="Calibri" pitchFamily="34" charset="0"/>
              <a:buAutoNum type="alphaUcPeriod"/>
              <a:defRPr/>
            </a:pPr>
            <a:r>
              <a:rPr lang="en-US" sz="2000" dirty="0" smtClean="0">
                <a:solidFill>
                  <a:schemeClr val="tx1">
                    <a:lumMod val="75000"/>
                    <a:lumOff val="25000"/>
                  </a:schemeClr>
                </a:solidFill>
              </a:rPr>
              <a:t>When the employee moves to a different location in your organization.</a:t>
            </a:r>
            <a:br>
              <a:rPr lang="en-US" sz="2000" dirty="0" smtClean="0">
                <a:solidFill>
                  <a:schemeClr val="tx1">
                    <a:lumMod val="75000"/>
                    <a:lumOff val="25000"/>
                  </a:schemeClr>
                </a:solidFill>
              </a:rPr>
            </a:br>
            <a:endParaRPr lang="en-US" sz="2000" dirty="0" smtClean="0">
              <a:solidFill>
                <a:schemeClr val="tx1">
                  <a:lumMod val="75000"/>
                  <a:lumOff val="25000"/>
                </a:schemeClr>
              </a:solidFill>
            </a:endParaRPr>
          </a:p>
          <a:p>
            <a:pPr marL="819150" lvl="1" indent="-457200">
              <a:buFont typeface="Calibri" pitchFamily="34" charset="0"/>
              <a:buAutoNum type="alphaUcPeriod"/>
              <a:defRPr/>
            </a:pPr>
            <a:r>
              <a:rPr lang="en-US" sz="2000" dirty="0" smtClean="0">
                <a:solidFill>
                  <a:schemeClr val="tx1">
                    <a:lumMod val="75000"/>
                    <a:lumOff val="25000"/>
                  </a:schemeClr>
                </a:solidFill>
              </a:rPr>
              <a:t>At least every two years</a:t>
            </a:r>
            <a:r>
              <a:rPr lang="en-CA" sz="2000" dirty="0" smtClean="0">
                <a:solidFill>
                  <a:schemeClr val="tx1">
                    <a:lumMod val="75000"/>
                    <a:lumOff val="25000"/>
                  </a:schemeClr>
                </a:solidFill>
              </a:rPr>
              <a:t>. </a:t>
            </a:r>
          </a:p>
        </p:txBody>
      </p:sp>
      <p:sp>
        <p:nvSpPr>
          <p:cNvPr id="28674" name="Title 1"/>
          <p:cNvSpPr>
            <a:spLocks noGrp="1"/>
          </p:cNvSpPr>
          <p:nvPr>
            <p:ph type="title"/>
          </p:nvPr>
        </p:nvSpPr>
        <p:spPr/>
        <p:txBody>
          <a:bodyPr/>
          <a:lstStyle/>
          <a:p>
            <a:r>
              <a:rPr lang="en-US" altLang="en-US" cap="none" dirty="0" smtClean="0">
                <a:solidFill>
                  <a:schemeClr val="tx1"/>
                </a:solidFill>
                <a:ea typeface="ＭＳ Ｐゴシック" panose="020B0600070205080204" pitchFamily="34" charset="-128"/>
              </a:rPr>
              <a:t>KNOWLEDGE CHECK</a:t>
            </a:r>
            <a:endParaRPr lang="en-CA" altLang="en-US" cap="none" dirty="0" smtClean="0">
              <a:solidFill>
                <a:schemeClr val="tx1"/>
              </a:solidFill>
              <a:ea typeface="ＭＳ Ｐゴシック" panose="020B0600070205080204" pitchFamily="34" charset="-128"/>
            </a:endParaRPr>
          </a:p>
        </p:txBody>
      </p:sp>
    </p:spTree>
  </p:cSld>
  <p:clrMapOvr>
    <a:masterClrMapping/>
  </p:clrMapOvr>
  <p:transition advTm="1000">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2000"/>
                                        <p:tgtEl>
                                          <p:spTgt spid="2969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699">
                                            <p:txEl>
                                              <p:pRg st="1" end="1"/>
                                            </p:txEl>
                                          </p:spTgt>
                                        </p:tgtEl>
                                        <p:attrNameLst>
                                          <p:attrName>style.visibility</p:attrName>
                                        </p:attrNameLst>
                                      </p:cBhvr>
                                      <p:to>
                                        <p:strVal val="visible"/>
                                      </p:to>
                                    </p:set>
                                    <p:animEffect transition="in" filter="fade">
                                      <p:cBhvr>
                                        <p:cTn id="10" dur="2000"/>
                                        <p:tgtEl>
                                          <p:spTgt spid="2969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animEffect transition="in" filter="fade">
                                      <p:cBhvr>
                                        <p:cTn id="13" dur="2000"/>
                                        <p:tgtEl>
                                          <p:spTgt spid="2969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699">
                                            <p:txEl>
                                              <p:pRg st="3" end="3"/>
                                            </p:txEl>
                                          </p:spTgt>
                                        </p:tgtEl>
                                        <p:attrNameLst>
                                          <p:attrName>style.visibility</p:attrName>
                                        </p:attrNameLst>
                                      </p:cBhvr>
                                      <p:to>
                                        <p:strVal val="visible"/>
                                      </p:to>
                                    </p:set>
                                    <p:animEffect transition="in" filter="fade">
                                      <p:cBhvr>
                                        <p:cTn id="16" dur="2000"/>
                                        <p:tgtEl>
                                          <p:spTgt spid="2969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animEffect transition="in" filter="fade">
                                      <p:cBhvr>
                                        <p:cTn id="19" dur="20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763F007-DB78-4831-8DB6-F98939E6EBD4}" type="slidenum">
              <a:rPr lang="en-CA" altLang="en-US">
                <a:solidFill>
                  <a:srgbClr val="898989"/>
                </a:solidFill>
                <a:latin typeface="Calibri" panose="020F0502020204030204" pitchFamily="34" charset="0"/>
              </a:rPr>
              <a:pPr eaLnBrk="1" hangingPunct="1"/>
              <a:t>22</a:t>
            </a:fld>
            <a:endParaRPr lang="en-CA" altLang="en-US">
              <a:solidFill>
                <a:srgbClr val="898989"/>
              </a:solidFill>
              <a:latin typeface="Calibri" panose="020F0502020204030204" pitchFamily="34" charset="0"/>
            </a:endParaRPr>
          </a:p>
        </p:txBody>
      </p:sp>
      <p:sp>
        <p:nvSpPr>
          <p:cNvPr id="29700"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30723" name="Content Placeholder 2"/>
          <p:cNvSpPr>
            <a:spLocks noGrp="1"/>
          </p:cNvSpPr>
          <p:nvPr>
            <p:ph idx="1"/>
          </p:nvPr>
        </p:nvSpPr>
        <p:spPr/>
        <p:txBody>
          <a:bodyPr/>
          <a:lstStyle/>
          <a:p>
            <a:pPr marL="0" indent="0">
              <a:buFont typeface="Arial" charset="0"/>
              <a:buNone/>
              <a:defRPr/>
            </a:pPr>
            <a:r>
              <a:rPr lang="en-US" sz="2000" dirty="0" smtClean="0">
                <a:solidFill>
                  <a:schemeClr val="tx1">
                    <a:lumMod val="75000"/>
                    <a:lumOff val="25000"/>
                  </a:schemeClr>
                </a:solidFill>
              </a:rPr>
              <a:t>In what instances must an employee’s individualized workplace emergency response information be reviewed? Choose all that apply.</a:t>
            </a:r>
            <a:br>
              <a:rPr lang="en-US" sz="2000" dirty="0" smtClean="0">
                <a:solidFill>
                  <a:schemeClr val="tx1">
                    <a:lumMod val="75000"/>
                    <a:lumOff val="25000"/>
                  </a:schemeClr>
                </a:solidFill>
              </a:rPr>
            </a:br>
            <a:endParaRPr lang="en-US" sz="2000" dirty="0" smtClean="0">
              <a:solidFill>
                <a:schemeClr val="tx1">
                  <a:lumMod val="75000"/>
                  <a:lumOff val="25000"/>
                </a:schemeClr>
              </a:solidFill>
            </a:endParaRPr>
          </a:p>
          <a:p>
            <a:pPr marL="819150" lvl="1" indent="-457200">
              <a:buFont typeface="Calibri" pitchFamily="34" charset="0"/>
              <a:buAutoNum type="alphaUcPeriod"/>
              <a:defRPr/>
            </a:pPr>
            <a:r>
              <a:rPr lang="en-US" sz="2000" dirty="0" smtClean="0">
                <a:solidFill>
                  <a:schemeClr val="tx1">
                    <a:lumMod val="75000"/>
                    <a:lumOff val="25000"/>
                  </a:schemeClr>
                </a:solidFill>
              </a:rPr>
              <a:t>During their yearly performance review.</a:t>
            </a:r>
            <a:br>
              <a:rPr lang="en-US" sz="2000" dirty="0" smtClean="0">
                <a:solidFill>
                  <a:schemeClr val="tx1">
                    <a:lumMod val="75000"/>
                    <a:lumOff val="25000"/>
                  </a:schemeClr>
                </a:solidFill>
              </a:rPr>
            </a:br>
            <a:endParaRPr lang="en-US" sz="2000" dirty="0" smtClean="0">
              <a:solidFill>
                <a:schemeClr val="tx1">
                  <a:lumMod val="75000"/>
                  <a:lumOff val="25000"/>
                </a:schemeClr>
              </a:solidFill>
            </a:endParaRPr>
          </a:p>
          <a:p>
            <a:pPr marL="819150" lvl="1" indent="-457200">
              <a:buFont typeface="Calibri" pitchFamily="34" charset="0"/>
              <a:buAutoNum type="alphaUcPeriod"/>
              <a:defRPr/>
            </a:pPr>
            <a:r>
              <a:rPr lang="en-US" sz="2000" b="1" dirty="0" smtClean="0">
                <a:solidFill>
                  <a:schemeClr val="tx1">
                    <a:lumMod val="75000"/>
                    <a:lumOff val="25000"/>
                  </a:schemeClr>
                </a:solidFill>
              </a:rPr>
              <a:t>When you review your organization’s emergency response policies.</a:t>
            </a:r>
            <a:br>
              <a:rPr lang="en-US" sz="2000" b="1" dirty="0" smtClean="0">
                <a:solidFill>
                  <a:schemeClr val="tx1">
                    <a:lumMod val="75000"/>
                    <a:lumOff val="25000"/>
                  </a:schemeClr>
                </a:solidFill>
              </a:rPr>
            </a:br>
            <a:endParaRPr lang="en-US" sz="2000" b="1" dirty="0" smtClean="0">
              <a:solidFill>
                <a:schemeClr val="tx1">
                  <a:lumMod val="75000"/>
                  <a:lumOff val="25000"/>
                </a:schemeClr>
              </a:solidFill>
            </a:endParaRPr>
          </a:p>
          <a:p>
            <a:pPr marL="819150" lvl="1" indent="-457200">
              <a:buFont typeface="Calibri" pitchFamily="34" charset="0"/>
              <a:buAutoNum type="alphaUcPeriod"/>
              <a:defRPr/>
            </a:pPr>
            <a:r>
              <a:rPr lang="en-US" sz="2000" b="1" dirty="0" smtClean="0">
                <a:solidFill>
                  <a:schemeClr val="tx1">
                    <a:lumMod val="75000"/>
                    <a:lumOff val="25000"/>
                  </a:schemeClr>
                </a:solidFill>
              </a:rPr>
              <a:t>When the employee moves to a different location in your organization</a:t>
            </a:r>
            <a:r>
              <a:rPr lang="en-US" sz="2000" dirty="0" smtClean="0">
                <a:solidFill>
                  <a:schemeClr val="tx1">
                    <a:lumMod val="75000"/>
                    <a:lumOff val="25000"/>
                  </a:schemeClr>
                </a:solidFill>
              </a:rPr>
              <a:t>.</a:t>
            </a:r>
            <a:br>
              <a:rPr lang="en-US" sz="2000" dirty="0" smtClean="0">
                <a:solidFill>
                  <a:schemeClr val="tx1">
                    <a:lumMod val="75000"/>
                    <a:lumOff val="25000"/>
                  </a:schemeClr>
                </a:solidFill>
              </a:rPr>
            </a:br>
            <a:endParaRPr lang="en-US" sz="2000" dirty="0" smtClean="0">
              <a:solidFill>
                <a:schemeClr val="tx1">
                  <a:lumMod val="75000"/>
                  <a:lumOff val="25000"/>
                </a:schemeClr>
              </a:solidFill>
            </a:endParaRPr>
          </a:p>
          <a:p>
            <a:pPr marL="819150" lvl="1" indent="-457200">
              <a:buFont typeface="Calibri" pitchFamily="34" charset="0"/>
              <a:buAutoNum type="alphaUcPeriod"/>
              <a:defRPr/>
            </a:pPr>
            <a:r>
              <a:rPr lang="en-US" sz="2000" dirty="0" smtClean="0">
                <a:solidFill>
                  <a:schemeClr val="tx1">
                    <a:lumMod val="75000"/>
                    <a:lumOff val="25000"/>
                  </a:schemeClr>
                </a:solidFill>
              </a:rPr>
              <a:t>At least every two years</a:t>
            </a:r>
            <a:r>
              <a:rPr lang="en-CA" sz="2000" dirty="0" smtClean="0">
                <a:solidFill>
                  <a:schemeClr val="tx1">
                    <a:lumMod val="75000"/>
                    <a:lumOff val="25000"/>
                  </a:schemeClr>
                </a:solidFill>
              </a:rPr>
              <a:t>. </a:t>
            </a:r>
          </a:p>
        </p:txBody>
      </p:sp>
      <p:sp>
        <p:nvSpPr>
          <p:cNvPr id="29698" name="Title 1"/>
          <p:cNvSpPr>
            <a:spLocks noGrp="1"/>
          </p:cNvSpPr>
          <p:nvPr>
            <p:ph type="title"/>
          </p:nvPr>
        </p:nvSpPr>
        <p:spPr/>
        <p:txBody>
          <a:bodyPr/>
          <a:lstStyle/>
          <a:p>
            <a:r>
              <a:rPr lang="en-US" altLang="en-US" cap="none" dirty="0" smtClean="0">
                <a:solidFill>
                  <a:schemeClr val="tx1"/>
                </a:solidFill>
                <a:ea typeface="ＭＳ Ｐゴシック" panose="020B0600070205080204" pitchFamily="34" charset="-128"/>
              </a:rPr>
              <a:t>KNOWLEDGE CHECK: ANSWER</a:t>
            </a:r>
            <a:endParaRPr lang="en-CA" altLang="en-US" cap="none" dirty="0" smtClean="0">
              <a:solidFill>
                <a:schemeClr val="tx1"/>
              </a:solidFill>
              <a:ea typeface="ＭＳ Ｐゴシック" panose="020B0600070205080204" pitchFamily="34" charset="-128"/>
            </a:endParaRPr>
          </a:p>
        </p:txBody>
      </p:sp>
    </p:spTree>
  </p:cSld>
  <p:clrMapOvr>
    <a:masterClrMapping/>
  </p:clrMapOvr>
  <p:transition advTm="1000">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2000"/>
                                        <p:tgtEl>
                                          <p:spTgt spid="3072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23">
                                            <p:txEl>
                                              <p:pRg st="1" end="1"/>
                                            </p:txEl>
                                          </p:spTgt>
                                        </p:tgtEl>
                                        <p:attrNameLst>
                                          <p:attrName>style.visibility</p:attrName>
                                        </p:attrNameLst>
                                      </p:cBhvr>
                                      <p:to>
                                        <p:strVal val="visible"/>
                                      </p:to>
                                    </p:set>
                                    <p:animEffect transition="in" filter="fade">
                                      <p:cBhvr>
                                        <p:cTn id="10" dur="2000"/>
                                        <p:tgtEl>
                                          <p:spTgt spid="3072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723">
                                            <p:txEl>
                                              <p:pRg st="2" end="2"/>
                                            </p:txEl>
                                          </p:spTgt>
                                        </p:tgtEl>
                                        <p:attrNameLst>
                                          <p:attrName>style.visibility</p:attrName>
                                        </p:attrNameLst>
                                      </p:cBhvr>
                                      <p:to>
                                        <p:strVal val="visible"/>
                                      </p:to>
                                    </p:set>
                                    <p:animEffect transition="in" filter="fade">
                                      <p:cBhvr>
                                        <p:cTn id="13" dur="2000"/>
                                        <p:tgtEl>
                                          <p:spTgt spid="3072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723">
                                            <p:txEl>
                                              <p:pRg st="3" end="3"/>
                                            </p:txEl>
                                          </p:spTgt>
                                        </p:tgtEl>
                                        <p:attrNameLst>
                                          <p:attrName>style.visibility</p:attrName>
                                        </p:attrNameLst>
                                      </p:cBhvr>
                                      <p:to>
                                        <p:strVal val="visible"/>
                                      </p:to>
                                    </p:set>
                                    <p:animEffect transition="in" filter="fade">
                                      <p:cBhvr>
                                        <p:cTn id="16" dur="2000"/>
                                        <p:tgtEl>
                                          <p:spTgt spid="3072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723">
                                            <p:txEl>
                                              <p:pRg st="4" end="4"/>
                                            </p:txEl>
                                          </p:spTgt>
                                        </p:tgtEl>
                                        <p:attrNameLst>
                                          <p:attrName>style.visibility</p:attrName>
                                        </p:attrNameLst>
                                      </p:cBhvr>
                                      <p:to>
                                        <p:strVal val="visible"/>
                                      </p:to>
                                    </p:set>
                                    <p:animEffect transition="in" filter="fade">
                                      <p:cBhvr>
                                        <p:cTn id="19" dur="2000"/>
                                        <p:tgtEl>
                                          <p:spTgt spid="307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BE341DB-EF75-4FE8-979A-4393A587AB34}" type="slidenum">
              <a:rPr lang="en-CA" altLang="en-US">
                <a:solidFill>
                  <a:srgbClr val="898989"/>
                </a:solidFill>
                <a:latin typeface="Calibri" panose="020F0502020204030204" pitchFamily="34" charset="0"/>
              </a:rPr>
              <a:pPr eaLnBrk="1" hangingPunct="1"/>
              <a:t>23</a:t>
            </a:fld>
            <a:endParaRPr lang="en-CA" altLang="en-US">
              <a:solidFill>
                <a:srgbClr val="898989"/>
              </a:solidFill>
              <a:latin typeface="Calibri" panose="020F0502020204030204" pitchFamily="34" charset="0"/>
            </a:endParaRPr>
          </a:p>
        </p:txBody>
      </p:sp>
      <p:sp>
        <p:nvSpPr>
          <p:cNvPr id="30725"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31747" name="Content Placeholder 2"/>
          <p:cNvSpPr>
            <a:spLocks noGrp="1"/>
          </p:cNvSpPr>
          <p:nvPr>
            <p:ph idx="1"/>
          </p:nvPr>
        </p:nvSpPr>
        <p:spPr/>
        <p:txBody>
          <a:bodyPr/>
          <a:lstStyle/>
          <a:p>
            <a:pPr>
              <a:buFont typeface="Arial" charset="0"/>
              <a:buChar char="•"/>
              <a:defRPr/>
            </a:pPr>
            <a:r>
              <a:rPr lang="en-CA" dirty="0" smtClean="0">
                <a:solidFill>
                  <a:schemeClr val="tx1">
                    <a:lumMod val="75000"/>
                    <a:lumOff val="25000"/>
                  </a:schemeClr>
                </a:solidFill>
              </a:rPr>
              <a:t>An employee with a disability may sometimes need to take time off work for a treatment, recovery, or other reasons.</a:t>
            </a:r>
            <a:br>
              <a:rPr lang="en-CA" dirty="0" smtClean="0">
                <a:solidFill>
                  <a:schemeClr val="tx1">
                    <a:lumMod val="75000"/>
                    <a:lumOff val="25000"/>
                  </a:schemeClr>
                </a:solidFill>
              </a:rPr>
            </a:br>
            <a:endParaRPr lang="en-CA" dirty="0" smtClean="0">
              <a:solidFill>
                <a:schemeClr val="tx1">
                  <a:lumMod val="75000"/>
                  <a:lumOff val="25000"/>
                </a:schemeClr>
              </a:solidFill>
            </a:endParaRPr>
          </a:p>
          <a:p>
            <a:pPr>
              <a:buFont typeface="Arial" charset="0"/>
              <a:buChar char="•"/>
              <a:defRPr/>
            </a:pPr>
            <a:r>
              <a:rPr lang="en-CA" dirty="0" smtClean="0">
                <a:solidFill>
                  <a:schemeClr val="tx1">
                    <a:lumMod val="75000"/>
                    <a:lumOff val="25000"/>
                  </a:schemeClr>
                </a:solidFill>
              </a:rPr>
              <a:t>In addition, a disability such as an injury or illness can happen at any time and to any of us.</a:t>
            </a:r>
            <a:br>
              <a:rPr lang="en-CA" dirty="0" smtClean="0">
                <a:solidFill>
                  <a:schemeClr val="tx1">
                    <a:lumMod val="75000"/>
                    <a:lumOff val="25000"/>
                  </a:schemeClr>
                </a:solidFill>
              </a:rPr>
            </a:br>
            <a:endParaRPr lang="en-CA" dirty="0" smtClean="0">
              <a:solidFill>
                <a:schemeClr val="tx1">
                  <a:lumMod val="75000"/>
                  <a:lumOff val="25000"/>
                </a:schemeClr>
              </a:solidFill>
            </a:endParaRPr>
          </a:p>
          <a:p>
            <a:pPr>
              <a:buFont typeface="Arial" charset="0"/>
              <a:buChar char="•"/>
              <a:defRPr/>
            </a:pPr>
            <a:r>
              <a:rPr lang="en-CA" dirty="0" smtClean="0">
                <a:solidFill>
                  <a:schemeClr val="tx1">
                    <a:lumMod val="75000"/>
                    <a:lumOff val="25000"/>
                  </a:schemeClr>
                </a:solidFill>
              </a:rPr>
              <a:t>That is why the standard requires all employers (</a:t>
            </a:r>
            <a:r>
              <a:rPr lang="en-CA" b="1" dirty="0" smtClean="0">
                <a:solidFill>
                  <a:schemeClr val="tx1">
                    <a:lumMod val="75000"/>
                    <a:lumOff val="25000"/>
                  </a:schemeClr>
                </a:solidFill>
              </a:rPr>
              <a:t>except small organizations</a:t>
            </a:r>
            <a:r>
              <a:rPr lang="en-CA" dirty="0" smtClean="0">
                <a:solidFill>
                  <a:schemeClr val="tx1">
                    <a:lumMod val="75000"/>
                    <a:lumOff val="25000"/>
                  </a:schemeClr>
                </a:solidFill>
              </a:rPr>
              <a:t>) to develop a process that supports employees who have been absent due to a disability and who require disability-related accommodations when they return to work.</a:t>
            </a:r>
          </a:p>
          <a:p>
            <a:pPr lvl="1">
              <a:buFont typeface="Arial" charset="0"/>
              <a:buChar char="–"/>
              <a:defRPr/>
            </a:pPr>
            <a:endParaRPr lang="en-CA" dirty="0" smtClean="0">
              <a:solidFill>
                <a:schemeClr val="tx1">
                  <a:lumMod val="75000"/>
                  <a:lumOff val="25000"/>
                </a:schemeClr>
              </a:solidFill>
            </a:endParaRPr>
          </a:p>
        </p:txBody>
      </p:sp>
      <p:sp>
        <p:nvSpPr>
          <p:cNvPr id="31746" name="Title 1"/>
          <p:cNvSpPr>
            <a:spLocks noGrp="1"/>
          </p:cNvSpPr>
          <p:nvPr>
            <p:ph type="title"/>
          </p:nvPr>
        </p:nvSpPr>
        <p:spPr>
          <a:xfrm>
            <a:off x="457200" y="152400"/>
            <a:ext cx="8229600" cy="868363"/>
          </a:xfrm>
        </p:spPr>
        <p:txBody>
          <a:bodyPr/>
          <a:lstStyle/>
          <a:p>
            <a:pPr>
              <a:defRPr/>
            </a:pPr>
            <a:r>
              <a:rPr lang="en-US" cap="none" dirty="0" smtClean="0">
                <a:solidFill>
                  <a:schemeClr val="tx1"/>
                </a:solidFill>
              </a:rPr>
              <a:t>RETURN TO WORK PROCESS</a:t>
            </a:r>
            <a:endParaRPr lang="en-CA" cap="none" dirty="0" smtClean="0">
              <a:solidFill>
                <a:schemeClr val="tx1"/>
              </a:solidFill>
            </a:endParaRPr>
          </a:p>
        </p:txBody>
      </p:sp>
    </p:spTree>
  </p:cSld>
  <p:clrMapOvr>
    <a:masterClrMapping/>
  </p:clrMapOvr>
  <p:transition advTm="1000">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20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fade">
                                      <p:cBhvr>
                                        <p:cTn id="12" dur="2000"/>
                                        <p:tgtEl>
                                          <p:spTgt spid="317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fade">
                                      <p:cBhvr>
                                        <p:cTn id="17" dur="2000"/>
                                        <p:tgtEl>
                                          <p:spTgt spid="31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F1599D4-0C46-4B7B-8F93-CE222E1E5C2E}" type="slidenum">
              <a:rPr lang="en-CA" altLang="en-US">
                <a:solidFill>
                  <a:srgbClr val="898989"/>
                </a:solidFill>
                <a:latin typeface="Calibri" panose="020F0502020204030204" pitchFamily="34" charset="0"/>
              </a:rPr>
              <a:pPr eaLnBrk="1" hangingPunct="1"/>
              <a:t>24</a:t>
            </a:fld>
            <a:endParaRPr lang="en-CA" altLang="en-US">
              <a:solidFill>
                <a:srgbClr val="898989"/>
              </a:solidFill>
              <a:latin typeface="Calibri" panose="020F0502020204030204" pitchFamily="34" charset="0"/>
            </a:endParaRPr>
          </a:p>
        </p:txBody>
      </p:sp>
      <p:sp>
        <p:nvSpPr>
          <p:cNvPr id="31749"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32771" name="Content Placeholder 2"/>
          <p:cNvSpPr>
            <a:spLocks noGrp="1"/>
          </p:cNvSpPr>
          <p:nvPr>
            <p:ph idx="1"/>
          </p:nvPr>
        </p:nvSpPr>
        <p:spPr/>
        <p:txBody>
          <a:bodyPr/>
          <a:lstStyle/>
          <a:p>
            <a:pPr>
              <a:buFont typeface="Arial" charset="0"/>
              <a:buChar char="•"/>
              <a:defRPr/>
            </a:pPr>
            <a:r>
              <a:rPr lang="en-CA" dirty="0" smtClean="0">
                <a:solidFill>
                  <a:schemeClr val="tx1">
                    <a:lumMod val="75000"/>
                    <a:lumOff val="25000"/>
                  </a:schemeClr>
                </a:solidFill>
              </a:rPr>
              <a:t>The return to work process must:</a:t>
            </a:r>
          </a:p>
          <a:p>
            <a:pPr lvl="1">
              <a:buFont typeface="Arial" charset="0"/>
              <a:buChar char="–"/>
              <a:defRPr/>
            </a:pPr>
            <a:r>
              <a:rPr lang="en-CA" dirty="0" smtClean="0">
                <a:solidFill>
                  <a:schemeClr val="tx1">
                    <a:lumMod val="75000"/>
                    <a:lumOff val="25000"/>
                  </a:schemeClr>
                </a:solidFill>
              </a:rPr>
              <a:t>Be documented and outline the steps that will be taken to facilitate an employee’s return to work.</a:t>
            </a:r>
          </a:p>
          <a:p>
            <a:pPr lvl="1">
              <a:buFont typeface="Arial" charset="0"/>
              <a:buChar char="–"/>
              <a:defRPr/>
            </a:pPr>
            <a:r>
              <a:rPr lang="en-CA" dirty="0" smtClean="0">
                <a:solidFill>
                  <a:schemeClr val="tx1">
                    <a:lumMod val="75000"/>
                    <a:lumOff val="25000"/>
                  </a:schemeClr>
                </a:solidFill>
              </a:rPr>
              <a:t>Use documented individual accommodation plans.</a:t>
            </a:r>
            <a:br>
              <a:rPr lang="en-CA" dirty="0" smtClean="0">
                <a:solidFill>
                  <a:schemeClr val="tx1">
                    <a:lumMod val="75000"/>
                    <a:lumOff val="25000"/>
                  </a:schemeClr>
                </a:solidFill>
              </a:rPr>
            </a:br>
            <a:endParaRPr lang="en-CA" dirty="0" smtClean="0">
              <a:solidFill>
                <a:schemeClr val="tx1">
                  <a:lumMod val="75000"/>
                  <a:lumOff val="25000"/>
                </a:schemeClr>
              </a:solidFill>
            </a:endParaRPr>
          </a:p>
          <a:p>
            <a:pPr>
              <a:buFont typeface="Arial" charset="0"/>
              <a:buChar char="•"/>
              <a:defRPr/>
            </a:pPr>
            <a:r>
              <a:rPr lang="en-CA" dirty="0" smtClean="0">
                <a:solidFill>
                  <a:schemeClr val="tx1">
                    <a:lumMod val="75000"/>
                    <a:lumOff val="25000"/>
                  </a:schemeClr>
                </a:solidFill>
              </a:rPr>
              <a:t>The return to work process does not replace or override any other return to work processes created under any other law.</a:t>
            </a:r>
          </a:p>
          <a:p>
            <a:pPr>
              <a:buFont typeface="Arial" charset="0"/>
              <a:buChar char="•"/>
              <a:defRPr/>
            </a:pPr>
            <a:endParaRPr lang="en-CA" dirty="0" smtClean="0">
              <a:solidFill>
                <a:schemeClr val="tx1">
                  <a:lumMod val="75000"/>
                  <a:lumOff val="25000"/>
                </a:schemeClr>
              </a:solidFill>
            </a:endParaRPr>
          </a:p>
        </p:txBody>
      </p:sp>
      <p:sp>
        <p:nvSpPr>
          <p:cNvPr id="70658" name="Title 1"/>
          <p:cNvSpPr>
            <a:spLocks noGrp="1"/>
          </p:cNvSpPr>
          <p:nvPr>
            <p:ph type="title"/>
          </p:nvPr>
        </p:nvSpPr>
        <p:spPr>
          <a:xfrm>
            <a:off x="457200" y="152400"/>
            <a:ext cx="8229600" cy="868363"/>
          </a:xfrm>
        </p:spPr>
        <p:txBody>
          <a:bodyPr/>
          <a:lstStyle/>
          <a:p>
            <a:pPr>
              <a:defRPr/>
            </a:pPr>
            <a:r>
              <a:rPr lang="en-CA" dirty="0" smtClean="0">
                <a:solidFill>
                  <a:schemeClr val="tx1"/>
                </a:solidFill>
              </a:rPr>
              <a:t>Documenting the return to work process</a:t>
            </a:r>
          </a:p>
        </p:txBody>
      </p:sp>
    </p:spTree>
  </p:cSld>
  <p:clrMapOvr>
    <a:masterClrMapping/>
  </p:clrMapOvr>
  <p:transition advTm="1000">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2000"/>
                                        <p:tgtEl>
                                          <p:spTgt spid="3277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771">
                                            <p:txEl>
                                              <p:pRg st="1" end="1"/>
                                            </p:txEl>
                                          </p:spTgt>
                                        </p:tgtEl>
                                        <p:attrNameLst>
                                          <p:attrName>style.visibility</p:attrName>
                                        </p:attrNameLst>
                                      </p:cBhvr>
                                      <p:to>
                                        <p:strVal val="visible"/>
                                      </p:to>
                                    </p:set>
                                    <p:animEffect transition="in" filter="fade">
                                      <p:cBhvr>
                                        <p:cTn id="10" dur="2000"/>
                                        <p:tgtEl>
                                          <p:spTgt spid="3277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animEffect transition="in" filter="fade">
                                      <p:cBhvr>
                                        <p:cTn id="13" dur="2000"/>
                                        <p:tgtEl>
                                          <p:spTgt spid="32771">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2771">
                                            <p:txEl>
                                              <p:pRg st="3" end="3"/>
                                            </p:txEl>
                                          </p:spTgt>
                                        </p:tgtEl>
                                        <p:attrNameLst>
                                          <p:attrName>style.visibility</p:attrName>
                                        </p:attrNameLst>
                                      </p:cBhvr>
                                      <p:to>
                                        <p:strVal val="visible"/>
                                      </p:to>
                                    </p:set>
                                    <p:animEffect transition="in" filter="fade">
                                      <p:cBhvr>
                                        <p:cTn id="18" dur="2000"/>
                                        <p:tgtEl>
                                          <p:spTgt spid="32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CDE2DF6-1354-496C-9047-FFBEAD7154C3}" type="slidenum">
              <a:rPr lang="en-CA" altLang="en-US">
                <a:solidFill>
                  <a:srgbClr val="898989"/>
                </a:solidFill>
                <a:latin typeface="Calibri" panose="020F0502020204030204" pitchFamily="34" charset="0"/>
              </a:rPr>
              <a:pPr eaLnBrk="1" hangingPunct="1"/>
              <a:t>25</a:t>
            </a:fld>
            <a:endParaRPr lang="en-CA" altLang="en-US">
              <a:solidFill>
                <a:srgbClr val="898989"/>
              </a:solidFill>
              <a:latin typeface="Calibri" panose="020F0502020204030204" pitchFamily="34" charset="0"/>
            </a:endParaRPr>
          </a:p>
        </p:txBody>
      </p:sp>
      <p:sp>
        <p:nvSpPr>
          <p:cNvPr id="32773"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33795" name="Content Placeholder 2"/>
          <p:cNvSpPr>
            <a:spLocks noGrp="1"/>
          </p:cNvSpPr>
          <p:nvPr>
            <p:ph idx="1"/>
          </p:nvPr>
        </p:nvSpPr>
        <p:spPr/>
        <p:txBody>
          <a:bodyPr/>
          <a:lstStyle/>
          <a:p>
            <a:pPr>
              <a:buFont typeface="Arial" charset="0"/>
              <a:buChar char="•"/>
              <a:defRPr/>
            </a:pPr>
            <a:r>
              <a:rPr lang="en-CA" dirty="0" smtClean="0">
                <a:solidFill>
                  <a:schemeClr val="tx1">
                    <a:lumMod val="75000"/>
                    <a:lumOff val="25000"/>
                  </a:schemeClr>
                </a:solidFill>
              </a:rPr>
              <a:t>The deadlines for these requirements are not staggered. Your organization will have to meet them all by a certain date, based on your organization’s type and size. </a:t>
            </a:r>
            <a:br>
              <a:rPr lang="en-CA" dirty="0" smtClean="0">
                <a:solidFill>
                  <a:schemeClr val="tx1">
                    <a:lumMod val="75000"/>
                    <a:lumOff val="25000"/>
                  </a:schemeClr>
                </a:solidFill>
              </a:rPr>
            </a:br>
            <a:endParaRPr lang="en-CA" dirty="0" smtClean="0">
              <a:solidFill>
                <a:schemeClr val="tx1">
                  <a:lumMod val="75000"/>
                  <a:lumOff val="25000"/>
                </a:schemeClr>
              </a:solidFill>
            </a:endParaRPr>
          </a:p>
          <a:p>
            <a:pPr>
              <a:buFont typeface="Arial" charset="0"/>
              <a:buChar char="•"/>
              <a:defRPr/>
            </a:pPr>
            <a:r>
              <a:rPr lang="en-CA" dirty="0" smtClean="0">
                <a:solidFill>
                  <a:schemeClr val="tx1">
                    <a:lumMod val="75000"/>
                    <a:lumOff val="25000"/>
                  </a:schemeClr>
                </a:solidFill>
              </a:rPr>
              <a:t>The exception to this is the deadline for the workplace emergency response information, which is January 1, 2012 for all organizations.</a:t>
            </a:r>
          </a:p>
          <a:p>
            <a:pPr>
              <a:buFont typeface="Arial" charset="0"/>
              <a:buChar char="•"/>
              <a:defRPr/>
            </a:pPr>
            <a:endParaRPr lang="en-CA" dirty="0" smtClean="0">
              <a:solidFill>
                <a:schemeClr val="tx1">
                  <a:lumMod val="75000"/>
                  <a:lumOff val="25000"/>
                </a:schemeClr>
              </a:solidFill>
            </a:endParaRPr>
          </a:p>
        </p:txBody>
      </p:sp>
      <p:sp>
        <p:nvSpPr>
          <p:cNvPr id="72706" name="Title 1"/>
          <p:cNvSpPr>
            <a:spLocks noGrp="1"/>
          </p:cNvSpPr>
          <p:nvPr>
            <p:ph type="title"/>
          </p:nvPr>
        </p:nvSpPr>
        <p:spPr>
          <a:xfrm>
            <a:off x="457200" y="152400"/>
            <a:ext cx="8229600" cy="868363"/>
          </a:xfrm>
        </p:spPr>
        <p:txBody>
          <a:bodyPr/>
          <a:lstStyle/>
          <a:p>
            <a:pPr>
              <a:defRPr/>
            </a:pPr>
            <a:r>
              <a:rPr lang="en-US" dirty="0" smtClean="0">
                <a:solidFill>
                  <a:schemeClr val="tx1"/>
                </a:solidFill>
              </a:rPr>
              <a:t>Compliance deadlines for the</a:t>
            </a:r>
            <a:br>
              <a:rPr lang="en-US" dirty="0" smtClean="0">
                <a:solidFill>
                  <a:schemeClr val="tx1"/>
                </a:solidFill>
              </a:rPr>
            </a:br>
            <a:r>
              <a:rPr lang="en-US" dirty="0" smtClean="0">
                <a:solidFill>
                  <a:schemeClr val="tx1"/>
                </a:solidFill>
              </a:rPr>
              <a:t>Employment Standard</a:t>
            </a:r>
          </a:p>
        </p:txBody>
      </p:sp>
    </p:spTree>
  </p:cSld>
  <p:clrMapOvr>
    <a:masterClrMapping/>
  </p:clrMapOvr>
  <p:transition advTm="1000">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2000"/>
                                        <p:tgtEl>
                                          <p:spTgt spid="33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fade">
                                      <p:cBhvr>
                                        <p:cTn id="12" dur="2000"/>
                                        <p:tgtEl>
                                          <p:spTgt spid="337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1563FA1-0799-430C-AF73-A97215573440}" type="slidenum">
              <a:rPr lang="en-CA" altLang="en-US">
                <a:solidFill>
                  <a:srgbClr val="898989"/>
                </a:solidFill>
                <a:latin typeface="Calibri" panose="020F0502020204030204" pitchFamily="34" charset="0"/>
              </a:rPr>
              <a:pPr eaLnBrk="1" hangingPunct="1"/>
              <a:t>26</a:t>
            </a:fld>
            <a:endParaRPr lang="en-CA" altLang="en-US">
              <a:solidFill>
                <a:srgbClr val="898989"/>
              </a:solidFill>
              <a:latin typeface="Calibri" panose="020F0502020204030204" pitchFamily="34" charset="0"/>
            </a:endParaRPr>
          </a:p>
        </p:txBody>
      </p:sp>
      <p:sp>
        <p:nvSpPr>
          <p:cNvPr id="33795"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34823" name="Content Placeholder 8"/>
          <p:cNvSpPr>
            <a:spLocks noGrp="1"/>
          </p:cNvSpPr>
          <p:nvPr>
            <p:ph idx="1"/>
          </p:nvPr>
        </p:nvSpPr>
        <p:spPr>
          <a:xfrm>
            <a:off x="457200" y="1371600"/>
            <a:ext cx="8229600" cy="4002088"/>
          </a:xfrm>
        </p:spPr>
        <p:txBody>
          <a:bodyPr/>
          <a:lstStyle/>
          <a:p>
            <a:pPr>
              <a:buFont typeface="Arial" charset="0"/>
              <a:buNone/>
              <a:defRPr/>
            </a:pPr>
            <a:r>
              <a:rPr lang="en-US" dirty="0" smtClean="0">
                <a:solidFill>
                  <a:schemeClr val="tx1">
                    <a:lumMod val="75000"/>
                    <a:lumOff val="25000"/>
                  </a:schemeClr>
                </a:solidFill>
              </a:rPr>
              <a:t>Here are the compliance deadlines for the Employment Standard:</a:t>
            </a:r>
          </a:p>
          <a:p>
            <a:pPr>
              <a:buFont typeface="Arial" charset="0"/>
              <a:buNone/>
              <a:defRPr/>
            </a:pPr>
            <a:endParaRPr lang="en-US" dirty="0">
              <a:solidFill>
                <a:schemeClr val="tx1">
                  <a:lumMod val="75000"/>
                  <a:lumOff val="25000"/>
                </a:schemeClr>
              </a:solidFill>
            </a:endParaRPr>
          </a:p>
          <a:p>
            <a:pPr eaLnBrk="1" fontAlgn="t" hangingPunct="1">
              <a:lnSpc>
                <a:spcPct val="90000"/>
              </a:lnSpc>
              <a:defRPr/>
            </a:pPr>
            <a:r>
              <a:rPr lang="en-CA" sz="1800" dirty="0" smtClean="0">
                <a:solidFill>
                  <a:schemeClr val="tx1">
                    <a:lumMod val="75000"/>
                    <a:lumOff val="25000"/>
                  </a:schemeClr>
                </a:solidFill>
              </a:rPr>
              <a:t>Government </a:t>
            </a:r>
            <a:r>
              <a:rPr lang="en-CA" sz="1800" dirty="0">
                <a:solidFill>
                  <a:schemeClr val="tx1">
                    <a:lumMod val="75000"/>
                    <a:lumOff val="25000"/>
                  </a:schemeClr>
                </a:solidFill>
              </a:rPr>
              <a:t>of Ontario and Legislative Assembly must comply by January 1, 2013</a:t>
            </a:r>
          </a:p>
          <a:p>
            <a:pPr eaLnBrk="1" fontAlgn="t" hangingPunct="1">
              <a:lnSpc>
                <a:spcPct val="90000"/>
              </a:lnSpc>
              <a:defRPr/>
            </a:pPr>
            <a:r>
              <a:rPr lang="en-CA" sz="1800" dirty="0" smtClean="0">
                <a:solidFill>
                  <a:schemeClr val="tx1">
                    <a:lumMod val="75000"/>
                    <a:lumOff val="25000"/>
                  </a:schemeClr>
                </a:solidFill>
              </a:rPr>
              <a:t>Large </a:t>
            </a:r>
            <a:r>
              <a:rPr lang="en-CA" sz="1800" dirty="0">
                <a:solidFill>
                  <a:schemeClr val="tx1">
                    <a:lumMod val="75000"/>
                    <a:lumOff val="25000"/>
                  </a:schemeClr>
                </a:solidFill>
              </a:rPr>
              <a:t>designated public sector organizations must comply by January 1, 2014</a:t>
            </a:r>
          </a:p>
          <a:p>
            <a:pPr eaLnBrk="1" fontAlgn="t" hangingPunct="1">
              <a:lnSpc>
                <a:spcPct val="90000"/>
              </a:lnSpc>
              <a:defRPr/>
            </a:pPr>
            <a:r>
              <a:rPr lang="en-CA" sz="1800" dirty="0" smtClean="0">
                <a:solidFill>
                  <a:schemeClr val="tx1">
                    <a:lumMod val="75000"/>
                    <a:lumOff val="25000"/>
                  </a:schemeClr>
                </a:solidFill>
              </a:rPr>
              <a:t>Small </a:t>
            </a:r>
            <a:r>
              <a:rPr lang="en-CA" sz="1800" dirty="0">
                <a:solidFill>
                  <a:schemeClr val="tx1">
                    <a:lumMod val="75000"/>
                    <a:lumOff val="25000"/>
                  </a:schemeClr>
                </a:solidFill>
              </a:rPr>
              <a:t>designated public sector organizations must comply by January 1, 2015</a:t>
            </a:r>
          </a:p>
          <a:p>
            <a:pPr eaLnBrk="1" fontAlgn="t" hangingPunct="1">
              <a:lnSpc>
                <a:spcPct val="90000"/>
              </a:lnSpc>
              <a:defRPr/>
            </a:pPr>
            <a:r>
              <a:rPr lang="en-CA" sz="1800" dirty="0" smtClean="0">
                <a:solidFill>
                  <a:schemeClr val="tx1">
                    <a:lumMod val="75000"/>
                    <a:lumOff val="25000"/>
                  </a:schemeClr>
                </a:solidFill>
              </a:rPr>
              <a:t>Large </a:t>
            </a:r>
            <a:r>
              <a:rPr lang="en-CA" sz="1800" dirty="0">
                <a:solidFill>
                  <a:schemeClr val="tx1">
                    <a:lumMod val="75000"/>
                    <a:lumOff val="25000"/>
                  </a:schemeClr>
                </a:solidFill>
              </a:rPr>
              <a:t>(private and not-for-profit) organizations with 50 or more employees must comply by January 1, 2016</a:t>
            </a:r>
          </a:p>
          <a:p>
            <a:pPr eaLnBrk="1" fontAlgn="t" hangingPunct="1">
              <a:lnSpc>
                <a:spcPct val="90000"/>
              </a:lnSpc>
              <a:defRPr/>
            </a:pPr>
            <a:r>
              <a:rPr lang="en-CA" sz="1800" dirty="0" smtClean="0">
                <a:solidFill>
                  <a:schemeClr val="tx1">
                    <a:lumMod val="75000"/>
                    <a:lumOff val="25000"/>
                  </a:schemeClr>
                </a:solidFill>
              </a:rPr>
              <a:t>Small </a:t>
            </a:r>
            <a:r>
              <a:rPr lang="en-CA" sz="1800" dirty="0">
                <a:solidFill>
                  <a:schemeClr val="tx1">
                    <a:lumMod val="75000"/>
                    <a:lumOff val="25000"/>
                  </a:schemeClr>
                </a:solidFill>
              </a:rPr>
              <a:t>(private and not-for-profit) organizations with 1 to 49 employees must comply by January 1, 2017</a:t>
            </a:r>
          </a:p>
          <a:p>
            <a:pPr eaLnBrk="1" hangingPunct="1">
              <a:lnSpc>
                <a:spcPct val="90000"/>
              </a:lnSpc>
              <a:defRPr/>
            </a:pPr>
            <a:endParaRPr lang="en-CA" dirty="0">
              <a:solidFill>
                <a:schemeClr val="tx1">
                  <a:lumMod val="75000"/>
                  <a:lumOff val="25000"/>
                </a:schemeClr>
              </a:solidFill>
            </a:endParaRPr>
          </a:p>
          <a:p>
            <a:pPr marL="0" indent="0" eaLnBrk="1" hangingPunct="1">
              <a:lnSpc>
                <a:spcPct val="90000"/>
              </a:lnSpc>
              <a:buNone/>
              <a:defRPr/>
            </a:pPr>
            <a:r>
              <a:rPr lang="en-CA" dirty="0">
                <a:solidFill>
                  <a:schemeClr val="tx1">
                    <a:lumMod val="75000"/>
                    <a:lumOff val="25000"/>
                  </a:schemeClr>
                </a:solidFill>
              </a:rPr>
              <a:t>For a description of how organizations are classified under the regulation, please refer to the Organizational Classification Chart.</a:t>
            </a:r>
            <a:r>
              <a:rPr lang="en-US" dirty="0" smtClean="0">
                <a:solidFill>
                  <a:schemeClr val="tx1">
                    <a:lumMod val="75000"/>
                    <a:lumOff val="25000"/>
                  </a:schemeClr>
                </a:solidFill>
              </a:rPr>
              <a:t/>
            </a:r>
            <a:br>
              <a:rPr lang="en-US" dirty="0" smtClean="0">
                <a:solidFill>
                  <a:schemeClr val="tx1">
                    <a:lumMod val="75000"/>
                    <a:lumOff val="25000"/>
                  </a:schemeClr>
                </a:solidFill>
              </a:rPr>
            </a:br>
            <a:r>
              <a:rPr lang="en-US" dirty="0" smtClean="0">
                <a:solidFill>
                  <a:schemeClr val="tx1">
                    <a:lumMod val="75000"/>
                    <a:lumOff val="25000"/>
                  </a:schemeClr>
                </a:solidFill>
              </a:rPr>
              <a:t/>
            </a:r>
            <a:br>
              <a:rPr lang="en-US" dirty="0" smtClean="0">
                <a:solidFill>
                  <a:schemeClr val="tx1">
                    <a:lumMod val="75000"/>
                    <a:lumOff val="25000"/>
                  </a:schemeClr>
                </a:solidFill>
              </a:rPr>
            </a:br>
            <a:endParaRPr lang="en-US" dirty="0" smtClean="0">
              <a:solidFill>
                <a:schemeClr val="tx1">
                  <a:lumMod val="75000"/>
                  <a:lumOff val="25000"/>
                </a:schemeClr>
              </a:solidFill>
            </a:endParaRPr>
          </a:p>
        </p:txBody>
      </p:sp>
      <p:sp>
        <p:nvSpPr>
          <p:cNvPr id="34818" name="Title 1"/>
          <p:cNvSpPr>
            <a:spLocks noGrp="1"/>
          </p:cNvSpPr>
          <p:nvPr>
            <p:ph type="title"/>
          </p:nvPr>
        </p:nvSpPr>
        <p:spPr>
          <a:xfrm>
            <a:off x="762000" y="152400"/>
            <a:ext cx="7620000" cy="868363"/>
          </a:xfrm>
        </p:spPr>
        <p:txBody>
          <a:bodyPr/>
          <a:lstStyle/>
          <a:p>
            <a:pPr eaLnBrk="1" hangingPunct="1">
              <a:defRPr/>
            </a:pPr>
            <a:r>
              <a:rPr lang="en-US" cap="none" dirty="0" smtClean="0">
                <a:solidFill>
                  <a:schemeClr val="tx1"/>
                </a:solidFill>
              </a:rPr>
              <a:t>COMPLIANCE DEADLINES FOR THE EMPLOYMENT STANDARD</a:t>
            </a:r>
            <a:endParaRPr lang="en-CA" cap="none" dirty="0" smtClean="0">
              <a:solidFill>
                <a:schemeClr val="tx1"/>
              </a:solidFill>
            </a:endParaRPr>
          </a:p>
        </p:txBody>
      </p:sp>
    </p:spTree>
  </p:cSld>
  <p:clrMapOvr>
    <a:masterClrMapping/>
  </p:clrMapOvr>
  <p:transition advTm="1000">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23">
                                            <p:txEl>
                                              <p:pRg st="0" end="0"/>
                                            </p:txEl>
                                          </p:spTgt>
                                        </p:tgtEl>
                                        <p:attrNameLst>
                                          <p:attrName>style.visibility</p:attrName>
                                        </p:attrNameLst>
                                      </p:cBhvr>
                                      <p:to>
                                        <p:strVal val="visible"/>
                                      </p:to>
                                    </p:set>
                                    <p:animEffect transition="in" filter="fade">
                                      <p:cBhvr>
                                        <p:cTn id="7" dur="2000"/>
                                        <p:tgtEl>
                                          <p:spTgt spid="348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823">
                                            <p:txEl>
                                              <p:pRg st="2" end="2"/>
                                            </p:txEl>
                                          </p:spTgt>
                                        </p:tgtEl>
                                        <p:attrNameLst>
                                          <p:attrName>style.visibility</p:attrName>
                                        </p:attrNameLst>
                                      </p:cBhvr>
                                      <p:to>
                                        <p:strVal val="visible"/>
                                      </p:to>
                                    </p:set>
                                    <p:animEffect transition="in" filter="fade">
                                      <p:cBhvr>
                                        <p:cTn id="12" dur="2000"/>
                                        <p:tgtEl>
                                          <p:spTgt spid="348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823">
                                            <p:txEl>
                                              <p:pRg st="3" end="3"/>
                                            </p:txEl>
                                          </p:spTgt>
                                        </p:tgtEl>
                                        <p:attrNameLst>
                                          <p:attrName>style.visibility</p:attrName>
                                        </p:attrNameLst>
                                      </p:cBhvr>
                                      <p:to>
                                        <p:strVal val="visible"/>
                                      </p:to>
                                    </p:set>
                                    <p:animEffect transition="in" filter="fade">
                                      <p:cBhvr>
                                        <p:cTn id="17" dur="2000"/>
                                        <p:tgtEl>
                                          <p:spTgt spid="348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823">
                                            <p:txEl>
                                              <p:pRg st="4" end="4"/>
                                            </p:txEl>
                                          </p:spTgt>
                                        </p:tgtEl>
                                        <p:attrNameLst>
                                          <p:attrName>style.visibility</p:attrName>
                                        </p:attrNameLst>
                                      </p:cBhvr>
                                      <p:to>
                                        <p:strVal val="visible"/>
                                      </p:to>
                                    </p:set>
                                    <p:animEffect transition="in" filter="fade">
                                      <p:cBhvr>
                                        <p:cTn id="22" dur="2000"/>
                                        <p:tgtEl>
                                          <p:spTgt spid="348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823">
                                            <p:txEl>
                                              <p:pRg st="5" end="5"/>
                                            </p:txEl>
                                          </p:spTgt>
                                        </p:tgtEl>
                                        <p:attrNameLst>
                                          <p:attrName>style.visibility</p:attrName>
                                        </p:attrNameLst>
                                      </p:cBhvr>
                                      <p:to>
                                        <p:strVal val="visible"/>
                                      </p:to>
                                    </p:set>
                                    <p:animEffect transition="in" filter="fade">
                                      <p:cBhvr>
                                        <p:cTn id="27" dur="2000"/>
                                        <p:tgtEl>
                                          <p:spTgt spid="3482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4823">
                                            <p:txEl>
                                              <p:pRg st="6" end="6"/>
                                            </p:txEl>
                                          </p:spTgt>
                                        </p:tgtEl>
                                        <p:attrNameLst>
                                          <p:attrName>style.visibility</p:attrName>
                                        </p:attrNameLst>
                                      </p:cBhvr>
                                      <p:to>
                                        <p:strVal val="visible"/>
                                      </p:to>
                                    </p:set>
                                    <p:animEffect transition="in" filter="fade">
                                      <p:cBhvr>
                                        <p:cTn id="32" dur="2000"/>
                                        <p:tgtEl>
                                          <p:spTgt spid="3482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4823">
                                            <p:txEl>
                                              <p:pRg st="8" end="8"/>
                                            </p:txEl>
                                          </p:spTgt>
                                        </p:tgtEl>
                                        <p:attrNameLst>
                                          <p:attrName>style.visibility</p:attrName>
                                        </p:attrNameLst>
                                      </p:cBhvr>
                                      <p:to>
                                        <p:strVal val="visible"/>
                                      </p:to>
                                    </p:set>
                                    <p:animEffect transition="in" filter="fade">
                                      <p:cBhvr>
                                        <p:cTn id="37" dur="2000"/>
                                        <p:tgtEl>
                                          <p:spTgt spid="348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0EB9887-299D-4FE6-BCCA-0D4F2D99478F}" type="slidenum">
              <a:rPr lang="en-CA" altLang="en-US">
                <a:solidFill>
                  <a:srgbClr val="898989"/>
                </a:solidFill>
                <a:latin typeface="Calibri" panose="020F0502020204030204" pitchFamily="34" charset="0"/>
              </a:rPr>
              <a:pPr eaLnBrk="1" hangingPunct="1"/>
              <a:t>27</a:t>
            </a:fld>
            <a:endParaRPr lang="en-CA" altLang="en-US">
              <a:solidFill>
                <a:srgbClr val="898989"/>
              </a:solidFill>
              <a:latin typeface="Calibri" panose="020F0502020204030204" pitchFamily="34" charset="0"/>
            </a:endParaRPr>
          </a:p>
        </p:txBody>
      </p:sp>
      <p:sp>
        <p:nvSpPr>
          <p:cNvPr id="34829" name="Footer Placeholder 1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35843" name="Content Placeholder 2"/>
          <p:cNvSpPr>
            <a:spLocks noGrp="1"/>
          </p:cNvSpPr>
          <p:nvPr>
            <p:ph idx="1"/>
          </p:nvPr>
        </p:nvSpPr>
        <p:spPr/>
        <p:txBody>
          <a:bodyPr/>
          <a:lstStyle/>
          <a:p>
            <a:pPr>
              <a:buFont typeface="Arial" charset="0"/>
              <a:buChar char="•"/>
              <a:defRPr/>
            </a:pPr>
            <a:r>
              <a:rPr lang="en-CA" dirty="0" smtClean="0">
                <a:solidFill>
                  <a:schemeClr val="tx1">
                    <a:lumMod val="75000"/>
                    <a:lumOff val="25000"/>
                  </a:schemeClr>
                </a:solidFill>
              </a:rPr>
              <a:t>You have now completed the Employment Standard module.</a:t>
            </a:r>
            <a:br>
              <a:rPr lang="en-CA" dirty="0" smtClean="0">
                <a:solidFill>
                  <a:schemeClr val="tx1">
                    <a:lumMod val="75000"/>
                    <a:lumOff val="25000"/>
                  </a:schemeClr>
                </a:solidFill>
              </a:rPr>
            </a:br>
            <a:endParaRPr lang="en-CA" dirty="0" smtClean="0">
              <a:solidFill>
                <a:schemeClr val="tx1">
                  <a:lumMod val="75000"/>
                  <a:lumOff val="25000"/>
                </a:schemeClr>
              </a:solidFill>
            </a:endParaRPr>
          </a:p>
          <a:p>
            <a:pPr>
              <a:buFont typeface="Arial" charset="0"/>
              <a:buChar char="•"/>
              <a:defRPr/>
            </a:pPr>
            <a:r>
              <a:rPr lang="en-CA" dirty="0" smtClean="0">
                <a:solidFill>
                  <a:schemeClr val="tx1">
                    <a:lumMod val="75000"/>
                    <a:lumOff val="25000"/>
                  </a:schemeClr>
                </a:solidFill>
              </a:rPr>
              <a:t>Module topics:</a:t>
            </a:r>
          </a:p>
          <a:p>
            <a:pPr marL="457200" lvl="2" eaLnBrk="1" hangingPunct="1">
              <a:spcBef>
                <a:spcPts val="600"/>
              </a:spcBef>
              <a:spcAft>
                <a:spcPts val="0"/>
              </a:spcAft>
              <a:buFont typeface="Wingdings" pitchFamily="2" charset="2"/>
              <a:buChar char=""/>
              <a:defRPr/>
            </a:pPr>
            <a:r>
              <a:rPr lang="en-CA" dirty="0">
                <a:solidFill>
                  <a:schemeClr val="tx1">
                    <a:lumMod val="75000"/>
                    <a:lumOff val="25000"/>
                  </a:schemeClr>
                </a:solidFill>
              </a:rPr>
              <a:t> Informing employees of supports</a:t>
            </a:r>
          </a:p>
          <a:p>
            <a:pPr marL="457200" lvl="2" eaLnBrk="1" hangingPunct="1">
              <a:spcBef>
                <a:spcPts val="600"/>
              </a:spcBef>
              <a:spcAft>
                <a:spcPts val="0"/>
              </a:spcAft>
              <a:buFont typeface="Wingdings" pitchFamily="2" charset="2"/>
              <a:buChar char=""/>
              <a:defRPr/>
            </a:pPr>
            <a:r>
              <a:rPr lang="en-CA" dirty="0">
                <a:solidFill>
                  <a:schemeClr val="tx1">
                    <a:lumMod val="75000"/>
                    <a:lumOff val="25000"/>
                  </a:schemeClr>
                </a:solidFill>
              </a:rPr>
              <a:t> Accessible recruitment process</a:t>
            </a:r>
          </a:p>
          <a:p>
            <a:pPr marL="457200" lvl="2" eaLnBrk="1" hangingPunct="1">
              <a:spcBef>
                <a:spcPts val="600"/>
              </a:spcBef>
              <a:spcAft>
                <a:spcPts val="0"/>
              </a:spcAft>
              <a:buFont typeface="Wingdings" pitchFamily="2" charset="2"/>
              <a:buChar char=""/>
              <a:defRPr/>
            </a:pPr>
            <a:r>
              <a:rPr lang="en-CA" dirty="0">
                <a:solidFill>
                  <a:schemeClr val="tx1">
                    <a:lumMod val="75000"/>
                    <a:lumOff val="25000"/>
                  </a:schemeClr>
                </a:solidFill>
              </a:rPr>
              <a:t> Accessible formats and communication supports</a:t>
            </a:r>
          </a:p>
          <a:p>
            <a:pPr marL="457200" lvl="2" eaLnBrk="1" hangingPunct="1">
              <a:spcBef>
                <a:spcPts val="600"/>
              </a:spcBef>
              <a:spcAft>
                <a:spcPts val="0"/>
              </a:spcAft>
              <a:buFont typeface="Wingdings" pitchFamily="2" charset="2"/>
              <a:buChar char=""/>
              <a:defRPr/>
            </a:pPr>
            <a:r>
              <a:rPr lang="en-CA" dirty="0">
                <a:solidFill>
                  <a:schemeClr val="tx1">
                    <a:lumMod val="75000"/>
                    <a:lumOff val="25000"/>
                  </a:schemeClr>
                </a:solidFill>
              </a:rPr>
              <a:t> Documented individual accommodation plans</a:t>
            </a:r>
          </a:p>
          <a:p>
            <a:pPr marL="457200" lvl="2" eaLnBrk="1" hangingPunct="1">
              <a:spcBef>
                <a:spcPts val="600"/>
              </a:spcBef>
              <a:spcAft>
                <a:spcPts val="0"/>
              </a:spcAft>
              <a:buFont typeface="Wingdings" pitchFamily="2" charset="2"/>
              <a:buChar char=""/>
              <a:defRPr/>
            </a:pPr>
            <a:r>
              <a:rPr lang="en-CA" dirty="0">
                <a:solidFill>
                  <a:schemeClr val="tx1">
                    <a:lumMod val="75000"/>
                    <a:lumOff val="25000"/>
                  </a:schemeClr>
                </a:solidFill>
              </a:rPr>
              <a:t> Workplace emergency response information</a:t>
            </a:r>
          </a:p>
          <a:p>
            <a:pPr marL="457200" lvl="2" eaLnBrk="1" hangingPunct="1">
              <a:spcBef>
                <a:spcPts val="600"/>
              </a:spcBef>
              <a:spcAft>
                <a:spcPts val="0"/>
              </a:spcAft>
              <a:buFont typeface="Wingdings" pitchFamily="2" charset="2"/>
              <a:buChar char=""/>
              <a:defRPr/>
            </a:pPr>
            <a:r>
              <a:rPr lang="en-CA" dirty="0">
                <a:solidFill>
                  <a:schemeClr val="tx1">
                    <a:lumMod val="75000"/>
                    <a:lumOff val="25000"/>
                  </a:schemeClr>
                </a:solidFill>
              </a:rPr>
              <a:t> Performance management, career development, and redeployment</a:t>
            </a:r>
          </a:p>
          <a:p>
            <a:pPr marL="457200" lvl="2" eaLnBrk="1" hangingPunct="1">
              <a:spcBef>
                <a:spcPts val="600"/>
              </a:spcBef>
              <a:spcAft>
                <a:spcPts val="0"/>
              </a:spcAft>
              <a:buFont typeface="Wingdings" pitchFamily="2" charset="2"/>
              <a:buChar char=""/>
              <a:defRPr/>
            </a:pPr>
            <a:r>
              <a:rPr lang="en-CA" dirty="0">
                <a:solidFill>
                  <a:schemeClr val="tx1">
                    <a:lumMod val="75000"/>
                    <a:lumOff val="25000"/>
                  </a:schemeClr>
                </a:solidFill>
              </a:rPr>
              <a:t> Return to work process</a:t>
            </a:r>
          </a:p>
          <a:p>
            <a:pPr marL="457200" lvl="2" eaLnBrk="1" hangingPunct="1">
              <a:spcBef>
                <a:spcPts val="600"/>
              </a:spcBef>
              <a:spcAft>
                <a:spcPts val="0"/>
              </a:spcAft>
              <a:buFont typeface="Wingdings" pitchFamily="2" charset="2"/>
              <a:buChar char=""/>
              <a:defRPr/>
            </a:pPr>
            <a:r>
              <a:rPr lang="en-CA" dirty="0">
                <a:solidFill>
                  <a:schemeClr val="tx1">
                    <a:lumMod val="75000"/>
                    <a:lumOff val="25000"/>
                  </a:schemeClr>
                </a:solidFill>
              </a:rPr>
              <a:t> Compliance deadlines for the Employment Standard</a:t>
            </a:r>
            <a:endParaRPr lang="en-CA" b="1" dirty="0">
              <a:solidFill>
                <a:schemeClr val="tx1">
                  <a:lumMod val="75000"/>
                  <a:lumOff val="25000"/>
                </a:schemeClr>
              </a:solidFill>
            </a:endParaRPr>
          </a:p>
        </p:txBody>
      </p:sp>
      <p:sp>
        <p:nvSpPr>
          <p:cNvPr id="76802" name="Title 1"/>
          <p:cNvSpPr>
            <a:spLocks noGrp="1"/>
          </p:cNvSpPr>
          <p:nvPr>
            <p:ph type="title"/>
          </p:nvPr>
        </p:nvSpPr>
        <p:spPr>
          <a:xfrm>
            <a:off x="457200" y="152400"/>
            <a:ext cx="8229600" cy="868363"/>
          </a:xfrm>
        </p:spPr>
        <p:txBody>
          <a:bodyPr/>
          <a:lstStyle/>
          <a:p>
            <a:pPr>
              <a:defRPr/>
            </a:pPr>
            <a:r>
              <a:rPr lang="en-CA" dirty="0" smtClean="0">
                <a:solidFill>
                  <a:schemeClr val="tx1"/>
                </a:solidFill>
              </a:rPr>
              <a:t>Summary</a:t>
            </a:r>
          </a:p>
        </p:txBody>
      </p:sp>
    </p:spTree>
  </p:cSld>
  <p:clrMapOvr>
    <a:masterClrMapping/>
  </p:clrMapOvr>
  <p:transition advTm="1000">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2000"/>
                                        <p:tgtEl>
                                          <p:spTgt spid="35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fade">
                                      <p:cBhvr>
                                        <p:cTn id="12" dur="2000"/>
                                        <p:tgtEl>
                                          <p:spTgt spid="35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0B5CA29-C2AF-47B4-A8B1-1DE80B908CDF}" type="slidenum">
              <a:rPr lang="en-CA" altLang="en-US">
                <a:solidFill>
                  <a:srgbClr val="898989"/>
                </a:solidFill>
                <a:latin typeface="Calibri" panose="020F0502020204030204" pitchFamily="34" charset="0"/>
              </a:rPr>
              <a:pPr eaLnBrk="1" hangingPunct="1"/>
              <a:t>28</a:t>
            </a:fld>
            <a:endParaRPr lang="en-CA" altLang="en-US">
              <a:solidFill>
                <a:srgbClr val="898989"/>
              </a:solidFill>
              <a:latin typeface="Calibri" panose="020F0502020204030204" pitchFamily="34" charset="0"/>
            </a:endParaRPr>
          </a:p>
        </p:txBody>
      </p:sp>
      <p:sp>
        <p:nvSpPr>
          <p:cNvPr id="35845"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36867" name="Content Placeholder 2"/>
          <p:cNvSpPr>
            <a:spLocks noGrp="1"/>
          </p:cNvSpPr>
          <p:nvPr>
            <p:ph idx="1"/>
          </p:nvPr>
        </p:nvSpPr>
        <p:spPr/>
        <p:txBody>
          <a:bodyPr/>
          <a:lstStyle/>
          <a:p>
            <a:pPr>
              <a:buFont typeface="Arial" charset="0"/>
              <a:buChar char="•"/>
              <a:defRPr/>
            </a:pPr>
            <a:r>
              <a:rPr lang="en-CA" b="1" dirty="0" smtClean="0">
                <a:solidFill>
                  <a:schemeClr val="tx1">
                    <a:lumMod val="75000"/>
                    <a:lumOff val="25000"/>
                  </a:schemeClr>
                </a:solidFill>
              </a:rPr>
              <a:t>accommodation</a:t>
            </a:r>
            <a:r>
              <a:rPr lang="en-CA" dirty="0" smtClean="0">
                <a:solidFill>
                  <a:schemeClr val="tx1">
                    <a:lumMod val="75000"/>
                    <a:lumOff val="25000"/>
                  </a:schemeClr>
                </a:solidFill>
              </a:rPr>
              <a:t>: Making arrangements to allow a person with a disability to equally benefit or participate. There is no set formula for accommodating people with disabilities. The person involved must be consulted. Some examples of accommodation: flexibility in work hours or break times or providing a document in an accessible format such as large print. </a:t>
            </a:r>
          </a:p>
          <a:p>
            <a:pPr>
              <a:buFont typeface="Arial" charset="0"/>
              <a:buChar char="•"/>
              <a:defRPr/>
            </a:pPr>
            <a:r>
              <a:rPr lang="en-CA" b="1" dirty="0" smtClean="0">
                <a:solidFill>
                  <a:schemeClr val="tx1">
                    <a:lumMod val="75000"/>
                    <a:lumOff val="25000"/>
                  </a:schemeClr>
                </a:solidFill>
              </a:rPr>
              <a:t>career development</a:t>
            </a:r>
            <a:r>
              <a:rPr lang="en-CA" dirty="0" smtClean="0">
                <a:solidFill>
                  <a:schemeClr val="tx1">
                    <a:lumMod val="75000"/>
                    <a:lumOff val="25000"/>
                  </a:schemeClr>
                </a:solidFill>
              </a:rPr>
              <a:t>: Providing additional responsibilities within an employee’s current position and the movement of an employee from one job to another in an organization that may be higher in pay, provide greater responsibility or be at a higher level in the organization or any combination of them and, for both additional responsibilities and employee movement, is usually based on merit or seniority, or a combination of them.</a:t>
            </a:r>
          </a:p>
        </p:txBody>
      </p:sp>
      <p:sp>
        <p:nvSpPr>
          <p:cNvPr id="78850" name="Title 1"/>
          <p:cNvSpPr>
            <a:spLocks noGrp="1"/>
          </p:cNvSpPr>
          <p:nvPr>
            <p:ph type="title"/>
          </p:nvPr>
        </p:nvSpPr>
        <p:spPr>
          <a:xfrm>
            <a:off x="457200" y="-30163"/>
            <a:ext cx="8229600" cy="868363"/>
          </a:xfrm>
        </p:spPr>
        <p:txBody>
          <a:bodyPr/>
          <a:lstStyle/>
          <a:p>
            <a:pPr>
              <a:defRPr/>
            </a:pPr>
            <a:r>
              <a:rPr lang="en-CA" dirty="0" smtClean="0">
                <a:solidFill>
                  <a:schemeClr val="tx1"/>
                </a:solidFill>
              </a:rPr>
              <a:t>Glossary </a:t>
            </a:r>
            <a:r>
              <a:rPr lang="en-CA" sz="2800" cap="none" dirty="0" smtClean="0">
                <a:solidFill>
                  <a:schemeClr val="tx1"/>
                </a:solidFill>
              </a:rPr>
              <a:t>(1 of 5)</a:t>
            </a:r>
            <a:endParaRPr lang="en-CA" cap="none" dirty="0" smtClean="0">
              <a:solidFill>
                <a:schemeClr val="tx1"/>
              </a:solidFill>
            </a:endParaRPr>
          </a:p>
        </p:txBody>
      </p:sp>
    </p:spTree>
  </p:cSld>
  <p:clrMapOvr>
    <a:masterClrMapping/>
  </p:clrMapOvr>
  <p:transition advTm="1000">
    <p:wipe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9531B36-4A64-479E-AB5F-D31A7BC7001A}" type="slidenum">
              <a:rPr lang="en-CA" altLang="en-US">
                <a:solidFill>
                  <a:srgbClr val="898989"/>
                </a:solidFill>
                <a:latin typeface="Calibri" panose="020F0502020204030204" pitchFamily="34" charset="0"/>
              </a:rPr>
              <a:pPr eaLnBrk="1" hangingPunct="1"/>
              <a:t>29</a:t>
            </a:fld>
            <a:endParaRPr lang="en-CA" altLang="en-US">
              <a:solidFill>
                <a:srgbClr val="898989"/>
              </a:solidFill>
              <a:latin typeface="Calibri" panose="020F0502020204030204" pitchFamily="34" charset="0"/>
            </a:endParaRPr>
          </a:p>
        </p:txBody>
      </p:sp>
      <p:sp>
        <p:nvSpPr>
          <p:cNvPr id="36869"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37891" name="Content Placeholder 2"/>
          <p:cNvSpPr>
            <a:spLocks noGrp="1"/>
          </p:cNvSpPr>
          <p:nvPr>
            <p:ph idx="1"/>
          </p:nvPr>
        </p:nvSpPr>
        <p:spPr/>
        <p:txBody>
          <a:bodyPr/>
          <a:lstStyle/>
          <a:p>
            <a:pPr>
              <a:buFont typeface="Arial" charset="0"/>
              <a:buChar char="•"/>
              <a:defRPr/>
            </a:pPr>
            <a:r>
              <a:rPr lang="en-CA" b="1" dirty="0" smtClean="0">
                <a:solidFill>
                  <a:schemeClr val="tx1">
                    <a:lumMod val="75000"/>
                    <a:lumOff val="25000"/>
                  </a:schemeClr>
                </a:solidFill>
              </a:rPr>
              <a:t>Government of Ontario</a:t>
            </a:r>
            <a:r>
              <a:rPr lang="en-CA" dirty="0" smtClean="0">
                <a:solidFill>
                  <a:schemeClr val="tx1">
                    <a:lumMod val="75000"/>
                    <a:lumOff val="25000"/>
                  </a:schemeClr>
                </a:solidFill>
              </a:rPr>
              <a:t>: Refers to the executive of the government and operational branches, including all the ministries of the Government of Ontario and the Office of the Premier.</a:t>
            </a:r>
          </a:p>
          <a:p>
            <a:pPr>
              <a:buFont typeface="Arial" charset="0"/>
              <a:buChar char="•"/>
              <a:defRPr/>
            </a:pPr>
            <a:r>
              <a:rPr lang="en-CA" b="1" dirty="0" smtClean="0">
                <a:solidFill>
                  <a:schemeClr val="tx1">
                    <a:lumMod val="75000"/>
                    <a:lumOff val="25000"/>
                  </a:schemeClr>
                </a:solidFill>
              </a:rPr>
              <a:t>large designated public sector organization</a:t>
            </a:r>
            <a:r>
              <a:rPr lang="en-CA" dirty="0" smtClean="0">
                <a:solidFill>
                  <a:schemeClr val="tx1">
                    <a:lumMod val="75000"/>
                    <a:lumOff val="25000"/>
                  </a:schemeClr>
                </a:solidFill>
              </a:rPr>
              <a:t>: A designated public sector organization with 50 or more employees (such as municipalities, hospitals, universities, colleges of applied arts and technology, district school boards, and organizations that provide public transportation).</a:t>
            </a:r>
          </a:p>
          <a:p>
            <a:pPr>
              <a:buFont typeface="Arial" charset="0"/>
              <a:buChar char="•"/>
              <a:defRPr/>
            </a:pPr>
            <a:r>
              <a:rPr lang="en-CA" b="1" dirty="0" smtClean="0">
                <a:solidFill>
                  <a:schemeClr val="tx1">
                    <a:lumMod val="75000"/>
                    <a:lumOff val="25000"/>
                  </a:schemeClr>
                </a:solidFill>
              </a:rPr>
              <a:t>large organization</a:t>
            </a:r>
            <a:r>
              <a:rPr lang="en-CA" dirty="0" smtClean="0">
                <a:solidFill>
                  <a:schemeClr val="tx1">
                    <a:lumMod val="75000"/>
                    <a:lumOff val="25000"/>
                  </a:schemeClr>
                </a:solidFill>
              </a:rPr>
              <a:t>: Refers to a private or not-for-profit organization that provides goods, services or facilities to the public or to other organizations and has 50 or more employees in Ontario. It does not include the Government of Ontario, Legislative Assembly, or designated public sector organizations.</a:t>
            </a:r>
          </a:p>
          <a:p>
            <a:pPr>
              <a:buFont typeface="Arial" charset="0"/>
              <a:buChar char="•"/>
              <a:defRPr/>
            </a:pPr>
            <a:endParaRPr lang="en-CA" dirty="0" smtClean="0">
              <a:solidFill>
                <a:schemeClr val="tx1">
                  <a:lumMod val="75000"/>
                  <a:lumOff val="25000"/>
                </a:schemeClr>
              </a:solidFill>
            </a:endParaRPr>
          </a:p>
        </p:txBody>
      </p:sp>
      <p:sp>
        <p:nvSpPr>
          <p:cNvPr id="80898" name="Title 1"/>
          <p:cNvSpPr>
            <a:spLocks noGrp="1"/>
          </p:cNvSpPr>
          <p:nvPr>
            <p:ph type="title"/>
          </p:nvPr>
        </p:nvSpPr>
        <p:spPr>
          <a:xfrm>
            <a:off x="457200" y="-30163"/>
            <a:ext cx="8229600" cy="868363"/>
          </a:xfrm>
        </p:spPr>
        <p:txBody>
          <a:bodyPr/>
          <a:lstStyle/>
          <a:p>
            <a:pPr>
              <a:defRPr/>
            </a:pPr>
            <a:r>
              <a:rPr lang="en-CA" dirty="0" smtClean="0">
                <a:solidFill>
                  <a:schemeClr val="tx1"/>
                </a:solidFill>
              </a:rPr>
              <a:t>Glossary </a:t>
            </a:r>
            <a:r>
              <a:rPr lang="en-CA" sz="2800" cap="none" dirty="0" smtClean="0">
                <a:solidFill>
                  <a:schemeClr val="tx1"/>
                </a:solidFill>
              </a:rPr>
              <a:t>(2 </a:t>
            </a:r>
            <a:r>
              <a:rPr lang="en-CA" sz="2800" cap="none" dirty="0">
                <a:solidFill>
                  <a:schemeClr val="tx1"/>
                </a:solidFill>
              </a:rPr>
              <a:t>of 5)</a:t>
            </a:r>
            <a:endParaRPr lang="en-CA" dirty="0" smtClean="0">
              <a:solidFill>
                <a:schemeClr val="tx1"/>
              </a:solidFill>
            </a:endParaRPr>
          </a:p>
        </p:txBody>
      </p:sp>
    </p:spTree>
  </p:cSld>
  <p:clrMapOvr>
    <a:masterClrMapping/>
  </p:clrMapOvr>
  <p:transition advTm="1000">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194E79-862D-477E-AD70-7B805C4DC0A9}" type="slidenum">
              <a:rPr lang="en-CA" altLang="en-US">
                <a:solidFill>
                  <a:srgbClr val="898989"/>
                </a:solidFill>
                <a:latin typeface="Calibri" panose="020F0502020204030204" pitchFamily="34" charset="0"/>
              </a:rPr>
              <a:pPr eaLnBrk="1" hangingPunct="1"/>
              <a:t>3</a:t>
            </a:fld>
            <a:endParaRPr lang="en-CA" altLang="en-US">
              <a:solidFill>
                <a:srgbClr val="898989"/>
              </a:solidFill>
              <a:latin typeface="Calibri" panose="020F0502020204030204" pitchFamily="34" charset="0"/>
            </a:endParaRPr>
          </a:p>
        </p:txBody>
      </p:sp>
      <p:sp>
        <p:nvSpPr>
          <p:cNvPr id="10245"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11267" name="Content Placeholder 2"/>
          <p:cNvSpPr>
            <a:spLocks noGrp="1"/>
          </p:cNvSpPr>
          <p:nvPr>
            <p:ph idx="1"/>
          </p:nvPr>
        </p:nvSpPr>
        <p:spPr/>
        <p:txBody>
          <a:bodyPr/>
          <a:lstStyle/>
          <a:p>
            <a:pPr>
              <a:buFont typeface="Arial" charset="0"/>
              <a:buChar char="•"/>
              <a:defRPr/>
            </a:pPr>
            <a:r>
              <a:rPr lang="en-CA" sz="1750" dirty="0" smtClean="0">
                <a:solidFill>
                  <a:schemeClr val="tx1">
                    <a:lumMod val="75000"/>
                    <a:lumOff val="25000"/>
                  </a:schemeClr>
                </a:solidFill>
              </a:rPr>
              <a:t>The Employment Standard</a:t>
            </a:r>
            <a:r>
              <a:rPr lang="en-US" sz="1750" dirty="0" smtClean="0">
                <a:solidFill>
                  <a:schemeClr val="tx1">
                    <a:lumMod val="75000"/>
                    <a:lumOff val="25000"/>
                  </a:schemeClr>
                </a:solidFill>
              </a:rPr>
              <a:t> is part of the Integrated Accessibility Standards Regulation.</a:t>
            </a:r>
          </a:p>
          <a:p>
            <a:pPr>
              <a:buFont typeface="Arial" charset="0"/>
              <a:buNone/>
              <a:defRPr/>
            </a:pPr>
            <a:endParaRPr lang="en-US" sz="1750" dirty="0" smtClean="0">
              <a:solidFill>
                <a:schemeClr val="tx1">
                  <a:lumMod val="75000"/>
                  <a:lumOff val="25000"/>
                </a:schemeClr>
              </a:solidFill>
            </a:endParaRPr>
          </a:p>
          <a:p>
            <a:pPr>
              <a:buFont typeface="Arial" charset="0"/>
              <a:buChar char="•"/>
              <a:defRPr/>
            </a:pPr>
            <a:r>
              <a:rPr lang="en-US" sz="1750" dirty="0" smtClean="0">
                <a:solidFill>
                  <a:schemeClr val="tx1">
                    <a:lumMod val="75000"/>
                    <a:lumOff val="25000"/>
                  </a:schemeClr>
                </a:solidFill>
              </a:rPr>
              <a:t>It deals with accessibility in the employment cycle. It addresses the processes and procedures organizations follow in recruiting and accommodating their employees. </a:t>
            </a:r>
          </a:p>
          <a:p>
            <a:pPr>
              <a:buFont typeface="Arial" charset="0"/>
              <a:buChar char="•"/>
              <a:defRPr/>
            </a:pPr>
            <a:r>
              <a:rPr lang="en-CA" sz="1750" smtClean="0">
                <a:solidFill>
                  <a:schemeClr val="tx1">
                    <a:lumMod val="75000"/>
                    <a:lumOff val="25000"/>
                  </a:schemeClr>
                </a:solidFill>
              </a:rPr>
              <a:t>Let’s </a:t>
            </a:r>
            <a:r>
              <a:rPr lang="en-CA" sz="1750" dirty="0" smtClean="0">
                <a:solidFill>
                  <a:schemeClr val="tx1">
                    <a:lumMod val="75000"/>
                    <a:lumOff val="25000"/>
                  </a:schemeClr>
                </a:solidFill>
              </a:rPr>
              <a:t>start by watching the introductory video for the Employment Standard. </a:t>
            </a:r>
            <a:endParaRPr lang="en-US" sz="1750" dirty="0" smtClean="0">
              <a:solidFill>
                <a:schemeClr val="tx1">
                  <a:lumMod val="75000"/>
                  <a:lumOff val="25000"/>
                </a:schemeClr>
              </a:solidFill>
            </a:endParaRPr>
          </a:p>
        </p:txBody>
      </p:sp>
      <p:sp>
        <p:nvSpPr>
          <p:cNvPr id="23554" name="Title 1"/>
          <p:cNvSpPr>
            <a:spLocks noGrp="1"/>
          </p:cNvSpPr>
          <p:nvPr>
            <p:ph type="title"/>
          </p:nvPr>
        </p:nvSpPr>
        <p:spPr>
          <a:xfrm>
            <a:off x="457200" y="152400"/>
            <a:ext cx="8229600" cy="868363"/>
          </a:xfrm>
        </p:spPr>
        <p:txBody>
          <a:bodyPr/>
          <a:lstStyle/>
          <a:p>
            <a:pPr>
              <a:defRPr/>
            </a:pPr>
            <a:r>
              <a:rPr lang="en-CA" dirty="0" smtClean="0">
                <a:solidFill>
                  <a:schemeClr val="tx1"/>
                </a:solidFill>
              </a:rPr>
              <a:t>The Employment Standard</a:t>
            </a:r>
          </a:p>
        </p:txBody>
      </p:sp>
    </p:spTree>
  </p:cSld>
  <p:clrMapOvr>
    <a:masterClrMapping/>
  </p:clrMapOvr>
  <p:transition advTm="1000">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20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fade">
                                      <p:cBhvr>
                                        <p:cTn id="12" dur="2000"/>
                                        <p:tgtEl>
                                          <p:spTgt spid="1126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7">
                                            <p:txEl>
                                              <p:pRg st="3" end="3"/>
                                            </p:txEl>
                                          </p:spTgt>
                                        </p:tgtEl>
                                        <p:attrNameLst>
                                          <p:attrName>style.visibility</p:attrName>
                                        </p:attrNameLst>
                                      </p:cBhvr>
                                      <p:to>
                                        <p:strVal val="visible"/>
                                      </p:to>
                                    </p:set>
                                    <p:animEffect transition="in" filter="fade">
                                      <p:cBhvr>
                                        <p:cTn id="17" dur="20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AF102AE-7317-4458-8EE4-C976D11DDE61}" type="slidenum">
              <a:rPr lang="en-CA" altLang="en-US">
                <a:solidFill>
                  <a:srgbClr val="898989"/>
                </a:solidFill>
                <a:latin typeface="Calibri" panose="020F0502020204030204" pitchFamily="34" charset="0"/>
              </a:rPr>
              <a:pPr eaLnBrk="1" hangingPunct="1"/>
              <a:t>30</a:t>
            </a:fld>
            <a:endParaRPr lang="en-CA" altLang="en-US">
              <a:solidFill>
                <a:srgbClr val="898989"/>
              </a:solidFill>
              <a:latin typeface="Calibri" panose="020F0502020204030204" pitchFamily="34" charset="0"/>
            </a:endParaRPr>
          </a:p>
        </p:txBody>
      </p:sp>
      <p:sp>
        <p:nvSpPr>
          <p:cNvPr id="37893"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38915" name="Content Placeholder 2"/>
          <p:cNvSpPr>
            <a:spLocks noGrp="1"/>
          </p:cNvSpPr>
          <p:nvPr>
            <p:ph idx="1"/>
          </p:nvPr>
        </p:nvSpPr>
        <p:spPr/>
        <p:txBody>
          <a:bodyPr/>
          <a:lstStyle/>
          <a:p>
            <a:pPr>
              <a:buFont typeface="Arial" charset="0"/>
              <a:buChar char="•"/>
              <a:defRPr/>
            </a:pPr>
            <a:r>
              <a:rPr lang="en-CA" b="1" dirty="0" smtClean="0">
                <a:solidFill>
                  <a:schemeClr val="tx1">
                    <a:lumMod val="75000"/>
                    <a:lumOff val="25000"/>
                  </a:schemeClr>
                </a:solidFill>
              </a:rPr>
              <a:t>Legislative Assembly</a:t>
            </a:r>
            <a:r>
              <a:rPr lang="en-CA" dirty="0" smtClean="0">
                <a:solidFill>
                  <a:schemeClr val="tx1">
                    <a:lumMod val="75000"/>
                    <a:lumOff val="25000"/>
                  </a:schemeClr>
                </a:solidFill>
              </a:rPr>
              <a:t>: </a:t>
            </a:r>
            <a:r>
              <a:rPr lang="en-US" dirty="0" smtClean="0">
                <a:solidFill>
                  <a:schemeClr val="tx1">
                    <a:lumMod val="75000"/>
                    <a:lumOff val="25000"/>
                  </a:schemeClr>
                </a:solidFill>
              </a:rPr>
              <a:t>Refers to the Offices of the Legislative Assembly of Ontario including all the offices of the Members of Provincial Parliament (MPPs), their constituency offices in their ridings and the offices of those appointed on the address of the Assembly, such as the Speaker of the Legislative Assembly of Ontario.</a:t>
            </a:r>
            <a:endParaRPr lang="en-CA" dirty="0" smtClean="0">
              <a:solidFill>
                <a:schemeClr val="tx1">
                  <a:lumMod val="75000"/>
                  <a:lumOff val="25000"/>
                </a:schemeClr>
              </a:solidFill>
            </a:endParaRPr>
          </a:p>
          <a:p>
            <a:pPr>
              <a:buFont typeface="Arial" charset="0"/>
              <a:buChar char="•"/>
              <a:defRPr/>
            </a:pPr>
            <a:r>
              <a:rPr lang="en-CA" b="1" dirty="0" smtClean="0">
                <a:solidFill>
                  <a:schemeClr val="tx1">
                    <a:lumMod val="75000"/>
                    <a:lumOff val="25000"/>
                  </a:schemeClr>
                </a:solidFill>
              </a:rPr>
              <a:t>Ontario Human Rights Code</a:t>
            </a:r>
            <a:r>
              <a:rPr lang="en-CA" dirty="0" smtClean="0">
                <a:solidFill>
                  <a:schemeClr val="tx1">
                    <a:lumMod val="75000"/>
                    <a:lumOff val="25000"/>
                  </a:schemeClr>
                </a:solidFill>
              </a:rPr>
              <a:t>: The Ontario Human Rights Code (the "Code") is a provincial law that gives everybody equal rights and opportunities without discrimination in specific areas such as jobs, housing and services. The Code's goal is to prevent discrimination and harassment.</a:t>
            </a:r>
          </a:p>
          <a:p>
            <a:pPr>
              <a:buFont typeface="Arial" charset="0"/>
              <a:buChar char="•"/>
              <a:defRPr/>
            </a:pPr>
            <a:r>
              <a:rPr lang="en-CA" b="1" dirty="0" smtClean="0">
                <a:solidFill>
                  <a:schemeClr val="tx1">
                    <a:lumMod val="75000"/>
                    <a:lumOff val="25000"/>
                  </a:schemeClr>
                </a:solidFill>
              </a:rPr>
              <a:t>performance management</a:t>
            </a:r>
            <a:r>
              <a:rPr lang="en-CA" dirty="0" smtClean="0">
                <a:solidFill>
                  <a:schemeClr val="tx1">
                    <a:lumMod val="75000"/>
                    <a:lumOff val="25000"/>
                  </a:schemeClr>
                </a:solidFill>
              </a:rPr>
              <a:t>: Activities related to assessing and improving employee performance, productivity and effectiveness, with the goal of facilitating employee success.</a:t>
            </a:r>
          </a:p>
        </p:txBody>
      </p:sp>
      <p:sp>
        <p:nvSpPr>
          <p:cNvPr id="82946" name="Title 1"/>
          <p:cNvSpPr>
            <a:spLocks noGrp="1"/>
          </p:cNvSpPr>
          <p:nvPr>
            <p:ph type="title"/>
          </p:nvPr>
        </p:nvSpPr>
        <p:spPr>
          <a:xfrm>
            <a:off x="457200" y="-30163"/>
            <a:ext cx="8229600" cy="868363"/>
          </a:xfrm>
        </p:spPr>
        <p:txBody>
          <a:bodyPr/>
          <a:lstStyle/>
          <a:p>
            <a:pPr>
              <a:defRPr/>
            </a:pPr>
            <a:r>
              <a:rPr lang="en-CA" dirty="0" smtClean="0">
                <a:solidFill>
                  <a:schemeClr val="tx1"/>
                </a:solidFill>
              </a:rPr>
              <a:t>Glossary </a:t>
            </a:r>
            <a:r>
              <a:rPr lang="en-CA" sz="2800" cap="none" dirty="0" smtClean="0">
                <a:solidFill>
                  <a:schemeClr val="tx1"/>
                </a:solidFill>
              </a:rPr>
              <a:t>(3 </a:t>
            </a:r>
            <a:r>
              <a:rPr lang="en-CA" sz="2800" cap="none" dirty="0">
                <a:solidFill>
                  <a:schemeClr val="tx1"/>
                </a:solidFill>
              </a:rPr>
              <a:t>of 5)</a:t>
            </a:r>
            <a:endParaRPr lang="en-CA" dirty="0" smtClean="0">
              <a:solidFill>
                <a:schemeClr val="tx1"/>
              </a:solidFill>
            </a:endParaRPr>
          </a:p>
        </p:txBody>
      </p:sp>
    </p:spTree>
  </p:cSld>
  <p:clrMapOvr>
    <a:masterClrMapping/>
  </p:clrMapOvr>
  <p:transition advTm="1000">
    <p:wipe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55CF510-BD43-4C4A-B7B8-D7BD4458173B}" type="slidenum">
              <a:rPr lang="en-CA" altLang="en-US">
                <a:solidFill>
                  <a:srgbClr val="898989"/>
                </a:solidFill>
                <a:latin typeface="Calibri" panose="020F0502020204030204" pitchFamily="34" charset="0"/>
              </a:rPr>
              <a:pPr eaLnBrk="1" hangingPunct="1"/>
              <a:t>31</a:t>
            </a:fld>
            <a:endParaRPr lang="en-CA" altLang="en-US">
              <a:solidFill>
                <a:srgbClr val="898989"/>
              </a:solidFill>
              <a:latin typeface="Calibri" panose="020F0502020204030204" pitchFamily="34" charset="0"/>
            </a:endParaRPr>
          </a:p>
        </p:txBody>
      </p:sp>
      <p:sp>
        <p:nvSpPr>
          <p:cNvPr id="38917"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39939" name="Content Placeholder 2"/>
          <p:cNvSpPr>
            <a:spLocks noGrp="1"/>
          </p:cNvSpPr>
          <p:nvPr>
            <p:ph idx="1"/>
          </p:nvPr>
        </p:nvSpPr>
        <p:spPr/>
        <p:txBody>
          <a:bodyPr/>
          <a:lstStyle/>
          <a:p>
            <a:pPr>
              <a:buFont typeface="Arial" charset="0"/>
              <a:buChar char="•"/>
              <a:defRPr/>
            </a:pPr>
            <a:r>
              <a:rPr lang="en-CA" b="1" dirty="0" smtClean="0">
                <a:solidFill>
                  <a:schemeClr val="tx1">
                    <a:lumMod val="75000"/>
                    <a:lumOff val="25000"/>
                  </a:schemeClr>
                </a:solidFill>
              </a:rPr>
              <a:t>redeployment</a:t>
            </a:r>
            <a:r>
              <a:rPr lang="en-CA" dirty="0" smtClean="0">
                <a:solidFill>
                  <a:schemeClr val="tx1">
                    <a:lumMod val="75000"/>
                    <a:lumOff val="25000"/>
                  </a:schemeClr>
                </a:solidFill>
              </a:rPr>
              <a:t>: The reassignment of employees to other departments or jobs within the organization as an alternative to layoff, when a particular job or department has been eliminated by the organization.</a:t>
            </a:r>
          </a:p>
          <a:p>
            <a:pPr>
              <a:buFont typeface="Arial" charset="0"/>
              <a:buChar char="•"/>
              <a:defRPr/>
            </a:pPr>
            <a:r>
              <a:rPr lang="en-CA" b="1" dirty="0" smtClean="0">
                <a:solidFill>
                  <a:schemeClr val="tx1">
                    <a:lumMod val="75000"/>
                    <a:lumOff val="25000"/>
                  </a:schemeClr>
                </a:solidFill>
              </a:rPr>
              <a:t>screen reader software</a:t>
            </a:r>
            <a:r>
              <a:rPr lang="en-CA" dirty="0" smtClean="0">
                <a:solidFill>
                  <a:schemeClr val="tx1">
                    <a:lumMod val="75000"/>
                    <a:lumOff val="25000"/>
                  </a:schemeClr>
                </a:solidFill>
              </a:rPr>
              <a:t>: Software programs that allow users to read the text displayed on the computer screen with a speech synthesizer. Often used by people with vision loss or have a learning disability. </a:t>
            </a:r>
          </a:p>
          <a:p>
            <a:pPr>
              <a:buFont typeface="Arial" charset="0"/>
              <a:buChar char="•"/>
              <a:defRPr/>
            </a:pPr>
            <a:r>
              <a:rPr lang="en-CA" b="1" dirty="0" smtClean="0">
                <a:solidFill>
                  <a:schemeClr val="tx1">
                    <a:lumMod val="75000"/>
                    <a:lumOff val="25000"/>
                  </a:schemeClr>
                </a:solidFill>
              </a:rPr>
              <a:t>small designated public sector organization</a:t>
            </a:r>
            <a:r>
              <a:rPr lang="en-CA" dirty="0" smtClean="0">
                <a:solidFill>
                  <a:schemeClr val="tx1">
                    <a:lumMod val="75000"/>
                    <a:lumOff val="25000"/>
                  </a:schemeClr>
                </a:solidFill>
              </a:rPr>
              <a:t>: </a:t>
            </a:r>
            <a:r>
              <a:rPr lang="en-US" dirty="0" smtClean="0">
                <a:solidFill>
                  <a:schemeClr val="tx1">
                    <a:lumMod val="75000"/>
                    <a:lumOff val="25000"/>
                  </a:schemeClr>
                </a:solidFill>
              </a:rPr>
              <a:t>A designated public sector organization with one to 49 employees (such as the Ontario Office of the Fairness Commissioner and some municipalities).</a:t>
            </a:r>
          </a:p>
          <a:p>
            <a:pPr>
              <a:buFont typeface="Arial" charset="0"/>
              <a:buChar char="•"/>
              <a:defRPr/>
            </a:pPr>
            <a:r>
              <a:rPr lang="en-CA" b="1" dirty="0" smtClean="0">
                <a:solidFill>
                  <a:schemeClr val="tx1">
                    <a:lumMod val="75000"/>
                    <a:lumOff val="25000"/>
                  </a:schemeClr>
                </a:solidFill>
              </a:rPr>
              <a:t>small organization</a:t>
            </a:r>
            <a:r>
              <a:rPr lang="en-CA" dirty="0" smtClean="0">
                <a:solidFill>
                  <a:schemeClr val="tx1">
                    <a:lumMod val="75000"/>
                    <a:lumOff val="25000"/>
                  </a:schemeClr>
                </a:solidFill>
              </a:rPr>
              <a:t>: Refers to a private or not-for-profit organization that provides goods, services or facilities to the public or to other organizations and has one to 49 employees in Ontario. It does not include the Government of Ontario, Legislative Assembly, or designated public sector organizations.</a:t>
            </a:r>
          </a:p>
        </p:txBody>
      </p:sp>
      <p:sp>
        <p:nvSpPr>
          <p:cNvPr id="84994" name="Title 1"/>
          <p:cNvSpPr>
            <a:spLocks noGrp="1"/>
          </p:cNvSpPr>
          <p:nvPr>
            <p:ph type="title"/>
          </p:nvPr>
        </p:nvSpPr>
        <p:spPr>
          <a:xfrm>
            <a:off x="457200" y="-30163"/>
            <a:ext cx="8229600" cy="868363"/>
          </a:xfrm>
        </p:spPr>
        <p:txBody>
          <a:bodyPr/>
          <a:lstStyle/>
          <a:p>
            <a:pPr>
              <a:defRPr/>
            </a:pPr>
            <a:r>
              <a:rPr lang="en-CA" dirty="0" smtClean="0">
                <a:solidFill>
                  <a:schemeClr val="tx1"/>
                </a:solidFill>
              </a:rPr>
              <a:t>Glossary </a:t>
            </a:r>
            <a:r>
              <a:rPr lang="en-CA" sz="2800" cap="none" dirty="0" smtClean="0">
                <a:solidFill>
                  <a:schemeClr val="tx1"/>
                </a:solidFill>
              </a:rPr>
              <a:t>(4 </a:t>
            </a:r>
            <a:r>
              <a:rPr lang="en-CA" sz="2800" cap="none" dirty="0">
                <a:solidFill>
                  <a:schemeClr val="tx1"/>
                </a:solidFill>
              </a:rPr>
              <a:t>of 5)</a:t>
            </a:r>
            <a:endParaRPr lang="en-CA" dirty="0" smtClean="0">
              <a:solidFill>
                <a:schemeClr val="tx1"/>
              </a:solidFill>
            </a:endParaRPr>
          </a:p>
        </p:txBody>
      </p:sp>
    </p:spTree>
  </p:cSld>
  <p:clrMapOvr>
    <a:masterClrMapping/>
  </p:clrMapOvr>
  <p:transition advTm="1000">
    <p:wipe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2" name="Slide Number Placehold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70522AE-D1A5-4AEC-AD74-58DFBF03A20A}" type="slidenum">
              <a:rPr lang="en-CA" altLang="en-US">
                <a:solidFill>
                  <a:srgbClr val="898989"/>
                </a:solidFill>
                <a:latin typeface="Calibri" panose="020F0502020204030204" pitchFamily="34" charset="0"/>
              </a:rPr>
              <a:pPr eaLnBrk="1" hangingPunct="1"/>
              <a:t>32</a:t>
            </a:fld>
            <a:endParaRPr lang="en-CA" altLang="en-US">
              <a:solidFill>
                <a:srgbClr val="898989"/>
              </a:solidFill>
              <a:latin typeface="Calibri" panose="020F0502020204030204" pitchFamily="34" charset="0"/>
            </a:endParaRPr>
          </a:p>
        </p:txBody>
      </p:sp>
      <p:sp>
        <p:nvSpPr>
          <p:cNvPr id="39943" name="Footer Placeholder 7"/>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40965" name="Rectangle 6"/>
          <p:cNvSpPr>
            <a:spLocks noChangeArrowheads="1"/>
          </p:cNvSpPr>
          <p:nvPr/>
        </p:nvSpPr>
        <p:spPr bwMode="auto">
          <a:xfrm>
            <a:off x="457200" y="5410200"/>
            <a:ext cx="8229600" cy="646113"/>
          </a:xfrm>
          <a:prstGeom prst="rect">
            <a:avLst/>
          </a:prstGeom>
          <a:noFill/>
          <a:ln w="9525">
            <a:noFill/>
            <a:miter lim="800000"/>
            <a:headEnd/>
            <a:tailEnd/>
          </a:ln>
        </p:spPr>
        <p:txBody>
          <a:bodyPr>
            <a:spAutoFit/>
          </a:bodyPr>
          <a:lstStyle/>
          <a:p>
            <a:pPr algn="ctr">
              <a:defRPr/>
            </a:pPr>
            <a:r>
              <a:rPr lang="en-CA" dirty="0">
                <a:latin typeface="+mn-lt"/>
                <a:cs typeface="Arial" charset="0"/>
              </a:rPr>
              <a:t>For a complete glossary of terms, please visit </a:t>
            </a:r>
            <a:r>
              <a:rPr lang="en-CA" b="1" dirty="0">
                <a:latin typeface="+mn-lt"/>
                <a:cs typeface="Arial" charset="0"/>
              </a:rPr>
              <a:t>www.AccessForward.ca </a:t>
            </a:r>
            <a:r>
              <a:rPr lang="en-CA" dirty="0">
                <a:latin typeface="+mn-lt"/>
                <a:cs typeface="Arial" charset="0"/>
              </a:rPr>
              <a:t>and download the PDF version from the Training Resources section.</a:t>
            </a:r>
          </a:p>
        </p:txBody>
      </p:sp>
      <p:pic>
        <p:nvPicPr>
          <p:cNvPr id="39941" name="Picture 8" descr="Horizontal Bar" hidden="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354638"/>
            <a:ext cx="8229600" cy="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Content Placeholder 2"/>
          <p:cNvSpPr>
            <a:spLocks noGrp="1"/>
          </p:cNvSpPr>
          <p:nvPr>
            <p:ph idx="1"/>
          </p:nvPr>
        </p:nvSpPr>
        <p:spPr/>
        <p:txBody>
          <a:bodyPr/>
          <a:lstStyle/>
          <a:p>
            <a:pPr>
              <a:buFont typeface="Arial" charset="0"/>
              <a:buChar char="•"/>
              <a:defRPr/>
            </a:pPr>
            <a:r>
              <a:rPr lang="en-CA" b="1" dirty="0" smtClean="0">
                <a:solidFill>
                  <a:schemeClr val="tx1">
                    <a:lumMod val="75000"/>
                    <a:lumOff val="25000"/>
                  </a:schemeClr>
                </a:solidFill>
              </a:rPr>
              <a:t>undue hardship</a:t>
            </a:r>
            <a:r>
              <a:rPr lang="en-CA" dirty="0" smtClean="0">
                <a:solidFill>
                  <a:schemeClr val="tx1">
                    <a:lumMod val="75000"/>
                    <a:lumOff val="25000"/>
                  </a:schemeClr>
                </a:solidFill>
              </a:rPr>
              <a:t>: Occurs when the benefit of providing accommodation is outweighed by severe negative effects such as very high cost or health and safety issues.  Concrete evidence is required to establish undue hardship.</a:t>
            </a:r>
          </a:p>
          <a:p>
            <a:pPr>
              <a:buFont typeface="Arial" charset="0"/>
              <a:buChar char="•"/>
              <a:defRPr/>
            </a:pPr>
            <a:endParaRPr lang="en-CA" dirty="0" smtClean="0">
              <a:solidFill>
                <a:schemeClr val="tx1">
                  <a:lumMod val="75000"/>
                  <a:lumOff val="25000"/>
                </a:schemeClr>
              </a:solidFill>
            </a:endParaRPr>
          </a:p>
        </p:txBody>
      </p:sp>
      <p:sp>
        <p:nvSpPr>
          <p:cNvPr id="87042" name="Title 1"/>
          <p:cNvSpPr>
            <a:spLocks noGrp="1"/>
          </p:cNvSpPr>
          <p:nvPr>
            <p:ph type="title"/>
          </p:nvPr>
        </p:nvSpPr>
        <p:spPr>
          <a:xfrm>
            <a:off x="457200" y="-30163"/>
            <a:ext cx="8229600" cy="868363"/>
          </a:xfrm>
        </p:spPr>
        <p:txBody>
          <a:bodyPr/>
          <a:lstStyle/>
          <a:p>
            <a:pPr>
              <a:defRPr/>
            </a:pPr>
            <a:r>
              <a:rPr lang="en-CA" dirty="0" smtClean="0">
                <a:solidFill>
                  <a:schemeClr val="tx1"/>
                </a:solidFill>
              </a:rPr>
              <a:t>Glossary </a:t>
            </a:r>
            <a:r>
              <a:rPr lang="en-CA" sz="2800" cap="none" dirty="0" smtClean="0">
                <a:solidFill>
                  <a:schemeClr val="tx1"/>
                </a:solidFill>
              </a:rPr>
              <a:t>(5 </a:t>
            </a:r>
            <a:r>
              <a:rPr lang="en-CA" sz="2800" cap="none" dirty="0">
                <a:solidFill>
                  <a:schemeClr val="tx1"/>
                </a:solidFill>
              </a:rPr>
              <a:t>of 5)</a:t>
            </a:r>
            <a:endParaRPr lang="en-CA" dirty="0" smtClean="0">
              <a:solidFill>
                <a:schemeClr val="tx1"/>
              </a:solidFill>
            </a:endParaRPr>
          </a:p>
        </p:txBody>
      </p:sp>
    </p:spTree>
  </p:cSld>
  <p:clrMapOvr>
    <a:masterClrMapping/>
  </p:clrMapOvr>
  <p:transition advTm="1000">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E236A77-CC74-4A83-9FF8-2529A762C92A}" type="slidenum">
              <a:rPr lang="en-CA" altLang="en-US">
                <a:solidFill>
                  <a:srgbClr val="898989"/>
                </a:solidFill>
                <a:latin typeface="Calibri" panose="020F0502020204030204" pitchFamily="34" charset="0"/>
              </a:rPr>
              <a:pPr eaLnBrk="1" hangingPunct="1"/>
              <a:t>4</a:t>
            </a:fld>
            <a:endParaRPr lang="en-CA" altLang="en-US">
              <a:solidFill>
                <a:srgbClr val="898989"/>
              </a:solidFill>
              <a:latin typeface="Calibri" panose="020F0502020204030204" pitchFamily="34" charset="0"/>
            </a:endParaRPr>
          </a:p>
        </p:txBody>
      </p:sp>
      <p:sp>
        <p:nvSpPr>
          <p:cNvPr id="11269"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12291" name="Content Placeholder 2"/>
          <p:cNvSpPr>
            <a:spLocks noGrp="1"/>
          </p:cNvSpPr>
          <p:nvPr>
            <p:ph idx="1"/>
          </p:nvPr>
        </p:nvSpPr>
        <p:spPr/>
        <p:txBody>
          <a:bodyPr/>
          <a:lstStyle/>
          <a:p>
            <a:pPr>
              <a:buFont typeface="Arial" charset="0"/>
              <a:buChar char="•"/>
              <a:defRPr/>
            </a:pPr>
            <a:r>
              <a:rPr lang="en-CA" dirty="0" smtClean="0">
                <a:solidFill>
                  <a:schemeClr val="tx1">
                    <a:lumMod val="75000"/>
                    <a:lumOff val="25000"/>
                  </a:schemeClr>
                </a:solidFill>
              </a:rPr>
              <a:t>In this module you will learn about the requirements of the Employment Standard:</a:t>
            </a:r>
          </a:p>
          <a:p>
            <a:pPr lvl="1">
              <a:buFont typeface="Arial" charset="0"/>
              <a:buChar char="–"/>
              <a:defRPr/>
            </a:pPr>
            <a:r>
              <a:rPr lang="en-CA" dirty="0" smtClean="0">
                <a:solidFill>
                  <a:schemeClr val="tx1">
                    <a:lumMod val="75000"/>
                    <a:lumOff val="25000"/>
                  </a:schemeClr>
                </a:solidFill>
              </a:rPr>
              <a:t>Informing employees of supports</a:t>
            </a:r>
          </a:p>
          <a:p>
            <a:pPr lvl="1">
              <a:buFont typeface="Arial" charset="0"/>
              <a:buChar char="–"/>
              <a:defRPr/>
            </a:pPr>
            <a:r>
              <a:rPr lang="en-CA" dirty="0" smtClean="0">
                <a:solidFill>
                  <a:schemeClr val="tx1">
                    <a:lumMod val="75000"/>
                    <a:lumOff val="25000"/>
                  </a:schemeClr>
                </a:solidFill>
              </a:rPr>
              <a:t>Accessible recruitment process</a:t>
            </a:r>
          </a:p>
          <a:p>
            <a:pPr lvl="1">
              <a:buFont typeface="Arial" charset="0"/>
              <a:buChar char="–"/>
              <a:defRPr/>
            </a:pPr>
            <a:r>
              <a:rPr lang="en-CA" dirty="0" smtClean="0">
                <a:solidFill>
                  <a:schemeClr val="tx1">
                    <a:lumMod val="75000"/>
                    <a:lumOff val="25000"/>
                  </a:schemeClr>
                </a:solidFill>
              </a:rPr>
              <a:t>Accessible formats and communication supports</a:t>
            </a:r>
          </a:p>
          <a:p>
            <a:pPr lvl="1">
              <a:buFont typeface="Arial" charset="0"/>
              <a:buChar char="–"/>
              <a:defRPr/>
            </a:pPr>
            <a:r>
              <a:rPr lang="en-CA" dirty="0" smtClean="0">
                <a:solidFill>
                  <a:schemeClr val="tx1">
                    <a:lumMod val="75000"/>
                    <a:lumOff val="25000"/>
                  </a:schemeClr>
                </a:solidFill>
              </a:rPr>
              <a:t>Documented individual accommodation plans</a:t>
            </a:r>
          </a:p>
          <a:p>
            <a:pPr lvl="1">
              <a:buFont typeface="Arial" charset="0"/>
              <a:buChar char="–"/>
              <a:defRPr/>
            </a:pPr>
            <a:r>
              <a:rPr lang="en-CA" dirty="0" smtClean="0">
                <a:solidFill>
                  <a:schemeClr val="tx1">
                    <a:lumMod val="75000"/>
                    <a:lumOff val="25000"/>
                  </a:schemeClr>
                </a:solidFill>
              </a:rPr>
              <a:t>Workplace emergency response information</a:t>
            </a:r>
          </a:p>
          <a:p>
            <a:pPr lvl="1">
              <a:buFont typeface="Arial" charset="0"/>
              <a:buChar char="–"/>
              <a:defRPr/>
            </a:pPr>
            <a:r>
              <a:rPr lang="en-CA" dirty="0" smtClean="0">
                <a:solidFill>
                  <a:schemeClr val="tx1">
                    <a:lumMod val="75000"/>
                    <a:lumOff val="25000"/>
                  </a:schemeClr>
                </a:solidFill>
              </a:rPr>
              <a:t>Performance management, career development, and redeployment</a:t>
            </a:r>
          </a:p>
          <a:p>
            <a:pPr lvl="1">
              <a:buFont typeface="Arial" charset="0"/>
              <a:buChar char="–"/>
              <a:defRPr/>
            </a:pPr>
            <a:r>
              <a:rPr lang="en-CA" dirty="0" smtClean="0">
                <a:solidFill>
                  <a:schemeClr val="tx1">
                    <a:lumMod val="75000"/>
                    <a:lumOff val="25000"/>
                  </a:schemeClr>
                </a:solidFill>
              </a:rPr>
              <a:t>Return to work process</a:t>
            </a:r>
          </a:p>
          <a:p>
            <a:pPr lvl="1">
              <a:buFont typeface="Arial" charset="0"/>
              <a:buChar char="–"/>
              <a:defRPr/>
            </a:pPr>
            <a:r>
              <a:rPr lang="en-CA" dirty="0" smtClean="0">
                <a:solidFill>
                  <a:schemeClr val="tx1">
                    <a:lumMod val="75000"/>
                    <a:lumOff val="25000"/>
                  </a:schemeClr>
                </a:solidFill>
              </a:rPr>
              <a:t>Compliance deadlines for the Employment Standard</a:t>
            </a:r>
            <a:br>
              <a:rPr lang="en-CA" dirty="0" smtClean="0">
                <a:solidFill>
                  <a:schemeClr val="tx1">
                    <a:lumMod val="75000"/>
                    <a:lumOff val="25000"/>
                  </a:schemeClr>
                </a:solidFill>
              </a:rPr>
            </a:br>
            <a:endParaRPr lang="en-CA" dirty="0" smtClean="0">
              <a:solidFill>
                <a:schemeClr val="tx1">
                  <a:lumMod val="75000"/>
                  <a:lumOff val="25000"/>
                </a:schemeClr>
              </a:solidFill>
            </a:endParaRPr>
          </a:p>
          <a:p>
            <a:pPr>
              <a:buFont typeface="Arial" charset="0"/>
              <a:buChar char="•"/>
              <a:defRPr/>
            </a:pPr>
            <a:r>
              <a:rPr lang="en-CA" dirty="0" smtClean="0">
                <a:solidFill>
                  <a:schemeClr val="tx1">
                    <a:lumMod val="75000"/>
                    <a:lumOff val="25000"/>
                  </a:schemeClr>
                </a:solidFill>
              </a:rPr>
              <a:t>A glossary of key terms for the standard appears at the end of this module. </a:t>
            </a:r>
          </a:p>
        </p:txBody>
      </p:sp>
      <p:sp>
        <p:nvSpPr>
          <p:cNvPr id="25602" name="Title 1"/>
          <p:cNvSpPr>
            <a:spLocks noGrp="1"/>
          </p:cNvSpPr>
          <p:nvPr>
            <p:ph type="title"/>
          </p:nvPr>
        </p:nvSpPr>
        <p:spPr>
          <a:xfrm>
            <a:off x="457200" y="152400"/>
            <a:ext cx="8229600" cy="868363"/>
          </a:xfrm>
        </p:spPr>
        <p:txBody>
          <a:bodyPr/>
          <a:lstStyle/>
          <a:p>
            <a:pPr>
              <a:defRPr/>
            </a:pPr>
            <a:r>
              <a:rPr lang="en-CA" dirty="0" smtClean="0">
                <a:solidFill>
                  <a:schemeClr val="tx1"/>
                </a:solidFill>
              </a:rPr>
              <a:t>About this module</a:t>
            </a:r>
          </a:p>
        </p:txBody>
      </p:sp>
    </p:spTree>
  </p:cSld>
  <p:clrMapOvr>
    <a:masterClrMapping/>
  </p:clrMapOvr>
  <p:transition advTm="1000">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2000"/>
                                        <p:tgtEl>
                                          <p:spTgt spid="1229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291">
                                            <p:txEl>
                                              <p:pRg st="1" end="1"/>
                                            </p:txEl>
                                          </p:spTgt>
                                        </p:tgtEl>
                                        <p:attrNameLst>
                                          <p:attrName>style.visibility</p:attrName>
                                        </p:attrNameLst>
                                      </p:cBhvr>
                                      <p:to>
                                        <p:strVal val="visible"/>
                                      </p:to>
                                    </p:set>
                                    <p:animEffect transition="in" filter="fade">
                                      <p:cBhvr>
                                        <p:cTn id="10" dur="2000"/>
                                        <p:tgtEl>
                                          <p:spTgt spid="1229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Effect transition="in" filter="fade">
                                      <p:cBhvr>
                                        <p:cTn id="13" dur="2000"/>
                                        <p:tgtEl>
                                          <p:spTgt spid="1229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291">
                                            <p:txEl>
                                              <p:pRg st="3" end="3"/>
                                            </p:txEl>
                                          </p:spTgt>
                                        </p:tgtEl>
                                        <p:attrNameLst>
                                          <p:attrName>style.visibility</p:attrName>
                                        </p:attrNameLst>
                                      </p:cBhvr>
                                      <p:to>
                                        <p:strVal val="visible"/>
                                      </p:to>
                                    </p:set>
                                    <p:animEffect transition="in" filter="fade">
                                      <p:cBhvr>
                                        <p:cTn id="16" dur="2000"/>
                                        <p:tgtEl>
                                          <p:spTgt spid="1229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animEffect transition="in" filter="fade">
                                      <p:cBhvr>
                                        <p:cTn id="19" dur="2000"/>
                                        <p:tgtEl>
                                          <p:spTgt spid="12291">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291">
                                            <p:txEl>
                                              <p:pRg st="5" end="5"/>
                                            </p:txEl>
                                          </p:spTgt>
                                        </p:tgtEl>
                                        <p:attrNameLst>
                                          <p:attrName>style.visibility</p:attrName>
                                        </p:attrNameLst>
                                      </p:cBhvr>
                                      <p:to>
                                        <p:strVal val="visible"/>
                                      </p:to>
                                    </p:set>
                                    <p:animEffect transition="in" filter="fade">
                                      <p:cBhvr>
                                        <p:cTn id="22" dur="2000"/>
                                        <p:tgtEl>
                                          <p:spTgt spid="12291">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291">
                                            <p:txEl>
                                              <p:pRg st="6" end="6"/>
                                            </p:txEl>
                                          </p:spTgt>
                                        </p:tgtEl>
                                        <p:attrNameLst>
                                          <p:attrName>style.visibility</p:attrName>
                                        </p:attrNameLst>
                                      </p:cBhvr>
                                      <p:to>
                                        <p:strVal val="visible"/>
                                      </p:to>
                                    </p:set>
                                    <p:animEffect transition="in" filter="fade">
                                      <p:cBhvr>
                                        <p:cTn id="25" dur="2000"/>
                                        <p:tgtEl>
                                          <p:spTgt spid="12291">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291">
                                            <p:txEl>
                                              <p:pRg st="7" end="7"/>
                                            </p:txEl>
                                          </p:spTgt>
                                        </p:tgtEl>
                                        <p:attrNameLst>
                                          <p:attrName>style.visibility</p:attrName>
                                        </p:attrNameLst>
                                      </p:cBhvr>
                                      <p:to>
                                        <p:strVal val="visible"/>
                                      </p:to>
                                    </p:set>
                                    <p:animEffect transition="in" filter="fade">
                                      <p:cBhvr>
                                        <p:cTn id="28" dur="2000"/>
                                        <p:tgtEl>
                                          <p:spTgt spid="12291">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291">
                                            <p:txEl>
                                              <p:pRg st="8" end="8"/>
                                            </p:txEl>
                                          </p:spTgt>
                                        </p:tgtEl>
                                        <p:attrNameLst>
                                          <p:attrName>style.visibility</p:attrName>
                                        </p:attrNameLst>
                                      </p:cBhvr>
                                      <p:to>
                                        <p:strVal val="visible"/>
                                      </p:to>
                                    </p:set>
                                    <p:animEffect transition="in" filter="fade">
                                      <p:cBhvr>
                                        <p:cTn id="31" dur="2000"/>
                                        <p:tgtEl>
                                          <p:spTgt spid="12291">
                                            <p:txEl>
                                              <p:pRg st="8" end="8"/>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291">
                                            <p:txEl>
                                              <p:pRg st="9" end="9"/>
                                            </p:txEl>
                                          </p:spTgt>
                                        </p:tgtEl>
                                        <p:attrNameLst>
                                          <p:attrName>style.visibility</p:attrName>
                                        </p:attrNameLst>
                                      </p:cBhvr>
                                      <p:to>
                                        <p:strVal val="visible"/>
                                      </p:to>
                                    </p:set>
                                    <p:animEffect transition="in" filter="fade">
                                      <p:cBhvr>
                                        <p:cTn id="36" dur="2000"/>
                                        <p:tgtEl>
                                          <p:spTgt spid="1229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FD52809-FE3D-4C6F-9A57-B63415BDF433}" type="slidenum">
              <a:rPr lang="en-CA" altLang="en-US">
                <a:solidFill>
                  <a:srgbClr val="898989"/>
                </a:solidFill>
                <a:latin typeface="Calibri" panose="020F0502020204030204" pitchFamily="34" charset="0"/>
              </a:rPr>
              <a:pPr eaLnBrk="1" hangingPunct="1"/>
              <a:t>5</a:t>
            </a:fld>
            <a:endParaRPr lang="en-CA" altLang="en-US">
              <a:solidFill>
                <a:srgbClr val="898989"/>
              </a:solidFill>
              <a:latin typeface="Calibri" panose="020F0502020204030204" pitchFamily="34" charset="0"/>
            </a:endParaRPr>
          </a:p>
        </p:txBody>
      </p:sp>
      <p:sp>
        <p:nvSpPr>
          <p:cNvPr id="12293"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13315" name="Content Placeholder 2"/>
          <p:cNvSpPr>
            <a:spLocks noGrp="1"/>
          </p:cNvSpPr>
          <p:nvPr>
            <p:ph idx="1"/>
          </p:nvPr>
        </p:nvSpPr>
        <p:spPr/>
        <p:txBody>
          <a:bodyPr/>
          <a:lstStyle/>
          <a:p>
            <a:pPr>
              <a:buFont typeface="Arial" charset="0"/>
              <a:buChar char="•"/>
              <a:defRPr/>
            </a:pPr>
            <a:r>
              <a:rPr lang="en-CA" dirty="0" smtClean="0">
                <a:solidFill>
                  <a:schemeClr val="tx1">
                    <a:lumMod val="75000"/>
                    <a:lumOff val="25000"/>
                  </a:schemeClr>
                </a:solidFill>
              </a:rPr>
              <a:t>The Ontario Human Rights Code requires all employers to meet the accommodation needs of employees with disabilities to the point of undue hardship.</a:t>
            </a:r>
            <a:br>
              <a:rPr lang="en-CA" dirty="0" smtClean="0">
                <a:solidFill>
                  <a:schemeClr val="tx1">
                    <a:lumMod val="75000"/>
                    <a:lumOff val="25000"/>
                  </a:schemeClr>
                </a:solidFill>
              </a:rPr>
            </a:br>
            <a:endParaRPr lang="en-CA" dirty="0" smtClean="0">
              <a:solidFill>
                <a:schemeClr val="tx1">
                  <a:lumMod val="75000"/>
                  <a:lumOff val="25000"/>
                </a:schemeClr>
              </a:solidFill>
            </a:endParaRPr>
          </a:p>
          <a:p>
            <a:pPr>
              <a:buFont typeface="Arial" charset="0"/>
              <a:buChar char="•"/>
              <a:defRPr/>
            </a:pPr>
            <a:r>
              <a:rPr lang="en-CA" dirty="0" smtClean="0">
                <a:solidFill>
                  <a:schemeClr val="tx1">
                    <a:lumMod val="75000"/>
                    <a:lumOff val="25000"/>
                  </a:schemeClr>
                </a:solidFill>
              </a:rPr>
              <a:t>The Employment Standard builds on this requirement. It requires employers to have processes in place to determine an employee’s accommodation needs. </a:t>
            </a:r>
            <a:endParaRPr lang="en-US" dirty="0" smtClean="0">
              <a:solidFill>
                <a:schemeClr val="tx1">
                  <a:lumMod val="75000"/>
                  <a:lumOff val="25000"/>
                </a:schemeClr>
              </a:solidFill>
            </a:endParaRPr>
          </a:p>
          <a:p>
            <a:pPr>
              <a:buFont typeface="Arial" charset="0"/>
              <a:buChar char="•"/>
              <a:defRPr/>
            </a:pPr>
            <a:endParaRPr lang="en-CA" dirty="0" smtClean="0">
              <a:solidFill>
                <a:schemeClr val="tx1">
                  <a:lumMod val="75000"/>
                  <a:lumOff val="25000"/>
                </a:schemeClr>
              </a:solidFill>
            </a:endParaRPr>
          </a:p>
        </p:txBody>
      </p:sp>
      <p:sp>
        <p:nvSpPr>
          <p:cNvPr id="27650" name="Title 1"/>
          <p:cNvSpPr>
            <a:spLocks noGrp="1"/>
          </p:cNvSpPr>
          <p:nvPr>
            <p:ph type="title"/>
          </p:nvPr>
        </p:nvSpPr>
        <p:spPr>
          <a:xfrm>
            <a:off x="457200" y="152400"/>
            <a:ext cx="8229600" cy="868363"/>
          </a:xfrm>
        </p:spPr>
        <p:txBody>
          <a:bodyPr/>
          <a:lstStyle/>
          <a:p>
            <a:pPr>
              <a:defRPr/>
            </a:pPr>
            <a:r>
              <a:rPr lang="en-CA" dirty="0" smtClean="0">
                <a:solidFill>
                  <a:schemeClr val="tx1"/>
                </a:solidFill>
              </a:rPr>
              <a:t>Building on existing legislation</a:t>
            </a:r>
          </a:p>
        </p:txBody>
      </p:sp>
    </p:spTree>
  </p:cSld>
  <p:clrMapOvr>
    <a:masterClrMapping/>
  </p:clrMapOvr>
  <p:transition advTm="1000">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20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2000"/>
                                        <p:tgtEl>
                                          <p:spTgt spid="133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0114BE3-3758-41E2-816E-4E24086825C3}" type="slidenum">
              <a:rPr lang="en-CA" altLang="en-US">
                <a:solidFill>
                  <a:srgbClr val="898989"/>
                </a:solidFill>
                <a:latin typeface="Calibri" panose="020F0502020204030204" pitchFamily="34" charset="0"/>
              </a:rPr>
              <a:pPr eaLnBrk="1" hangingPunct="1"/>
              <a:t>6</a:t>
            </a:fld>
            <a:endParaRPr lang="en-CA" altLang="en-US">
              <a:solidFill>
                <a:srgbClr val="898989"/>
              </a:solidFill>
              <a:latin typeface="Calibri" panose="020F0502020204030204" pitchFamily="34" charset="0"/>
            </a:endParaRPr>
          </a:p>
        </p:txBody>
      </p:sp>
      <p:sp>
        <p:nvSpPr>
          <p:cNvPr id="13317"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14339" name="Content Placeholder 2"/>
          <p:cNvSpPr>
            <a:spLocks noGrp="1"/>
          </p:cNvSpPr>
          <p:nvPr>
            <p:ph idx="1"/>
          </p:nvPr>
        </p:nvSpPr>
        <p:spPr/>
        <p:txBody>
          <a:bodyPr/>
          <a:lstStyle/>
          <a:p>
            <a:pPr>
              <a:buFont typeface="Arial" charset="0"/>
              <a:buChar char="•"/>
              <a:defRPr/>
            </a:pPr>
            <a:r>
              <a:rPr lang="en-CA" dirty="0" smtClean="0">
                <a:solidFill>
                  <a:schemeClr val="tx1">
                    <a:lumMod val="75000"/>
                    <a:lumOff val="25000"/>
                  </a:schemeClr>
                </a:solidFill>
              </a:rPr>
              <a:t>The requirements of this standard address key processes in the life cycle of a job.</a:t>
            </a:r>
            <a:br>
              <a:rPr lang="en-CA" dirty="0" smtClean="0">
                <a:solidFill>
                  <a:schemeClr val="tx1">
                    <a:lumMod val="75000"/>
                    <a:lumOff val="25000"/>
                  </a:schemeClr>
                </a:solidFill>
              </a:rPr>
            </a:br>
            <a:endParaRPr lang="en-CA" dirty="0" smtClean="0">
              <a:solidFill>
                <a:schemeClr val="tx1">
                  <a:lumMod val="75000"/>
                  <a:lumOff val="25000"/>
                </a:schemeClr>
              </a:solidFill>
            </a:endParaRPr>
          </a:p>
          <a:p>
            <a:pPr>
              <a:buFont typeface="Arial" charset="0"/>
              <a:buChar char="•"/>
              <a:defRPr/>
            </a:pPr>
            <a:r>
              <a:rPr lang="en-CA" dirty="0" smtClean="0">
                <a:solidFill>
                  <a:schemeClr val="tx1">
                    <a:lumMod val="75000"/>
                    <a:lumOff val="25000"/>
                  </a:schemeClr>
                </a:solidFill>
              </a:rPr>
              <a:t>The standard applies to organizations with one or more employees in Ontario, and which provide goods, services, or facilities to the public or to other organizations. </a:t>
            </a:r>
            <a:br>
              <a:rPr lang="en-CA" dirty="0" smtClean="0">
                <a:solidFill>
                  <a:schemeClr val="tx1">
                    <a:lumMod val="75000"/>
                    <a:lumOff val="25000"/>
                  </a:schemeClr>
                </a:solidFill>
              </a:rPr>
            </a:br>
            <a:endParaRPr lang="en-US" dirty="0" smtClean="0">
              <a:solidFill>
                <a:schemeClr val="tx1">
                  <a:lumMod val="75000"/>
                  <a:lumOff val="25000"/>
                </a:schemeClr>
              </a:solidFill>
            </a:endParaRPr>
          </a:p>
          <a:p>
            <a:pPr>
              <a:buFont typeface="Arial" charset="0"/>
              <a:buChar char="•"/>
              <a:defRPr/>
            </a:pPr>
            <a:r>
              <a:rPr lang="en-CA" dirty="0" smtClean="0">
                <a:solidFill>
                  <a:schemeClr val="tx1">
                    <a:lumMod val="75000"/>
                    <a:lumOff val="25000"/>
                  </a:schemeClr>
                </a:solidFill>
              </a:rPr>
              <a:t>The requirements:</a:t>
            </a:r>
            <a:endParaRPr lang="en-US" dirty="0" smtClean="0">
              <a:solidFill>
                <a:schemeClr val="tx1">
                  <a:lumMod val="75000"/>
                  <a:lumOff val="25000"/>
                </a:schemeClr>
              </a:solidFill>
            </a:endParaRPr>
          </a:p>
          <a:p>
            <a:pPr lvl="1">
              <a:buFont typeface="Arial" charset="0"/>
              <a:buChar char="–"/>
              <a:defRPr/>
            </a:pPr>
            <a:r>
              <a:rPr lang="en-CA" dirty="0" smtClean="0">
                <a:solidFill>
                  <a:schemeClr val="tx1">
                    <a:lumMod val="75000"/>
                    <a:lumOff val="25000"/>
                  </a:schemeClr>
                </a:solidFill>
              </a:rPr>
              <a:t>Apply to paid employees.</a:t>
            </a:r>
            <a:endParaRPr lang="en-US" dirty="0" smtClean="0">
              <a:solidFill>
                <a:schemeClr val="tx1">
                  <a:lumMod val="75000"/>
                  <a:lumOff val="25000"/>
                </a:schemeClr>
              </a:solidFill>
            </a:endParaRPr>
          </a:p>
          <a:p>
            <a:pPr lvl="1">
              <a:buFont typeface="Arial" charset="0"/>
              <a:buChar char="–"/>
              <a:defRPr/>
            </a:pPr>
            <a:r>
              <a:rPr lang="en-CA" dirty="0" smtClean="0">
                <a:solidFill>
                  <a:schemeClr val="tx1">
                    <a:lumMod val="75000"/>
                    <a:lumOff val="25000"/>
                  </a:schemeClr>
                </a:solidFill>
              </a:rPr>
              <a:t>Do not apply to volunteers and other non-paid individuals.</a:t>
            </a:r>
          </a:p>
          <a:p>
            <a:pPr>
              <a:buFont typeface="Arial" charset="0"/>
              <a:buNone/>
              <a:defRPr/>
            </a:pPr>
            <a:endParaRPr lang="en-US" dirty="0" smtClean="0">
              <a:solidFill>
                <a:schemeClr val="tx1">
                  <a:lumMod val="75000"/>
                  <a:lumOff val="25000"/>
                </a:schemeClr>
              </a:solidFill>
            </a:endParaRPr>
          </a:p>
        </p:txBody>
      </p:sp>
      <p:sp>
        <p:nvSpPr>
          <p:cNvPr id="29698" name="Title 1"/>
          <p:cNvSpPr>
            <a:spLocks noGrp="1"/>
          </p:cNvSpPr>
          <p:nvPr>
            <p:ph type="title"/>
          </p:nvPr>
        </p:nvSpPr>
        <p:spPr>
          <a:xfrm>
            <a:off x="457200" y="152400"/>
            <a:ext cx="8229600" cy="868363"/>
          </a:xfrm>
        </p:spPr>
        <p:txBody>
          <a:bodyPr/>
          <a:lstStyle/>
          <a:p>
            <a:pPr>
              <a:defRPr/>
            </a:pPr>
            <a:r>
              <a:rPr lang="en-CA" dirty="0" smtClean="0">
                <a:solidFill>
                  <a:schemeClr val="tx1"/>
                </a:solidFill>
              </a:rPr>
              <a:t>Requirements of the </a:t>
            </a:r>
            <a:br>
              <a:rPr lang="en-CA" dirty="0" smtClean="0">
                <a:solidFill>
                  <a:schemeClr val="tx1"/>
                </a:solidFill>
              </a:rPr>
            </a:br>
            <a:r>
              <a:rPr lang="en-CA" dirty="0" smtClean="0">
                <a:solidFill>
                  <a:schemeClr val="tx1"/>
                </a:solidFill>
              </a:rPr>
              <a:t>Employment Standard</a:t>
            </a:r>
          </a:p>
        </p:txBody>
      </p:sp>
    </p:spTree>
  </p:cSld>
  <p:clrMapOvr>
    <a:masterClrMapping/>
  </p:clrMapOvr>
  <p:transition advTm="1000">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20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fade">
                                      <p:cBhvr>
                                        <p:cTn id="12" dur="2000"/>
                                        <p:tgtEl>
                                          <p:spTgt spid="14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fade">
                                      <p:cBhvr>
                                        <p:cTn id="17" dur="2000"/>
                                        <p:tgtEl>
                                          <p:spTgt spid="14339">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339">
                                            <p:txEl>
                                              <p:pRg st="3" end="3"/>
                                            </p:txEl>
                                          </p:spTgt>
                                        </p:tgtEl>
                                        <p:attrNameLst>
                                          <p:attrName>style.visibility</p:attrName>
                                        </p:attrNameLst>
                                      </p:cBhvr>
                                      <p:to>
                                        <p:strVal val="visible"/>
                                      </p:to>
                                    </p:set>
                                    <p:animEffect transition="in" filter="fade">
                                      <p:cBhvr>
                                        <p:cTn id="20" dur="2000"/>
                                        <p:tgtEl>
                                          <p:spTgt spid="14339">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animEffect transition="in" filter="fade">
                                      <p:cBhvr>
                                        <p:cTn id="23" dur="20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8"/>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42D2BAD-9AF4-43C2-836D-D150E354AC11}" type="slidenum">
              <a:rPr lang="en-CA" altLang="en-US">
                <a:solidFill>
                  <a:srgbClr val="898989"/>
                </a:solidFill>
                <a:latin typeface="Calibri" panose="020F0502020204030204" pitchFamily="34" charset="0"/>
              </a:rPr>
              <a:pPr eaLnBrk="1" hangingPunct="1"/>
              <a:t>7</a:t>
            </a:fld>
            <a:endParaRPr lang="en-CA" altLang="en-US">
              <a:solidFill>
                <a:srgbClr val="898989"/>
              </a:solidFill>
              <a:latin typeface="Calibri" panose="020F0502020204030204" pitchFamily="34" charset="0"/>
            </a:endParaRPr>
          </a:p>
        </p:txBody>
      </p:sp>
      <p:sp>
        <p:nvSpPr>
          <p:cNvPr id="14341"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15363" name="Content Placeholder 2"/>
          <p:cNvSpPr>
            <a:spLocks noGrp="1"/>
          </p:cNvSpPr>
          <p:nvPr>
            <p:ph idx="1"/>
          </p:nvPr>
        </p:nvSpPr>
        <p:spPr/>
        <p:txBody>
          <a:bodyPr/>
          <a:lstStyle/>
          <a:p>
            <a:pPr>
              <a:buFont typeface="Arial" charset="0"/>
              <a:buChar char="•"/>
              <a:defRPr/>
            </a:pPr>
            <a:r>
              <a:rPr lang="en-CA" dirty="0" smtClean="0">
                <a:solidFill>
                  <a:schemeClr val="tx1">
                    <a:lumMod val="75000"/>
                    <a:lumOff val="25000"/>
                  </a:schemeClr>
                </a:solidFill>
              </a:rPr>
              <a:t>The Employment Standard requires employers to inform all employees, both new and existing, of their accessible employment practices.</a:t>
            </a:r>
            <a:br>
              <a:rPr lang="en-CA" dirty="0" smtClean="0">
                <a:solidFill>
                  <a:schemeClr val="tx1">
                    <a:lumMod val="75000"/>
                    <a:lumOff val="25000"/>
                  </a:schemeClr>
                </a:solidFill>
              </a:rPr>
            </a:br>
            <a:endParaRPr lang="en-CA" dirty="0" smtClean="0">
              <a:solidFill>
                <a:schemeClr val="tx1">
                  <a:lumMod val="75000"/>
                  <a:lumOff val="25000"/>
                </a:schemeClr>
              </a:solidFill>
            </a:endParaRPr>
          </a:p>
          <a:p>
            <a:pPr>
              <a:buFont typeface="Arial" charset="0"/>
              <a:buChar char="•"/>
              <a:defRPr/>
            </a:pPr>
            <a:r>
              <a:rPr lang="en-CA" dirty="0" smtClean="0">
                <a:solidFill>
                  <a:schemeClr val="tx1">
                    <a:lumMod val="75000"/>
                    <a:lumOff val="25000"/>
                  </a:schemeClr>
                </a:solidFill>
              </a:rPr>
              <a:t>This includes, but is not limited to, policies on providing job accommodations that take into account an employee’s accessibility needs due to disability.</a:t>
            </a:r>
            <a:br>
              <a:rPr lang="en-CA" dirty="0" smtClean="0">
                <a:solidFill>
                  <a:schemeClr val="tx1">
                    <a:lumMod val="75000"/>
                    <a:lumOff val="25000"/>
                  </a:schemeClr>
                </a:solidFill>
              </a:rPr>
            </a:br>
            <a:endParaRPr lang="en-CA" dirty="0" smtClean="0">
              <a:solidFill>
                <a:schemeClr val="tx1">
                  <a:lumMod val="75000"/>
                  <a:lumOff val="25000"/>
                </a:schemeClr>
              </a:solidFill>
            </a:endParaRPr>
          </a:p>
          <a:p>
            <a:pPr>
              <a:buFont typeface="Arial" charset="0"/>
              <a:buChar char="•"/>
              <a:defRPr/>
            </a:pPr>
            <a:r>
              <a:rPr lang="en-CA" dirty="0" smtClean="0">
                <a:solidFill>
                  <a:schemeClr val="tx1">
                    <a:lumMod val="75000"/>
                    <a:lumOff val="25000"/>
                  </a:schemeClr>
                </a:solidFill>
              </a:rPr>
              <a:t>This will make all employees aware of how the organization will support them if they have a disability – or if they acquire a disability later in their career.  </a:t>
            </a:r>
          </a:p>
        </p:txBody>
      </p:sp>
      <p:sp>
        <p:nvSpPr>
          <p:cNvPr id="31746" name="Title 1"/>
          <p:cNvSpPr>
            <a:spLocks noGrp="1"/>
          </p:cNvSpPr>
          <p:nvPr>
            <p:ph type="title"/>
          </p:nvPr>
        </p:nvSpPr>
        <p:spPr>
          <a:xfrm>
            <a:off x="457200" y="152400"/>
            <a:ext cx="8229600" cy="868363"/>
          </a:xfrm>
        </p:spPr>
        <p:txBody>
          <a:bodyPr/>
          <a:lstStyle/>
          <a:p>
            <a:pPr>
              <a:defRPr/>
            </a:pPr>
            <a:r>
              <a:rPr lang="en-CA" dirty="0" smtClean="0">
                <a:solidFill>
                  <a:schemeClr val="tx1"/>
                </a:solidFill>
              </a:rPr>
              <a:t>Informing employees of supports</a:t>
            </a:r>
          </a:p>
        </p:txBody>
      </p:sp>
    </p:spTree>
  </p:cSld>
  <p:clrMapOvr>
    <a:masterClrMapping/>
  </p:clrMapOvr>
  <p:transition advTm="1000">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20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fade">
                                      <p:cBhvr>
                                        <p:cTn id="12" dur="2000"/>
                                        <p:tgtEl>
                                          <p:spTgt spid="153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fade">
                                      <p:cBhvr>
                                        <p:cTn id="17" dur="20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F4E7DF6-DA03-47DF-95F4-BBD3E225D038}" type="slidenum">
              <a:rPr lang="en-CA" altLang="en-US">
                <a:solidFill>
                  <a:srgbClr val="898989"/>
                </a:solidFill>
                <a:latin typeface="Calibri" panose="020F0502020204030204" pitchFamily="34" charset="0"/>
              </a:rPr>
              <a:pPr eaLnBrk="1" hangingPunct="1"/>
              <a:t>8</a:t>
            </a:fld>
            <a:endParaRPr lang="en-CA" altLang="en-US">
              <a:solidFill>
                <a:srgbClr val="898989"/>
              </a:solidFill>
              <a:latin typeface="Calibri" panose="020F0502020204030204" pitchFamily="34" charset="0"/>
            </a:endParaRPr>
          </a:p>
        </p:txBody>
      </p:sp>
      <p:sp>
        <p:nvSpPr>
          <p:cNvPr id="15365"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16387" name="Content Placeholder 2"/>
          <p:cNvSpPr>
            <a:spLocks noGrp="1"/>
          </p:cNvSpPr>
          <p:nvPr>
            <p:ph idx="1"/>
          </p:nvPr>
        </p:nvSpPr>
        <p:spPr/>
        <p:txBody>
          <a:bodyPr/>
          <a:lstStyle/>
          <a:p>
            <a:pPr>
              <a:buFont typeface="Arial" charset="0"/>
              <a:buChar char="•"/>
              <a:defRPr/>
            </a:pPr>
            <a:r>
              <a:rPr lang="en-CA" dirty="0" smtClean="0">
                <a:solidFill>
                  <a:schemeClr val="tx1">
                    <a:lumMod val="75000"/>
                    <a:lumOff val="25000"/>
                  </a:schemeClr>
                </a:solidFill>
              </a:rPr>
              <a:t>An employment relationship with an employee typically begins through a recruitment process. </a:t>
            </a:r>
            <a:br>
              <a:rPr lang="en-CA" dirty="0" smtClean="0">
                <a:solidFill>
                  <a:schemeClr val="tx1">
                    <a:lumMod val="75000"/>
                    <a:lumOff val="25000"/>
                  </a:schemeClr>
                </a:solidFill>
              </a:rPr>
            </a:br>
            <a:endParaRPr lang="en-CA" dirty="0" smtClean="0">
              <a:solidFill>
                <a:schemeClr val="tx1">
                  <a:lumMod val="75000"/>
                  <a:lumOff val="25000"/>
                </a:schemeClr>
              </a:solidFill>
            </a:endParaRPr>
          </a:p>
          <a:p>
            <a:pPr>
              <a:buFont typeface="Arial" charset="0"/>
              <a:buChar char="•"/>
              <a:defRPr/>
            </a:pPr>
            <a:r>
              <a:rPr lang="en-CA" dirty="0" smtClean="0">
                <a:solidFill>
                  <a:schemeClr val="tx1">
                    <a:lumMod val="75000"/>
                    <a:lumOff val="25000"/>
                  </a:schemeClr>
                </a:solidFill>
              </a:rPr>
              <a:t>When planning your accessible recruitment process, there are requirements at the following three stages:</a:t>
            </a:r>
          </a:p>
          <a:p>
            <a:pPr lvl="1">
              <a:buFont typeface="Arial" charset="0"/>
              <a:buChar char="–"/>
              <a:defRPr/>
            </a:pPr>
            <a:r>
              <a:rPr lang="en-CA" dirty="0" smtClean="0">
                <a:solidFill>
                  <a:schemeClr val="tx1">
                    <a:lumMod val="75000"/>
                    <a:lumOff val="25000"/>
                  </a:schemeClr>
                </a:solidFill>
              </a:rPr>
              <a:t>When advertising job positions</a:t>
            </a:r>
          </a:p>
          <a:p>
            <a:pPr lvl="1">
              <a:buFont typeface="Arial" charset="0"/>
              <a:buChar char="–"/>
              <a:defRPr/>
            </a:pPr>
            <a:r>
              <a:rPr lang="en-CA" dirty="0" smtClean="0">
                <a:solidFill>
                  <a:schemeClr val="tx1">
                    <a:lumMod val="75000"/>
                    <a:lumOff val="25000"/>
                  </a:schemeClr>
                </a:solidFill>
              </a:rPr>
              <a:t>When inviting job applicants to participate in the selection process</a:t>
            </a:r>
          </a:p>
          <a:p>
            <a:pPr lvl="1">
              <a:buFont typeface="Arial" charset="0"/>
              <a:buChar char="–"/>
              <a:defRPr/>
            </a:pPr>
            <a:r>
              <a:rPr lang="en-CA" dirty="0" smtClean="0">
                <a:solidFill>
                  <a:schemeClr val="tx1">
                    <a:lumMod val="75000"/>
                    <a:lumOff val="25000"/>
                  </a:schemeClr>
                </a:solidFill>
              </a:rPr>
              <a:t>When offering a job to a successful applicant</a:t>
            </a:r>
          </a:p>
          <a:p>
            <a:pPr>
              <a:buFont typeface="Arial" charset="0"/>
              <a:buChar char="•"/>
              <a:defRPr/>
            </a:pPr>
            <a:endParaRPr lang="en-US" dirty="0" smtClean="0">
              <a:solidFill>
                <a:schemeClr val="tx1">
                  <a:lumMod val="75000"/>
                  <a:lumOff val="25000"/>
                </a:schemeClr>
              </a:solidFill>
            </a:endParaRPr>
          </a:p>
        </p:txBody>
      </p:sp>
      <p:sp>
        <p:nvSpPr>
          <p:cNvPr id="33794" name="Title 1"/>
          <p:cNvSpPr>
            <a:spLocks noGrp="1"/>
          </p:cNvSpPr>
          <p:nvPr>
            <p:ph type="title"/>
          </p:nvPr>
        </p:nvSpPr>
        <p:spPr>
          <a:xfrm>
            <a:off x="457200" y="152400"/>
            <a:ext cx="8229600" cy="868363"/>
          </a:xfrm>
        </p:spPr>
        <p:txBody>
          <a:bodyPr/>
          <a:lstStyle/>
          <a:p>
            <a:pPr>
              <a:defRPr/>
            </a:pPr>
            <a:r>
              <a:rPr lang="en-CA" dirty="0" smtClean="0">
                <a:solidFill>
                  <a:schemeClr val="tx1"/>
                </a:solidFill>
              </a:rPr>
              <a:t>Accessible recruitment process</a:t>
            </a:r>
          </a:p>
        </p:txBody>
      </p:sp>
    </p:spTree>
  </p:cSld>
  <p:clrMapOvr>
    <a:masterClrMapping/>
  </p:clrMapOvr>
  <p:transition advTm="100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20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fade">
                                      <p:cBhvr>
                                        <p:cTn id="12" dur="2000"/>
                                        <p:tgtEl>
                                          <p:spTgt spid="1638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Effect transition="in" filter="fade">
                                      <p:cBhvr>
                                        <p:cTn id="15" dur="2000"/>
                                        <p:tgtEl>
                                          <p:spTgt spid="1638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387">
                                            <p:txEl>
                                              <p:pRg st="3" end="3"/>
                                            </p:txEl>
                                          </p:spTgt>
                                        </p:tgtEl>
                                        <p:attrNameLst>
                                          <p:attrName>style.visibility</p:attrName>
                                        </p:attrNameLst>
                                      </p:cBhvr>
                                      <p:to>
                                        <p:strVal val="visible"/>
                                      </p:to>
                                    </p:set>
                                    <p:animEffect transition="in" filter="fade">
                                      <p:cBhvr>
                                        <p:cTn id="18" dur="2000"/>
                                        <p:tgtEl>
                                          <p:spTgt spid="1638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387">
                                            <p:txEl>
                                              <p:pRg st="4" end="4"/>
                                            </p:txEl>
                                          </p:spTgt>
                                        </p:tgtEl>
                                        <p:attrNameLst>
                                          <p:attrName>style.visibility</p:attrName>
                                        </p:attrNameLst>
                                      </p:cBhvr>
                                      <p:to>
                                        <p:strVal val="visible"/>
                                      </p:to>
                                    </p:set>
                                    <p:animEffect transition="in" filter="fade">
                                      <p:cBhvr>
                                        <p:cTn id="21" dur="20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8AE7A9F-A66D-4486-B812-F63D642E14B6}" type="slidenum">
              <a:rPr lang="en-CA" altLang="en-US">
                <a:solidFill>
                  <a:srgbClr val="898989"/>
                </a:solidFill>
                <a:latin typeface="Calibri" panose="020F0502020204030204" pitchFamily="34" charset="0"/>
              </a:rPr>
              <a:pPr eaLnBrk="1" hangingPunct="1"/>
              <a:t>9</a:t>
            </a:fld>
            <a:endParaRPr lang="en-CA" altLang="en-US">
              <a:solidFill>
                <a:srgbClr val="898989"/>
              </a:solidFill>
              <a:latin typeface="Calibri" panose="020F0502020204030204" pitchFamily="34" charset="0"/>
            </a:endParaRPr>
          </a:p>
        </p:txBody>
      </p:sp>
      <p:sp>
        <p:nvSpPr>
          <p:cNvPr id="16389"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17411" name="Content Placeholder 2"/>
          <p:cNvSpPr>
            <a:spLocks noGrp="1"/>
          </p:cNvSpPr>
          <p:nvPr>
            <p:ph idx="1"/>
          </p:nvPr>
        </p:nvSpPr>
        <p:spPr/>
        <p:txBody>
          <a:bodyPr/>
          <a:lstStyle/>
          <a:p>
            <a:pPr>
              <a:buFont typeface="Arial" charset="0"/>
              <a:buChar char="•"/>
              <a:defRPr/>
            </a:pPr>
            <a:r>
              <a:rPr lang="en-CA" dirty="0" smtClean="0">
                <a:solidFill>
                  <a:schemeClr val="tx1">
                    <a:lumMod val="75000"/>
                    <a:lumOff val="25000"/>
                  </a:schemeClr>
                </a:solidFill>
              </a:rPr>
              <a:t>When advertising job positions, state that accommodations for job applicants with disabilities are available on request. </a:t>
            </a:r>
            <a:br>
              <a:rPr lang="en-CA" dirty="0" smtClean="0">
                <a:solidFill>
                  <a:schemeClr val="tx1">
                    <a:lumMod val="75000"/>
                    <a:lumOff val="25000"/>
                  </a:schemeClr>
                </a:solidFill>
              </a:rPr>
            </a:br>
            <a:endParaRPr lang="en-CA" dirty="0" smtClean="0">
              <a:solidFill>
                <a:schemeClr val="tx1">
                  <a:lumMod val="75000"/>
                  <a:lumOff val="25000"/>
                </a:schemeClr>
              </a:solidFill>
            </a:endParaRPr>
          </a:p>
          <a:p>
            <a:pPr>
              <a:buFont typeface="Arial" charset="0"/>
              <a:buChar char="•"/>
              <a:defRPr/>
            </a:pPr>
            <a:r>
              <a:rPr lang="en-CA" dirty="0" smtClean="0">
                <a:solidFill>
                  <a:schemeClr val="tx1">
                    <a:lumMod val="75000"/>
                    <a:lumOff val="25000"/>
                  </a:schemeClr>
                </a:solidFill>
              </a:rPr>
              <a:t>For example, your organization may choose to do this in all job ads, a statement on your website, or another way. </a:t>
            </a:r>
            <a:br>
              <a:rPr lang="en-CA" dirty="0" smtClean="0">
                <a:solidFill>
                  <a:schemeClr val="tx1">
                    <a:lumMod val="75000"/>
                    <a:lumOff val="25000"/>
                  </a:schemeClr>
                </a:solidFill>
              </a:rPr>
            </a:br>
            <a:endParaRPr lang="en-CA" dirty="0" smtClean="0">
              <a:solidFill>
                <a:schemeClr val="tx1">
                  <a:lumMod val="75000"/>
                  <a:lumOff val="25000"/>
                </a:schemeClr>
              </a:solidFill>
            </a:endParaRPr>
          </a:p>
          <a:p>
            <a:pPr>
              <a:buFont typeface="Arial" charset="0"/>
              <a:buChar char="•"/>
              <a:defRPr/>
            </a:pPr>
            <a:r>
              <a:rPr lang="en-CA" dirty="0" smtClean="0">
                <a:solidFill>
                  <a:schemeClr val="tx1">
                    <a:lumMod val="75000"/>
                    <a:lumOff val="25000"/>
                  </a:schemeClr>
                </a:solidFill>
              </a:rPr>
              <a:t>This notifies your existing employees and the public that the organization will support their participation in all aspects of the recruitment process.</a:t>
            </a:r>
          </a:p>
          <a:p>
            <a:pPr>
              <a:buFont typeface="Arial" charset="0"/>
              <a:buChar char="•"/>
              <a:defRPr/>
            </a:pPr>
            <a:endParaRPr lang="en-CA" dirty="0" smtClean="0">
              <a:solidFill>
                <a:schemeClr val="tx1">
                  <a:lumMod val="75000"/>
                  <a:lumOff val="25000"/>
                </a:schemeClr>
              </a:solidFill>
            </a:endParaRPr>
          </a:p>
        </p:txBody>
      </p:sp>
      <p:sp>
        <p:nvSpPr>
          <p:cNvPr id="35842" name="Title 1"/>
          <p:cNvSpPr>
            <a:spLocks noGrp="1"/>
          </p:cNvSpPr>
          <p:nvPr>
            <p:ph type="title"/>
          </p:nvPr>
        </p:nvSpPr>
        <p:spPr>
          <a:xfrm>
            <a:off x="457200" y="152400"/>
            <a:ext cx="8229600" cy="868363"/>
          </a:xfrm>
        </p:spPr>
        <p:txBody>
          <a:bodyPr/>
          <a:lstStyle/>
          <a:p>
            <a:pPr>
              <a:defRPr/>
            </a:pPr>
            <a:r>
              <a:rPr lang="en-CA" dirty="0" smtClean="0">
                <a:solidFill>
                  <a:schemeClr val="tx1"/>
                </a:solidFill>
              </a:rPr>
              <a:t>Advertising job positions</a:t>
            </a:r>
          </a:p>
        </p:txBody>
      </p:sp>
    </p:spTree>
  </p:cSld>
  <p:clrMapOvr>
    <a:masterClrMapping/>
  </p:clrMapOvr>
  <p:transition advTm="1000">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20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2000"/>
                                        <p:tgtEl>
                                          <p:spTgt spid="17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fade">
                                      <p:cBhvr>
                                        <p:cTn id="17" dur="20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Integrated Accessibility Standards Regulation&amp;#x0D;&amp;#x0A;&amp;quot;&quot;/&gt;&lt;property id=&quot;20307&quot; value=&quot;256&quot;/&gt;&lt;/object&gt;&lt;object type=&quot;3&quot; unique_id=&quot;10005&quot;&gt;&lt;property id=&quot;20148&quot; value=&quot;5&quot;/&gt;&lt;property id=&quot;20300&quot; value=&quot;Slide 2 - &amp;quot;Disclaimer&amp;quot;&quot;/&gt;&lt;property id=&quot;20307&quot; value=&quot;296&quot;/&gt;&lt;/object&gt;&lt;object type=&quot;3&quot; unique_id=&quot;10007&quot;&gt;&lt;property id=&quot;20148&quot; value=&quot;5&quot;/&gt;&lt;property id=&quot;20300&quot; value=&quot;Slide 3 - &amp;quot;The Employment Standard&amp;quot;&quot;/&gt;&lt;property id=&quot;20307&quot; value=&quot;258&quot;/&gt;&lt;/object&gt;&lt;object type=&quot;3&quot; unique_id=&quot;10008&quot;&gt;&lt;property id=&quot;20148&quot; value=&quot;5&quot;/&gt;&lt;property id=&quot;20300&quot; value=&quot;Slide 4 - &amp;quot;About this module&amp;quot;&quot;/&gt;&lt;property id=&quot;20307&quot; value=&quot;267&quot;/&gt;&lt;/object&gt;&lt;object type=&quot;3&quot; unique_id=&quot;10009&quot;&gt;&lt;property id=&quot;20148&quot; value=&quot;5&quot;/&gt;&lt;property id=&quot;20300&quot; value=&quot;Slide 5 - &amp;quot;Building on existing legislation&amp;quot;&quot;/&gt;&lt;property id=&quot;20307&quot; value=&quot;289&quot;/&gt;&lt;/object&gt;&lt;object type=&quot;3&quot; unique_id=&quot;10010&quot;&gt;&lt;property id=&quot;20148&quot; value=&quot;5&quot;/&gt;&lt;property id=&quot;20300&quot; value=&quot;Slide 6 - &amp;quot;Requirements of the &amp;#x0D;&amp;#x0A;Employment Standard&amp;quot;&quot;/&gt;&lt;property id=&quot;20307&quot; value=&quot;290&quot;/&gt;&lt;/object&gt;&lt;object type=&quot;3&quot; unique_id=&quot;10011&quot;&gt;&lt;property id=&quot;20148&quot; value=&quot;5&quot;/&gt;&lt;property id=&quot;20300&quot; value=&quot;Slide 7 - &amp;quot;Informing employees of supports&amp;quot;&quot;/&gt;&lt;property id=&quot;20307&quot; value=&quot;260&quot;/&gt;&lt;/object&gt;&lt;object type=&quot;3&quot; unique_id=&quot;10012&quot;&gt;&lt;property id=&quot;20148&quot; value=&quot;5&quot;/&gt;&lt;property id=&quot;20300&quot; value=&quot;Slide 8 - &amp;quot;Accessible recruitment process&amp;quot;&quot;/&gt;&lt;property id=&quot;20307&quot; value=&quot;261&quot;/&gt;&lt;/object&gt;&lt;object type=&quot;3&quot; unique_id=&quot;10013&quot;&gt;&lt;property id=&quot;20148&quot; value=&quot;5&quot;/&gt;&lt;property id=&quot;20300&quot; value=&quot;Slide 9 - &amp;quot;Advertising job positions&amp;quot;&quot;/&gt;&lt;property id=&quot;20307&quot; value=&quot;262&quot;/&gt;&lt;/object&gt;&lt;object type=&quot;3&quot; unique_id=&quot;10014&quot;&gt;&lt;property id=&quot;20148&quot; value=&quot;5&quot;/&gt;&lt;property id=&quot;20300&quot; value=&quot;Slide 10 - &amp;quot;Inviting job applicants&amp;quot;&quot;/&gt;&lt;property id=&quot;20307&quot; value=&quot;263&quot;/&gt;&lt;/object&gt;&lt;object type=&quot;3&quot; unique_id=&quot;10015&quot;&gt;&lt;property id=&quot;20148&quot; value=&quot;5&quot;/&gt;&lt;property id=&quot;20300&quot; value=&quot;Slide 11 - &amp;quot;Offering a job to a successful applicant&amp;quot;&quot;/&gt;&lt;property id=&quot;20307&quot; value=&quot;264&quot;/&gt;&lt;/object&gt;&lt;object type=&quot;3&quot; unique_id=&quot;10016&quot;&gt;&lt;property id=&quot;20148&quot; value=&quot;5&quot;/&gt;&lt;property id=&quot;20300&quot; value=&quot;Slide 12 - &amp;quot;Accessible formats and&amp;#x0D;&amp;#x0A;communication supports&amp;quot;&quot;/&gt;&lt;property id=&quot;20307&quot; value=&quot;269&quot;/&gt;&lt;/object&gt;&lt;object type=&quot;3&quot; unique_id=&quot;10017&quot;&gt;&lt;property id=&quot;20148&quot; value=&quot;5&quot;/&gt;&lt;property id=&quot;20300&quot; value=&quot;Slide 13 - &amp;quot;Examples of accessible formats and communication supports&amp;quot;&quot;/&gt;&lt;property id=&quot;20307&quot; value=&quot;266&quot;/&gt;&lt;/object&gt;&lt;object type=&quot;3&quot; unique_id=&quot;10018&quot;&gt;&lt;property id=&quot;20148&quot; value=&quot;5&quot;/&gt;&lt;property id=&quot;20300&quot; value=&quot;Slide 14 - &amp;quot;Documented individual accommodation plans&amp;quot;&quot;/&gt;&lt;property id=&quot;20307&quot; value=&quot;265&quot;/&gt;&lt;/object&gt;&lt;object type=&quot;3&quot; unique_id=&quot;10019&quot;&gt;&lt;property id=&quot;20148&quot; value=&quot;5&quot;/&gt;&lt;property id=&quot;20300&quot; value=&quot;Slide 15 - &amp;quot;What is an individual accommodation plan?&amp;quot;&quot;/&gt;&lt;property id=&quot;20307&quot; value=&quot;285&quot;/&gt;&lt;/object&gt;&lt;object type=&quot;3&quot; unique_id=&quot;10020&quot;&gt;&lt;property id=&quot;20148&quot; value=&quot;5&quot;/&gt;&lt;property id=&quot;20300&quot; value=&quot;Slide 16 - &amp;quot;Elements to include in individual&amp;#x0D;&amp;#x0A;accommodation plans&amp;quot;&quot;/&gt;&lt;property id=&quot;20307&quot; value=&quot;270&quot;/&gt;&lt;/object&gt;&lt;object type=&quot;3&quot; unique_id=&quot;10021&quot;&gt;&lt;property id=&quot;20148&quot; value=&quot;5&quot;/&gt;&lt;property id=&quot;20300&quot; value=&quot;Slide 17 - &amp;quot;Workplace emergency response information&amp;quot;&quot;/&gt;&lt;property id=&quot;20307&quot; value=&quot;271&quot;/&gt;&lt;/object&gt;&lt;object type=&quot;3&quot; unique_id=&quot;10023&quot;&gt;&lt;property id=&quot;20148&quot; value=&quot;5&quot;/&gt;&lt;property id=&quot;20300&quot; value=&quot;Slide 18 - &amp;quot;WORKPLACE EMERGENCY RESPONSE INFORMATION &amp;quot;&quot;/&gt;&lt;property id=&quot;20307&quot; value=&quot;274&quot;/&gt;&lt;/object&gt;&lt;object type=&quot;3&quot; unique_id=&quot;10025&quot;&gt;&lt;property id=&quot;20148&quot; value=&quot;5&quot;/&gt;&lt;property id=&quot;20300&quot; value=&quot;Slide 19 - &amp;quot;PERFORMANCE MANAGEMENT, CAREER DEVELOPMENT, AND REDEPLOYMENT&amp;quot;&quot;/&gt;&lt;property id=&quot;20307&quot; value=&quot;275&quot;/&gt;&lt;/object&gt;&lt;object type=&quot;3&quot; unique_id=&quot;10026&quot;&gt;&lt;property id=&quot;20148&quot; value=&quot;5&quot;/&gt;&lt;property id=&quot;20300&quot; value=&quot;Slide 20 - &amp;quot;PERFORMANCE MANAGEMENT, CAREER DEVELOPMENT, AND REDEPLOYMENT (con’t)&amp;quot;&quot;/&gt;&lt;property id=&quot;20307&quot; value=&quot;276&quot;/&gt;&lt;/object&gt;&lt;object type=&quot;3&quot; unique_id=&quot;10027&quot;&gt;&lt;property id=&quot;20148&quot; value=&quot;5&quot;/&gt;&lt;property id=&quot;20300&quot; value=&quot;Slide 21 - &amp;quot;KNOWLEDGE CHECK&amp;quot;&quot;/&gt;&lt;property id=&quot;20307&quot; value=&quot;298&quot;/&gt;&lt;/object&gt;&lt;object type=&quot;3&quot; unique_id=&quot;10028&quot;&gt;&lt;property id=&quot;20148&quot; value=&quot;5&quot;/&gt;&lt;property id=&quot;20300&quot; value=&quot;Slide 22 - &amp;quot;KNOWLEDGE CHECK: ANSWER&amp;quot;&quot;/&gt;&lt;property id=&quot;20307&quot; value=&quot;299&quot;/&gt;&lt;/object&gt;&lt;object type=&quot;3&quot; unique_id=&quot;10029&quot;&gt;&lt;property id=&quot;20148&quot; value=&quot;5&quot;/&gt;&lt;property id=&quot;20300&quot; value=&quot;Slide 23 - &amp;quot;RETURN TO WORK PROCESS&amp;quot;&quot;/&gt;&lt;property id=&quot;20307&quot; value=&quot;286&quot;/&gt;&lt;/object&gt;&lt;object type=&quot;3&quot; unique_id=&quot;10030&quot;&gt;&lt;property id=&quot;20148&quot; value=&quot;5&quot;/&gt;&lt;property id=&quot;20300&quot; value=&quot;Slide 24 - &amp;quot;Documenting the return to work process&amp;quot;&quot;/&gt;&lt;property id=&quot;20307&quot; value=&quot;287&quot;/&gt;&lt;/object&gt;&lt;object type=&quot;3&quot; unique_id=&quot;10031&quot;&gt;&lt;property id=&quot;20148&quot; value=&quot;5&quot;/&gt;&lt;property id=&quot;20300&quot; value=&quot;Slide 25 - &amp;quot;Compliance deadlines for the&amp;#x0D;&amp;#x0A;Employment Standard&amp;quot;&quot;/&gt;&lt;property id=&quot;20307&quot; value=&quot;278&quot;/&gt;&lt;/object&gt;&lt;object type=&quot;3&quot; unique_id=&quot;10032&quot;&gt;&lt;property id=&quot;20148&quot; value=&quot;5&quot;/&gt;&lt;property id=&quot;20300&quot; value=&quot;Slide 26 - &amp;quot;COMPLIANCE DEADLINES FOR THE EMPLOYMENT STANDARD&amp;quot;&quot;/&gt;&lt;property id=&quot;20307&quot; value=&quot;300&quot;/&gt;&lt;/object&gt;&lt;object type=&quot;3&quot; unique_id=&quot;10033&quot;&gt;&lt;property id=&quot;20148&quot; value=&quot;5&quot;/&gt;&lt;property id=&quot;20300&quot; value=&quot;Slide 27 - &amp;quot;Summary&amp;quot;&quot;/&gt;&lt;property id=&quot;20307&quot; value=&quot;280&quot;/&gt;&lt;/object&gt;&lt;object type=&quot;3&quot; unique_id=&quot;10034&quot;&gt;&lt;property id=&quot;20148&quot; value=&quot;5&quot;/&gt;&lt;property id=&quot;20300&quot; value=&quot;Slide 28 - &amp;quot;Glossary (1 of 5)&amp;quot;&quot;/&gt;&lt;property id=&quot;20307&quot; value=&quot;268&quot;/&gt;&lt;/object&gt;&lt;object type=&quot;3&quot; unique_id=&quot;10035&quot;&gt;&lt;property id=&quot;20148&quot; value=&quot;5&quot;/&gt;&lt;property id=&quot;20300&quot; value=&quot;Slide 29 - &amp;quot;Glossary (2 of 5)&amp;quot;&quot;/&gt;&lt;property id=&quot;20307&quot; value=&quot;295&quot;/&gt;&lt;/object&gt;&lt;object type=&quot;3&quot; unique_id=&quot;10036&quot;&gt;&lt;property id=&quot;20148&quot; value=&quot;5&quot;/&gt;&lt;property id=&quot;20300&quot; value=&quot;Slide 30 - &amp;quot;Glossary (3 of 5)&amp;quot;&quot;/&gt;&lt;property id=&quot;20307&quot; value=&quot;284&quot;/&gt;&lt;/object&gt;&lt;object type=&quot;3&quot; unique_id=&quot;10037&quot;&gt;&lt;property id=&quot;20148&quot; value=&quot;5&quot;/&gt;&lt;property id=&quot;20300&quot; value=&quot;Slide 31 - &amp;quot;Glossary (4 of 5)&amp;quot;&quot;/&gt;&lt;property id=&quot;20307&quot; value=&quot;293&quot;/&gt;&lt;/object&gt;&lt;object type=&quot;3&quot; unique_id=&quot;10038&quot;&gt;&lt;property id=&quot;20148&quot; value=&quot;5&quot;/&gt;&lt;property id=&quot;20300&quot; value=&quot;Slide 32 - &amp;quot;Glossary (5 of 5)&amp;quot;&quot;/&gt;&lt;property id=&quot;20307&quot; value=&quot;294&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967</TotalTime>
  <Words>3481</Words>
  <Application>Microsoft Office PowerPoint</Application>
  <PresentationFormat>On-screen Show (4:3)</PresentationFormat>
  <Paragraphs>443</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Integrated Accessibility Standards Regulation </vt:lpstr>
      <vt:lpstr>Disclaimer</vt:lpstr>
      <vt:lpstr>The Employment Standard</vt:lpstr>
      <vt:lpstr>About this module</vt:lpstr>
      <vt:lpstr>Building on existing legislation</vt:lpstr>
      <vt:lpstr>Requirements of the  Employment Standard</vt:lpstr>
      <vt:lpstr>Informing employees of supports</vt:lpstr>
      <vt:lpstr>Accessible recruitment process</vt:lpstr>
      <vt:lpstr>Advertising job positions</vt:lpstr>
      <vt:lpstr>Inviting job applicants</vt:lpstr>
      <vt:lpstr>Offering a job to a successful applicant</vt:lpstr>
      <vt:lpstr>Accessible formats and communication supports</vt:lpstr>
      <vt:lpstr>Examples of accessible formats and communication supports</vt:lpstr>
      <vt:lpstr>Documented individual accommodation plans</vt:lpstr>
      <vt:lpstr>What is an individual accommodation plan?</vt:lpstr>
      <vt:lpstr>Elements to include in individual accommodation plans</vt:lpstr>
      <vt:lpstr>Workplace emergency response information</vt:lpstr>
      <vt:lpstr>WORKPLACE EMERGENCY RESPONSE INFORMATION </vt:lpstr>
      <vt:lpstr>PERFORMANCE MANAGEMENT, CAREER DEVELOPMENT, AND REDEPLOYMENT</vt:lpstr>
      <vt:lpstr>PERFORMANCE MANAGEMENT, CAREER DEVELOPMENT, AND REDEPLOYMENT (con’t)</vt:lpstr>
      <vt:lpstr>KNOWLEDGE CHECK</vt:lpstr>
      <vt:lpstr>KNOWLEDGE CHECK: ANSWER</vt:lpstr>
      <vt:lpstr>RETURN TO WORK PROCESS</vt:lpstr>
      <vt:lpstr>Documenting the return to work process</vt:lpstr>
      <vt:lpstr>Compliance deadlines for the Employment Standard</vt:lpstr>
      <vt:lpstr>COMPLIANCE DEADLINES FOR THE EMPLOYMENT STANDARD</vt:lpstr>
      <vt:lpstr>Summary</vt:lpstr>
      <vt:lpstr>Glossary (1 of 5)</vt:lpstr>
      <vt:lpstr>Glossary (2 of 5)</vt:lpstr>
      <vt:lpstr>Glossary (3 of 5)</vt:lpstr>
      <vt:lpstr>Glossary (4 of 5)</vt:lpstr>
      <vt:lpstr>Glossary (5 of 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Accessibility Standards Regulation Training Module 4</dc:title>
  <dc:creator>Deanna Toews</dc:creator>
  <cp:lastModifiedBy>Marty</cp:lastModifiedBy>
  <cp:revision>197</cp:revision>
  <dcterms:created xsi:type="dcterms:W3CDTF">2012-10-03T22:30:09Z</dcterms:created>
  <dcterms:modified xsi:type="dcterms:W3CDTF">2019-03-27T13:03:17Z</dcterms:modified>
</cp:coreProperties>
</file>