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0"/>
  </p:notesMasterIdLst>
  <p:handoutMasterIdLst>
    <p:handoutMasterId r:id="rId21"/>
  </p:handoutMasterIdLst>
  <p:sldIdLst>
    <p:sldId id="258" r:id="rId5"/>
    <p:sldId id="284" r:id="rId6"/>
    <p:sldId id="274" r:id="rId7"/>
    <p:sldId id="269" r:id="rId8"/>
    <p:sldId id="272" r:id="rId9"/>
    <p:sldId id="271" r:id="rId10"/>
    <p:sldId id="279" r:id="rId11"/>
    <p:sldId id="281" r:id="rId12"/>
    <p:sldId id="270" r:id="rId13"/>
    <p:sldId id="280" r:id="rId14"/>
    <p:sldId id="277" r:id="rId15"/>
    <p:sldId id="282" r:id="rId16"/>
    <p:sldId id="278" r:id="rId17"/>
    <p:sldId id="28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F3797-7BF6-49D5-9457-211AF3D9331B}" v="3" dt="2024-08-29T13:51:01.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949" autoAdjust="0"/>
  </p:normalViewPr>
  <p:slideViewPr>
    <p:cSldViewPr snapToGrid="0" showGuides="1">
      <p:cViewPr varScale="1">
        <p:scale>
          <a:sx n="107" d="100"/>
          <a:sy n="107" d="100"/>
        </p:scale>
        <p:origin x="75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8/29/2024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8/29/2024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11</a:t>
            </a:fld>
            <a:endParaRPr lang="en-US"/>
          </a:p>
        </p:txBody>
      </p:sp>
    </p:spTree>
    <p:extLst>
      <p:ext uri="{BB962C8B-B14F-4D97-AF65-F5344CB8AC3E}">
        <p14:creationId xmlns:p14="http://schemas.microsoft.com/office/powerpoint/2010/main" val="124499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a:p>
        </p:txBody>
      </p:sp>
    </p:spTree>
    <p:extLst>
      <p:ext uri="{BB962C8B-B14F-4D97-AF65-F5344CB8AC3E}">
        <p14:creationId xmlns:p14="http://schemas.microsoft.com/office/powerpoint/2010/main" val="282521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13</a:t>
            </a:fld>
            <a:endParaRPr lang="en-US"/>
          </a:p>
        </p:txBody>
      </p:sp>
    </p:spTree>
    <p:extLst>
      <p:ext uri="{BB962C8B-B14F-4D97-AF65-F5344CB8AC3E}">
        <p14:creationId xmlns:p14="http://schemas.microsoft.com/office/powerpoint/2010/main" val="206195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14</a:t>
            </a:fld>
            <a:endParaRPr lang="en-US"/>
          </a:p>
        </p:txBody>
      </p:sp>
    </p:spTree>
    <p:extLst>
      <p:ext uri="{BB962C8B-B14F-4D97-AF65-F5344CB8AC3E}">
        <p14:creationId xmlns:p14="http://schemas.microsoft.com/office/powerpoint/2010/main" val="276210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15</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388040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29528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204002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9</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a:p>
        </p:txBody>
      </p:sp>
    </p:spTree>
    <p:extLst>
      <p:ext uri="{BB962C8B-B14F-4D97-AF65-F5344CB8AC3E}">
        <p14:creationId xmlns:p14="http://schemas.microsoft.com/office/powerpoint/2010/main" val="2584087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8/29/2024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4.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oleObject" Target="../embeddings/oleObject6.bin"/><Relationship Id="rId5" Type="http://schemas.openxmlformats.org/officeDocument/2006/relationships/image" Target="../media/image21.png"/><Relationship Id="rId10" Type="http://schemas.openxmlformats.org/officeDocument/2006/relationships/image" Target="../media/image36.emf"/><Relationship Id="rId4" Type="http://schemas.openxmlformats.org/officeDocument/2006/relationships/image" Target="../media/image20.png"/><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5.emf"/><Relationship Id="rId5" Type="http://schemas.openxmlformats.org/officeDocument/2006/relationships/image" Target="../media/image20.png"/><Relationship Id="rId10" Type="http://schemas.openxmlformats.org/officeDocument/2006/relationships/oleObject" Target="../embeddings/oleObject1.bin"/><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30.jp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oleObject" Target="../embeddings/oleObject3.bin"/><Relationship Id="rId5" Type="http://schemas.openxmlformats.org/officeDocument/2006/relationships/image" Target="../media/image21.png"/><Relationship Id="rId10" Type="http://schemas.openxmlformats.org/officeDocument/2006/relationships/image" Target="../media/image31.emf"/><Relationship Id="rId4" Type="http://schemas.openxmlformats.org/officeDocument/2006/relationships/image" Target="../media/image20.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dirty="0"/>
              <a:t>The Probate process</a:t>
            </a:r>
          </a:p>
        </p:txBody>
      </p:sp>
      <p:pic>
        <p:nvPicPr>
          <p:cNvPr id="7" name="Picture 6" descr="A close up of a sign&#10;&#10;Description automatically generated">
            <a:extLst>
              <a:ext uri="{FF2B5EF4-FFF2-40B4-BE49-F238E27FC236}">
                <a16:creationId xmlns:a16="http://schemas.microsoft.com/office/drawing/2014/main" id="{0CEA00A2-B115-4180-9E58-CB624403B9F7}"/>
              </a:ext>
            </a:extLst>
          </p:cNvPr>
          <p:cNvPicPr>
            <a:picLocks noChangeAspect="1"/>
          </p:cNvPicPr>
          <p:nvPr/>
        </p:nvPicPr>
        <p:blipFill>
          <a:blip r:embed="rId3"/>
          <a:stretch>
            <a:fillRect/>
          </a:stretch>
        </p:blipFill>
        <p:spPr>
          <a:xfrm>
            <a:off x="9494519" y="309227"/>
            <a:ext cx="2437895" cy="838636"/>
          </a:xfrm>
          <a:prstGeom prst="rect">
            <a:avLst/>
          </a:prstGeom>
        </p:spPr>
      </p:pic>
      <p:pic>
        <p:nvPicPr>
          <p:cNvPr id="12" name="Picture Placeholder 11" descr="A view of a city&#10;&#10;Description automatically generated">
            <a:extLst>
              <a:ext uri="{FF2B5EF4-FFF2-40B4-BE49-F238E27FC236}">
                <a16:creationId xmlns:a16="http://schemas.microsoft.com/office/drawing/2014/main" id="{37FD2016-B1FF-43E9-BD02-38D3D12D9E85}"/>
              </a:ext>
            </a:extLst>
          </p:cNvPr>
          <p:cNvPicPr>
            <a:picLocks noGrp="1" noChangeAspect="1"/>
          </p:cNvPicPr>
          <p:nvPr>
            <p:ph type="pic" sz="quarter" idx="10"/>
          </p:nvPr>
        </p:nvPicPr>
        <p:blipFill>
          <a:blip r:embed="rId4"/>
          <a:srcRect l="12412" r="12412"/>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77ED66-3065-4CA9-BE05-1079EB7CC020}"/>
              </a:ext>
            </a:extLst>
          </p:cNvPr>
          <p:cNvPicPr>
            <a:picLocks noChangeAspect="1"/>
          </p:cNvPicPr>
          <p:nvPr/>
        </p:nvPicPr>
        <p:blipFill>
          <a:blip r:embed="rId3"/>
          <a:stretch>
            <a:fillRect/>
          </a:stretch>
        </p:blipFill>
        <p:spPr>
          <a:xfrm>
            <a:off x="0" y="-118097"/>
            <a:ext cx="12817651" cy="7094193"/>
          </a:xfrm>
          <a:prstGeom prst="rect">
            <a:avLst/>
          </a:prstGeom>
        </p:spPr>
      </p:pic>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p:txBody>
          <a:bodyPr/>
          <a:lstStyle/>
          <a:p>
            <a:r>
              <a:rPr lang="en-US" dirty="0"/>
              <a:t>POST hearing</a:t>
            </a:r>
            <a:br>
              <a:rPr lang="en-US" dirty="0"/>
            </a:br>
            <a:endParaRPr lang="en-US"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38960" y="1471749"/>
            <a:ext cx="4151027" cy="4705214"/>
          </a:xfrm>
        </p:spPr>
        <p:txBody>
          <a:bodyPr/>
          <a:lstStyle/>
          <a:p>
            <a:pPr marL="0" indent="0" algn="just">
              <a:buNone/>
            </a:pPr>
            <a:r>
              <a:rPr lang="en-US" sz="1800" dirty="0"/>
              <a:t>Following the hearing, the Proof of Death and Other Facts document is signed in front of a notary and filed with the court. If the hearing occurred in Harris </a:t>
            </a:r>
            <a:r>
              <a:rPr lang="en-US" sz="1800"/>
              <a:t>County, the </a:t>
            </a:r>
            <a:r>
              <a:rPr lang="en-US" sz="1800" dirty="0"/>
              <a:t>attorney will sign this on your behalf.</a:t>
            </a:r>
          </a:p>
          <a:p>
            <a:pPr marL="0" indent="0" algn="just">
              <a:buNone/>
            </a:pPr>
            <a:r>
              <a:rPr lang="en-US" sz="1800" dirty="0"/>
              <a:t>The judge then accepts the documents and signs the Order.</a:t>
            </a:r>
          </a:p>
          <a:p>
            <a:pPr marL="0" indent="0" algn="just">
              <a:buNone/>
            </a:pPr>
            <a:r>
              <a:rPr lang="en-US" sz="1800" dirty="0"/>
              <a:t>The client then signs the Oath of Executor which is filed with the court.</a:t>
            </a:r>
          </a:p>
          <a:p>
            <a:pPr marL="0" indent="0">
              <a:buNone/>
            </a:pPr>
            <a:r>
              <a:rPr lang="en-US" sz="1800" dirty="0"/>
              <a:t>*It is important to note, there can be up to a three (3) day delay before the court will sign the order and the client is able to sign the Oath.</a:t>
            </a:r>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10</a:t>
            </a:fld>
            <a:endParaRPr lang="en-US" dirty="0"/>
          </a:p>
        </p:txBody>
      </p:sp>
      <p:graphicFrame>
        <p:nvGraphicFramePr>
          <p:cNvPr id="6" name="Object 5">
            <a:extLst>
              <a:ext uri="{FF2B5EF4-FFF2-40B4-BE49-F238E27FC236}">
                <a16:creationId xmlns:a16="http://schemas.microsoft.com/office/drawing/2014/main" id="{04C769B7-A16A-49D2-A104-3E7EEF030D69}"/>
              </a:ext>
            </a:extLst>
          </p:cNvPr>
          <p:cNvGraphicFramePr>
            <a:graphicFrameLocks noChangeAspect="1"/>
          </p:cNvGraphicFramePr>
          <p:nvPr>
            <p:extLst>
              <p:ext uri="{D42A27DB-BD31-4B8C-83A1-F6EECF244321}">
                <p14:modId xmlns:p14="http://schemas.microsoft.com/office/powerpoint/2010/main" val="4287669919"/>
              </p:ext>
            </p:extLst>
          </p:nvPr>
        </p:nvGraphicFramePr>
        <p:xfrm>
          <a:off x="6592613" y="408639"/>
          <a:ext cx="4667266" cy="6040719"/>
        </p:xfrm>
        <a:graphic>
          <a:graphicData uri="http://schemas.openxmlformats.org/presentationml/2006/ole">
            <mc:AlternateContent xmlns:mc="http://schemas.openxmlformats.org/markup-compatibility/2006">
              <mc:Choice xmlns:v="urn:schemas-microsoft-com:vml" Requires="v">
                <p:oleObj name="Acrobat Document" r:id="rId4" imgW="5829257" imgH="7543568" progId="AcroExch.Document.DC">
                  <p:embed/>
                </p:oleObj>
              </mc:Choice>
              <mc:Fallback>
                <p:oleObj name="Acrobat Document" r:id="rId4" imgW="5829257" imgH="7543568" progId="AcroExch.Document.DC">
                  <p:embed/>
                  <p:pic>
                    <p:nvPicPr>
                      <p:cNvPr id="6" name="Object 5">
                        <a:extLst>
                          <a:ext uri="{FF2B5EF4-FFF2-40B4-BE49-F238E27FC236}">
                            <a16:creationId xmlns:a16="http://schemas.microsoft.com/office/drawing/2014/main" id="{04C769B7-A16A-49D2-A104-3E7EEF030D69}"/>
                          </a:ext>
                        </a:extLst>
                      </p:cNvPr>
                      <p:cNvPicPr/>
                      <p:nvPr/>
                    </p:nvPicPr>
                    <p:blipFill>
                      <a:blip r:embed="rId5"/>
                      <a:stretch>
                        <a:fillRect/>
                      </a:stretch>
                    </p:blipFill>
                    <p:spPr>
                      <a:xfrm>
                        <a:off x="6592613" y="408639"/>
                        <a:ext cx="4667266" cy="6040719"/>
                      </a:xfrm>
                      <a:prstGeom prst="rect">
                        <a:avLst/>
                      </a:prstGeom>
                    </p:spPr>
                  </p:pic>
                </p:oleObj>
              </mc:Fallback>
            </mc:AlternateContent>
          </a:graphicData>
        </a:graphic>
      </p:graphicFrame>
    </p:spTree>
    <p:extLst>
      <p:ext uri="{BB962C8B-B14F-4D97-AF65-F5344CB8AC3E}">
        <p14:creationId xmlns:p14="http://schemas.microsoft.com/office/powerpoint/2010/main" val="41737576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E32234-60C6-454F-A791-C2AF8D2897B7}"/>
              </a:ext>
            </a:extLst>
          </p:cNvPr>
          <p:cNvPicPr>
            <a:picLocks noChangeAspect="1"/>
          </p:cNvPicPr>
          <p:nvPr/>
        </p:nvPicPr>
        <p:blipFill>
          <a:blip r:embed="rId3"/>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Post hearing, Continued</a:t>
            </a:r>
          </a:p>
        </p:txBody>
      </p:sp>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341659" y="1682944"/>
            <a:ext cx="4428551" cy="2846648"/>
          </a:xfrm>
        </p:spPr>
        <p:txBody>
          <a:bodyPr/>
          <a:lstStyle/>
          <a:p>
            <a:pPr algn="l"/>
            <a:r>
              <a:rPr lang="en-US" sz="2800" dirty="0"/>
              <a:t>We will then order certified copies of the Will and Order as well as five (5) Letters Testamentary. This takes approximately 20-30 days to receive from the court.</a:t>
            </a:r>
          </a:p>
          <a:p>
            <a:pPr algn="l"/>
            <a:endParaRPr lang="en-US" sz="2800" dirty="0"/>
          </a:p>
          <a:p>
            <a:pPr algn="l"/>
            <a:endParaRPr lang="en-US" sz="1600" dirty="0"/>
          </a:p>
          <a:p>
            <a:endParaRPr lang="en-US" sz="16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11</a:t>
            </a:fld>
            <a:endParaRPr lang="en-US" dirty="0"/>
          </a:p>
        </p:txBody>
      </p:sp>
      <p:pic>
        <p:nvPicPr>
          <p:cNvPr id="20" name="Picture 19">
            <a:extLst>
              <a:ext uri="{FF2B5EF4-FFF2-40B4-BE49-F238E27FC236}">
                <a16:creationId xmlns:a16="http://schemas.microsoft.com/office/drawing/2014/main" id="{EE5FC86B-B758-4577-ACC4-BDE2415B8BE1}"/>
              </a:ext>
            </a:extLst>
          </p:cNvPr>
          <p:cNvPicPr>
            <a:picLocks noChangeAspect="1"/>
          </p:cNvPicPr>
          <p:nvPr/>
        </p:nvPicPr>
        <p:blipFill>
          <a:blip r:embed="rId4"/>
          <a:stretch>
            <a:fillRect/>
          </a:stretch>
        </p:blipFill>
        <p:spPr>
          <a:xfrm>
            <a:off x="6539024" y="379268"/>
            <a:ext cx="4695456" cy="6076471"/>
          </a:xfrm>
          <a:prstGeom prst="rect">
            <a:avLst/>
          </a:prstGeom>
        </p:spPr>
      </p:pic>
    </p:spTree>
    <p:extLst>
      <p:ext uri="{BB962C8B-B14F-4D97-AF65-F5344CB8AC3E}">
        <p14:creationId xmlns:p14="http://schemas.microsoft.com/office/powerpoint/2010/main" val="212257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E32234-60C6-454F-A791-C2AF8D2897B7}"/>
              </a:ext>
            </a:extLst>
          </p:cNvPr>
          <p:cNvPicPr>
            <a:picLocks noChangeAspect="1"/>
          </p:cNvPicPr>
          <p:nvPr/>
        </p:nvPicPr>
        <p:blipFill>
          <a:blip r:embed="rId3"/>
          <a:stretch>
            <a:fillRect/>
          </a:stretch>
        </p:blipFill>
        <p:spPr>
          <a:xfrm>
            <a:off x="0" y="1"/>
            <a:ext cx="12192000" cy="6857999"/>
          </a:xfrm>
          <a:prstGeom prst="rect">
            <a:avLst/>
          </a:prstGeom>
        </p:spPr>
      </p:pic>
      <p:sp>
        <p:nvSpPr>
          <p:cNvPr id="12" name="Rectangle 11">
            <a:extLst>
              <a:ext uri="{FF2B5EF4-FFF2-40B4-BE49-F238E27FC236}">
                <a16:creationId xmlns:a16="http://schemas.microsoft.com/office/drawing/2014/main" id="{B38855D4-8194-47C8-9C6A-1B2A7761D83E}"/>
              </a:ext>
            </a:extLst>
          </p:cNvPr>
          <p:cNvSpPr/>
          <p:nvPr/>
        </p:nvSpPr>
        <p:spPr>
          <a:xfrm>
            <a:off x="0" y="1416809"/>
            <a:ext cx="4876800" cy="7267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CB3B12-22B9-439B-99DB-FAA831EFE920}"/>
              </a:ext>
            </a:extLst>
          </p:cNvPr>
          <p:cNvPicPr>
            <a:picLocks noChangeAspect="1"/>
          </p:cNvPicPr>
          <p:nvPr/>
        </p:nvPicPr>
        <p:blipFill>
          <a:blip r:embed="rId4"/>
          <a:stretch>
            <a:fillRect/>
          </a:stretch>
        </p:blipFill>
        <p:spPr>
          <a:xfrm>
            <a:off x="6125996" y="5436225"/>
            <a:ext cx="951058" cy="932769"/>
          </a:xfrm>
          <a:prstGeom prst="rect">
            <a:avLst/>
          </a:prstGeom>
        </p:spPr>
      </p:pic>
      <p:sp>
        <p:nvSpPr>
          <p:cNvPr id="7" name="Oval 6">
            <a:extLst>
              <a:ext uri="{FF2B5EF4-FFF2-40B4-BE49-F238E27FC236}">
                <a16:creationId xmlns:a16="http://schemas.microsoft.com/office/drawing/2014/main" id="{B71BF3B8-4E09-41A9-A67B-B8AA35D458B2}"/>
              </a:ext>
            </a:extLst>
          </p:cNvPr>
          <p:cNvSpPr/>
          <p:nvPr/>
        </p:nvSpPr>
        <p:spPr>
          <a:xfrm>
            <a:off x="5087908" y="1320024"/>
            <a:ext cx="937279" cy="920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Drafting &amp; review</a:t>
            </a:r>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1310704" y="1532498"/>
            <a:ext cx="3445566" cy="495389"/>
          </a:xfrm>
        </p:spPr>
        <p:txBody>
          <a:bodyPr/>
          <a:lstStyle/>
          <a:p>
            <a:r>
              <a:rPr lang="en-US" dirty="0"/>
              <a:t>Draft</a:t>
            </a:r>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265643" y="1462316"/>
            <a:ext cx="605487" cy="605487"/>
          </a:xfrm>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346751" y="2240360"/>
            <a:ext cx="4667693" cy="2846648"/>
          </a:xfrm>
        </p:spPr>
        <p:txBody>
          <a:bodyPr/>
          <a:lstStyle/>
          <a:p>
            <a:pPr algn="l"/>
            <a:r>
              <a:rPr lang="en-US" sz="2400" dirty="0"/>
              <a:t>Once the hearing has occurred, we will proceed with drafting the necessary documents that pertain to closing out the estate.</a:t>
            </a:r>
          </a:p>
          <a:p>
            <a:pPr marL="342900" indent="-342900" algn="l">
              <a:buFont typeface="Arial" panose="020B0604020202020204" pitchFamily="34" charset="0"/>
              <a:buChar char="•"/>
            </a:pPr>
            <a:r>
              <a:rPr lang="en-US" sz="2400" dirty="0"/>
              <a:t>Inventory, Appraisement and List of Claims</a:t>
            </a:r>
          </a:p>
          <a:p>
            <a:pPr marL="342900" indent="-342900" algn="l">
              <a:buFont typeface="Arial" panose="020B0604020202020204" pitchFamily="34" charset="0"/>
              <a:buChar char="•"/>
            </a:pPr>
            <a:r>
              <a:rPr lang="en-US" sz="2400" dirty="0"/>
              <a:t>Affidavit In Lieu of Inventory, if applicable</a:t>
            </a:r>
          </a:p>
          <a:p>
            <a:pPr marL="342900" indent="-342900" algn="l">
              <a:buFont typeface="Arial" panose="020B0604020202020204" pitchFamily="34" charset="0"/>
              <a:buChar char="•"/>
            </a:pPr>
            <a:r>
              <a:rPr lang="en-US" sz="2400" dirty="0"/>
              <a:t>Certificate of Compliance</a:t>
            </a:r>
          </a:p>
          <a:p>
            <a:pPr marL="342900" indent="-342900" algn="l">
              <a:buFont typeface="Arial" panose="020B0604020202020204" pitchFamily="34" charset="0"/>
              <a:buChar char="•"/>
            </a:pPr>
            <a:r>
              <a:rPr lang="en-US" sz="2400" dirty="0"/>
              <a:t>Notice to Creditors</a:t>
            </a:r>
          </a:p>
          <a:p>
            <a:pPr marL="342900" indent="-342900" algn="l">
              <a:buFont typeface="Arial" panose="020B0604020202020204" pitchFamily="34" charset="0"/>
              <a:buChar char="•"/>
            </a:pPr>
            <a:r>
              <a:rPr lang="en-US" sz="2400" dirty="0"/>
              <a:t>Notice to Beneficiaries </a:t>
            </a:r>
          </a:p>
          <a:p>
            <a:pPr algn="l"/>
            <a:endParaRPr lang="en-US" sz="2400" dirty="0"/>
          </a:p>
          <a:p>
            <a:pPr marL="342900" indent="-342900" algn="l">
              <a:buFont typeface="Arial" panose="020B0604020202020204" pitchFamily="34" charset="0"/>
              <a:buChar char="•"/>
            </a:pPr>
            <a:endParaRPr lang="en-US" sz="2400" dirty="0"/>
          </a:p>
          <a:p>
            <a:pPr algn="l"/>
            <a:endParaRPr lang="en-US" dirty="0"/>
          </a:p>
          <a:p>
            <a:pPr algn="l"/>
            <a:endParaRPr lang="en-US" sz="1600" dirty="0"/>
          </a:p>
          <a:p>
            <a:endParaRPr lang="en-US" sz="1600"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7386691" y="3511597"/>
            <a:ext cx="4238997" cy="2834508"/>
          </a:xfrm>
        </p:spPr>
        <p:txBody>
          <a:bodyPr/>
          <a:lstStyle/>
          <a:p>
            <a:r>
              <a:rPr lang="en-US" sz="2400" dirty="0"/>
              <a:t>The draft(s) will be uploaded to the portal for the client to review.</a:t>
            </a:r>
          </a:p>
          <a:p>
            <a:endParaRPr lang="en-US" dirty="0"/>
          </a:p>
          <a:p>
            <a:endParaRPr lang="en-US" sz="1600" dirty="0"/>
          </a:p>
          <a:p>
            <a:endParaRPr lang="en-US" sz="1600" dirty="0"/>
          </a:p>
        </p:txBody>
      </p:sp>
      <p:pic>
        <p:nvPicPr>
          <p:cNvPr id="31" name="Picture Placeholder 30" descr="Laptop">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318278" y="5600912"/>
            <a:ext cx="605487" cy="605487"/>
          </a:xfrm>
        </p:spPr>
      </p:pic>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12</a:t>
            </a:fld>
            <a:endParaRPr lang="en-US" dirty="0"/>
          </a:p>
        </p:txBody>
      </p:sp>
      <p:sp>
        <p:nvSpPr>
          <p:cNvPr id="16" name="Rectangle 15">
            <a:extLst>
              <a:ext uri="{FF2B5EF4-FFF2-40B4-BE49-F238E27FC236}">
                <a16:creationId xmlns:a16="http://schemas.microsoft.com/office/drawing/2014/main" id="{0113EB66-D306-4AED-8874-6D3E483BF93C}"/>
              </a:ext>
            </a:extLst>
          </p:cNvPr>
          <p:cNvSpPr/>
          <p:nvPr/>
        </p:nvSpPr>
        <p:spPr>
          <a:xfrm>
            <a:off x="7315200" y="5539224"/>
            <a:ext cx="4876800" cy="7267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435366" y="5654913"/>
            <a:ext cx="3445566" cy="495389"/>
          </a:xfrm>
        </p:spPr>
        <p:txBody>
          <a:bodyPr/>
          <a:lstStyle/>
          <a:p>
            <a:r>
              <a:rPr lang="en-US" dirty="0"/>
              <a:t>Review and FINAL FILINGS</a:t>
            </a:r>
          </a:p>
        </p:txBody>
      </p:sp>
      <p:graphicFrame>
        <p:nvGraphicFramePr>
          <p:cNvPr id="13" name="Object 12">
            <a:extLst>
              <a:ext uri="{FF2B5EF4-FFF2-40B4-BE49-F238E27FC236}">
                <a16:creationId xmlns:a16="http://schemas.microsoft.com/office/drawing/2014/main" id="{A693D7E7-F207-4224-A291-3896D6E007BE}"/>
              </a:ext>
            </a:extLst>
          </p:cNvPr>
          <p:cNvGraphicFramePr>
            <a:graphicFrameLocks noChangeAspect="1"/>
          </p:cNvGraphicFramePr>
          <p:nvPr>
            <p:extLst>
              <p:ext uri="{D42A27DB-BD31-4B8C-83A1-F6EECF244321}">
                <p14:modId xmlns:p14="http://schemas.microsoft.com/office/powerpoint/2010/main" val="1973550228"/>
              </p:ext>
            </p:extLst>
          </p:nvPr>
        </p:nvGraphicFramePr>
        <p:xfrm>
          <a:off x="6373943" y="651601"/>
          <a:ext cx="2698448" cy="3492530"/>
        </p:xfrm>
        <a:graphic>
          <a:graphicData uri="http://schemas.openxmlformats.org/presentationml/2006/ole">
            <mc:AlternateContent xmlns:mc="http://schemas.openxmlformats.org/markup-compatibility/2006">
              <mc:Choice xmlns:v="urn:schemas-microsoft-com:vml" Requires="v">
                <p:oleObj name="Acrobat Document" r:id="rId9" imgW="5829257" imgH="7543568" progId="AcroExch.Document.DC">
                  <p:embed/>
                </p:oleObj>
              </mc:Choice>
              <mc:Fallback>
                <p:oleObj name="Acrobat Document" r:id="rId9" imgW="5829257" imgH="7543568" progId="AcroExch.Document.DC">
                  <p:embed/>
                  <p:pic>
                    <p:nvPicPr>
                      <p:cNvPr id="13" name="Object 12">
                        <a:extLst>
                          <a:ext uri="{FF2B5EF4-FFF2-40B4-BE49-F238E27FC236}">
                            <a16:creationId xmlns:a16="http://schemas.microsoft.com/office/drawing/2014/main" id="{A693D7E7-F207-4224-A291-3896D6E007BE}"/>
                          </a:ext>
                        </a:extLst>
                      </p:cNvPr>
                      <p:cNvPicPr/>
                      <p:nvPr/>
                    </p:nvPicPr>
                    <p:blipFill>
                      <a:blip r:embed="rId10"/>
                      <a:stretch>
                        <a:fillRect/>
                      </a:stretch>
                    </p:blipFill>
                    <p:spPr>
                      <a:xfrm>
                        <a:off x="6373943" y="651601"/>
                        <a:ext cx="2698448" cy="349253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A8F806E-3362-4886-BBFE-F6E470861079}"/>
              </a:ext>
            </a:extLst>
          </p:cNvPr>
          <p:cNvGraphicFramePr>
            <a:graphicFrameLocks noChangeAspect="1"/>
          </p:cNvGraphicFramePr>
          <p:nvPr>
            <p:extLst>
              <p:ext uri="{D42A27DB-BD31-4B8C-83A1-F6EECF244321}">
                <p14:modId xmlns:p14="http://schemas.microsoft.com/office/powerpoint/2010/main" val="158123248"/>
              </p:ext>
            </p:extLst>
          </p:nvPr>
        </p:nvGraphicFramePr>
        <p:xfrm>
          <a:off x="9292058" y="651602"/>
          <a:ext cx="2698447" cy="3492529"/>
        </p:xfrm>
        <a:graphic>
          <a:graphicData uri="http://schemas.openxmlformats.org/presentationml/2006/ole">
            <mc:AlternateContent xmlns:mc="http://schemas.openxmlformats.org/markup-compatibility/2006">
              <mc:Choice xmlns:v="urn:schemas-microsoft-com:vml" Requires="v">
                <p:oleObj name="Acrobat Document" r:id="rId11" imgW="5829257" imgH="7543568" progId="AcroExch.Document.DC">
                  <p:embed/>
                </p:oleObj>
              </mc:Choice>
              <mc:Fallback>
                <p:oleObj name="Acrobat Document" r:id="rId11" imgW="5829257" imgH="7543568" progId="AcroExch.Document.DC">
                  <p:embed/>
                  <p:pic>
                    <p:nvPicPr>
                      <p:cNvPr id="15" name="Object 14">
                        <a:extLst>
                          <a:ext uri="{FF2B5EF4-FFF2-40B4-BE49-F238E27FC236}">
                            <a16:creationId xmlns:a16="http://schemas.microsoft.com/office/drawing/2014/main" id="{CA8F806E-3362-4886-BBFE-F6E470861079}"/>
                          </a:ext>
                        </a:extLst>
                      </p:cNvPr>
                      <p:cNvPicPr/>
                      <p:nvPr/>
                    </p:nvPicPr>
                    <p:blipFill>
                      <a:blip r:embed="rId12"/>
                      <a:stretch>
                        <a:fillRect/>
                      </a:stretch>
                    </p:blipFill>
                    <p:spPr>
                      <a:xfrm>
                        <a:off x="9292058" y="651602"/>
                        <a:ext cx="2698447" cy="3492529"/>
                      </a:xfrm>
                      <a:prstGeom prst="rect">
                        <a:avLst/>
                      </a:prstGeom>
                    </p:spPr>
                  </p:pic>
                </p:oleObj>
              </mc:Fallback>
            </mc:AlternateContent>
          </a:graphicData>
        </a:graphic>
      </p:graphicFrame>
    </p:spTree>
    <p:extLst>
      <p:ext uri="{BB962C8B-B14F-4D97-AF65-F5344CB8AC3E}">
        <p14:creationId xmlns:p14="http://schemas.microsoft.com/office/powerpoint/2010/main" val="157037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AA15CD-F934-44E2-A181-BC4DB7EDBBFC}"/>
              </a:ext>
            </a:extLst>
          </p:cNvPr>
          <p:cNvPicPr>
            <a:picLocks noChangeAspect="1"/>
          </p:cNvPicPr>
          <p:nvPr/>
        </p:nvPicPr>
        <p:blipFill>
          <a:blip r:embed="rId3"/>
          <a:stretch>
            <a:fillRect/>
          </a:stretch>
        </p:blipFill>
        <p:spPr>
          <a:xfrm>
            <a:off x="0" y="-30480"/>
            <a:ext cx="12192000" cy="691896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p:txBody>
          <a:bodyPr/>
          <a:lstStyle/>
          <a:p>
            <a:r>
              <a:rPr lang="en-US" dirty="0"/>
              <a:t>Post hearing meeting</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5937" y="1825158"/>
            <a:ext cx="4226183" cy="3551514"/>
          </a:xfrm>
        </p:spPr>
        <p:txBody>
          <a:bodyPr/>
          <a:lstStyle/>
          <a:p>
            <a:pPr marL="0" indent="0">
              <a:buNone/>
            </a:pPr>
            <a:r>
              <a:rPr lang="en-US" sz="2800" dirty="0"/>
              <a:t>At the Post Hearing Meeting:</a:t>
            </a:r>
          </a:p>
          <a:p>
            <a:r>
              <a:rPr lang="en-US" sz="2800" dirty="0"/>
              <a:t>Review the case and court proceeding</a:t>
            </a:r>
          </a:p>
          <a:p>
            <a:r>
              <a:rPr lang="en-US" sz="2800" dirty="0"/>
              <a:t>Sign the Inventory</a:t>
            </a:r>
          </a:p>
          <a:p>
            <a:r>
              <a:rPr lang="en-US" sz="2800" dirty="0"/>
              <a:t>Receive instructions for distribution and closing estate</a:t>
            </a:r>
          </a:p>
          <a:p>
            <a:pPr marL="0" indent="0">
              <a:buNone/>
            </a:pPr>
            <a:endParaRPr lang="en-US" sz="18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13</a:t>
            </a:fld>
            <a:endParaRPr lang="en-US" dirty="0"/>
          </a:p>
        </p:txBody>
      </p:sp>
      <p:pic>
        <p:nvPicPr>
          <p:cNvPr id="15" name="Picture Placeholder 14" descr="A person in a black shirt&#10;&#10;Description automatically generated">
            <a:extLst>
              <a:ext uri="{FF2B5EF4-FFF2-40B4-BE49-F238E27FC236}">
                <a16:creationId xmlns:a16="http://schemas.microsoft.com/office/drawing/2014/main" id="{EBE13424-C21E-43E6-B69C-E3795B15320F}"/>
              </a:ext>
            </a:extLst>
          </p:cNvPr>
          <p:cNvPicPr>
            <a:picLocks noGrp="1" noChangeAspect="1"/>
          </p:cNvPicPr>
          <p:nvPr>
            <p:ph type="pic" sz="quarter" idx="13"/>
          </p:nvPr>
        </p:nvPicPr>
        <p:blipFill>
          <a:blip r:embed="rId4"/>
          <a:srcRect l="13562" r="13562"/>
          <a:stretch>
            <a:fillRect/>
          </a:stretch>
        </p:blipFill>
        <p:spPr/>
      </p:pic>
    </p:spTree>
    <p:extLst>
      <p:ext uri="{BB962C8B-B14F-4D97-AF65-F5344CB8AC3E}">
        <p14:creationId xmlns:p14="http://schemas.microsoft.com/office/powerpoint/2010/main" val="90669798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E32234-60C6-454F-A791-C2AF8D2897B7}"/>
              </a:ext>
            </a:extLst>
          </p:cNvPr>
          <p:cNvPicPr>
            <a:picLocks noChangeAspect="1"/>
          </p:cNvPicPr>
          <p:nvPr/>
        </p:nvPicPr>
        <p:blipFill>
          <a:blip r:embed="rId3"/>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a:xfrm>
            <a:off x="295830" y="225946"/>
            <a:ext cx="11150600" cy="920336"/>
          </a:xfrm>
        </p:spPr>
        <p:txBody>
          <a:bodyPr/>
          <a:lstStyle/>
          <a:p>
            <a:r>
              <a:rPr lang="en-US" dirty="0"/>
              <a:t>DISTRIBUTION &amp; ESTATE MATTERS</a:t>
            </a:r>
          </a:p>
        </p:txBody>
      </p:sp>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591300" y="1910751"/>
            <a:ext cx="4667693" cy="2846648"/>
          </a:xfrm>
        </p:spPr>
        <p:txBody>
          <a:bodyPr/>
          <a:lstStyle/>
          <a:p>
            <a:pPr algn="l"/>
            <a:r>
              <a:rPr lang="en-US" sz="2400" dirty="0"/>
              <a:t>Our office will then reach out to you to assist you with the distribution and ancillary matters.</a:t>
            </a:r>
          </a:p>
          <a:p>
            <a:pPr marL="342900" indent="-342900" algn="l">
              <a:buFont typeface="Arial" panose="020B0604020202020204" pitchFamily="34" charset="0"/>
              <a:buChar char="•"/>
            </a:pPr>
            <a:r>
              <a:rPr lang="en-US" sz="2400" dirty="0"/>
              <a:t>EIN</a:t>
            </a:r>
          </a:p>
          <a:p>
            <a:pPr marL="342900" indent="-342900" algn="l">
              <a:buFont typeface="Arial" panose="020B0604020202020204" pitchFamily="34" charset="0"/>
              <a:buChar char="•"/>
            </a:pPr>
            <a:r>
              <a:rPr lang="en-US" sz="2400" dirty="0"/>
              <a:t>Vehicle Sales</a:t>
            </a:r>
          </a:p>
          <a:p>
            <a:pPr marL="342900" indent="-342900" algn="l">
              <a:buFont typeface="Arial" panose="020B0604020202020204" pitchFamily="34" charset="0"/>
              <a:buChar char="•"/>
            </a:pPr>
            <a:r>
              <a:rPr lang="en-US" sz="2400" dirty="0"/>
              <a:t>Bank Accounts</a:t>
            </a:r>
          </a:p>
          <a:p>
            <a:pPr marL="342900" indent="-342900" algn="l">
              <a:buFont typeface="Arial" panose="020B0604020202020204" pitchFamily="34" charset="0"/>
              <a:buChar char="•"/>
            </a:pPr>
            <a:r>
              <a:rPr lang="en-US" sz="2400" dirty="0"/>
              <a:t>Receipt and Release</a:t>
            </a:r>
          </a:p>
          <a:p>
            <a:pPr marL="342900" indent="-342900" algn="l">
              <a:buFont typeface="Arial" panose="020B0604020202020204" pitchFamily="34" charset="0"/>
              <a:buChar char="•"/>
            </a:pPr>
            <a:r>
              <a:rPr lang="en-US" sz="2400" dirty="0"/>
              <a:t>Liaison with the sale of Real Property</a:t>
            </a:r>
          </a:p>
          <a:p>
            <a:pPr algn="l"/>
            <a:endParaRPr lang="en-US" sz="2400" dirty="0"/>
          </a:p>
          <a:p>
            <a:pPr marL="342900" indent="-342900" algn="l">
              <a:buFont typeface="Arial" panose="020B0604020202020204" pitchFamily="34" charset="0"/>
              <a:buChar char="•"/>
            </a:pPr>
            <a:endParaRPr lang="en-US" sz="2400" dirty="0"/>
          </a:p>
          <a:p>
            <a:pPr algn="l"/>
            <a:endParaRPr lang="en-US" dirty="0"/>
          </a:p>
          <a:p>
            <a:pPr algn="l"/>
            <a:endParaRPr lang="en-US" sz="1600" dirty="0"/>
          </a:p>
          <a:p>
            <a:endParaRPr lang="en-US" sz="16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14</a:t>
            </a:fld>
            <a:endParaRPr lang="en-US" dirty="0"/>
          </a:p>
        </p:txBody>
      </p:sp>
      <p:graphicFrame>
        <p:nvGraphicFramePr>
          <p:cNvPr id="25" name="Object 24">
            <a:extLst>
              <a:ext uri="{FF2B5EF4-FFF2-40B4-BE49-F238E27FC236}">
                <a16:creationId xmlns:a16="http://schemas.microsoft.com/office/drawing/2014/main" id="{080AFE3E-FBE3-4618-B831-25179F9EFAD5}"/>
              </a:ext>
            </a:extLst>
          </p:cNvPr>
          <p:cNvGraphicFramePr>
            <a:graphicFrameLocks noChangeAspect="1"/>
          </p:cNvGraphicFramePr>
          <p:nvPr>
            <p:extLst>
              <p:ext uri="{D42A27DB-BD31-4B8C-83A1-F6EECF244321}">
                <p14:modId xmlns:p14="http://schemas.microsoft.com/office/powerpoint/2010/main" val="1142277568"/>
              </p:ext>
            </p:extLst>
          </p:nvPr>
        </p:nvGraphicFramePr>
        <p:xfrm>
          <a:off x="7155712" y="881976"/>
          <a:ext cx="4124400" cy="5338103"/>
        </p:xfrm>
        <a:graphic>
          <a:graphicData uri="http://schemas.openxmlformats.org/presentationml/2006/ole">
            <mc:AlternateContent xmlns:mc="http://schemas.openxmlformats.org/markup-compatibility/2006">
              <mc:Choice xmlns:v="urn:schemas-microsoft-com:vml" Requires="v">
                <p:oleObj name="Acrobat Document" r:id="rId4" imgW="5829257" imgH="7543568" progId="AcroExch.Document.DC">
                  <p:embed/>
                </p:oleObj>
              </mc:Choice>
              <mc:Fallback>
                <p:oleObj name="Acrobat Document" r:id="rId4" imgW="5829257" imgH="7543568" progId="AcroExch.Document.DC">
                  <p:embed/>
                  <p:pic>
                    <p:nvPicPr>
                      <p:cNvPr id="25" name="Object 24">
                        <a:extLst>
                          <a:ext uri="{FF2B5EF4-FFF2-40B4-BE49-F238E27FC236}">
                            <a16:creationId xmlns:a16="http://schemas.microsoft.com/office/drawing/2014/main" id="{080AFE3E-FBE3-4618-B831-25179F9EFAD5}"/>
                          </a:ext>
                        </a:extLst>
                      </p:cNvPr>
                      <p:cNvPicPr/>
                      <p:nvPr/>
                    </p:nvPicPr>
                    <p:blipFill>
                      <a:blip r:embed="rId5"/>
                      <a:stretch>
                        <a:fillRect/>
                      </a:stretch>
                    </p:blipFill>
                    <p:spPr>
                      <a:xfrm>
                        <a:off x="7155712" y="881976"/>
                        <a:ext cx="4124400" cy="5338103"/>
                      </a:xfrm>
                      <a:prstGeom prst="rect">
                        <a:avLst/>
                      </a:prstGeom>
                    </p:spPr>
                  </p:pic>
                </p:oleObj>
              </mc:Fallback>
            </mc:AlternateContent>
          </a:graphicData>
        </a:graphic>
      </p:graphicFrame>
    </p:spTree>
    <p:extLst>
      <p:ext uri="{BB962C8B-B14F-4D97-AF65-F5344CB8AC3E}">
        <p14:creationId xmlns:p14="http://schemas.microsoft.com/office/powerpoint/2010/main" val="340663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29EDF-4FBF-4BF5-8864-DD56076C8202}"/>
              </a:ext>
            </a:extLst>
          </p:cNvPr>
          <p:cNvPicPr>
            <a:picLocks noChangeAspect="1"/>
          </p:cNvPicPr>
          <p:nvPr/>
        </p:nvPicPr>
        <p:blipFill>
          <a:blip r:embed="rId3"/>
          <a:stretch>
            <a:fillRect/>
          </a:stretch>
        </p:blipFill>
        <p:spPr>
          <a:xfrm>
            <a:off x="9518362" y="310933"/>
            <a:ext cx="2438611" cy="835224"/>
          </a:xfrm>
          <a:prstGeom prst="rect">
            <a:avLst/>
          </a:prstGeom>
        </p:spPr>
      </p:pic>
      <p:sp>
        <p:nvSpPr>
          <p:cNvPr id="11" name="Rectangle 10">
            <a:extLst>
              <a:ext uri="{FF2B5EF4-FFF2-40B4-BE49-F238E27FC236}">
                <a16:creationId xmlns:a16="http://schemas.microsoft.com/office/drawing/2014/main" id="{10533250-FE79-427B-9AD6-4D34984BB139}"/>
              </a:ext>
            </a:extLst>
          </p:cNvPr>
          <p:cNvSpPr/>
          <p:nvPr/>
        </p:nvSpPr>
        <p:spPr>
          <a:xfrm>
            <a:off x="6296297" y="4432661"/>
            <a:ext cx="827314" cy="9218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0557D2-7273-4F40-BBBC-D0C35C83CD90}"/>
              </a:ext>
            </a:extLst>
          </p:cNvPr>
          <p:cNvSpPr txBox="1"/>
          <p:nvPr/>
        </p:nvSpPr>
        <p:spPr>
          <a:xfrm>
            <a:off x="6612648" y="1159909"/>
            <a:ext cx="2210540" cy="523220"/>
          </a:xfrm>
          <a:prstGeom prst="rect">
            <a:avLst/>
          </a:prstGeom>
          <a:noFill/>
        </p:spPr>
        <p:txBody>
          <a:bodyPr wrap="square" rtlCol="0">
            <a:spAutoFit/>
          </a:bodyPr>
          <a:lstStyle/>
          <a:p>
            <a:r>
              <a:rPr lang="en-US" sz="2800" b="1" dirty="0">
                <a:solidFill>
                  <a:schemeClr val="bg1"/>
                </a:solidFill>
              </a:rPr>
              <a:t>SUMMARY</a:t>
            </a:r>
          </a:p>
        </p:txBody>
      </p:sp>
      <p:sp>
        <p:nvSpPr>
          <p:cNvPr id="8" name="TextBox 7">
            <a:extLst>
              <a:ext uri="{FF2B5EF4-FFF2-40B4-BE49-F238E27FC236}">
                <a16:creationId xmlns:a16="http://schemas.microsoft.com/office/drawing/2014/main" id="{C59C0BDE-82D3-4CDB-986E-6559AB294303}"/>
              </a:ext>
            </a:extLst>
          </p:cNvPr>
          <p:cNvSpPr txBox="1"/>
          <p:nvPr/>
        </p:nvSpPr>
        <p:spPr>
          <a:xfrm>
            <a:off x="6296297" y="1549247"/>
            <a:ext cx="5660676" cy="2862322"/>
          </a:xfrm>
          <a:prstGeom prst="rect">
            <a:avLst/>
          </a:prstGeom>
          <a:noFill/>
        </p:spPr>
        <p:txBody>
          <a:bodyPr wrap="square" rtlCol="0">
            <a:spAutoFit/>
          </a:bodyPr>
          <a:lstStyle/>
          <a:p>
            <a:r>
              <a:rPr lang="en-US" dirty="0">
                <a:solidFill>
                  <a:schemeClr val="bg1"/>
                </a:solidFill>
              </a:rPr>
              <a:t>1.   Gather all required information</a:t>
            </a:r>
          </a:p>
          <a:p>
            <a:pPr marL="342900" indent="-342900">
              <a:buAutoNum type="arabicPeriod" startAt="2"/>
            </a:pPr>
            <a:r>
              <a:rPr lang="en-US" dirty="0">
                <a:solidFill>
                  <a:schemeClr val="bg1"/>
                </a:solidFill>
              </a:rPr>
              <a:t>Draft and file initial documents with the court.</a:t>
            </a:r>
          </a:p>
          <a:p>
            <a:pPr marL="342900" indent="-342900">
              <a:buAutoNum type="arabicPeriod" startAt="2"/>
            </a:pPr>
            <a:r>
              <a:rPr lang="en-US" dirty="0">
                <a:solidFill>
                  <a:schemeClr val="bg1"/>
                </a:solidFill>
              </a:rPr>
              <a:t>Posting time</a:t>
            </a:r>
          </a:p>
          <a:p>
            <a:pPr marL="342900" indent="-342900">
              <a:buAutoNum type="arabicPeriod" startAt="2"/>
            </a:pPr>
            <a:r>
              <a:rPr lang="en-US" dirty="0">
                <a:solidFill>
                  <a:schemeClr val="bg1"/>
                </a:solidFill>
              </a:rPr>
              <a:t>Draft and file supplemental documents with the court.</a:t>
            </a:r>
          </a:p>
          <a:p>
            <a:pPr marL="342900" indent="-342900">
              <a:buAutoNum type="arabicPeriod" startAt="2"/>
            </a:pPr>
            <a:r>
              <a:rPr lang="en-US" dirty="0">
                <a:solidFill>
                  <a:schemeClr val="bg1"/>
                </a:solidFill>
              </a:rPr>
              <a:t>Court Hearing</a:t>
            </a:r>
          </a:p>
          <a:p>
            <a:pPr marL="342900" indent="-342900">
              <a:buFontTx/>
              <a:buAutoNum type="arabicPeriod" startAt="2"/>
            </a:pPr>
            <a:r>
              <a:rPr lang="en-US" dirty="0">
                <a:solidFill>
                  <a:schemeClr val="bg1"/>
                </a:solidFill>
              </a:rPr>
              <a:t>Post Hearing Meeting</a:t>
            </a:r>
          </a:p>
          <a:p>
            <a:pPr marL="342900" indent="-342900">
              <a:buAutoNum type="arabicPeriod" startAt="2"/>
            </a:pPr>
            <a:r>
              <a:rPr lang="en-US" dirty="0">
                <a:solidFill>
                  <a:schemeClr val="bg1"/>
                </a:solidFill>
              </a:rPr>
              <a:t>Draft, execute and file post-hearing documents.</a:t>
            </a:r>
          </a:p>
          <a:p>
            <a:pPr marL="342900" indent="-342900">
              <a:buAutoNum type="arabicPeriod" startAt="2"/>
            </a:pPr>
            <a:r>
              <a:rPr lang="en-US" dirty="0">
                <a:solidFill>
                  <a:schemeClr val="bg1"/>
                </a:solidFill>
              </a:rPr>
              <a:t>Distribution and Estate Matters</a:t>
            </a:r>
          </a:p>
          <a:p>
            <a:endParaRPr lang="en-US" dirty="0"/>
          </a:p>
          <a:p>
            <a:endParaRPr lang="en-US" dirty="0"/>
          </a:p>
        </p:txBody>
      </p:sp>
      <p:sp>
        <p:nvSpPr>
          <p:cNvPr id="3" name="TextBox 2">
            <a:extLst>
              <a:ext uri="{FF2B5EF4-FFF2-40B4-BE49-F238E27FC236}">
                <a16:creationId xmlns:a16="http://schemas.microsoft.com/office/drawing/2014/main" id="{DE20EC39-4525-43D6-BDC8-42F4FFC4C858}"/>
              </a:ext>
            </a:extLst>
          </p:cNvPr>
          <p:cNvSpPr txBox="1"/>
          <p:nvPr/>
        </p:nvSpPr>
        <p:spPr>
          <a:xfrm>
            <a:off x="6296297" y="3683677"/>
            <a:ext cx="2843242" cy="584775"/>
          </a:xfrm>
          <a:prstGeom prst="rect">
            <a:avLst/>
          </a:prstGeom>
          <a:noFill/>
        </p:spPr>
        <p:txBody>
          <a:bodyPr wrap="square" rtlCol="0">
            <a:spAutoFit/>
          </a:bodyPr>
          <a:lstStyle/>
          <a:p>
            <a:pPr algn="ctr"/>
            <a:r>
              <a:rPr lang="en-US" sz="3200" b="1" dirty="0">
                <a:solidFill>
                  <a:schemeClr val="bg1"/>
                </a:solidFill>
              </a:rPr>
              <a:t>THANK YOU</a:t>
            </a:r>
          </a:p>
        </p:txBody>
      </p:sp>
      <p:pic>
        <p:nvPicPr>
          <p:cNvPr id="10" name="Picture Placeholder 9" descr="A picture containing object, puzzle, computer&#10;&#10;Description automatically generated">
            <a:extLst>
              <a:ext uri="{FF2B5EF4-FFF2-40B4-BE49-F238E27FC236}">
                <a16:creationId xmlns:a16="http://schemas.microsoft.com/office/drawing/2014/main" id="{F57C9110-2B58-4672-AEB7-A81027C8B9DF}"/>
              </a:ext>
            </a:extLst>
          </p:cNvPr>
          <p:cNvPicPr>
            <a:picLocks noGrp="1" noChangeAspect="1"/>
          </p:cNvPicPr>
          <p:nvPr>
            <p:ph type="pic" sz="quarter" idx="10"/>
          </p:nvPr>
        </p:nvPicPr>
        <p:blipFill>
          <a:blip r:embed="rId4"/>
          <a:srcRect l="16667" r="16667"/>
          <a:stretch>
            <a:fillRect/>
          </a:stretch>
        </p:blipFill>
        <p:spPr/>
      </p:pic>
    </p:spTree>
    <p:extLst>
      <p:ext uri="{BB962C8B-B14F-4D97-AF65-F5344CB8AC3E}">
        <p14:creationId xmlns:p14="http://schemas.microsoft.com/office/powerpoint/2010/main" val="11247795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16A82-92FE-85A6-C063-D8BF3FEF8AF2}"/>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A8B1C85-CA4A-0FBA-E7AC-0A9845820690}"/>
              </a:ext>
            </a:extLst>
          </p:cNvPr>
          <p:cNvSpPr>
            <a:spLocks noGrp="1"/>
          </p:cNvSpPr>
          <p:nvPr>
            <p:ph type="title"/>
          </p:nvPr>
        </p:nvSpPr>
        <p:spPr>
          <a:xfrm>
            <a:off x="515938" y="-107577"/>
            <a:ext cx="4937211" cy="1325563"/>
          </a:xfrm>
        </p:spPr>
        <p:txBody>
          <a:bodyPr/>
          <a:lstStyle/>
          <a:p>
            <a:r>
              <a:rPr lang="en-US" dirty="0"/>
              <a:t>What is probate?</a:t>
            </a:r>
          </a:p>
        </p:txBody>
      </p:sp>
      <p:sp>
        <p:nvSpPr>
          <p:cNvPr id="3" name="Content Placeholder 2">
            <a:extLst>
              <a:ext uri="{FF2B5EF4-FFF2-40B4-BE49-F238E27FC236}">
                <a16:creationId xmlns:a16="http://schemas.microsoft.com/office/drawing/2014/main" id="{DA5A204F-D778-16C9-305A-1D67B2EDC622}"/>
              </a:ext>
            </a:extLst>
          </p:cNvPr>
          <p:cNvSpPr>
            <a:spLocks noGrp="1"/>
          </p:cNvSpPr>
          <p:nvPr>
            <p:ph idx="1"/>
          </p:nvPr>
        </p:nvSpPr>
        <p:spPr>
          <a:xfrm>
            <a:off x="520888" y="817472"/>
            <a:ext cx="5429066" cy="5825634"/>
          </a:xfrm>
        </p:spPr>
        <p:txBody>
          <a:bodyPr/>
          <a:lstStyle/>
          <a:p>
            <a:pPr marL="0" indent="0" algn="just">
              <a:buNone/>
            </a:pPr>
            <a:r>
              <a:rPr lang="en-US" sz="2000" dirty="0"/>
              <a:t>Probate is the process by which a deceased person’s estate is administered. The administration of the estate involves identifying all of the estate assets, paying off the debts, and distributing the remaining assets according to the terms of the Will. </a:t>
            </a:r>
          </a:p>
          <a:p>
            <a:pPr marL="0" indent="0" algn="just">
              <a:buNone/>
            </a:pPr>
            <a:endParaRPr lang="en-US" sz="2000" dirty="0"/>
          </a:p>
          <a:p>
            <a:pPr marL="0" indent="0" algn="just">
              <a:buNone/>
            </a:pPr>
            <a:r>
              <a:rPr lang="en-US" sz="2000" dirty="0"/>
              <a:t>In Texas, the majority of estates are handled through the probate process. What is involved in this process will depend on the specific facts and circumstances of your case.  Generally, Texas law requires executors and administrators to retain competent legal counsel on behalf of the estate.  The average cost for probate of a Will for Letters Testamentary is $4500-$5500.</a:t>
            </a:r>
          </a:p>
          <a:p>
            <a:pPr marL="0" indent="0" algn="just">
              <a:buNone/>
            </a:pPr>
            <a:endParaRPr lang="en-US" sz="2000" dirty="0"/>
          </a:p>
          <a:p>
            <a:pPr marL="0" indent="0" algn="just">
              <a:buNone/>
            </a:pPr>
            <a:r>
              <a:rPr lang="en-US" sz="2000" dirty="0"/>
              <a:t>We understand that the need to begin the probate conversation often involves dealing with the loss of a loved one and can be emotional and difficult. We are here to walk through this with you.</a:t>
            </a:r>
          </a:p>
        </p:txBody>
      </p:sp>
      <p:sp>
        <p:nvSpPr>
          <p:cNvPr id="4" name="Slide Number Placeholder 3">
            <a:extLst>
              <a:ext uri="{FF2B5EF4-FFF2-40B4-BE49-F238E27FC236}">
                <a16:creationId xmlns:a16="http://schemas.microsoft.com/office/drawing/2014/main" id="{28CBD44D-3358-789E-70A4-8FD187275EC8}"/>
              </a:ext>
            </a:extLst>
          </p:cNvPr>
          <p:cNvSpPr>
            <a:spLocks noGrp="1"/>
          </p:cNvSpPr>
          <p:nvPr>
            <p:ph type="sldNum" sz="quarter" idx="12"/>
          </p:nvPr>
        </p:nvSpPr>
        <p:spPr/>
        <p:txBody>
          <a:bodyPr/>
          <a:lstStyle/>
          <a:p>
            <a:fld id="{9EC71654-96A5-4280-94F3-931C61A9F92C}" type="slidenum">
              <a:rPr lang="en-US" noProof="0" smtClean="0"/>
              <a:pPr/>
              <a:t>2</a:t>
            </a:fld>
            <a:endParaRPr lang="en-US" noProof="0" dirty="0"/>
          </a:p>
        </p:txBody>
      </p:sp>
      <p:pic>
        <p:nvPicPr>
          <p:cNvPr id="7" name="Picture Placeholder 6">
            <a:extLst>
              <a:ext uri="{FF2B5EF4-FFF2-40B4-BE49-F238E27FC236}">
                <a16:creationId xmlns:a16="http://schemas.microsoft.com/office/drawing/2014/main" id="{6742B601-ABA2-F031-A361-6FAA8D54C1DC}"/>
              </a:ext>
            </a:extLst>
          </p:cNvPr>
          <p:cNvPicPr>
            <a:picLocks noGrp="1" noChangeAspect="1"/>
          </p:cNvPicPr>
          <p:nvPr>
            <p:ph type="pic" sz="quarter" idx="13"/>
          </p:nvPr>
        </p:nvPicPr>
        <p:blipFill>
          <a:blip r:embed="rId3"/>
          <a:srcRect l="16693" r="16693"/>
          <a:stretch>
            <a:fillRect/>
          </a:stretch>
        </p:blipFill>
        <p:spPr>
          <a:xfrm>
            <a:off x="6626225" y="785813"/>
            <a:ext cx="4884738" cy="4884737"/>
          </a:xfrm>
          <a:prstGeom prst="rect">
            <a:avLst/>
          </a:prstGeom>
        </p:spPr>
      </p:pic>
    </p:spTree>
    <p:extLst>
      <p:ext uri="{BB962C8B-B14F-4D97-AF65-F5344CB8AC3E}">
        <p14:creationId xmlns:p14="http://schemas.microsoft.com/office/powerpoint/2010/main" val="20199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C05BEE-8054-40F9-8C06-023F41B34820}"/>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p:txBody>
          <a:bodyPr/>
          <a:lstStyle/>
          <a:p>
            <a:r>
              <a:rPr lang="en-US" dirty="0"/>
              <a:t>team</a:t>
            </a:r>
          </a:p>
        </p:txBody>
      </p:sp>
      <p:sp>
        <p:nvSpPr>
          <p:cNvPr id="9" name="Content Placeholder 8">
            <a:extLst>
              <a:ext uri="{FF2B5EF4-FFF2-40B4-BE49-F238E27FC236}">
                <a16:creationId xmlns:a16="http://schemas.microsoft.com/office/drawing/2014/main" id="{D66C6D21-6780-4D8A-9B6F-582E0BD2DC2E}"/>
              </a:ext>
            </a:extLst>
          </p:cNvPr>
          <p:cNvSpPr>
            <a:spLocks noGrp="1"/>
          </p:cNvSpPr>
          <p:nvPr>
            <p:ph idx="17"/>
          </p:nvPr>
        </p:nvSpPr>
        <p:spPr>
          <a:xfrm>
            <a:off x="1564578" y="3563652"/>
            <a:ext cx="2588705" cy="495389"/>
          </a:xfrm>
        </p:spPr>
        <p:txBody>
          <a:bodyPr/>
          <a:lstStyle/>
          <a:p>
            <a:r>
              <a:rPr lang="en-US" dirty="0"/>
              <a:t>Elizabeth </a:t>
            </a:r>
            <a:r>
              <a:rPr lang="en-US" dirty="0" err="1"/>
              <a:t>hilbun</a:t>
            </a:r>
            <a:endParaRPr lang="en-US" dirty="0"/>
          </a:p>
        </p:txBody>
      </p:sp>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a:xfrm>
            <a:off x="1419753" y="3945744"/>
            <a:ext cx="2588705" cy="1749005"/>
          </a:xfrm>
        </p:spPr>
        <p:txBody>
          <a:bodyPr/>
          <a:lstStyle/>
          <a:p>
            <a:r>
              <a:rPr lang="en-US" dirty="0"/>
              <a:t>Attorney</a:t>
            </a:r>
          </a:p>
          <a:p>
            <a:endParaRPr lang="en-US" dirty="0"/>
          </a:p>
        </p:txBody>
      </p:sp>
      <p:sp>
        <p:nvSpPr>
          <p:cNvPr id="13" name="Content Placeholder 12">
            <a:extLst>
              <a:ext uri="{FF2B5EF4-FFF2-40B4-BE49-F238E27FC236}">
                <a16:creationId xmlns:a16="http://schemas.microsoft.com/office/drawing/2014/main" id="{FB9E2175-1C3C-4B3E-A872-A1B7E6D64D52}"/>
              </a:ext>
            </a:extLst>
          </p:cNvPr>
          <p:cNvSpPr>
            <a:spLocks noGrp="1"/>
          </p:cNvSpPr>
          <p:nvPr>
            <p:ph idx="21"/>
          </p:nvPr>
        </p:nvSpPr>
        <p:spPr>
          <a:xfrm>
            <a:off x="4464832" y="3563653"/>
            <a:ext cx="2588705" cy="495389"/>
          </a:xfrm>
        </p:spPr>
        <p:txBody>
          <a:bodyPr/>
          <a:lstStyle/>
          <a:p>
            <a:r>
              <a:rPr lang="en-US" dirty="0"/>
              <a:t>Dondi </a:t>
            </a:r>
            <a:r>
              <a:rPr lang="en-US" dirty="0" err="1"/>
              <a:t>whigham</a:t>
            </a:r>
            <a:endParaRPr lang="en-US" dirty="0"/>
          </a:p>
        </p:txBody>
      </p:sp>
      <p:sp>
        <p:nvSpPr>
          <p:cNvPr id="12" name="Content Placeholder 11">
            <a:extLst>
              <a:ext uri="{FF2B5EF4-FFF2-40B4-BE49-F238E27FC236}">
                <a16:creationId xmlns:a16="http://schemas.microsoft.com/office/drawing/2014/main" id="{780C3E07-3509-4911-AFF9-20EA8F12D0A4}"/>
              </a:ext>
            </a:extLst>
          </p:cNvPr>
          <p:cNvSpPr>
            <a:spLocks noGrp="1"/>
          </p:cNvSpPr>
          <p:nvPr>
            <p:ph idx="20"/>
          </p:nvPr>
        </p:nvSpPr>
        <p:spPr>
          <a:xfrm>
            <a:off x="4464832" y="3945745"/>
            <a:ext cx="2588705" cy="1749005"/>
          </a:xfrm>
        </p:spPr>
        <p:txBody>
          <a:bodyPr/>
          <a:lstStyle/>
          <a:p>
            <a:r>
              <a:rPr lang="en-US" dirty="0"/>
              <a:t>Legal Assistant</a:t>
            </a:r>
          </a:p>
          <a:p>
            <a:endParaRPr lang="en-US" dirty="0"/>
          </a:p>
        </p:txBody>
      </p:sp>
      <p:sp>
        <p:nvSpPr>
          <p:cNvPr id="15" name="Content Placeholder 14">
            <a:extLst>
              <a:ext uri="{FF2B5EF4-FFF2-40B4-BE49-F238E27FC236}">
                <a16:creationId xmlns:a16="http://schemas.microsoft.com/office/drawing/2014/main" id="{471C9CF1-70B0-46DB-869F-6DC53668898D}"/>
              </a:ext>
            </a:extLst>
          </p:cNvPr>
          <p:cNvSpPr>
            <a:spLocks noGrp="1"/>
          </p:cNvSpPr>
          <p:nvPr>
            <p:ph idx="23"/>
          </p:nvPr>
        </p:nvSpPr>
        <p:spPr>
          <a:xfrm>
            <a:off x="7343188" y="3567908"/>
            <a:ext cx="2588705" cy="495389"/>
          </a:xfrm>
        </p:spPr>
        <p:txBody>
          <a:bodyPr/>
          <a:lstStyle/>
          <a:p>
            <a:r>
              <a:rPr lang="en-US" dirty="0"/>
              <a:t>Joyce </a:t>
            </a:r>
            <a:r>
              <a:rPr lang="en-US" dirty="0" err="1"/>
              <a:t>basford</a:t>
            </a:r>
            <a:endParaRPr lang="en-US" dirty="0"/>
          </a:p>
        </p:txBody>
      </p:sp>
      <p:sp>
        <p:nvSpPr>
          <p:cNvPr id="14" name="Content Placeholder 13">
            <a:extLst>
              <a:ext uri="{FF2B5EF4-FFF2-40B4-BE49-F238E27FC236}">
                <a16:creationId xmlns:a16="http://schemas.microsoft.com/office/drawing/2014/main" id="{4EAA9254-229F-4C3E-B078-B8912E5BBE98}"/>
              </a:ext>
            </a:extLst>
          </p:cNvPr>
          <p:cNvSpPr>
            <a:spLocks noGrp="1"/>
          </p:cNvSpPr>
          <p:nvPr>
            <p:ph idx="22"/>
          </p:nvPr>
        </p:nvSpPr>
        <p:spPr>
          <a:xfrm>
            <a:off x="7343187" y="3934604"/>
            <a:ext cx="2588705" cy="1749005"/>
          </a:xfrm>
        </p:spPr>
        <p:txBody>
          <a:bodyPr/>
          <a:lstStyle/>
          <a:p>
            <a:r>
              <a:rPr lang="en-US" dirty="0"/>
              <a:t>Legal Assistant</a:t>
            </a:r>
          </a:p>
          <a:p>
            <a:endParaRPr lang="en-US" dirty="0"/>
          </a:p>
        </p:txBody>
      </p:sp>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a:lstStyle/>
          <a:p>
            <a:fld id="{9EC71654-96A5-4280-94F3-931C61A9F92C}" type="slidenum">
              <a:rPr lang="en-US" smtClean="0"/>
              <a:pPr/>
              <a:t>3</a:t>
            </a:fld>
            <a:endParaRPr lang="en-US" dirty="0"/>
          </a:p>
        </p:txBody>
      </p:sp>
      <p:pic>
        <p:nvPicPr>
          <p:cNvPr id="22" name="Picture Placeholder 21" descr="A person sitting on a bench&#10;&#10;Description automatically generated">
            <a:extLst>
              <a:ext uri="{FF2B5EF4-FFF2-40B4-BE49-F238E27FC236}">
                <a16:creationId xmlns:a16="http://schemas.microsoft.com/office/drawing/2014/main" id="{1B667493-6F9E-4AD5-9C2F-BCC4DF23F822}"/>
              </a:ext>
            </a:extLst>
          </p:cNvPr>
          <p:cNvPicPr>
            <a:picLocks noGrp="1" noChangeAspect="1"/>
          </p:cNvPicPr>
          <p:nvPr>
            <p:ph type="pic" sz="quarter" idx="13"/>
          </p:nvPr>
        </p:nvPicPr>
        <p:blipFill rotWithShape="1">
          <a:blip r:embed="rId4"/>
          <a:srcRect l="24537" t="5407" r="14545" b="56868"/>
          <a:stretch/>
        </p:blipFill>
        <p:spPr>
          <a:xfrm>
            <a:off x="2122950" y="1885835"/>
            <a:ext cx="1430337" cy="1430337"/>
          </a:xfrm>
        </p:spPr>
      </p:pic>
      <p:pic>
        <p:nvPicPr>
          <p:cNvPr id="31" name="Picture Placeholder 30" descr="A person sitting on a bench&#10;&#10;Description automatically generated">
            <a:extLst>
              <a:ext uri="{FF2B5EF4-FFF2-40B4-BE49-F238E27FC236}">
                <a16:creationId xmlns:a16="http://schemas.microsoft.com/office/drawing/2014/main" id="{37A9A156-0ED7-45C6-9427-1750D175F92B}"/>
              </a:ext>
            </a:extLst>
          </p:cNvPr>
          <p:cNvPicPr>
            <a:picLocks noGrp="1" noChangeAspect="1"/>
          </p:cNvPicPr>
          <p:nvPr>
            <p:ph type="pic" sz="quarter" idx="15"/>
          </p:nvPr>
        </p:nvPicPr>
        <p:blipFill rotWithShape="1">
          <a:blip r:embed="rId5"/>
          <a:srcRect l="15878" t="5781" r="18524" b="48525"/>
          <a:stretch/>
        </p:blipFill>
        <p:spPr>
          <a:xfrm>
            <a:off x="4927475" y="1885834"/>
            <a:ext cx="1430338" cy="1430338"/>
          </a:xfrm>
        </p:spPr>
      </p:pic>
      <p:pic>
        <p:nvPicPr>
          <p:cNvPr id="36" name="Picture 35">
            <a:extLst>
              <a:ext uri="{FF2B5EF4-FFF2-40B4-BE49-F238E27FC236}">
                <a16:creationId xmlns:a16="http://schemas.microsoft.com/office/drawing/2014/main" id="{0B6EE374-DF20-478A-8D03-A3373E015C50}"/>
              </a:ext>
            </a:extLst>
          </p:cNvPr>
          <p:cNvPicPr>
            <a:picLocks noChangeAspect="1"/>
          </p:cNvPicPr>
          <p:nvPr/>
        </p:nvPicPr>
        <p:blipFill>
          <a:blip r:embed="rId6"/>
          <a:stretch>
            <a:fillRect/>
          </a:stretch>
        </p:blipFill>
        <p:spPr>
          <a:xfrm>
            <a:off x="7921197" y="1885834"/>
            <a:ext cx="1432684" cy="1432684"/>
          </a:xfrm>
          <a:prstGeom prst="rect">
            <a:avLst/>
          </a:prstGeom>
        </p:spPr>
      </p:pic>
    </p:spTree>
    <p:extLst>
      <p:ext uri="{BB962C8B-B14F-4D97-AF65-F5344CB8AC3E}">
        <p14:creationId xmlns:p14="http://schemas.microsoft.com/office/powerpoint/2010/main" val="43563448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AA15CD-F934-44E2-A181-BC4DB7EDBBFC}"/>
              </a:ext>
            </a:extLst>
          </p:cNvPr>
          <p:cNvPicPr>
            <a:picLocks noChangeAspect="1"/>
          </p:cNvPicPr>
          <p:nvPr/>
        </p:nvPicPr>
        <p:blipFill>
          <a:blip r:embed="rId3"/>
          <a:stretch>
            <a:fillRect/>
          </a:stretch>
        </p:blipFill>
        <p:spPr>
          <a:xfrm>
            <a:off x="0" y="-71718"/>
            <a:ext cx="12192000" cy="6929718"/>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p:txBody>
          <a:bodyPr/>
          <a:lstStyle/>
          <a:p>
            <a:r>
              <a:rPr lang="en-US" dirty="0"/>
              <a:t>Let’s get started</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5938" y="1524000"/>
            <a:ext cx="4761456" cy="4127863"/>
          </a:xfrm>
        </p:spPr>
        <p:txBody>
          <a:bodyPr/>
          <a:lstStyle/>
          <a:p>
            <a:pPr marL="0" indent="0">
              <a:buNone/>
            </a:pPr>
            <a:r>
              <a:rPr lang="en-US" sz="2000" dirty="0"/>
              <a:t>At this point, we begin a 90 Day Process</a:t>
            </a:r>
          </a:p>
          <a:p>
            <a:pPr marL="0" indent="0">
              <a:buNone/>
            </a:pPr>
            <a:r>
              <a:rPr lang="en-US" sz="2000" b="1" dirty="0"/>
              <a:t>Information Gathering</a:t>
            </a:r>
          </a:p>
          <a:p>
            <a:pPr marL="0" indent="0">
              <a:buNone/>
            </a:pPr>
            <a:r>
              <a:rPr lang="en-US" sz="2000" dirty="0"/>
              <a:t>Before we can file anything with the court, we must have all the required information.  </a:t>
            </a:r>
          </a:p>
          <a:p>
            <a:pPr marL="0" indent="0">
              <a:buNone/>
            </a:pPr>
            <a:endParaRPr lang="en-US" sz="2000" dirty="0"/>
          </a:p>
          <a:p>
            <a:pPr marL="0" indent="0">
              <a:buNone/>
            </a:pPr>
            <a:r>
              <a:rPr lang="en-US" sz="2000" dirty="0"/>
              <a:t>We will send the following:</a:t>
            </a:r>
          </a:p>
          <a:p>
            <a:r>
              <a:rPr lang="en-US" sz="2000" dirty="0"/>
              <a:t>Credit Agency Notification</a:t>
            </a:r>
          </a:p>
          <a:p>
            <a:r>
              <a:rPr lang="en-US" sz="2000" dirty="0"/>
              <a:t>Voter Registrar Notification</a:t>
            </a:r>
          </a:p>
          <a:p>
            <a:r>
              <a:rPr lang="en-US" sz="2000" dirty="0"/>
              <a:t>TX DPS Notification</a:t>
            </a:r>
          </a:p>
          <a:p>
            <a:pPr marL="0" indent="0">
              <a:buNone/>
            </a:pPr>
            <a:endParaRPr lang="en-US" sz="2000" dirty="0"/>
          </a:p>
          <a:p>
            <a:pPr marL="0" indent="0">
              <a:buNone/>
            </a:pPr>
            <a:r>
              <a:rPr lang="en-US" sz="2000" dirty="0"/>
              <a:t>We will also request a MERP (Medicaid Estate Recovery Program) Certification.</a:t>
            </a:r>
          </a:p>
          <a:p>
            <a:pPr marL="0" indent="0">
              <a:buNone/>
            </a:pPr>
            <a:endParaRPr lang="en-US" sz="20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4</a:t>
            </a:fld>
            <a:endParaRPr lang="en-US" dirty="0"/>
          </a:p>
        </p:txBody>
      </p:sp>
      <p:pic>
        <p:nvPicPr>
          <p:cNvPr id="7" name="Picture Placeholder 6" descr="A picture containing floor, indoor, table, sitting&#10;&#10;Description automatically generated">
            <a:extLst>
              <a:ext uri="{FF2B5EF4-FFF2-40B4-BE49-F238E27FC236}">
                <a16:creationId xmlns:a16="http://schemas.microsoft.com/office/drawing/2014/main" id="{EE389958-0B12-42B0-A1F7-8974F2BC59C3}"/>
              </a:ext>
            </a:extLst>
          </p:cNvPr>
          <p:cNvPicPr>
            <a:picLocks noGrp="1" noChangeAspect="1"/>
          </p:cNvPicPr>
          <p:nvPr>
            <p:ph type="pic" sz="quarter" idx="13"/>
          </p:nvPr>
        </p:nvPicPr>
        <p:blipFill>
          <a:blip r:embed="rId4"/>
          <a:srcRect l="19310" r="19310"/>
          <a:stretch>
            <a:fillRect/>
          </a:stretch>
        </p:blipFill>
        <p:spPr/>
      </p:pic>
    </p:spTree>
    <p:extLst>
      <p:ext uri="{BB962C8B-B14F-4D97-AF65-F5344CB8AC3E}">
        <p14:creationId xmlns:p14="http://schemas.microsoft.com/office/powerpoint/2010/main" val="4335613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E32234-60C6-454F-A791-C2AF8D2897B7}"/>
              </a:ext>
            </a:extLst>
          </p:cNvPr>
          <p:cNvPicPr>
            <a:picLocks noChangeAspect="1"/>
          </p:cNvPicPr>
          <p:nvPr/>
        </p:nvPicPr>
        <p:blipFill>
          <a:blip r:embed="rId3"/>
          <a:stretch>
            <a:fillRect/>
          </a:stretch>
        </p:blipFill>
        <p:spPr>
          <a:xfrm>
            <a:off x="0" y="1"/>
            <a:ext cx="12192000" cy="6857999"/>
          </a:xfrm>
          <a:prstGeom prst="rect">
            <a:avLst/>
          </a:prstGeom>
        </p:spPr>
      </p:pic>
      <p:pic>
        <p:nvPicPr>
          <p:cNvPr id="13" name="Picture 12">
            <a:extLst>
              <a:ext uri="{FF2B5EF4-FFF2-40B4-BE49-F238E27FC236}">
                <a16:creationId xmlns:a16="http://schemas.microsoft.com/office/drawing/2014/main" id="{97744426-8E2C-42E7-914B-57527CFC57FE}"/>
              </a:ext>
            </a:extLst>
          </p:cNvPr>
          <p:cNvPicPr>
            <a:picLocks noChangeAspect="1"/>
          </p:cNvPicPr>
          <p:nvPr/>
        </p:nvPicPr>
        <p:blipFill>
          <a:blip r:embed="rId4"/>
          <a:stretch>
            <a:fillRect/>
          </a:stretch>
        </p:blipFill>
        <p:spPr>
          <a:xfrm>
            <a:off x="7314781" y="5634889"/>
            <a:ext cx="4889416" cy="743776"/>
          </a:xfrm>
          <a:prstGeom prst="rect">
            <a:avLst/>
          </a:prstGeom>
        </p:spPr>
      </p:pic>
      <p:sp>
        <p:nvSpPr>
          <p:cNvPr id="12" name="Rectangle 11">
            <a:extLst>
              <a:ext uri="{FF2B5EF4-FFF2-40B4-BE49-F238E27FC236}">
                <a16:creationId xmlns:a16="http://schemas.microsoft.com/office/drawing/2014/main" id="{B38855D4-8194-47C8-9C6A-1B2A7761D83E}"/>
              </a:ext>
            </a:extLst>
          </p:cNvPr>
          <p:cNvSpPr/>
          <p:nvPr/>
        </p:nvSpPr>
        <p:spPr>
          <a:xfrm>
            <a:off x="0" y="1915254"/>
            <a:ext cx="4876800" cy="7267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CB3B12-22B9-439B-99DB-FAA831EFE920}"/>
              </a:ext>
            </a:extLst>
          </p:cNvPr>
          <p:cNvPicPr>
            <a:picLocks noChangeAspect="1"/>
          </p:cNvPicPr>
          <p:nvPr/>
        </p:nvPicPr>
        <p:blipFill>
          <a:blip r:embed="rId5"/>
          <a:stretch>
            <a:fillRect/>
          </a:stretch>
        </p:blipFill>
        <p:spPr>
          <a:xfrm>
            <a:off x="6171428" y="5540391"/>
            <a:ext cx="951058" cy="932769"/>
          </a:xfrm>
          <a:prstGeom prst="rect">
            <a:avLst/>
          </a:prstGeom>
        </p:spPr>
      </p:pic>
      <p:sp>
        <p:nvSpPr>
          <p:cNvPr id="7" name="Oval 6">
            <a:extLst>
              <a:ext uri="{FF2B5EF4-FFF2-40B4-BE49-F238E27FC236}">
                <a16:creationId xmlns:a16="http://schemas.microsoft.com/office/drawing/2014/main" id="{B71BF3B8-4E09-41A9-A67B-B8AA35D458B2}"/>
              </a:ext>
            </a:extLst>
          </p:cNvPr>
          <p:cNvSpPr/>
          <p:nvPr/>
        </p:nvSpPr>
        <p:spPr>
          <a:xfrm>
            <a:off x="5117072" y="1818470"/>
            <a:ext cx="937279" cy="920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Drafting &amp; review</a:t>
            </a:r>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1309698" y="2030942"/>
            <a:ext cx="3445566" cy="495389"/>
          </a:xfrm>
        </p:spPr>
        <p:txBody>
          <a:bodyPr/>
          <a:lstStyle/>
          <a:p>
            <a:r>
              <a:rPr lang="en-US" dirty="0"/>
              <a:t>Draft</a:t>
            </a:r>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5282967" y="1975894"/>
            <a:ext cx="605487" cy="605487"/>
          </a:xfrm>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515938" y="2941178"/>
            <a:ext cx="4238998" cy="2846648"/>
          </a:xfrm>
        </p:spPr>
        <p:txBody>
          <a:bodyPr/>
          <a:lstStyle/>
          <a:p>
            <a:pPr algn="just"/>
            <a:r>
              <a:rPr lang="en-US" sz="2400" dirty="0"/>
              <a:t>Once all of the information has been gathered, we will draft documents that pertain to initial filings with court.</a:t>
            </a:r>
          </a:p>
          <a:p>
            <a:pPr marL="342900" indent="-342900" algn="l">
              <a:buFont typeface="Arial" panose="020B0604020202020204" pitchFamily="34" charset="0"/>
              <a:buChar char="•"/>
            </a:pPr>
            <a:r>
              <a:rPr lang="en-US" sz="2400" dirty="0"/>
              <a:t>Application to Probate</a:t>
            </a:r>
            <a:endParaRPr lang="en-US" dirty="0"/>
          </a:p>
          <a:p>
            <a:pPr algn="l"/>
            <a:endParaRPr lang="en-US" sz="1600" dirty="0"/>
          </a:p>
          <a:p>
            <a:endParaRPr lang="en-US" sz="1600"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7374249" y="3475010"/>
            <a:ext cx="4238997" cy="2834508"/>
          </a:xfrm>
        </p:spPr>
        <p:txBody>
          <a:bodyPr/>
          <a:lstStyle/>
          <a:p>
            <a:r>
              <a:rPr lang="en-US" sz="2400" dirty="0"/>
              <a:t>The draft will be uploaded to the portal for the client to review.</a:t>
            </a:r>
          </a:p>
          <a:p>
            <a:endParaRPr lang="en-US" dirty="0"/>
          </a:p>
          <a:p>
            <a:endParaRPr lang="en-US" sz="1600" dirty="0"/>
          </a:p>
          <a:p>
            <a:endParaRPr lang="en-US" sz="1600" dirty="0"/>
          </a:p>
        </p:txBody>
      </p:sp>
      <p:pic>
        <p:nvPicPr>
          <p:cNvPr id="31" name="Picture Placeholder 30" descr="Laptop">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6344213" y="5648984"/>
            <a:ext cx="605487" cy="605487"/>
          </a:xfrm>
        </p:spPr>
      </p:pic>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480798" y="5759082"/>
            <a:ext cx="3445566" cy="495389"/>
          </a:xfrm>
        </p:spPr>
        <p:txBody>
          <a:bodyPr/>
          <a:lstStyle/>
          <a:p>
            <a:r>
              <a:rPr lang="en-US" dirty="0"/>
              <a:t>review</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5</a:t>
            </a:fld>
            <a:endParaRPr lang="en-US" dirty="0"/>
          </a:p>
        </p:txBody>
      </p:sp>
      <p:graphicFrame>
        <p:nvGraphicFramePr>
          <p:cNvPr id="10" name="Object 9">
            <a:extLst>
              <a:ext uri="{FF2B5EF4-FFF2-40B4-BE49-F238E27FC236}">
                <a16:creationId xmlns:a16="http://schemas.microsoft.com/office/drawing/2014/main" id="{5A20D83B-CD0C-4624-9BCF-FA896A453410}"/>
              </a:ext>
            </a:extLst>
          </p:cNvPr>
          <p:cNvGraphicFramePr>
            <a:graphicFrameLocks noChangeAspect="1"/>
          </p:cNvGraphicFramePr>
          <p:nvPr>
            <p:extLst>
              <p:ext uri="{D42A27DB-BD31-4B8C-83A1-F6EECF244321}">
                <p14:modId xmlns:p14="http://schemas.microsoft.com/office/powerpoint/2010/main" val="1153143774"/>
              </p:ext>
            </p:extLst>
          </p:nvPr>
        </p:nvGraphicFramePr>
        <p:xfrm>
          <a:off x="7944098" y="389180"/>
          <a:ext cx="3099297" cy="4011339"/>
        </p:xfrm>
        <a:graphic>
          <a:graphicData uri="http://schemas.openxmlformats.org/presentationml/2006/ole">
            <mc:AlternateContent xmlns:mc="http://schemas.openxmlformats.org/markup-compatibility/2006">
              <mc:Choice xmlns:v="urn:schemas-microsoft-com:vml" Requires="v">
                <p:oleObj name="Acrobat Document" r:id="rId10" imgW="5829257" imgH="7543568" progId="AcroExch.Document.DC">
                  <p:embed/>
                </p:oleObj>
              </mc:Choice>
              <mc:Fallback>
                <p:oleObj name="Acrobat Document" r:id="rId10" imgW="5829257" imgH="7543568" progId="AcroExch.Document.DC">
                  <p:embed/>
                  <p:pic>
                    <p:nvPicPr>
                      <p:cNvPr id="10" name="Object 9">
                        <a:extLst>
                          <a:ext uri="{FF2B5EF4-FFF2-40B4-BE49-F238E27FC236}">
                            <a16:creationId xmlns:a16="http://schemas.microsoft.com/office/drawing/2014/main" id="{5A20D83B-CD0C-4624-9BCF-FA896A453410}"/>
                          </a:ext>
                        </a:extLst>
                      </p:cNvPr>
                      <p:cNvPicPr/>
                      <p:nvPr/>
                    </p:nvPicPr>
                    <p:blipFill>
                      <a:blip r:embed="rId11"/>
                      <a:stretch>
                        <a:fillRect/>
                      </a:stretch>
                    </p:blipFill>
                    <p:spPr>
                      <a:xfrm>
                        <a:off x="7944098" y="389180"/>
                        <a:ext cx="3099297" cy="4011339"/>
                      </a:xfrm>
                      <a:prstGeom prst="rect">
                        <a:avLst/>
                      </a:prstGeom>
                    </p:spPr>
                  </p:pic>
                </p:oleObj>
              </mc:Fallback>
            </mc:AlternateContent>
          </a:graphicData>
        </a:graphic>
      </p:graphicFrame>
    </p:spTree>
    <p:extLst>
      <p:ext uri="{BB962C8B-B14F-4D97-AF65-F5344CB8AC3E}">
        <p14:creationId xmlns:p14="http://schemas.microsoft.com/office/powerpoint/2010/main" val="26940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A33670-20A1-43B7-8795-F766398B4CEB}"/>
              </a:ext>
            </a:extLst>
          </p:cNvPr>
          <p:cNvPicPr>
            <a:picLocks noChangeAspect="1"/>
          </p:cNvPicPr>
          <p:nvPr/>
        </p:nvPicPr>
        <p:blipFill>
          <a:blip r:embed="rId3"/>
          <a:stretch>
            <a:fillRect/>
          </a:stretch>
        </p:blipFill>
        <p:spPr>
          <a:xfrm>
            <a:off x="0" y="-78377"/>
            <a:ext cx="12192000" cy="6936377"/>
          </a:xfrm>
          <a:prstGeom prst="rect">
            <a:avLst/>
          </a:prstGeom>
        </p:spPr>
      </p:pic>
      <p:sp>
        <p:nvSpPr>
          <p:cNvPr id="9" name="Rectangle 8">
            <a:extLst>
              <a:ext uri="{FF2B5EF4-FFF2-40B4-BE49-F238E27FC236}">
                <a16:creationId xmlns:a16="http://schemas.microsoft.com/office/drawing/2014/main" id="{F357509B-2F9C-4841-87C4-2660D516CF6E}"/>
              </a:ext>
            </a:extLst>
          </p:cNvPr>
          <p:cNvSpPr/>
          <p:nvPr/>
        </p:nvSpPr>
        <p:spPr>
          <a:xfrm>
            <a:off x="0" y="1630017"/>
            <a:ext cx="12192000" cy="4373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30AB844-3217-4CEB-96DD-8C8C44577C05}"/>
              </a:ext>
            </a:extLst>
          </p:cNvPr>
          <p:cNvPicPr>
            <a:picLocks noChangeAspect="1"/>
          </p:cNvPicPr>
          <p:nvPr/>
        </p:nvPicPr>
        <p:blipFill>
          <a:blip r:embed="rId4"/>
          <a:stretch>
            <a:fillRect/>
          </a:stretch>
        </p:blipFill>
        <p:spPr>
          <a:xfrm>
            <a:off x="9795925" y="1773424"/>
            <a:ext cx="951058" cy="932769"/>
          </a:xfrm>
          <a:prstGeom prst="rect">
            <a:avLst/>
          </a:prstGeom>
        </p:spPr>
      </p:pic>
      <p:pic>
        <p:nvPicPr>
          <p:cNvPr id="10" name="Picture 9">
            <a:extLst>
              <a:ext uri="{FF2B5EF4-FFF2-40B4-BE49-F238E27FC236}">
                <a16:creationId xmlns:a16="http://schemas.microsoft.com/office/drawing/2014/main" id="{6B5940B7-937C-4041-B532-46B01FCC40C0}"/>
              </a:ext>
            </a:extLst>
          </p:cNvPr>
          <p:cNvPicPr>
            <a:picLocks noChangeAspect="1"/>
          </p:cNvPicPr>
          <p:nvPr/>
        </p:nvPicPr>
        <p:blipFill>
          <a:blip r:embed="rId4"/>
          <a:stretch>
            <a:fillRect/>
          </a:stretch>
        </p:blipFill>
        <p:spPr>
          <a:xfrm>
            <a:off x="1466381" y="1808262"/>
            <a:ext cx="951058" cy="932769"/>
          </a:xfrm>
          <a:prstGeom prst="rect">
            <a:avLst/>
          </a:prstGeom>
        </p:spPr>
      </p:pic>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Filing</a:t>
            </a:r>
          </a:p>
        </p:txBody>
      </p:sp>
      <p:pic>
        <p:nvPicPr>
          <p:cNvPr id="83" name="Picture Placeholder 82" descr="Bar chart">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File with the court</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fontScale="92500" lnSpcReduction="10000"/>
          </a:bodyPr>
          <a:lstStyle/>
          <a:p>
            <a:pPr algn="l"/>
            <a:r>
              <a:rPr lang="en-US" sz="2400" dirty="0"/>
              <a:t>Once the client has reviewed and approved the Application to Probate, all pre-hearing documents will be filed with the court. </a:t>
            </a:r>
          </a:p>
          <a:p>
            <a:pPr algn="l">
              <a:spcBef>
                <a:spcPts val="0"/>
              </a:spcBef>
            </a:pPr>
            <a:endParaRPr lang="en-US" sz="400" dirty="0"/>
          </a:p>
          <a:p>
            <a:pPr algn="l"/>
            <a:r>
              <a:rPr lang="en-US" sz="2400" dirty="0"/>
              <a:t>The original Will will then be hand delivered to the courthouse.</a:t>
            </a:r>
          </a:p>
        </p:txBody>
      </p:sp>
      <p:pic>
        <p:nvPicPr>
          <p:cNvPr id="85" name="Picture Placeholder 84" descr="Single gear">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p:pic>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Posting time</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p:txBody>
          <a:bodyPr>
            <a:normAutofit/>
          </a:bodyPr>
          <a:lstStyle/>
          <a:p>
            <a:pPr algn="r"/>
            <a:r>
              <a:rPr lang="en-US" sz="2400" dirty="0"/>
              <a:t>Documents must be on record for a period of </a:t>
            </a:r>
          </a:p>
          <a:p>
            <a:pPr algn="r"/>
            <a:r>
              <a:rPr lang="en-US" sz="2400" b="1" dirty="0"/>
              <a:t>10 business days</a:t>
            </a:r>
          </a:p>
          <a:p>
            <a:pPr algn="r"/>
            <a:r>
              <a:rPr lang="en-US" sz="2400" dirty="0"/>
              <a:t>after date of acceptance before the court will set a hearing.</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6</a:t>
            </a:fld>
            <a:endParaRPr lang="en-US" dirty="0"/>
          </a:p>
        </p:txBody>
      </p:sp>
      <p:pic>
        <p:nvPicPr>
          <p:cNvPr id="15" name="Picture Placeholder 14" descr="A picture containing table, indoor, person, hammer&#10;&#10;Description automatically generated">
            <a:extLst>
              <a:ext uri="{FF2B5EF4-FFF2-40B4-BE49-F238E27FC236}">
                <a16:creationId xmlns:a16="http://schemas.microsoft.com/office/drawing/2014/main" id="{9C09247F-515B-4B25-B8AA-3D2BA6ADC45F}"/>
              </a:ext>
            </a:extLst>
          </p:cNvPr>
          <p:cNvPicPr>
            <a:picLocks noGrp="1" noChangeAspect="1"/>
          </p:cNvPicPr>
          <p:nvPr>
            <p:ph type="pic" sz="quarter" idx="13"/>
          </p:nvPr>
        </p:nvPicPr>
        <p:blipFill>
          <a:blip r:embed="rId9"/>
          <a:srcRect l="20005" r="20005"/>
          <a:stretch>
            <a:fillRect/>
          </a:stretch>
        </p:blipFill>
        <p:spPr/>
      </p:pic>
    </p:spTree>
    <p:extLst>
      <p:ext uri="{BB962C8B-B14F-4D97-AF65-F5344CB8AC3E}">
        <p14:creationId xmlns:p14="http://schemas.microsoft.com/office/powerpoint/2010/main" val="46026925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E32234-60C6-454F-A791-C2AF8D2897B7}"/>
              </a:ext>
            </a:extLst>
          </p:cNvPr>
          <p:cNvPicPr>
            <a:picLocks noChangeAspect="1"/>
          </p:cNvPicPr>
          <p:nvPr/>
        </p:nvPicPr>
        <p:blipFill>
          <a:blip r:embed="rId3"/>
          <a:stretch>
            <a:fillRect/>
          </a:stretch>
        </p:blipFill>
        <p:spPr>
          <a:xfrm>
            <a:off x="0" y="1"/>
            <a:ext cx="12192000" cy="6857999"/>
          </a:xfrm>
          <a:prstGeom prst="rect">
            <a:avLst/>
          </a:prstGeom>
        </p:spPr>
      </p:pic>
      <p:sp>
        <p:nvSpPr>
          <p:cNvPr id="12" name="Rectangle 11">
            <a:extLst>
              <a:ext uri="{FF2B5EF4-FFF2-40B4-BE49-F238E27FC236}">
                <a16:creationId xmlns:a16="http://schemas.microsoft.com/office/drawing/2014/main" id="{B38855D4-8194-47C8-9C6A-1B2A7761D83E}"/>
              </a:ext>
            </a:extLst>
          </p:cNvPr>
          <p:cNvSpPr/>
          <p:nvPr/>
        </p:nvSpPr>
        <p:spPr>
          <a:xfrm>
            <a:off x="0" y="1788037"/>
            <a:ext cx="4876800" cy="7267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CB3B12-22B9-439B-99DB-FAA831EFE920}"/>
              </a:ext>
            </a:extLst>
          </p:cNvPr>
          <p:cNvPicPr>
            <a:picLocks noChangeAspect="1"/>
          </p:cNvPicPr>
          <p:nvPr/>
        </p:nvPicPr>
        <p:blipFill>
          <a:blip r:embed="rId4"/>
          <a:stretch>
            <a:fillRect/>
          </a:stretch>
        </p:blipFill>
        <p:spPr>
          <a:xfrm>
            <a:off x="6125996" y="5436225"/>
            <a:ext cx="951058" cy="932769"/>
          </a:xfrm>
          <a:prstGeom prst="rect">
            <a:avLst/>
          </a:prstGeom>
        </p:spPr>
      </p:pic>
      <p:sp>
        <p:nvSpPr>
          <p:cNvPr id="7" name="Oval 6">
            <a:extLst>
              <a:ext uri="{FF2B5EF4-FFF2-40B4-BE49-F238E27FC236}">
                <a16:creationId xmlns:a16="http://schemas.microsoft.com/office/drawing/2014/main" id="{B71BF3B8-4E09-41A9-A67B-B8AA35D458B2}"/>
              </a:ext>
            </a:extLst>
          </p:cNvPr>
          <p:cNvSpPr/>
          <p:nvPr/>
        </p:nvSpPr>
        <p:spPr>
          <a:xfrm>
            <a:off x="5127027" y="1722725"/>
            <a:ext cx="937279" cy="920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Drafting &amp; review</a:t>
            </a:r>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p:txBody>
          <a:bodyPr/>
          <a:lstStyle/>
          <a:p>
            <a:r>
              <a:rPr lang="en-US" dirty="0"/>
              <a:t>Draft</a:t>
            </a:r>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515938" y="2863158"/>
            <a:ext cx="4238998" cy="2846648"/>
          </a:xfrm>
        </p:spPr>
        <p:txBody>
          <a:bodyPr/>
          <a:lstStyle/>
          <a:p>
            <a:pPr algn="l"/>
            <a:r>
              <a:rPr lang="en-US" sz="2400" dirty="0"/>
              <a:t>Once the Application to Probate has been accepted by the court, we will draft additional documents that pertain to initial filings with court.</a:t>
            </a:r>
          </a:p>
          <a:p>
            <a:pPr marL="342900" indent="-342900" algn="l">
              <a:buFont typeface="Arial" panose="020B0604020202020204" pitchFamily="34" charset="0"/>
              <a:buChar char="•"/>
            </a:pPr>
            <a:r>
              <a:rPr lang="en-US" sz="2400" dirty="0"/>
              <a:t>Appointment of Resident Agent, if applicable.</a:t>
            </a:r>
          </a:p>
          <a:p>
            <a:pPr marL="342900" indent="-342900" algn="l">
              <a:buFont typeface="Arial" panose="020B0604020202020204" pitchFamily="34" charset="0"/>
              <a:buChar char="•"/>
            </a:pPr>
            <a:r>
              <a:rPr lang="en-US" sz="2400" dirty="0" err="1"/>
              <a:t>Distributee’s</a:t>
            </a:r>
            <a:r>
              <a:rPr lang="en-US" sz="2400" dirty="0"/>
              <a:t> Consent and Waiver of Notice, if necessary</a:t>
            </a:r>
          </a:p>
          <a:p>
            <a:pPr algn="l"/>
            <a:endParaRPr lang="en-US" dirty="0"/>
          </a:p>
          <a:p>
            <a:pPr algn="l"/>
            <a:endParaRPr lang="en-US" sz="1600" dirty="0"/>
          </a:p>
          <a:p>
            <a:endParaRPr lang="en-US" sz="1600"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7383092" y="3621731"/>
            <a:ext cx="4238997" cy="2834508"/>
          </a:xfrm>
        </p:spPr>
        <p:txBody>
          <a:bodyPr/>
          <a:lstStyle/>
          <a:p>
            <a:r>
              <a:rPr lang="en-US" sz="2400" dirty="0"/>
              <a:t>The draft(s) will be uploaded to the portal for the client to review.</a:t>
            </a:r>
          </a:p>
          <a:p>
            <a:endParaRPr lang="en-US" dirty="0"/>
          </a:p>
          <a:p>
            <a:endParaRPr lang="en-US" sz="1600" dirty="0"/>
          </a:p>
          <a:p>
            <a:endParaRPr lang="en-US" sz="1600" dirty="0"/>
          </a:p>
        </p:txBody>
      </p:sp>
      <p:pic>
        <p:nvPicPr>
          <p:cNvPr id="31" name="Picture Placeholder 30" descr="Laptop">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318278" y="5600912"/>
            <a:ext cx="605487" cy="605487"/>
          </a:xfrm>
        </p:spPr>
      </p:pic>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7</a:t>
            </a:fld>
            <a:endParaRPr lang="en-US" dirty="0"/>
          </a:p>
        </p:txBody>
      </p:sp>
      <p:graphicFrame>
        <p:nvGraphicFramePr>
          <p:cNvPr id="10" name="Object 9">
            <a:extLst>
              <a:ext uri="{FF2B5EF4-FFF2-40B4-BE49-F238E27FC236}">
                <a16:creationId xmlns:a16="http://schemas.microsoft.com/office/drawing/2014/main" id="{EB97D03F-8180-47F2-BC0A-8DF91C4A3EAB}"/>
              </a:ext>
            </a:extLst>
          </p:cNvPr>
          <p:cNvGraphicFramePr>
            <a:graphicFrameLocks noChangeAspect="1"/>
          </p:cNvGraphicFramePr>
          <p:nvPr>
            <p:extLst>
              <p:ext uri="{D42A27DB-BD31-4B8C-83A1-F6EECF244321}">
                <p14:modId xmlns:p14="http://schemas.microsoft.com/office/powerpoint/2010/main" val="2063411509"/>
              </p:ext>
            </p:extLst>
          </p:nvPr>
        </p:nvGraphicFramePr>
        <p:xfrm>
          <a:off x="6404394" y="746761"/>
          <a:ext cx="2732103" cy="3536089"/>
        </p:xfrm>
        <a:graphic>
          <a:graphicData uri="http://schemas.openxmlformats.org/presentationml/2006/ole">
            <mc:AlternateContent xmlns:mc="http://schemas.openxmlformats.org/markup-compatibility/2006">
              <mc:Choice xmlns:v="urn:schemas-microsoft-com:vml" Requires="v">
                <p:oleObj name="Acrobat Document" r:id="rId9" imgW="5829257" imgH="7543568" progId="AcroExch.Document.DC">
                  <p:embed/>
                </p:oleObj>
              </mc:Choice>
              <mc:Fallback>
                <p:oleObj name="Acrobat Document" r:id="rId9" imgW="5829257" imgH="7543568" progId="AcroExch.Document.DC">
                  <p:embed/>
                  <p:pic>
                    <p:nvPicPr>
                      <p:cNvPr id="10" name="Object 9">
                        <a:extLst>
                          <a:ext uri="{FF2B5EF4-FFF2-40B4-BE49-F238E27FC236}">
                            <a16:creationId xmlns:a16="http://schemas.microsoft.com/office/drawing/2014/main" id="{EB97D03F-8180-47F2-BC0A-8DF91C4A3EAB}"/>
                          </a:ext>
                        </a:extLst>
                      </p:cNvPr>
                      <p:cNvPicPr/>
                      <p:nvPr/>
                    </p:nvPicPr>
                    <p:blipFill>
                      <a:blip r:embed="rId10"/>
                      <a:stretch>
                        <a:fillRect/>
                      </a:stretch>
                    </p:blipFill>
                    <p:spPr>
                      <a:xfrm>
                        <a:off x="6404394" y="746761"/>
                        <a:ext cx="2732103" cy="3536089"/>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0113EB66-D306-4AED-8874-6D3E483BF93C}"/>
              </a:ext>
            </a:extLst>
          </p:cNvPr>
          <p:cNvSpPr/>
          <p:nvPr/>
        </p:nvSpPr>
        <p:spPr>
          <a:xfrm>
            <a:off x="7315200" y="5539224"/>
            <a:ext cx="4876800" cy="7267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435366" y="5654913"/>
            <a:ext cx="3445566" cy="495389"/>
          </a:xfrm>
        </p:spPr>
        <p:txBody>
          <a:bodyPr/>
          <a:lstStyle/>
          <a:p>
            <a:r>
              <a:rPr lang="en-US" dirty="0"/>
              <a:t>review</a:t>
            </a:r>
          </a:p>
        </p:txBody>
      </p:sp>
      <p:graphicFrame>
        <p:nvGraphicFramePr>
          <p:cNvPr id="14" name="Object 13">
            <a:extLst>
              <a:ext uri="{FF2B5EF4-FFF2-40B4-BE49-F238E27FC236}">
                <a16:creationId xmlns:a16="http://schemas.microsoft.com/office/drawing/2014/main" id="{636805E6-5974-4743-BEF3-51B84410A520}"/>
              </a:ext>
            </a:extLst>
          </p:cNvPr>
          <p:cNvGraphicFramePr>
            <a:graphicFrameLocks noChangeAspect="1"/>
          </p:cNvGraphicFramePr>
          <p:nvPr>
            <p:extLst>
              <p:ext uri="{D42A27DB-BD31-4B8C-83A1-F6EECF244321}">
                <p14:modId xmlns:p14="http://schemas.microsoft.com/office/powerpoint/2010/main" val="1391687085"/>
              </p:ext>
            </p:extLst>
          </p:nvPr>
        </p:nvGraphicFramePr>
        <p:xfrm>
          <a:off x="9301755" y="746760"/>
          <a:ext cx="2732104" cy="3536090"/>
        </p:xfrm>
        <a:graphic>
          <a:graphicData uri="http://schemas.openxmlformats.org/presentationml/2006/ole">
            <mc:AlternateContent xmlns:mc="http://schemas.openxmlformats.org/markup-compatibility/2006">
              <mc:Choice xmlns:v="urn:schemas-microsoft-com:vml" Requires="v">
                <p:oleObj name="Acrobat Document" r:id="rId11" imgW="5829257" imgH="7543568" progId="AcroExch.Document.DC">
                  <p:embed/>
                </p:oleObj>
              </mc:Choice>
              <mc:Fallback>
                <p:oleObj name="Acrobat Document" r:id="rId11" imgW="5829257" imgH="7543568" progId="AcroExch.Document.DC">
                  <p:embed/>
                  <p:pic>
                    <p:nvPicPr>
                      <p:cNvPr id="14" name="Object 13">
                        <a:extLst>
                          <a:ext uri="{FF2B5EF4-FFF2-40B4-BE49-F238E27FC236}">
                            <a16:creationId xmlns:a16="http://schemas.microsoft.com/office/drawing/2014/main" id="{636805E6-5974-4743-BEF3-51B84410A520}"/>
                          </a:ext>
                        </a:extLst>
                      </p:cNvPr>
                      <p:cNvPicPr/>
                      <p:nvPr/>
                    </p:nvPicPr>
                    <p:blipFill>
                      <a:blip r:embed="rId12"/>
                      <a:stretch>
                        <a:fillRect/>
                      </a:stretch>
                    </p:blipFill>
                    <p:spPr>
                      <a:xfrm>
                        <a:off x="9301755" y="746760"/>
                        <a:ext cx="2732104" cy="3536090"/>
                      </a:xfrm>
                      <a:prstGeom prst="rect">
                        <a:avLst/>
                      </a:prstGeom>
                    </p:spPr>
                  </p:pic>
                </p:oleObj>
              </mc:Fallback>
            </mc:AlternateContent>
          </a:graphicData>
        </a:graphic>
      </p:graphicFrame>
    </p:spTree>
    <p:extLst>
      <p:ext uri="{BB962C8B-B14F-4D97-AF65-F5344CB8AC3E}">
        <p14:creationId xmlns:p14="http://schemas.microsoft.com/office/powerpoint/2010/main" val="334121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A33670-20A1-43B7-8795-F766398B4CEB}"/>
              </a:ext>
            </a:extLst>
          </p:cNvPr>
          <p:cNvPicPr>
            <a:picLocks noChangeAspect="1"/>
          </p:cNvPicPr>
          <p:nvPr/>
        </p:nvPicPr>
        <p:blipFill>
          <a:blip r:embed="rId3"/>
          <a:stretch>
            <a:fillRect/>
          </a:stretch>
        </p:blipFill>
        <p:spPr>
          <a:xfrm>
            <a:off x="0" y="-78377"/>
            <a:ext cx="12192000" cy="6936377"/>
          </a:xfrm>
          <a:prstGeom prst="rect">
            <a:avLst/>
          </a:prstGeom>
        </p:spPr>
      </p:pic>
      <p:sp>
        <p:nvSpPr>
          <p:cNvPr id="9" name="Rectangle 8">
            <a:extLst>
              <a:ext uri="{FF2B5EF4-FFF2-40B4-BE49-F238E27FC236}">
                <a16:creationId xmlns:a16="http://schemas.microsoft.com/office/drawing/2014/main" id="{F357509B-2F9C-4841-87C4-2660D516CF6E}"/>
              </a:ext>
            </a:extLst>
          </p:cNvPr>
          <p:cNvSpPr/>
          <p:nvPr/>
        </p:nvSpPr>
        <p:spPr>
          <a:xfrm>
            <a:off x="0" y="1630017"/>
            <a:ext cx="12192000" cy="4373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30AB844-3217-4CEB-96DD-8C8C44577C05}"/>
              </a:ext>
            </a:extLst>
          </p:cNvPr>
          <p:cNvPicPr>
            <a:picLocks noChangeAspect="1"/>
          </p:cNvPicPr>
          <p:nvPr/>
        </p:nvPicPr>
        <p:blipFill>
          <a:blip r:embed="rId4"/>
          <a:stretch>
            <a:fillRect/>
          </a:stretch>
        </p:blipFill>
        <p:spPr>
          <a:xfrm>
            <a:off x="9795925" y="1773424"/>
            <a:ext cx="951058" cy="932769"/>
          </a:xfrm>
          <a:prstGeom prst="rect">
            <a:avLst/>
          </a:prstGeom>
        </p:spPr>
      </p:pic>
      <p:pic>
        <p:nvPicPr>
          <p:cNvPr id="10" name="Picture 9">
            <a:extLst>
              <a:ext uri="{FF2B5EF4-FFF2-40B4-BE49-F238E27FC236}">
                <a16:creationId xmlns:a16="http://schemas.microsoft.com/office/drawing/2014/main" id="{6B5940B7-937C-4041-B532-46B01FCC40C0}"/>
              </a:ext>
            </a:extLst>
          </p:cNvPr>
          <p:cNvPicPr>
            <a:picLocks noChangeAspect="1"/>
          </p:cNvPicPr>
          <p:nvPr/>
        </p:nvPicPr>
        <p:blipFill>
          <a:blip r:embed="rId4"/>
          <a:stretch>
            <a:fillRect/>
          </a:stretch>
        </p:blipFill>
        <p:spPr>
          <a:xfrm>
            <a:off x="1466381" y="1808262"/>
            <a:ext cx="951058" cy="932769"/>
          </a:xfrm>
          <a:prstGeom prst="rect">
            <a:avLst/>
          </a:prstGeom>
        </p:spPr>
      </p:pic>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Filing</a:t>
            </a:r>
          </a:p>
        </p:txBody>
      </p:sp>
      <p:pic>
        <p:nvPicPr>
          <p:cNvPr id="83" name="Picture Placeholder 82" descr="Bar chart">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File with the court</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pPr algn="l"/>
            <a:r>
              <a:rPr lang="en-US" sz="2400" dirty="0"/>
              <a:t>Once the </a:t>
            </a:r>
            <a:r>
              <a:rPr lang="en-US" sz="2400" b="1" dirty="0"/>
              <a:t>original</a:t>
            </a:r>
            <a:r>
              <a:rPr lang="en-US" sz="2400" dirty="0"/>
              <a:t> signed and notarized Appointment of Resident Agent and </a:t>
            </a:r>
            <a:r>
              <a:rPr lang="en-US" sz="2400" dirty="0" err="1"/>
              <a:t>Distributee’s</a:t>
            </a:r>
            <a:r>
              <a:rPr lang="en-US" sz="2400" dirty="0"/>
              <a:t> Consent and Waiver are received in our office, they will be filed with the court. </a:t>
            </a:r>
          </a:p>
          <a:p>
            <a:pPr algn="l">
              <a:spcBef>
                <a:spcPts val="0"/>
              </a:spcBef>
            </a:pPr>
            <a:endParaRPr lang="en-US" sz="400" dirty="0"/>
          </a:p>
        </p:txBody>
      </p:sp>
      <p:pic>
        <p:nvPicPr>
          <p:cNvPr id="85" name="Picture Placeholder 84" descr="Single gear">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p:pic>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Posting time</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a:xfrm>
            <a:off x="8431619" y="3207024"/>
            <a:ext cx="3541071" cy="2504663"/>
          </a:xfrm>
        </p:spPr>
        <p:txBody>
          <a:bodyPr>
            <a:normAutofit/>
          </a:bodyPr>
          <a:lstStyle/>
          <a:p>
            <a:pPr algn="r"/>
            <a:r>
              <a:rPr lang="en-US" sz="2400" dirty="0"/>
              <a:t>Once these documents are accepted by the court, our office will then confirm all of the pre-hearing documents were filed and that we are ready to proceed with hearing.</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8</a:t>
            </a:fld>
            <a:endParaRPr lang="en-US" dirty="0"/>
          </a:p>
        </p:txBody>
      </p:sp>
      <p:pic>
        <p:nvPicPr>
          <p:cNvPr id="15" name="Picture Placeholder 14" descr="A picture containing table, indoor, person, hammer&#10;&#10;Description automatically generated">
            <a:extLst>
              <a:ext uri="{FF2B5EF4-FFF2-40B4-BE49-F238E27FC236}">
                <a16:creationId xmlns:a16="http://schemas.microsoft.com/office/drawing/2014/main" id="{9C09247F-515B-4B25-B8AA-3D2BA6ADC45F}"/>
              </a:ext>
            </a:extLst>
          </p:cNvPr>
          <p:cNvPicPr>
            <a:picLocks noGrp="1" noChangeAspect="1"/>
          </p:cNvPicPr>
          <p:nvPr>
            <p:ph type="pic" sz="quarter" idx="13"/>
          </p:nvPr>
        </p:nvPicPr>
        <p:blipFill>
          <a:blip r:embed="rId9"/>
          <a:srcRect l="20005" r="20005"/>
          <a:stretch>
            <a:fillRect/>
          </a:stretch>
        </p:blipFill>
        <p:spPr/>
      </p:pic>
    </p:spTree>
    <p:extLst>
      <p:ext uri="{BB962C8B-B14F-4D97-AF65-F5344CB8AC3E}">
        <p14:creationId xmlns:p14="http://schemas.microsoft.com/office/powerpoint/2010/main" val="12262569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77ED66-3065-4CA9-BE05-1079EB7CC020}"/>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p:txBody>
          <a:bodyPr/>
          <a:lstStyle/>
          <a:p>
            <a:r>
              <a:rPr lang="en-US" dirty="0"/>
              <a:t>Court hearing</a:t>
            </a:r>
            <a:br>
              <a:rPr lang="en-US" dirty="0"/>
            </a:br>
            <a:endParaRPr lang="en-US"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80904" y="2108873"/>
            <a:ext cx="4151027" cy="2395576"/>
          </a:xfrm>
        </p:spPr>
        <p:txBody>
          <a:bodyPr/>
          <a:lstStyle/>
          <a:p>
            <a:pPr marL="0" indent="0" algn="just">
              <a:buNone/>
            </a:pPr>
            <a:r>
              <a:rPr lang="en-US" sz="2000" dirty="0"/>
              <a:t>Most of our hearings take place in Harris County.</a:t>
            </a:r>
          </a:p>
          <a:p>
            <a:pPr marL="0" indent="0" algn="just">
              <a:buNone/>
            </a:pPr>
            <a:r>
              <a:rPr lang="en-US" sz="2000" dirty="0"/>
              <a:t>Harris County judges usually allow the attorney to appear on behalf of their clients in uncontested probate matters.</a:t>
            </a:r>
          </a:p>
          <a:p>
            <a:pPr marL="0" indent="0" algn="just">
              <a:buNone/>
            </a:pPr>
            <a:r>
              <a:rPr lang="en-US" sz="2000" dirty="0"/>
              <a:t>However, smaller surrounding counties may require the executor to appear before the court. </a:t>
            </a:r>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9</a:t>
            </a:fld>
            <a:endParaRPr lang="en-US" dirty="0"/>
          </a:p>
        </p:txBody>
      </p:sp>
      <p:pic>
        <p:nvPicPr>
          <p:cNvPr id="14" name="Picture Placeholder 13" descr="Several tall buildings in a city&#10;&#10;Description automatically generated">
            <a:extLst>
              <a:ext uri="{FF2B5EF4-FFF2-40B4-BE49-F238E27FC236}">
                <a16:creationId xmlns:a16="http://schemas.microsoft.com/office/drawing/2014/main" id="{926E7037-EE25-43B1-BC0C-F175ADA40F15}"/>
              </a:ext>
            </a:extLst>
          </p:cNvPr>
          <p:cNvPicPr>
            <a:picLocks noGrp="1" noChangeAspect="1"/>
          </p:cNvPicPr>
          <p:nvPr>
            <p:ph type="pic" sz="quarter" idx="13"/>
          </p:nvPr>
        </p:nvPicPr>
        <p:blipFill>
          <a:blip r:embed="rId4"/>
          <a:srcRect l="25187" r="25187"/>
          <a:stretch>
            <a:fillRect/>
          </a:stretch>
        </p:blipFill>
        <p:spPr>
          <a:xfrm>
            <a:off x="5969087" y="616167"/>
            <a:ext cx="5380988" cy="5380988"/>
          </a:xfrm>
        </p:spPr>
      </p:pic>
    </p:spTree>
    <p:extLst>
      <p:ext uri="{BB962C8B-B14F-4D97-AF65-F5344CB8AC3E}">
        <p14:creationId xmlns:p14="http://schemas.microsoft.com/office/powerpoint/2010/main" val="961730162"/>
      </p:ext>
    </p:extLst>
  </p:cSld>
  <p:clrMapOvr>
    <a:masterClrMapping/>
  </p:clrMapOvr>
  <p:transition spd="slow">
    <p:push dir="u"/>
  </p:transition>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A9B47F-3DD8-4645-81DC-B88780643C07}">
  <ds:schemaRefs>
    <ds:schemaRef ds:uri="71af3243-3dd4-4a8d-8c0d-dd76da1f02a5"/>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16c05727-aa75-4e4a-9b5f-8a80a116589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{350DA32C-3325-46A6-81D3-5868FEA9C4E8}tf34076243</Template>
  <TotalTime>0</TotalTime>
  <Words>866</Words>
  <Application>Microsoft Office PowerPoint</Application>
  <PresentationFormat>Widescreen</PresentationFormat>
  <Paragraphs>133</Paragraphs>
  <Slides>15</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Corbel</vt:lpstr>
      <vt:lpstr>Office Theme</vt:lpstr>
      <vt:lpstr>Acrobat Document</vt:lpstr>
      <vt:lpstr>The Probate process</vt:lpstr>
      <vt:lpstr>What is probate?</vt:lpstr>
      <vt:lpstr>team</vt:lpstr>
      <vt:lpstr>Let’s get started </vt:lpstr>
      <vt:lpstr>Drafting &amp; review</vt:lpstr>
      <vt:lpstr>Filing</vt:lpstr>
      <vt:lpstr>Drafting &amp; review</vt:lpstr>
      <vt:lpstr>Filing</vt:lpstr>
      <vt:lpstr>Court hearing </vt:lpstr>
      <vt:lpstr>POST hearing </vt:lpstr>
      <vt:lpstr>Post hearing, Continued</vt:lpstr>
      <vt:lpstr>Drafting &amp; review</vt:lpstr>
      <vt:lpstr>Post hearing meeting </vt:lpstr>
      <vt:lpstr>DISTRIBUTION &amp; ESTATE MATTERS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2020-04-09T13:13:44Z</dcterms:created>
  <dcterms:modified xsi:type="dcterms:W3CDTF">2024-08-29T13:55:40Z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