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60" r:id="rId3"/>
    <p:sldId id="266" r:id="rId4"/>
    <p:sldId id="264" r:id="rId5"/>
    <p:sldId id="261" r:id="rId6"/>
    <p:sldId id="267" r:id="rId7"/>
    <p:sldId id="262" r:id="rId8"/>
    <p:sldId id="263" r:id="rId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cbizcorp-my.sharepoint.com/personal/kate_kowalewski_cbiz_com/Documents/Documents/CBIZ/FODAC/Financial%20Support/Financial%20Statements/Charts%20-%202025%2003%2031%20-%20Financial%20Stm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cbizcorp-my.sharepoint.com/personal/kate_kowalewski_cbiz_com/Documents/Documents/CBIZ/FODAC/Financial%20Support/Financial%20Statements/Charts%20-%202025%2003%2031%20-%20Financial%20Stm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FODAC Expenses</a:t>
            </a:r>
          </a:p>
          <a:p>
            <a:pPr>
              <a:defRPr/>
            </a:pPr>
            <a:r>
              <a:rPr lang="en-US" dirty="0"/>
              <a:t>Prior Year (FY 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B6-4F3A-9045-6FB1F918D26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B6-4F3A-9045-6FB1F918D26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B6-4F3A-9045-6FB1F918D26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B6-4F3A-9045-6FB1F918D26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 FY24'!$E$6:$E$9</c:f>
              <c:strCache>
                <c:ptCount val="4"/>
                <c:pt idx="0">
                  <c:v>Fundraising </c:v>
                </c:pt>
                <c:pt idx="1">
                  <c:v>General &amp; Administrative</c:v>
                </c:pt>
                <c:pt idx="2">
                  <c:v>School/ Teacher/ Staff Support</c:v>
                </c:pt>
                <c:pt idx="3">
                  <c:v>Student/ Family/ Community</c:v>
                </c:pt>
              </c:strCache>
            </c:strRef>
          </c:cat>
          <c:val>
            <c:numRef>
              <c:f>'Exp FY24'!$G$6:$G$9</c:f>
              <c:numCache>
                <c:formatCode>_(* #,##0_);_(* \(#,##0\);_(* "-"_);_(@_)</c:formatCode>
                <c:ptCount val="4"/>
                <c:pt idx="0" formatCode="_(&quot;$&quot;* #,##0_);_(&quot;$&quot;* \(#,##0\);_(&quot;$&quot;* &quot;-&quot;_);_(@_)">
                  <c:v>48543.8</c:v>
                </c:pt>
                <c:pt idx="1">
                  <c:v>1840.48</c:v>
                </c:pt>
                <c:pt idx="2">
                  <c:v>11926.71</c:v>
                </c:pt>
                <c:pt idx="3">
                  <c:v>40805.1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B6-4F3A-9045-6FB1F918D26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Program Expenses </a:t>
            </a:r>
          </a:p>
          <a:p>
            <a:pPr>
              <a:defRPr/>
            </a:pPr>
            <a:r>
              <a:rPr lang="en-US" dirty="0"/>
              <a:t>Prior</a:t>
            </a:r>
            <a:r>
              <a:rPr lang="en-US" baseline="0" dirty="0"/>
              <a:t> Year (FY 2024)</a:t>
            </a:r>
            <a:endParaRPr lang="en-US" dirty="0"/>
          </a:p>
        </c:rich>
      </c:tx>
      <c:layout>
        <c:manualLayout>
          <c:xMode val="edge"/>
          <c:yMode val="edge"/>
          <c:x val="3.719362676386468E-2"/>
          <c:y val="3.2395949932314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48-4C25-ABB5-8F26891F391B}"/>
              </c:ext>
            </c:extLst>
          </c:dPt>
          <c:dPt>
            <c:idx val="1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48-4C25-ABB5-8F26891F391B}"/>
              </c:ext>
            </c:extLst>
          </c:dPt>
          <c:dPt>
            <c:idx val="2"/>
            <c:bubble3D val="0"/>
            <c:spPr>
              <a:solidFill>
                <a:schemeClr val="accent2">
                  <a:shade val="7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48-4C25-ABB5-8F26891F391B}"/>
              </c:ext>
            </c:extLst>
          </c:dPt>
          <c:dPt>
            <c:idx val="3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48-4C25-ABB5-8F26891F391B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48-4C25-ABB5-8F26891F391B}"/>
              </c:ext>
            </c:extLst>
          </c:dPt>
          <c:dPt>
            <c:idx val="5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48-4C25-ABB5-8F26891F391B}"/>
              </c:ext>
            </c:extLst>
          </c:dPt>
          <c:dPt>
            <c:idx val="6"/>
            <c:bubble3D val="0"/>
            <c:spPr>
              <a:solidFill>
                <a:schemeClr val="accent2">
                  <a:tint val="7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048-4C25-ABB5-8F26891F391B}"/>
              </c:ext>
            </c:extLst>
          </c:dPt>
          <c:dPt>
            <c:idx val="7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048-4C25-ABB5-8F26891F391B}"/>
              </c:ext>
            </c:extLst>
          </c:dPt>
          <c:dPt>
            <c:idx val="8"/>
            <c:bubble3D val="0"/>
            <c:spPr>
              <a:solidFill>
                <a:schemeClr val="accent2">
                  <a:tint val="4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048-4C25-ABB5-8F26891F391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'Program FY24'!$E$6:$E$14</c:f>
              <c:strCache>
                <c:ptCount val="9"/>
                <c:pt idx="0">
                  <c:v>School Supplies &amp; Other Sundries</c:v>
                </c:pt>
                <c:pt idx="1">
                  <c:v>Teacher Appreciation</c:v>
                </c:pt>
                <c:pt idx="2">
                  <c:v>Teacher Reimbursement Allowance</c:v>
                </c:pt>
                <c:pt idx="3">
                  <c:v>Teacher/ Staff Grants</c:v>
                </c:pt>
                <c:pt idx="4">
                  <c:v>Homework Club</c:v>
                </c:pt>
                <c:pt idx="5">
                  <c:v>In School Tutors</c:v>
                </c:pt>
                <c:pt idx="6">
                  <c:v>Student Assemblies, Awards &amp; Clubs</c:v>
                </c:pt>
                <c:pt idx="7">
                  <c:v>Student Planners</c:v>
                </c:pt>
                <c:pt idx="8">
                  <c:v>Student Promotion</c:v>
                </c:pt>
              </c:strCache>
            </c:strRef>
          </c:cat>
          <c:val>
            <c:numRef>
              <c:f>'Program FY24'!$G$6:$G$14</c:f>
              <c:numCache>
                <c:formatCode>_(* #,##0_);_(* \(#,##0\);_(* "-"_);_(@_)</c:formatCode>
                <c:ptCount val="9"/>
                <c:pt idx="0">
                  <c:v>2043.68</c:v>
                </c:pt>
                <c:pt idx="1">
                  <c:v>3746.87</c:v>
                </c:pt>
                <c:pt idx="2">
                  <c:v>3466.12</c:v>
                </c:pt>
                <c:pt idx="3">
                  <c:v>2670.04</c:v>
                </c:pt>
                <c:pt idx="4">
                  <c:v>22575.77</c:v>
                </c:pt>
                <c:pt idx="5">
                  <c:v>3014</c:v>
                </c:pt>
                <c:pt idx="6">
                  <c:v>6755</c:v>
                </c:pt>
                <c:pt idx="7">
                  <c:v>6363.4</c:v>
                </c:pt>
                <c:pt idx="8">
                  <c:v>2096.89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48-4C25-ABB5-8F26891F391B}"/>
            </c:ext>
          </c:extLst>
        </c:ser>
        <c:ser>
          <c:idx val="1"/>
          <c:order val="1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'Program FY24'!$E$6:$E$14</c:f>
              <c:strCache>
                <c:ptCount val="9"/>
                <c:pt idx="0">
                  <c:v>School Supplies &amp; Other Sundries</c:v>
                </c:pt>
                <c:pt idx="1">
                  <c:v>Teacher Appreciation</c:v>
                </c:pt>
                <c:pt idx="2">
                  <c:v>Teacher Reimbursement Allowance</c:v>
                </c:pt>
                <c:pt idx="3">
                  <c:v>Teacher/ Staff Grants</c:v>
                </c:pt>
                <c:pt idx="4">
                  <c:v>Homework Club</c:v>
                </c:pt>
                <c:pt idx="5">
                  <c:v>In School Tutors</c:v>
                </c:pt>
                <c:pt idx="6">
                  <c:v>Student Assemblies, Awards &amp; Clubs</c:v>
                </c:pt>
                <c:pt idx="7">
                  <c:v>Student Planners</c:v>
                </c:pt>
                <c:pt idx="8">
                  <c:v>Student Promotion</c:v>
                </c:pt>
              </c:strCache>
            </c:strRef>
          </c:cat>
          <c:val>
            <c:numRef>
              <c:f>'Program FY24'!$H$6:$H$14</c:f>
            </c:numRef>
          </c:val>
          <c:extLst>
            <c:ext xmlns:c16="http://schemas.microsoft.com/office/drawing/2014/chart" uri="{C3380CC4-5D6E-409C-BE32-E72D297353CC}">
              <c16:uniqueId val="{00000013-E048-4C25-ABB5-8F26891F391B}"/>
            </c:ext>
          </c:extLst>
        </c:ser>
        <c:ser>
          <c:idx val="2"/>
          <c:order val="2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'Program FY24'!$E$6:$E$14</c:f>
              <c:strCache>
                <c:ptCount val="9"/>
                <c:pt idx="0">
                  <c:v>School Supplies &amp; Other Sundries</c:v>
                </c:pt>
                <c:pt idx="1">
                  <c:v>Teacher Appreciation</c:v>
                </c:pt>
                <c:pt idx="2">
                  <c:v>Teacher Reimbursement Allowance</c:v>
                </c:pt>
                <c:pt idx="3">
                  <c:v>Teacher/ Staff Grants</c:v>
                </c:pt>
                <c:pt idx="4">
                  <c:v>Homework Club</c:v>
                </c:pt>
                <c:pt idx="5">
                  <c:v>In School Tutors</c:v>
                </c:pt>
                <c:pt idx="6">
                  <c:v>Student Assemblies, Awards &amp; Clubs</c:v>
                </c:pt>
                <c:pt idx="7">
                  <c:v>Student Planners</c:v>
                </c:pt>
                <c:pt idx="8">
                  <c:v>Student Promotion</c:v>
                </c:pt>
              </c:strCache>
            </c:strRef>
          </c:cat>
          <c:val>
            <c:numRef>
              <c:f>'Program FY24'!$I$6:$I$14</c:f>
            </c:numRef>
          </c:val>
          <c:extLst>
            <c:ext xmlns:c16="http://schemas.microsoft.com/office/drawing/2014/chart" uri="{C3380CC4-5D6E-409C-BE32-E72D297353CC}">
              <c16:uniqueId val="{00000014-E048-4C25-ABB5-8F26891F391B}"/>
            </c:ext>
          </c:extLst>
        </c:ser>
        <c:ser>
          <c:idx val="3"/>
          <c:order val="3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'Program FY24'!$E$6:$E$14</c:f>
              <c:strCache>
                <c:ptCount val="9"/>
                <c:pt idx="0">
                  <c:v>School Supplies &amp; Other Sundries</c:v>
                </c:pt>
                <c:pt idx="1">
                  <c:v>Teacher Appreciation</c:v>
                </c:pt>
                <c:pt idx="2">
                  <c:v>Teacher Reimbursement Allowance</c:v>
                </c:pt>
                <c:pt idx="3">
                  <c:v>Teacher/ Staff Grants</c:v>
                </c:pt>
                <c:pt idx="4">
                  <c:v>Homework Club</c:v>
                </c:pt>
                <c:pt idx="5">
                  <c:v>In School Tutors</c:v>
                </c:pt>
                <c:pt idx="6">
                  <c:v>Student Assemblies, Awards &amp; Clubs</c:v>
                </c:pt>
                <c:pt idx="7">
                  <c:v>Student Planners</c:v>
                </c:pt>
                <c:pt idx="8">
                  <c:v>Student Promotion</c:v>
                </c:pt>
              </c:strCache>
            </c:strRef>
          </c:cat>
          <c:val>
            <c:numRef>
              <c:f>'Program FY24'!$J$6:$J$14</c:f>
            </c:numRef>
          </c:val>
          <c:extLst>
            <c:ext xmlns:c16="http://schemas.microsoft.com/office/drawing/2014/chart" uri="{C3380CC4-5D6E-409C-BE32-E72D297353CC}">
              <c16:uniqueId val="{00000015-E048-4C25-ABB5-8F26891F391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74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6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36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2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4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7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CB6D1C-21F7-482B-BDFD-FE15159019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191128-E71F-4F0D-B960-0B16E36C423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FA341-BC13-BA25-6DB6-1E3964A8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749" y="963864"/>
            <a:ext cx="1664352" cy="1578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43C9-60EC-4E12-B9C4-148C53C2C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Financial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03AC6-F5C7-2443-2D09-3360B8FA8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As of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81383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39CA4-330A-1570-14C4-B3747E5F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054942"/>
            <a:ext cx="1669125" cy="1514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78398-C153-C0E2-EF88-ADA1461B2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218397"/>
            <a:ext cx="7643813" cy="60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0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1DFA2-0017-4C80-47FF-6B4CAD49B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F59E181-6CE7-80F9-0A98-0A8B66343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F3884-A239-82D4-F5BA-7CBB9517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054942"/>
            <a:ext cx="1669125" cy="1514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C3565F-5A9A-185C-50C1-ACE98241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7A2D14-2352-43ED-EE1C-FBE996E3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109B55-A174-9F6B-87E7-CF68AA7BF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366712"/>
            <a:ext cx="8091488" cy="55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AE5D9-6128-98F9-6077-4A1A17834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A3D55F4-F759-8ABD-73AA-A3664715D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A7EC2-6073-F9A3-07B8-1452F1711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7" y="4357061"/>
            <a:ext cx="1669125" cy="1514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EF8E40-E645-97BF-9278-E8B726495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98600-6AE0-10C6-99C1-1CB4FB80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6088B-547C-C683-5DB8-7805AAD1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657" y="18070"/>
            <a:ext cx="8687553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0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F832E-5F71-1B58-2341-0EEDE82F3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36DFED-84AE-0C34-6F95-4F939B8B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576A5-169F-84B4-3CB9-3657ED01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054942"/>
            <a:ext cx="1669125" cy="1514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78545-B7EC-C6A7-16D0-C7BDC3A7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C2E776-147E-BA87-4B3E-EF246BA6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A33B2-B629-37ED-53E9-2C11EA9AF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20" y="30020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1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9588D-12F4-CF96-3900-74528486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0735A2-FCEA-ADFC-9D86-BFDE5EE85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FA3B4-55B3-E230-1930-7E075752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054942"/>
            <a:ext cx="1669125" cy="1514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A2DCD3-6908-753C-BADF-436FD917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42AC1A-3B4F-8FF3-E0CD-3733E773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155BD-B9D4-BB9A-1F36-FAF2942A0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86" y="644158"/>
            <a:ext cx="9512469" cy="49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BFB71-8E04-EA0F-9970-0410387B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B1C11E-1BD4-62D2-00A3-93E6BA8E9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3594A-8442-B50F-54A1-54F46B95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054942"/>
            <a:ext cx="1669125" cy="1514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6FE431-EEAD-D0D2-F6BC-3847BAD6F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10E97-EE79-05F0-2F0F-1036A97C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53D961-8298-350A-85C8-CB324A97A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71184"/>
              </p:ext>
            </p:extLst>
          </p:nvPr>
        </p:nvGraphicFramePr>
        <p:xfrm>
          <a:off x="2496151" y="114057"/>
          <a:ext cx="8522369" cy="609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00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E3AC3-931E-EF4C-E6CE-E3DC24536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3322FE-7B2F-9C05-FEF4-E365AAFB6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A4B8A-DDE0-9059-A53B-07FCF01F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054942"/>
            <a:ext cx="1669125" cy="1514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528AFE-E5D5-D2F6-F34D-8B620F258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B7072A-A1AD-0F60-7EE1-E49897E17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DD4575-91B3-4FDB-3931-360F30CFB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87923"/>
              </p:ext>
            </p:extLst>
          </p:nvPr>
        </p:nvGraphicFramePr>
        <p:xfrm>
          <a:off x="2212687" y="47330"/>
          <a:ext cx="8558945" cy="622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42690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</TotalTime>
  <Words>22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Financial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CBIZ,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Kowalewski, Kate</dc:creator>
  <cp:lastModifiedBy>Kowalewski, Kate</cp:lastModifiedBy>
  <cp:revision>4</cp:revision>
  <cp:lastPrinted>2025-11-18T23:04:12Z</cp:lastPrinted>
  <dcterms:created xsi:type="dcterms:W3CDTF">2025-04-08T17:30:18Z</dcterms:created>
  <dcterms:modified xsi:type="dcterms:W3CDTF">2025-11-18T23:18:24Z</dcterms:modified>
</cp:coreProperties>
</file>