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71" r:id="rId3"/>
    <p:sldId id="272" r:id="rId4"/>
    <p:sldId id="273" r:id="rId5"/>
    <p:sldId id="257" r:id="rId6"/>
    <p:sldId id="260" r:id="rId7"/>
    <p:sldId id="261" r:id="rId8"/>
    <p:sldId id="262" r:id="rId9"/>
    <p:sldId id="268" r:id="rId10"/>
    <p:sldId id="264" r:id="rId11"/>
    <p:sldId id="263" r:id="rId12"/>
    <p:sldId id="258" r:id="rId13"/>
    <p:sldId id="259" r:id="rId14"/>
    <p:sldId id="270" r:id="rId15"/>
    <p:sldId id="265" r:id="rId16"/>
    <p:sldId id="267"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F0E34-CB3D-4FD6-8EFA-0A3FBBDDC5B0}" v="66" dt="2023-06-16T14:09:57.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673" autoAdjust="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518AB-F02C-405F-B238-807ECF9E3146}" type="datetimeFigureOut">
              <a:rPr lang="en-US" smtClean="0"/>
              <a:t>7/12/2023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2F2C2-B5E7-47CB-80F7-C82B89569D3E}" type="slidenum">
              <a:rPr lang="en-US" smtClean="0"/>
              <a:t>‹#›</a:t>
            </a:fld>
            <a:endParaRPr lang="en-US" dirty="0"/>
          </a:p>
        </p:txBody>
      </p:sp>
    </p:spTree>
    <p:extLst>
      <p:ext uri="{BB962C8B-B14F-4D97-AF65-F5344CB8AC3E}">
        <p14:creationId xmlns:p14="http://schemas.microsoft.com/office/powerpoint/2010/main" val="206439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no further delay, let’s introduce this years Scholarship Recipients - </a:t>
            </a:r>
          </a:p>
        </p:txBody>
      </p:sp>
      <p:sp>
        <p:nvSpPr>
          <p:cNvPr id="4" name="Slide Number Placeholder 3"/>
          <p:cNvSpPr>
            <a:spLocks noGrp="1"/>
          </p:cNvSpPr>
          <p:nvPr>
            <p:ph type="sldNum" sz="quarter" idx="5"/>
          </p:nvPr>
        </p:nvSpPr>
        <p:spPr/>
        <p:txBody>
          <a:bodyPr/>
          <a:lstStyle/>
          <a:p>
            <a:fld id="{A322F2C2-B5E7-47CB-80F7-C82B89569D3E}" type="slidenum">
              <a:rPr lang="en-US" smtClean="0"/>
              <a:t>4</a:t>
            </a:fld>
            <a:endParaRPr lang="en-US" dirty="0"/>
          </a:p>
        </p:txBody>
      </p:sp>
    </p:spTree>
    <p:extLst>
      <p:ext uri="{BB962C8B-B14F-4D97-AF65-F5344CB8AC3E}">
        <p14:creationId xmlns:p14="http://schemas.microsoft.com/office/powerpoint/2010/main" val="346863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scheduled to attend</a:t>
            </a:r>
          </a:p>
        </p:txBody>
      </p:sp>
      <p:sp>
        <p:nvSpPr>
          <p:cNvPr id="4" name="Slide Number Placeholder 3"/>
          <p:cNvSpPr>
            <a:spLocks noGrp="1"/>
          </p:cNvSpPr>
          <p:nvPr>
            <p:ph type="sldNum" sz="quarter" idx="5"/>
          </p:nvPr>
        </p:nvSpPr>
        <p:spPr/>
        <p:txBody>
          <a:bodyPr/>
          <a:lstStyle/>
          <a:p>
            <a:fld id="{A322F2C2-B5E7-47CB-80F7-C82B89569D3E}" type="slidenum">
              <a:rPr lang="en-US" smtClean="0"/>
              <a:t>13</a:t>
            </a:fld>
            <a:endParaRPr lang="en-US" dirty="0"/>
          </a:p>
        </p:txBody>
      </p:sp>
    </p:spTree>
    <p:extLst>
      <p:ext uri="{BB962C8B-B14F-4D97-AF65-F5344CB8AC3E}">
        <p14:creationId xmlns:p14="http://schemas.microsoft.com/office/powerpoint/2010/main" val="20391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 attendance can pickup their checks. </a:t>
            </a:r>
          </a:p>
        </p:txBody>
      </p:sp>
      <p:sp>
        <p:nvSpPr>
          <p:cNvPr id="4" name="Slide Number Placeholder 3"/>
          <p:cNvSpPr>
            <a:spLocks noGrp="1"/>
          </p:cNvSpPr>
          <p:nvPr>
            <p:ph type="sldNum" sz="quarter" idx="5"/>
          </p:nvPr>
        </p:nvSpPr>
        <p:spPr/>
        <p:txBody>
          <a:bodyPr/>
          <a:lstStyle/>
          <a:p>
            <a:fld id="{A322F2C2-B5E7-47CB-80F7-C82B89569D3E}" type="slidenum">
              <a:rPr lang="en-US" smtClean="0"/>
              <a:t>16</a:t>
            </a:fld>
            <a:endParaRPr lang="en-US" dirty="0"/>
          </a:p>
        </p:txBody>
      </p:sp>
    </p:spTree>
    <p:extLst>
      <p:ext uri="{BB962C8B-B14F-4D97-AF65-F5344CB8AC3E}">
        <p14:creationId xmlns:p14="http://schemas.microsoft.com/office/powerpoint/2010/main" val="150716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865CE7A2-46F3-4638-B654-58CE8DC2A357}" type="datetime1">
              <a:rPr lang="en-US" smtClean="0"/>
              <a:t>7/12/2023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US" dirty="0"/>
              <a:t>2023-2024 Scholarship Recipient</a:t>
            </a:r>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23641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D00233-834E-4AE9-8A81-5653DBBE28F0}" type="datetime1">
              <a:rPr lang="en-US" smtClean="0"/>
              <a:t>7/12/2023</a:t>
            </a:fld>
            <a:endParaRPr lang="en-US" dirty="0"/>
          </a:p>
        </p:txBody>
      </p:sp>
      <p:sp>
        <p:nvSpPr>
          <p:cNvPr id="5" name="Footer Placeholder 4"/>
          <p:cNvSpPr>
            <a:spLocks noGrp="1"/>
          </p:cNvSpPr>
          <p:nvPr>
            <p:ph type="ftr" sz="quarter" idx="11"/>
          </p:nvPr>
        </p:nvSpPr>
        <p:spPr/>
        <p:txBody>
          <a:bodyPr/>
          <a:lstStyle/>
          <a:p>
            <a:r>
              <a:rPr lang="en-US" dirty="0"/>
              <a:t>2023-2024 Scholarship Recipient</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738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A750E2-BECC-4037-98E9-837D6D8A38FF}" type="datetime1">
              <a:rPr lang="en-US" smtClean="0"/>
              <a:t>7/12/2023</a:t>
            </a:fld>
            <a:endParaRPr lang="en-US" dirty="0"/>
          </a:p>
        </p:txBody>
      </p:sp>
      <p:sp>
        <p:nvSpPr>
          <p:cNvPr id="5" name="Footer Placeholder 4"/>
          <p:cNvSpPr>
            <a:spLocks noGrp="1"/>
          </p:cNvSpPr>
          <p:nvPr>
            <p:ph type="ftr" sz="quarter" idx="11"/>
          </p:nvPr>
        </p:nvSpPr>
        <p:spPr/>
        <p:txBody>
          <a:bodyPr/>
          <a:lstStyle/>
          <a:p>
            <a:r>
              <a:rPr lang="en-US" dirty="0"/>
              <a:t>2023-2024 Scholarship Recipient</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1593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25322-0D0A-4BA4-A88E-20440293D92B}" type="datetime1">
              <a:rPr lang="en-US" smtClean="0"/>
              <a:t>7/12/2023</a:t>
            </a:fld>
            <a:endParaRPr lang="en-US" dirty="0"/>
          </a:p>
        </p:txBody>
      </p:sp>
      <p:sp>
        <p:nvSpPr>
          <p:cNvPr id="5" name="Footer Placeholder 4"/>
          <p:cNvSpPr>
            <a:spLocks noGrp="1"/>
          </p:cNvSpPr>
          <p:nvPr>
            <p:ph type="ftr" sz="quarter" idx="11"/>
          </p:nvPr>
        </p:nvSpPr>
        <p:spPr/>
        <p:txBody>
          <a:bodyPr/>
          <a:lstStyle/>
          <a:p>
            <a:r>
              <a:rPr lang="en-US" dirty="0"/>
              <a:t>2023-2024 Scholarship Recipient</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9912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B1EC6FC6-CB90-4EF6-816D-3443F7285CBD}" type="datetime1">
              <a:rPr lang="en-US" smtClean="0"/>
              <a:t>7/12/2023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US" dirty="0"/>
              <a:t>2023-2024 Scholarship Recipient</a:t>
            </a:r>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29799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C8A028-0192-4E99-B4B3-720156D019C4}" type="datetime1">
              <a:rPr lang="en-US" smtClean="0"/>
              <a:t>7/12/2023</a:t>
            </a:fld>
            <a:endParaRPr lang="en-US" dirty="0"/>
          </a:p>
        </p:txBody>
      </p:sp>
      <p:sp>
        <p:nvSpPr>
          <p:cNvPr id="6" name="Footer Placeholder 5"/>
          <p:cNvSpPr>
            <a:spLocks noGrp="1"/>
          </p:cNvSpPr>
          <p:nvPr>
            <p:ph type="ftr" sz="quarter" idx="11"/>
          </p:nvPr>
        </p:nvSpPr>
        <p:spPr/>
        <p:txBody>
          <a:bodyPr/>
          <a:lstStyle/>
          <a:p>
            <a:r>
              <a:rPr lang="en-US" dirty="0"/>
              <a:t>2023-2024 Scholarship Recipient</a:t>
            </a:r>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6413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E22FA14-6808-41F8-AC54-4C4C371DCC4C}" type="datetime1">
              <a:rPr lang="en-US" smtClean="0"/>
              <a:t>7/12/2023</a:t>
            </a:fld>
            <a:endParaRPr lang="en-US" dirty="0"/>
          </a:p>
        </p:txBody>
      </p:sp>
      <p:sp>
        <p:nvSpPr>
          <p:cNvPr id="8" name="Footer Placeholder 7"/>
          <p:cNvSpPr>
            <a:spLocks noGrp="1"/>
          </p:cNvSpPr>
          <p:nvPr>
            <p:ph type="ftr" sz="quarter" idx="11"/>
          </p:nvPr>
        </p:nvSpPr>
        <p:spPr/>
        <p:txBody>
          <a:bodyPr/>
          <a:lstStyle/>
          <a:p>
            <a:r>
              <a:rPr lang="en-US" dirty="0"/>
              <a:t>2023-2024 Scholarship Recipient</a:t>
            </a:r>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1091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ED8975-3960-4DB4-8C3B-D99A64B476E0}" type="datetime1">
              <a:rPr lang="en-US" smtClean="0"/>
              <a:t>7/12/2023</a:t>
            </a:fld>
            <a:endParaRPr lang="en-US" dirty="0"/>
          </a:p>
        </p:txBody>
      </p:sp>
      <p:sp>
        <p:nvSpPr>
          <p:cNvPr id="4" name="Footer Placeholder 3"/>
          <p:cNvSpPr>
            <a:spLocks noGrp="1"/>
          </p:cNvSpPr>
          <p:nvPr>
            <p:ph type="ftr" sz="quarter" idx="11"/>
          </p:nvPr>
        </p:nvSpPr>
        <p:spPr/>
        <p:txBody>
          <a:bodyPr/>
          <a:lstStyle/>
          <a:p>
            <a:r>
              <a:rPr lang="en-US" dirty="0"/>
              <a:t>2023-2024 Scholarship Recipient</a:t>
            </a:r>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6420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6DE43-7D57-4541-8E29-E8B4D32B862F}" type="datetime1">
              <a:rPr lang="en-US" smtClean="0"/>
              <a:t>7/12/2023</a:t>
            </a:fld>
            <a:endParaRPr lang="en-US" dirty="0"/>
          </a:p>
        </p:txBody>
      </p:sp>
      <p:sp>
        <p:nvSpPr>
          <p:cNvPr id="3" name="Footer Placeholder 2"/>
          <p:cNvSpPr>
            <a:spLocks noGrp="1"/>
          </p:cNvSpPr>
          <p:nvPr>
            <p:ph type="ftr" sz="quarter" idx="11"/>
          </p:nvPr>
        </p:nvSpPr>
        <p:spPr/>
        <p:txBody>
          <a:bodyPr/>
          <a:lstStyle/>
          <a:p>
            <a:r>
              <a:rPr lang="en-US" dirty="0"/>
              <a:t>2023-2024 Scholarship Recipient</a:t>
            </a:r>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598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5B79AEC7-4EA8-4F28-8FF5-306EC9CA688E}" type="datetime1">
              <a:rPr lang="en-US" smtClean="0"/>
              <a:t>7/12/2023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US" dirty="0"/>
              <a:t>2023-2024 Scholarship Recipient</a:t>
            </a:r>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9677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464E80A0-AE43-4268-809E-F1DBB41E5BE4}" type="datetime1">
              <a:rPr lang="en-US" smtClean="0"/>
              <a:t>7/12/2023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US" dirty="0"/>
              <a:t>2023-2024 Scholarship Recipient</a:t>
            </a:r>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662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02EB139A-1747-4F28-A940-96BF80A2F8CB}" type="datetime1">
              <a:rPr lang="en-US" smtClean="0"/>
              <a:t>7/12/2023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US" dirty="0"/>
              <a:t>2023-2024 Scholarship Recipient</a:t>
            </a:r>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352408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0E6CB3F9-3ACC-0C59-6725-57CC047D6D7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44860" y="0"/>
            <a:ext cx="12191979" cy="6857990"/>
          </a:xfrm>
          <a:prstGeom prst="rect">
            <a:avLst/>
          </a:prstGeom>
        </p:spPr>
      </p:pic>
      <p:sp>
        <p:nvSpPr>
          <p:cNvPr id="10"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alpha val="30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D58B5B03-F558-411B-B23E-B65754A8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rgbClr val="3FB2A0">
              <a:alpha val="40000"/>
            </a:srgbClr>
          </a:solidFill>
          <a:ln w="6350" cap="sq" cmpd="sng" algn="ctr">
            <a:noFill/>
            <a:prstDash val="solid"/>
            <a:miter lim="800000"/>
          </a:ln>
          <a:effectLst/>
        </p:spPr>
      </p:sp>
      <p:sp>
        <p:nvSpPr>
          <p:cNvPr id="14" name="Rectangle 1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FE021496-13DE-C67F-A60A-DA47FF88B783}"/>
              </a:ext>
            </a:extLst>
          </p:cNvPr>
          <p:cNvSpPr>
            <a:spLocks noGrp="1"/>
          </p:cNvSpPr>
          <p:nvPr>
            <p:ph type="ctrTitle"/>
          </p:nvPr>
        </p:nvSpPr>
        <p:spPr>
          <a:xfrm>
            <a:off x="1276055" y="2350017"/>
            <a:ext cx="4775075" cy="1630906"/>
          </a:xfrm>
        </p:spPr>
        <p:txBody>
          <a:bodyPr>
            <a:normAutofit/>
          </a:bodyPr>
          <a:lstStyle/>
          <a:p>
            <a:r>
              <a:rPr lang="en-US" sz="3700" b="1" dirty="0">
                <a:solidFill>
                  <a:schemeClr val="tx1"/>
                </a:solidFill>
              </a:rPr>
              <a:t> 2023-2024</a:t>
            </a:r>
            <a:br>
              <a:rPr lang="en-US" sz="3700" b="1" dirty="0">
                <a:solidFill>
                  <a:schemeClr val="tx1"/>
                </a:solidFill>
              </a:rPr>
            </a:br>
            <a:r>
              <a:rPr lang="en-US" sz="3700" b="1" dirty="0">
                <a:solidFill>
                  <a:schemeClr val="tx1"/>
                </a:solidFill>
              </a:rPr>
              <a:t> Scholarship             Recipients</a:t>
            </a:r>
          </a:p>
        </p:txBody>
      </p:sp>
      <p:sp>
        <p:nvSpPr>
          <p:cNvPr id="3" name="Subtitle 2">
            <a:extLst>
              <a:ext uri="{FF2B5EF4-FFF2-40B4-BE49-F238E27FC236}">
                <a16:creationId xmlns:a16="http://schemas.microsoft.com/office/drawing/2014/main" id="{B0EF3B9D-AA4F-5A93-0E68-64C425A89B2A}"/>
              </a:ext>
            </a:extLst>
          </p:cNvPr>
          <p:cNvSpPr>
            <a:spLocks noGrp="1"/>
          </p:cNvSpPr>
          <p:nvPr>
            <p:ph type="subTitle" idx="1"/>
          </p:nvPr>
        </p:nvSpPr>
        <p:spPr>
          <a:xfrm>
            <a:off x="1276055" y="3990546"/>
            <a:ext cx="4775075" cy="559656"/>
          </a:xfrm>
        </p:spPr>
        <p:txBody>
          <a:bodyPr>
            <a:normAutofit/>
          </a:bodyPr>
          <a:lstStyle/>
          <a:p>
            <a:pPr>
              <a:spcAft>
                <a:spcPts val="600"/>
              </a:spcAft>
            </a:pPr>
            <a:r>
              <a:rPr lang="en-US" b="1" dirty="0">
                <a:solidFill>
                  <a:schemeClr val="tx1"/>
                </a:solidFill>
              </a:rPr>
              <a:t>July 1, 2023</a:t>
            </a:r>
          </a:p>
        </p:txBody>
      </p:sp>
      <p:sp>
        <p:nvSpPr>
          <p:cNvPr id="16" name="Oval 15">
            <a:extLst>
              <a:ext uri="{FF2B5EF4-FFF2-40B4-BE49-F238E27FC236}">
                <a16:creationId xmlns:a16="http://schemas.microsoft.com/office/drawing/2014/main" id="{E96F2174-E60F-47D9-9BF3-8B9E7EF54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5814" y="5852160"/>
            <a:ext cx="548640" cy="548640"/>
          </a:xfrm>
          <a:prstGeom prst="ellipse">
            <a:avLst/>
          </a:prstGeom>
          <a:solidFill>
            <a:srgbClr val="3FB2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3638C9A0-2659-C440-1ABE-7966ED4E674F}"/>
              </a:ext>
            </a:extLst>
          </p:cNvPr>
          <p:cNvSpPr>
            <a:spLocks noGrp="1"/>
          </p:cNvSpPr>
          <p:nvPr>
            <p:ph type="ftr" sz="quarter" idx="11"/>
          </p:nvPr>
        </p:nvSpPr>
        <p:spPr/>
        <p:txBody>
          <a:bodyPr/>
          <a:lstStyle/>
          <a:p>
            <a:r>
              <a:rPr lang="en-US" dirty="0"/>
              <a:t>2023-2024 Scholarship Recipient</a:t>
            </a:r>
          </a:p>
        </p:txBody>
      </p:sp>
    </p:spTree>
    <p:extLst>
      <p:ext uri="{BB962C8B-B14F-4D97-AF65-F5344CB8AC3E}">
        <p14:creationId xmlns:p14="http://schemas.microsoft.com/office/powerpoint/2010/main" val="27557287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78D3-FDCD-6C58-664D-85ED81818300}"/>
              </a:ext>
            </a:extLst>
          </p:cNvPr>
          <p:cNvSpPr>
            <a:spLocks noGrp="1"/>
          </p:cNvSpPr>
          <p:nvPr>
            <p:ph type="title"/>
          </p:nvPr>
        </p:nvSpPr>
        <p:spPr>
          <a:xfrm>
            <a:off x="6579450" y="727627"/>
            <a:ext cx="4957553" cy="1645920"/>
          </a:xfrm>
        </p:spPr>
        <p:txBody>
          <a:bodyPr>
            <a:normAutofit/>
          </a:bodyPr>
          <a:lstStyle/>
          <a:p>
            <a:pPr algn="ctr"/>
            <a:r>
              <a:rPr lang="en-US" dirty="0"/>
              <a:t>Kaylee Rowell</a:t>
            </a:r>
          </a:p>
        </p:txBody>
      </p:sp>
      <p:pic>
        <p:nvPicPr>
          <p:cNvPr id="7" name="Content Placeholder 6" descr="A person sitting on stairs&#10;&#10;Description automatically generated with low confidence">
            <a:extLst>
              <a:ext uri="{FF2B5EF4-FFF2-40B4-BE49-F238E27FC236}">
                <a16:creationId xmlns:a16="http://schemas.microsoft.com/office/drawing/2014/main" id="{CCE63892-7892-C3BD-D0F7-EB8ED55E2124}"/>
              </a:ext>
            </a:extLst>
          </p:cNvPr>
          <p:cNvPicPr>
            <a:picLocks noChangeAspect="1"/>
          </p:cNvPicPr>
          <p:nvPr/>
        </p:nvPicPr>
        <p:blipFill rotWithShape="1">
          <a:blip r:embed="rId2">
            <a:extLst>
              <a:ext uri="{28A0092B-C50C-407E-A947-70E740481C1C}">
                <a14:useLocalDpi xmlns:a14="http://schemas.microsoft.com/office/drawing/2010/main" val="0"/>
              </a:ext>
            </a:extLst>
          </a:blip>
          <a:srcRect l="26839" r="25343" b="2"/>
          <a:stretch/>
        </p:blipFill>
        <p:spPr>
          <a:xfrm>
            <a:off x="1970680" y="1206900"/>
            <a:ext cx="2883589" cy="4462365"/>
          </a:xfrm>
          <a:prstGeom prst="rect">
            <a:avLst/>
          </a:prstGeom>
        </p:spPr>
      </p:pic>
      <p:sp>
        <p:nvSpPr>
          <p:cNvPr id="18" name="Content Placeholder 17">
            <a:extLst>
              <a:ext uri="{FF2B5EF4-FFF2-40B4-BE49-F238E27FC236}">
                <a16:creationId xmlns:a16="http://schemas.microsoft.com/office/drawing/2014/main" id="{0FC3A8FB-3086-CADD-18C8-27390CD20819}"/>
              </a:ext>
            </a:extLst>
          </p:cNvPr>
          <p:cNvSpPr>
            <a:spLocks noGrp="1"/>
          </p:cNvSpPr>
          <p:nvPr>
            <p:ph idx="1"/>
          </p:nvPr>
        </p:nvSpPr>
        <p:spPr>
          <a:xfrm>
            <a:off x="6579450" y="2538919"/>
            <a:ext cx="4957554" cy="3496120"/>
          </a:xfrm>
        </p:spPr>
        <p:txBody>
          <a:bodyPr>
            <a:normAutofit/>
          </a:bodyPr>
          <a:lstStyle/>
          <a:p>
            <a:endParaRPr lang="en-US" dirty="0"/>
          </a:p>
          <a:p>
            <a:r>
              <a:rPr lang="en-US" sz="1800" b="1" dirty="0"/>
              <a:t>Kaylee is the daughter of Tiya Gilbert and graduated from Alcoa High School.  Kaylee will be attending Lincoln Memorial University and majoring in Exercise Science.  </a:t>
            </a:r>
          </a:p>
          <a:p>
            <a:endParaRPr lang="en-US" dirty="0"/>
          </a:p>
        </p:txBody>
      </p:sp>
      <p:sp>
        <p:nvSpPr>
          <p:cNvPr id="4" name="Footer Placeholder 3">
            <a:extLst>
              <a:ext uri="{FF2B5EF4-FFF2-40B4-BE49-F238E27FC236}">
                <a16:creationId xmlns:a16="http://schemas.microsoft.com/office/drawing/2014/main" id="{D7E3CF22-D1B6-CF5B-960B-1967ABBF877A}"/>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1119779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48C6-BBAC-6077-6363-F98546E9E7F0}"/>
              </a:ext>
            </a:extLst>
          </p:cNvPr>
          <p:cNvSpPr>
            <a:spLocks noGrp="1"/>
          </p:cNvSpPr>
          <p:nvPr>
            <p:ph type="title"/>
          </p:nvPr>
        </p:nvSpPr>
        <p:spPr>
          <a:xfrm>
            <a:off x="6579450" y="727627"/>
            <a:ext cx="4957553" cy="1645920"/>
          </a:xfrm>
        </p:spPr>
        <p:txBody>
          <a:bodyPr>
            <a:normAutofit/>
          </a:bodyPr>
          <a:lstStyle/>
          <a:p>
            <a:pPr algn="ctr"/>
            <a:r>
              <a:rPr lang="en-US" dirty="0"/>
              <a:t>Peyton Potts</a:t>
            </a:r>
          </a:p>
        </p:txBody>
      </p:sp>
      <p:pic>
        <p:nvPicPr>
          <p:cNvPr id="7" name="Content Placeholder 6" descr="A young person in a graduation gown&#10;&#10;Description automatically generated with low confidence">
            <a:extLst>
              <a:ext uri="{FF2B5EF4-FFF2-40B4-BE49-F238E27FC236}">
                <a16:creationId xmlns:a16="http://schemas.microsoft.com/office/drawing/2014/main" id="{5AC45922-ED53-485D-37C0-C7DD94B22E23}"/>
              </a:ext>
            </a:extLst>
          </p:cNvPr>
          <p:cNvPicPr>
            <a:picLocks noChangeAspect="1"/>
          </p:cNvPicPr>
          <p:nvPr/>
        </p:nvPicPr>
        <p:blipFill rotWithShape="1">
          <a:blip r:embed="rId2">
            <a:extLst>
              <a:ext uri="{28A0092B-C50C-407E-A947-70E740481C1C}">
                <a14:useLocalDpi xmlns:a14="http://schemas.microsoft.com/office/drawing/2010/main" val="0"/>
              </a:ext>
            </a:extLst>
          </a:blip>
          <a:srcRect r="-2" b="12316"/>
          <a:stretch/>
        </p:blipFill>
        <p:spPr>
          <a:xfrm>
            <a:off x="1376777" y="1206900"/>
            <a:ext cx="4071395" cy="4462365"/>
          </a:xfrm>
          <a:prstGeom prst="rect">
            <a:avLst/>
          </a:prstGeom>
        </p:spPr>
      </p:pic>
      <p:sp>
        <p:nvSpPr>
          <p:cNvPr id="19" name="Content Placeholder 18">
            <a:extLst>
              <a:ext uri="{FF2B5EF4-FFF2-40B4-BE49-F238E27FC236}">
                <a16:creationId xmlns:a16="http://schemas.microsoft.com/office/drawing/2014/main" id="{5C06F9D8-D550-2955-CB2F-84D14D48832A}"/>
              </a:ext>
            </a:extLst>
          </p:cNvPr>
          <p:cNvSpPr>
            <a:spLocks noGrp="1"/>
          </p:cNvSpPr>
          <p:nvPr>
            <p:ph idx="1"/>
          </p:nvPr>
        </p:nvSpPr>
        <p:spPr>
          <a:xfrm>
            <a:off x="6579450" y="2538919"/>
            <a:ext cx="4957554" cy="3496120"/>
          </a:xfrm>
        </p:spPr>
        <p:txBody>
          <a:bodyPr>
            <a:normAutofit/>
          </a:bodyPr>
          <a:lstStyle/>
          <a:p>
            <a:endParaRPr lang="en-US" dirty="0"/>
          </a:p>
          <a:p>
            <a:r>
              <a:rPr lang="en-US" sz="1800" b="1" dirty="0"/>
              <a:t>Peyton is the daughter of Laghana Walker and graduated from Alcoa High School.  Peyton will be attending Berea College and majoring in Elementary Education.</a:t>
            </a:r>
          </a:p>
        </p:txBody>
      </p:sp>
      <p:sp>
        <p:nvSpPr>
          <p:cNvPr id="4" name="Footer Placeholder 3">
            <a:extLst>
              <a:ext uri="{FF2B5EF4-FFF2-40B4-BE49-F238E27FC236}">
                <a16:creationId xmlns:a16="http://schemas.microsoft.com/office/drawing/2014/main" id="{28FCB554-7307-4F27-792B-A0177FF5EBEE}"/>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endParaRPr lang="en-US"/>
          </a:p>
        </p:txBody>
      </p:sp>
      <p:pic>
        <p:nvPicPr>
          <p:cNvPr id="6" name="Picture 5" descr="A person wearing a graduation cap and gown&#10;&#10;Description automatically generated with medium confidence">
            <a:extLst>
              <a:ext uri="{FF2B5EF4-FFF2-40B4-BE49-F238E27FC236}">
                <a16:creationId xmlns:a16="http://schemas.microsoft.com/office/drawing/2014/main" id="{B46C38FF-85F6-C888-BA24-C47D847D930E}"/>
              </a:ext>
            </a:extLst>
          </p:cNvPr>
          <p:cNvPicPr>
            <a:picLocks noChangeAspect="1"/>
          </p:cNvPicPr>
          <p:nvPr/>
        </p:nvPicPr>
        <p:blipFill rotWithShape="1">
          <a:blip r:embed="rId3">
            <a:extLst>
              <a:ext uri="{28A0092B-C50C-407E-A947-70E740481C1C}">
                <a14:useLocalDpi xmlns:a14="http://schemas.microsoft.com/office/drawing/2010/main" val="0"/>
              </a:ext>
            </a:extLst>
          </a:blip>
          <a:srcRect l="14420" r="5819" b="-2"/>
          <a:stretch/>
        </p:blipFill>
        <p:spPr>
          <a:xfrm flipH="1" flipV="1">
            <a:off x="-5701552" y="7257746"/>
            <a:ext cx="818452" cy="1307192"/>
          </a:xfrm>
          <a:prstGeom prst="rect">
            <a:avLst/>
          </a:prstGeom>
        </p:spPr>
      </p:pic>
    </p:spTree>
    <p:extLst>
      <p:ext uri="{BB962C8B-B14F-4D97-AF65-F5344CB8AC3E}">
        <p14:creationId xmlns:p14="http://schemas.microsoft.com/office/powerpoint/2010/main" val="236846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1E5B-9E61-06CA-5A82-D7891CCC65F6}"/>
              </a:ext>
            </a:extLst>
          </p:cNvPr>
          <p:cNvSpPr>
            <a:spLocks noGrp="1"/>
          </p:cNvSpPr>
          <p:nvPr>
            <p:ph type="title"/>
          </p:nvPr>
        </p:nvSpPr>
        <p:spPr>
          <a:xfrm>
            <a:off x="6579450" y="727627"/>
            <a:ext cx="4957553" cy="1645920"/>
          </a:xfrm>
        </p:spPr>
        <p:txBody>
          <a:bodyPr>
            <a:normAutofit/>
          </a:bodyPr>
          <a:lstStyle/>
          <a:p>
            <a:pPr algn="ctr"/>
            <a:r>
              <a:rPr lang="en-US" dirty="0"/>
              <a:t>Jaedyn Sudderth</a:t>
            </a:r>
          </a:p>
        </p:txBody>
      </p:sp>
      <p:sp>
        <p:nvSpPr>
          <p:cNvPr id="22" name="Rectangle 21">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24" name="Rectangle 23">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Picture 5" descr="A picture containing human face, smile, person, portrait&#10;&#10;Description automatically generated">
            <a:extLst>
              <a:ext uri="{FF2B5EF4-FFF2-40B4-BE49-F238E27FC236}">
                <a16:creationId xmlns:a16="http://schemas.microsoft.com/office/drawing/2014/main" id="{8F8F8765-63F5-7BDE-650D-BEBA5C497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107" y="1206900"/>
            <a:ext cx="3558735" cy="4462365"/>
          </a:xfrm>
          <a:prstGeom prst="rect">
            <a:avLst/>
          </a:prstGeom>
        </p:spPr>
      </p:pic>
      <p:sp>
        <p:nvSpPr>
          <p:cNvPr id="3" name="Content Placeholder 2">
            <a:extLst>
              <a:ext uri="{FF2B5EF4-FFF2-40B4-BE49-F238E27FC236}">
                <a16:creationId xmlns:a16="http://schemas.microsoft.com/office/drawing/2014/main" id="{77E076E3-5329-EB1D-328B-F1F7DB8AFCBA}"/>
              </a:ext>
            </a:extLst>
          </p:cNvPr>
          <p:cNvSpPr>
            <a:spLocks noGrp="1"/>
          </p:cNvSpPr>
          <p:nvPr>
            <p:ph idx="1"/>
          </p:nvPr>
        </p:nvSpPr>
        <p:spPr>
          <a:xfrm>
            <a:off x="6579450" y="2538919"/>
            <a:ext cx="4957554" cy="3496120"/>
          </a:xfrm>
        </p:spPr>
        <p:txBody>
          <a:bodyPr>
            <a:normAutofit/>
          </a:bodyPr>
          <a:lstStyle/>
          <a:p>
            <a:endParaRPr lang="en-US" dirty="0"/>
          </a:p>
          <a:p>
            <a:pPr algn="just"/>
            <a:r>
              <a:rPr lang="en-US" sz="2000" b="1" dirty="0"/>
              <a:t>Jaedyn is the daughter of Dara and Chad Smith and graduated from Alcoa High School.  Jaedyn will be attending Maryville College and majoring in English for Teacher Licensure.</a:t>
            </a:r>
          </a:p>
          <a:p>
            <a:endParaRPr lang="en-US" dirty="0"/>
          </a:p>
        </p:txBody>
      </p:sp>
      <p:sp>
        <p:nvSpPr>
          <p:cNvPr id="4" name="Footer Placeholder 3">
            <a:extLst>
              <a:ext uri="{FF2B5EF4-FFF2-40B4-BE49-F238E27FC236}">
                <a16:creationId xmlns:a16="http://schemas.microsoft.com/office/drawing/2014/main" id="{68B0B1A8-7E26-B264-E3D4-C2C32E015249}"/>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116851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52AE-A634-7F1B-8DF2-7EC7DD70BC70}"/>
              </a:ext>
            </a:extLst>
          </p:cNvPr>
          <p:cNvSpPr>
            <a:spLocks noGrp="1"/>
          </p:cNvSpPr>
          <p:nvPr>
            <p:ph type="title"/>
          </p:nvPr>
        </p:nvSpPr>
        <p:spPr>
          <a:xfrm>
            <a:off x="6579450" y="727627"/>
            <a:ext cx="4957553" cy="1645920"/>
          </a:xfrm>
        </p:spPr>
        <p:txBody>
          <a:bodyPr>
            <a:normAutofit/>
          </a:bodyPr>
          <a:lstStyle/>
          <a:p>
            <a:pPr algn="ctr"/>
            <a:r>
              <a:rPr lang="en-US" dirty="0"/>
              <a:t>Kymiyah Turney</a:t>
            </a:r>
          </a:p>
        </p:txBody>
      </p:sp>
      <p:sp>
        <p:nvSpPr>
          <p:cNvPr id="20" name="Rectangle 1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Picture 5" descr="A person in a graduation gown holding a book&#10;&#10;Description automatically generated with low confidence">
            <a:extLst>
              <a:ext uri="{FF2B5EF4-FFF2-40B4-BE49-F238E27FC236}">
                <a16:creationId xmlns:a16="http://schemas.microsoft.com/office/drawing/2014/main" id="{560BC5DC-50CC-B61E-AD73-734544D03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81292" y="1764695"/>
            <a:ext cx="4462365" cy="3346773"/>
          </a:xfrm>
          <a:prstGeom prst="rect">
            <a:avLst/>
          </a:prstGeom>
        </p:spPr>
      </p:pic>
      <p:sp>
        <p:nvSpPr>
          <p:cNvPr id="3" name="Content Placeholder 2">
            <a:extLst>
              <a:ext uri="{FF2B5EF4-FFF2-40B4-BE49-F238E27FC236}">
                <a16:creationId xmlns:a16="http://schemas.microsoft.com/office/drawing/2014/main" id="{601F5ACD-0417-F42F-C360-D481A0892291}"/>
              </a:ext>
            </a:extLst>
          </p:cNvPr>
          <p:cNvSpPr>
            <a:spLocks noGrp="1"/>
          </p:cNvSpPr>
          <p:nvPr>
            <p:ph idx="1"/>
          </p:nvPr>
        </p:nvSpPr>
        <p:spPr>
          <a:xfrm>
            <a:off x="6579450" y="2538919"/>
            <a:ext cx="4957554" cy="3496120"/>
          </a:xfrm>
        </p:spPr>
        <p:txBody>
          <a:bodyPr>
            <a:normAutofit/>
          </a:bodyPr>
          <a:lstStyle/>
          <a:p>
            <a:endParaRPr lang="en-US" b="1" dirty="0"/>
          </a:p>
          <a:p>
            <a:pPr algn="just"/>
            <a:r>
              <a:rPr lang="en-US" sz="1800" b="1" dirty="0"/>
              <a:t>Kymiyah is the daughter of Richard Turney and Jessica Johnson and graduated from Heritage High School.  Kymiyah will be attending Tennessee School of Beauty majoring in Cosmetology.</a:t>
            </a:r>
          </a:p>
        </p:txBody>
      </p:sp>
      <p:sp>
        <p:nvSpPr>
          <p:cNvPr id="4" name="Footer Placeholder 3">
            <a:extLst>
              <a:ext uri="{FF2B5EF4-FFF2-40B4-BE49-F238E27FC236}">
                <a16:creationId xmlns:a16="http://schemas.microsoft.com/office/drawing/2014/main" id="{05473F99-F951-95FC-0DBD-9B279106A468}"/>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879077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C866-9A5D-14C7-7A46-07A502740A14}"/>
              </a:ext>
            </a:extLst>
          </p:cNvPr>
          <p:cNvSpPr>
            <a:spLocks noGrp="1"/>
          </p:cNvSpPr>
          <p:nvPr>
            <p:ph type="title"/>
          </p:nvPr>
        </p:nvSpPr>
        <p:spPr>
          <a:xfrm>
            <a:off x="723619" y="891241"/>
            <a:ext cx="3939084" cy="5075519"/>
          </a:xfrm>
        </p:spPr>
        <p:txBody>
          <a:bodyPr>
            <a:normAutofit/>
          </a:bodyPr>
          <a:lstStyle/>
          <a:p>
            <a:pPr algn="ctr"/>
            <a:r>
              <a:rPr lang="en-US" dirty="0"/>
              <a:t>Updates!!!!</a:t>
            </a:r>
          </a:p>
        </p:txBody>
      </p:sp>
      <p:sp>
        <p:nvSpPr>
          <p:cNvPr id="10" name="Content Placeholder 9">
            <a:extLst>
              <a:ext uri="{FF2B5EF4-FFF2-40B4-BE49-F238E27FC236}">
                <a16:creationId xmlns:a16="http://schemas.microsoft.com/office/drawing/2014/main" id="{3788035D-FF3A-AF2B-C17E-7BC9AD651D30}"/>
              </a:ext>
            </a:extLst>
          </p:cNvPr>
          <p:cNvSpPr>
            <a:spLocks noGrp="1"/>
          </p:cNvSpPr>
          <p:nvPr>
            <p:ph idx="1"/>
          </p:nvPr>
        </p:nvSpPr>
        <p:spPr>
          <a:xfrm>
            <a:off x="5300812" y="891241"/>
            <a:ext cx="5978834" cy="5075519"/>
          </a:xfrm>
        </p:spPr>
        <p:txBody>
          <a:bodyPr anchor="ctr">
            <a:normAutofit/>
          </a:bodyPr>
          <a:lstStyle/>
          <a:p>
            <a:endParaRPr lang="en-US" dirty="0"/>
          </a:p>
          <a:p>
            <a:endParaRPr lang="en-US" dirty="0"/>
          </a:p>
          <a:p>
            <a:r>
              <a:rPr lang="en-US" sz="2000" b="1" dirty="0"/>
              <a:t>Morgan Raiford</a:t>
            </a:r>
            <a:r>
              <a:rPr lang="en-US" sz="2000" dirty="0"/>
              <a:t> is the current recipient of the four-year </a:t>
            </a:r>
            <a:r>
              <a:rPr lang="en-US" sz="2000" b="1" dirty="0"/>
              <a:t>Peggy Miller Hill Scholarship</a:t>
            </a:r>
            <a:r>
              <a:rPr lang="en-US" sz="2000" dirty="0"/>
              <a:t>. Morgan just finished her freshman year at East Tennessee State University.  </a:t>
            </a:r>
          </a:p>
          <a:p>
            <a:r>
              <a:rPr lang="en-US" sz="2000" dirty="0"/>
              <a:t>Morgan will begin her sophomore year in the fall and major in Criminology</a:t>
            </a:r>
            <a:r>
              <a:rPr lang="en-US" sz="2000"/>
              <a:t>.  </a:t>
            </a:r>
            <a:endParaRPr lang="en-US" sz="2000" dirty="0"/>
          </a:p>
          <a:p>
            <a:endParaRPr lang="en-US" dirty="0"/>
          </a:p>
          <a:p>
            <a:endParaRPr lang="en-US" dirty="0"/>
          </a:p>
          <a:p>
            <a:endParaRPr lang="en-US" dirty="0"/>
          </a:p>
          <a:p>
            <a:endParaRPr lang="en-US" dirty="0"/>
          </a:p>
          <a:p>
            <a:r>
              <a:rPr lang="en-US" dirty="0"/>
              <a:t>(Peggy Miller Hill Scholarship Recipient)</a:t>
            </a:r>
          </a:p>
        </p:txBody>
      </p:sp>
      <p:sp>
        <p:nvSpPr>
          <p:cNvPr id="4" name="Footer Placeholder 3">
            <a:extLst>
              <a:ext uri="{FF2B5EF4-FFF2-40B4-BE49-F238E27FC236}">
                <a16:creationId xmlns:a16="http://schemas.microsoft.com/office/drawing/2014/main" id="{69414D14-71ED-206A-49C1-B9425C229163}"/>
              </a:ext>
            </a:extLst>
          </p:cNvPr>
          <p:cNvSpPr>
            <a:spLocks noGrp="1"/>
          </p:cNvSpPr>
          <p:nvPr>
            <p:ph type="ftr" sz="quarter" idx="11"/>
          </p:nvPr>
        </p:nvSpPr>
        <p:spPr>
          <a:xfrm>
            <a:off x="866440" y="6103920"/>
            <a:ext cx="5212080" cy="274320"/>
          </a:xfrm>
        </p:spPr>
        <p:txBody>
          <a:bodyPr>
            <a:normAutofit/>
          </a:bodyPr>
          <a:lstStyle/>
          <a:p>
            <a:pPr>
              <a:spcAft>
                <a:spcPts val="600"/>
              </a:spcAft>
            </a:pPr>
            <a:r>
              <a:rPr lang="en-US" dirty="0"/>
              <a:t>2023-2024 Scholarship Recipient</a:t>
            </a:r>
            <a:endParaRPr lang="en-US"/>
          </a:p>
        </p:txBody>
      </p:sp>
    </p:spTree>
    <p:extLst>
      <p:ext uri="{BB962C8B-B14F-4D97-AF65-F5344CB8AC3E}">
        <p14:creationId xmlns:p14="http://schemas.microsoft.com/office/powerpoint/2010/main" val="214040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A2FC-5019-451A-BB35-DAB0B099EDB1}"/>
              </a:ext>
            </a:extLst>
          </p:cNvPr>
          <p:cNvSpPr>
            <a:spLocks noGrp="1"/>
          </p:cNvSpPr>
          <p:nvPr>
            <p:ph type="title"/>
          </p:nvPr>
        </p:nvSpPr>
        <p:spPr>
          <a:xfrm>
            <a:off x="6579450" y="727627"/>
            <a:ext cx="4957553" cy="1645920"/>
          </a:xfrm>
        </p:spPr>
        <p:txBody>
          <a:bodyPr>
            <a:normAutofit/>
          </a:bodyPr>
          <a:lstStyle/>
          <a:p>
            <a:pPr algn="ctr"/>
            <a:r>
              <a:rPr lang="en-US" dirty="0"/>
              <a:t>Samir Shereef</a:t>
            </a:r>
          </a:p>
        </p:txBody>
      </p:sp>
      <p:sp>
        <p:nvSpPr>
          <p:cNvPr id="11" name="Rectangle 1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0" name="Rectangle 1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Picture 5" descr="A person in a tuxedo smiling&#10;&#10;Description automatically generated with medium confidence">
            <a:extLst>
              <a:ext uri="{FF2B5EF4-FFF2-40B4-BE49-F238E27FC236}">
                <a16:creationId xmlns:a16="http://schemas.microsoft.com/office/drawing/2014/main" id="{DFB4F8D3-8AC0-9DB4-08D4-602CBF2E2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81292" y="1764695"/>
            <a:ext cx="4462365" cy="3346773"/>
          </a:xfrm>
          <a:prstGeom prst="rect">
            <a:avLst/>
          </a:prstGeom>
        </p:spPr>
      </p:pic>
      <p:sp>
        <p:nvSpPr>
          <p:cNvPr id="3" name="Content Placeholder 2">
            <a:extLst>
              <a:ext uri="{FF2B5EF4-FFF2-40B4-BE49-F238E27FC236}">
                <a16:creationId xmlns:a16="http://schemas.microsoft.com/office/drawing/2014/main" id="{F9100DFA-84A5-39B0-BE67-EC3AEAFDAFE4}"/>
              </a:ext>
            </a:extLst>
          </p:cNvPr>
          <p:cNvSpPr>
            <a:spLocks noGrp="1"/>
          </p:cNvSpPr>
          <p:nvPr>
            <p:ph idx="1"/>
          </p:nvPr>
        </p:nvSpPr>
        <p:spPr>
          <a:xfrm>
            <a:off x="6579450" y="1973651"/>
            <a:ext cx="4957554" cy="3496120"/>
          </a:xfrm>
        </p:spPr>
        <p:txBody>
          <a:bodyPr>
            <a:normAutofit/>
          </a:bodyPr>
          <a:lstStyle/>
          <a:p>
            <a:endParaRPr lang="en-US" dirty="0"/>
          </a:p>
          <a:p>
            <a:pPr algn="just"/>
            <a:r>
              <a:rPr lang="en-US" sz="1800" b="1" dirty="0"/>
              <a:t>Samir is the son of Janine Shereef and graduated from Alcoa High School.  Samir will be attending Austin Peay State University and majoring in Business Administration.  </a:t>
            </a:r>
          </a:p>
          <a:p>
            <a:endParaRPr lang="en-US" dirty="0"/>
          </a:p>
          <a:p>
            <a:endParaRPr lang="en-US" dirty="0"/>
          </a:p>
          <a:p>
            <a:endParaRPr lang="en-US" dirty="0"/>
          </a:p>
          <a:p>
            <a:endParaRPr lang="en-US" dirty="0"/>
          </a:p>
          <a:p>
            <a:pPr algn="ctr"/>
            <a:r>
              <a:rPr lang="en-US" b="1" dirty="0"/>
              <a:t>(Class of 1970 Scholarship Recipient)</a:t>
            </a:r>
          </a:p>
        </p:txBody>
      </p:sp>
      <p:sp>
        <p:nvSpPr>
          <p:cNvPr id="4" name="Footer Placeholder 3">
            <a:extLst>
              <a:ext uri="{FF2B5EF4-FFF2-40B4-BE49-F238E27FC236}">
                <a16:creationId xmlns:a16="http://schemas.microsoft.com/office/drawing/2014/main" id="{3CA4424F-19F7-A549-5DEA-92A333AEB1C9}"/>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328639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3D4EAA4B-308A-E15C-B6F0-384396130598}"/>
              </a:ext>
            </a:extLst>
          </p:cNvPr>
          <p:cNvSpPr>
            <a:spLocks noGrp="1"/>
          </p:cNvSpPr>
          <p:nvPr>
            <p:ph type="title"/>
          </p:nvPr>
        </p:nvSpPr>
        <p:spPr>
          <a:xfrm>
            <a:off x="866440" y="950495"/>
            <a:ext cx="3462079" cy="4857262"/>
          </a:xfrm>
        </p:spPr>
        <p:txBody>
          <a:bodyPr>
            <a:normAutofit/>
          </a:bodyPr>
          <a:lstStyle/>
          <a:p>
            <a:r>
              <a:rPr lang="en-US" sz="2000" b="1" dirty="0">
                <a:solidFill>
                  <a:srgbClr val="FFFFFF"/>
                </a:solidFill>
              </a:rPr>
              <a:t>This is the second year of eligibility for students that received the initial</a:t>
            </a:r>
            <a:r>
              <a:rPr lang="en-US" sz="2000" b="1" i="1" dirty="0">
                <a:solidFill>
                  <a:srgbClr val="FFFFFF"/>
                </a:solidFill>
              </a:rPr>
              <a:t> </a:t>
            </a:r>
            <a:r>
              <a:rPr lang="en-US" sz="2000" b="1" i="1" dirty="0" err="1">
                <a:solidFill>
                  <a:srgbClr val="FFFFFF"/>
                </a:solidFill>
              </a:rPr>
              <a:t>Altar’d</a:t>
            </a:r>
            <a:r>
              <a:rPr lang="en-US" sz="2000" b="1" i="1" dirty="0">
                <a:solidFill>
                  <a:srgbClr val="FFFFFF"/>
                </a:solidFill>
              </a:rPr>
              <a:t> State Scholarship Awards</a:t>
            </a:r>
            <a:r>
              <a:rPr lang="en-US" sz="2000" b="1" dirty="0">
                <a:solidFill>
                  <a:srgbClr val="FFFFFF"/>
                </a:solidFill>
              </a:rPr>
              <a:t>.  </a:t>
            </a:r>
            <a:br>
              <a:rPr lang="en-US" sz="2000" b="1" dirty="0">
                <a:solidFill>
                  <a:srgbClr val="FFFFFF"/>
                </a:solidFill>
              </a:rPr>
            </a:br>
            <a:br>
              <a:rPr lang="en-US" sz="2000" b="1" dirty="0">
                <a:solidFill>
                  <a:srgbClr val="FFFFFF"/>
                </a:solidFill>
              </a:rPr>
            </a:br>
            <a:r>
              <a:rPr lang="en-US" sz="2000" b="1" dirty="0">
                <a:solidFill>
                  <a:srgbClr val="FFFFFF"/>
                </a:solidFill>
              </a:rPr>
              <a:t>Congratulations to these students on completing their freshman year!!</a:t>
            </a:r>
            <a:br>
              <a:rPr lang="en-US" sz="2000" b="1" dirty="0">
                <a:solidFill>
                  <a:srgbClr val="FFFFFF"/>
                </a:solidFill>
              </a:rPr>
            </a:br>
            <a:endParaRPr lang="en-US" sz="2000" dirty="0">
              <a:solidFill>
                <a:srgbClr val="FFFFFF"/>
              </a:solidFill>
            </a:endParaRPr>
          </a:p>
        </p:txBody>
      </p:sp>
      <p:sp>
        <p:nvSpPr>
          <p:cNvPr id="3" name="Content Placeholder 2">
            <a:extLst>
              <a:ext uri="{FF2B5EF4-FFF2-40B4-BE49-F238E27FC236}">
                <a16:creationId xmlns:a16="http://schemas.microsoft.com/office/drawing/2014/main" id="{48D8035D-5966-6CA0-0A68-030D117D0537}"/>
              </a:ext>
            </a:extLst>
          </p:cNvPr>
          <p:cNvSpPr>
            <a:spLocks noGrp="1"/>
          </p:cNvSpPr>
          <p:nvPr>
            <p:ph idx="1"/>
          </p:nvPr>
        </p:nvSpPr>
        <p:spPr>
          <a:xfrm>
            <a:off x="4963691" y="967120"/>
            <a:ext cx="6212310" cy="4857262"/>
          </a:xfrm>
        </p:spPr>
        <p:txBody>
          <a:bodyPr anchor="ctr">
            <a:normAutofit/>
          </a:bodyPr>
          <a:lstStyle/>
          <a:p>
            <a:pPr marL="0" indent="0">
              <a:buNone/>
            </a:pPr>
            <a:r>
              <a:rPr lang="en-US" sz="2000" b="1" dirty="0">
                <a:solidFill>
                  <a:srgbClr val="FFFFFF"/>
                </a:solidFill>
              </a:rPr>
              <a:t>Attending East Tennessee State University</a:t>
            </a:r>
          </a:p>
          <a:p>
            <a:pPr marL="0" indent="0" algn="ctr">
              <a:buNone/>
            </a:pPr>
            <a:r>
              <a:rPr lang="en-US" sz="2000" b="1" i="1" dirty="0">
                <a:solidFill>
                  <a:srgbClr val="FFFFFF"/>
                </a:solidFill>
              </a:rPr>
              <a:t>Asha Cole</a:t>
            </a:r>
            <a:r>
              <a:rPr lang="en-US" sz="2000" b="1" dirty="0">
                <a:solidFill>
                  <a:srgbClr val="FFFFFF"/>
                </a:solidFill>
              </a:rPr>
              <a:t> (Contemporary Music Performance &amp; Production)</a:t>
            </a:r>
          </a:p>
          <a:p>
            <a:pPr marL="0" indent="0" algn="ctr">
              <a:buNone/>
            </a:pPr>
            <a:r>
              <a:rPr lang="en-US" sz="2000" b="1" i="1" dirty="0">
                <a:solidFill>
                  <a:srgbClr val="FFFFFF"/>
                </a:solidFill>
              </a:rPr>
              <a:t>Grace Neve</a:t>
            </a:r>
            <a:r>
              <a:rPr lang="en-US" sz="2000" b="1" dirty="0">
                <a:solidFill>
                  <a:srgbClr val="FFFFFF"/>
                </a:solidFill>
              </a:rPr>
              <a:t> (Pre-Health)</a:t>
            </a:r>
          </a:p>
          <a:p>
            <a:pPr marL="0" indent="0" algn="ctr">
              <a:buNone/>
            </a:pPr>
            <a:r>
              <a:rPr lang="en-US" sz="2000" b="1" i="1" dirty="0">
                <a:solidFill>
                  <a:srgbClr val="FFFFFF"/>
                </a:solidFill>
              </a:rPr>
              <a:t>Morgan Raiford</a:t>
            </a:r>
            <a:r>
              <a:rPr lang="en-US" sz="2000" b="1" dirty="0">
                <a:solidFill>
                  <a:srgbClr val="FFFFFF"/>
                </a:solidFill>
              </a:rPr>
              <a:t> (Criminology)</a:t>
            </a:r>
          </a:p>
          <a:p>
            <a:pPr marL="0" indent="0" algn="ctr">
              <a:buNone/>
            </a:pPr>
            <a:r>
              <a:rPr lang="en-US" sz="2000" b="1" i="1" dirty="0">
                <a:solidFill>
                  <a:srgbClr val="FFFFFF"/>
                </a:solidFill>
              </a:rPr>
              <a:t>Gabrielle Walker</a:t>
            </a:r>
            <a:r>
              <a:rPr lang="en-US" sz="2000" b="1" dirty="0">
                <a:solidFill>
                  <a:srgbClr val="FFFFFF"/>
                </a:solidFill>
              </a:rPr>
              <a:t> (Architectural Interior Design)</a:t>
            </a:r>
          </a:p>
          <a:p>
            <a:pPr marL="0" indent="0" algn="ctr">
              <a:buNone/>
            </a:pPr>
            <a:endParaRPr lang="en-US" sz="2000" b="1" dirty="0">
              <a:solidFill>
                <a:srgbClr val="FFFFFF"/>
              </a:solidFill>
            </a:endParaRPr>
          </a:p>
          <a:p>
            <a:pPr marL="0" indent="0">
              <a:buNone/>
            </a:pPr>
            <a:r>
              <a:rPr lang="en-US" sz="2000" b="1" dirty="0">
                <a:solidFill>
                  <a:srgbClr val="FFFFFF"/>
                </a:solidFill>
              </a:rPr>
              <a:t>Attending North Carolina A&amp;T</a:t>
            </a:r>
          </a:p>
          <a:p>
            <a:pPr marL="0" indent="0" algn="ctr">
              <a:buNone/>
            </a:pPr>
            <a:r>
              <a:rPr lang="en-US" sz="2000" b="1" i="1" dirty="0" err="1">
                <a:solidFill>
                  <a:srgbClr val="FFFFFF"/>
                </a:solidFill>
              </a:rPr>
              <a:t>Dereke</a:t>
            </a:r>
            <a:r>
              <a:rPr lang="en-US" sz="2000" b="1" i="1" dirty="0">
                <a:solidFill>
                  <a:srgbClr val="FFFFFF"/>
                </a:solidFill>
              </a:rPr>
              <a:t> Foster, Jr.</a:t>
            </a:r>
            <a:r>
              <a:rPr lang="en-US" sz="2000" b="1" dirty="0">
                <a:solidFill>
                  <a:srgbClr val="FFFFFF"/>
                </a:solidFill>
              </a:rPr>
              <a:t> (Electrical Engineering)</a:t>
            </a:r>
          </a:p>
        </p:txBody>
      </p:sp>
      <p:sp>
        <p:nvSpPr>
          <p:cNvPr id="4" name="Footer Placeholder 3">
            <a:extLst>
              <a:ext uri="{FF2B5EF4-FFF2-40B4-BE49-F238E27FC236}">
                <a16:creationId xmlns:a16="http://schemas.microsoft.com/office/drawing/2014/main" id="{137B70BF-FB95-2EEE-0BC9-829CBEFB4FF6}"/>
              </a:ext>
            </a:extLst>
          </p:cNvPr>
          <p:cNvSpPr>
            <a:spLocks noGrp="1"/>
          </p:cNvSpPr>
          <p:nvPr>
            <p:ph type="ftr" sz="quarter" idx="11"/>
          </p:nvPr>
        </p:nvSpPr>
        <p:spPr>
          <a:xfrm>
            <a:off x="1066800" y="640080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292755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BBBF70-6ABC-46E8-A293-73A60B8E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05388887-43DC-4FAF-9400-7925701AF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9311549-FB55-40F2-7872-365B05DFA0B3}"/>
              </a:ext>
            </a:extLst>
          </p:cNvPr>
          <p:cNvSpPr>
            <a:spLocks noGrp="1"/>
          </p:cNvSpPr>
          <p:nvPr>
            <p:ph type="ctrTitle"/>
          </p:nvPr>
        </p:nvSpPr>
        <p:spPr>
          <a:xfrm>
            <a:off x="5353249" y="1916670"/>
            <a:ext cx="5716338" cy="3042706"/>
          </a:xfrm>
        </p:spPr>
        <p:txBody>
          <a:bodyPr>
            <a:normAutofit/>
          </a:bodyPr>
          <a:lstStyle/>
          <a:p>
            <a:r>
              <a:rPr lang="en-US" sz="5000" dirty="0"/>
              <a:t>Congratulation!!!</a:t>
            </a:r>
          </a:p>
        </p:txBody>
      </p:sp>
      <p:sp>
        <p:nvSpPr>
          <p:cNvPr id="3" name="Subtitle 2">
            <a:extLst>
              <a:ext uri="{FF2B5EF4-FFF2-40B4-BE49-F238E27FC236}">
                <a16:creationId xmlns:a16="http://schemas.microsoft.com/office/drawing/2014/main" id="{2BF37ADA-317C-528A-5319-919A97A6A56E}"/>
              </a:ext>
            </a:extLst>
          </p:cNvPr>
          <p:cNvSpPr>
            <a:spLocks noGrp="1"/>
          </p:cNvSpPr>
          <p:nvPr>
            <p:ph type="subTitle" idx="1"/>
          </p:nvPr>
        </p:nvSpPr>
        <p:spPr>
          <a:xfrm>
            <a:off x="5533786" y="4969752"/>
            <a:ext cx="5355264" cy="663286"/>
          </a:xfrm>
        </p:spPr>
        <p:txBody>
          <a:bodyPr>
            <a:normAutofit lnSpcReduction="10000"/>
          </a:bodyPr>
          <a:lstStyle/>
          <a:p>
            <a:r>
              <a:rPr lang="en-US" dirty="0"/>
              <a:t> </a:t>
            </a:r>
          </a:p>
          <a:p>
            <a:r>
              <a:rPr lang="en-US" dirty="0"/>
              <a:t> </a:t>
            </a:r>
          </a:p>
        </p:txBody>
      </p:sp>
      <p:sp>
        <p:nvSpPr>
          <p:cNvPr id="15" name="Rectangle 14">
            <a:extLst>
              <a:ext uri="{FF2B5EF4-FFF2-40B4-BE49-F238E27FC236}">
                <a16:creationId xmlns:a16="http://schemas.microsoft.com/office/drawing/2014/main" id="{2F2FD4B7-706B-4F5C-A0C7-7D69677C7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26E6DC6E-1FA3-4048-B867-BDB51763F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066135-B6C1-4001-B7CC-53A443DF25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AD82B4-5F4B-4968-B15E-29DCF8592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8" name="Graphic 7" descr="Shooting star">
            <a:extLst>
              <a:ext uri="{FF2B5EF4-FFF2-40B4-BE49-F238E27FC236}">
                <a16:creationId xmlns:a16="http://schemas.microsoft.com/office/drawing/2014/main" id="{0C5FFDF9-AC34-6673-AD56-9140634035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1170" y="1561990"/>
            <a:ext cx="3752067" cy="3752067"/>
          </a:xfrm>
          <a:prstGeom prst="rect">
            <a:avLst/>
          </a:prstGeom>
        </p:spPr>
      </p:pic>
      <p:sp>
        <p:nvSpPr>
          <p:cNvPr id="4" name="Footer Placeholder 3">
            <a:extLst>
              <a:ext uri="{FF2B5EF4-FFF2-40B4-BE49-F238E27FC236}">
                <a16:creationId xmlns:a16="http://schemas.microsoft.com/office/drawing/2014/main" id="{744E0C9A-FBA2-AB4D-0B65-39AEF4038EB4}"/>
              </a:ext>
            </a:extLst>
          </p:cNvPr>
          <p:cNvSpPr>
            <a:spLocks noGrp="1"/>
          </p:cNvSpPr>
          <p:nvPr>
            <p:ph type="ftr" sz="quarter" idx="11"/>
          </p:nvPr>
        </p:nvSpPr>
        <p:spPr>
          <a:xfrm>
            <a:off x="1561708" y="5815065"/>
            <a:ext cx="5797688" cy="22860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30051406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5761-5EB9-C37E-3009-DE0480AC8E54}"/>
              </a:ext>
            </a:extLst>
          </p:cNvPr>
          <p:cNvSpPr>
            <a:spLocks noGrp="1"/>
          </p:cNvSpPr>
          <p:nvPr>
            <p:ph type="title"/>
          </p:nvPr>
        </p:nvSpPr>
        <p:spPr/>
        <p:txBody>
          <a:bodyPr/>
          <a:lstStyle/>
          <a:p>
            <a:pPr algn="ctr"/>
            <a:r>
              <a:rPr lang="en-US" sz="6000" dirty="0"/>
              <a:t>The Beginning - </a:t>
            </a:r>
            <a:r>
              <a:rPr lang="en-US" dirty="0"/>
              <a:t>		</a:t>
            </a:r>
          </a:p>
        </p:txBody>
      </p:sp>
      <p:sp>
        <p:nvSpPr>
          <p:cNvPr id="3" name="Content Placeholder 2">
            <a:extLst>
              <a:ext uri="{FF2B5EF4-FFF2-40B4-BE49-F238E27FC236}">
                <a16:creationId xmlns:a16="http://schemas.microsoft.com/office/drawing/2014/main" id="{28A499EA-0069-568F-3F57-42F347C9D5F3}"/>
              </a:ext>
            </a:extLst>
          </p:cNvPr>
          <p:cNvSpPr>
            <a:spLocks noGrp="1"/>
          </p:cNvSpPr>
          <p:nvPr>
            <p:ph idx="1"/>
          </p:nvPr>
        </p:nvSpPr>
        <p:spPr/>
        <p:txBody>
          <a:bodyPr>
            <a:normAutofit/>
          </a:bodyPr>
          <a:lstStyle/>
          <a:p>
            <a:pPr algn="just"/>
            <a:endParaRPr lang="en-US" sz="2400" b="1" dirty="0"/>
          </a:p>
          <a:p>
            <a:pPr algn="just"/>
            <a:r>
              <a:rPr lang="en-US" sz="2400" b="1" dirty="0"/>
              <a:t>The Charles M. Hall Alumni Association began in 1991 with the goal of improving the quality of life in the community.  To achieve this goal the Association would support the youth by providing scholarships. </a:t>
            </a:r>
          </a:p>
          <a:p>
            <a:pPr algn="just"/>
            <a:r>
              <a:rPr lang="en-US" sz="2400" b="1" dirty="0"/>
              <a:t>In the beginning, fundraising activities were limited.  As such, the Association was thrilled to be able to award and fund two (2) scholarships.</a:t>
            </a:r>
          </a:p>
        </p:txBody>
      </p:sp>
      <p:sp>
        <p:nvSpPr>
          <p:cNvPr id="4" name="Footer Placeholder 3">
            <a:extLst>
              <a:ext uri="{FF2B5EF4-FFF2-40B4-BE49-F238E27FC236}">
                <a16:creationId xmlns:a16="http://schemas.microsoft.com/office/drawing/2014/main" id="{A4078E98-6144-4767-18D7-DE48C2D275E4}"/>
              </a:ext>
            </a:extLst>
          </p:cNvPr>
          <p:cNvSpPr>
            <a:spLocks noGrp="1"/>
          </p:cNvSpPr>
          <p:nvPr>
            <p:ph type="ftr" sz="quarter" idx="11"/>
          </p:nvPr>
        </p:nvSpPr>
        <p:spPr/>
        <p:txBody>
          <a:bodyPr/>
          <a:lstStyle/>
          <a:p>
            <a:r>
              <a:rPr lang="en-US" dirty="0"/>
              <a:t>2023-2024 Scholarship Recipient</a:t>
            </a:r>
          </a:p>
        </p:txBody>
      </p:sp>
    </p:spTree>
    <p:extLst>
      <p:ext uri="{BB962C8B-B14F-4D97-AF65-F5344CB8AC3E}">
        <p14:creationId xmlns:p14="http://schemas.microsoft.com/office/powerpoint/2010/main" val="92339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4C5D-DCC4-21D2-8B2D-4C62805E1D4C}"/>
              </a:ext>
            </a:extLst>
          </p:cNvPr>
          <p:cNvSpPr>
            <a:spLocks noGrp="1"/>
          </p:cNvSpPr>
          <p:nvPr>
            <p:ph type="title"/>
          </p:nvPr>
        </p:nvSpPr>
        <p:spPr/>
        <p:txBody>
          <a:bodyPr/>
          <a:lstStyle/>
          <a:p>
            <a:pPr algn="ctr"/>
            <a:r>
              <a:rPr lang="en-US" dirty="0"/>
              <a:t>NOW - </a:t>
            </a:r>
          </a:p>
        </p:txBody>
      </p:sp>
      <p:sp>
        <p:nvSpPr>
          <p:cNvPr id="3" name="Content Placeholder 2">
            <a:extLst>
              <a:ext uri="{FF2B5EF4-FFF2-40B4-BE49-F238E27FC236}">
                <a16:creationId xmlns:a16="http://schemas.microsoft.com/office/drawing/2014/main" id="{8BC1B74C-76E1-6FC8-0B82-3E00D730754B}"/>
              </a:ext>
            </a:extLst>
          </p:cNvPr>
          <p:cNvSpPr>
            <a:spLocks noGrp="1"/>
          </p:cNvSpPr>
          <p:nvPr>
            <p:ph idx="1"/>
          </p:nvPr>
        </p:nvSpPr>
        <p:spPr/>
        <p:txBody>
          <a:bodyPr/>
          <a:lstStyle/>
          <a:p>
            <a:r>
              <a:rPr lang="en-US" sz="2400" b="1" dirty="0"/>
              <a:t>Through various fundraising activities, previous contributors and current sponsors (i.e. Altar’d State, the Class of 1970 and the Peggy Miller Hill Family), the Association, is able to award ten (10) scholarships to eligible students.  </a:t>
            </a:r>
          </a:p>
          <a:p>
            <a:pPr marL="0" indent="0">
              <a:buNone/>
            </a:pPr>
            <a:endParaRPr lang="en-US" dirty="0"/>
          </a:p>
          <a:p>
            <a:r>
              <a:rPr lang="en-US" sz="2400" b="1" dirty="0"/>
              <a:t>We have a great group of recipients who have demonstrated an excellent academic record as well as participated in extracurricular activities at school and in the community.  One recipient has “perfect attendance since kindergarten”.  </a:t>
            </a:r>
          </a:p>
        </p:txBody>
      </p:sp>
      <p:sp>
        <p:nvSpPr>
          <p:cNvPr id="4" name="Footer Placeholder 3">
            <a:extLst>
              <a:ext uri="{FF2B5EF4-FFF2-40B4-BE49-F238E27FC236}">
                <a16:creationId xmlns:a16="http://schemas.microsoft.com/office/drawing/2014/main" id="{4F4FDA03-65B1-AE02-3BF2-D53EC214C603}"/>
              </a:ext>
            </a:extLst>
          </p:cNvPr>
          <p:cNvSpPr>
            <a:spLocks noGrp="1"/>
          </p:cNvSpPr>
          <p:nvPr>
            <p:ph type="ftr" sz="quarter" idx="11"/>
          </p:nvPr>
        </p:nvSpPr>
        <p:spPr/>
        <p:txBody>
          <a:bodyPr/>
          <a:lstStyle/>
          <a:p>
            <a:r>
              <a:rPr lang="en-US" dirty="0"/>
              <a:t>2023-2024 Scholarship Recipient</a:t>
            </a:r>
          </a:p>
        </p:txBody>
      </p:sp>
    </p:spTree>
    <p:extLst>
      <p:ext uri="{BB962C8B-B14F-4D97-AF65-F5344CB8AC3E}">
        <p14:creationId xmlns:p14="http://schemas.microsoft.com/office/powerpoint/2010/main" val="1179440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9459-4258-5DDA-6182-A57F37DF9FC4}"/>
              </a:ext>
            </a:extLst>
          </p:cNvPr>
          <p:cNvSpPr>
            <a:spLocks noGrp="1"/>
          </p:cNvSpPr>
          <p:nvPr>
            <p:ph type="title"/>
          </p:nvPr>
        </p:nvSpPr>
        <p:spPr/>
        <p:txBody>
          <a:bodyPr/>
          <a:lstStyle/>
          <a:p>
            <a:pPr algn="ctr"/>
            <a:r>
              <a:rPr lang="en-US" dirty="0"/>
              <a:t>Extracurricular Activities</a:t>
            </a:r>
          </a:p>
        </p:txBody>
      </p:sp>
      <p:sp>
        <p:nvSpPr>
          <p:cNvPr id="3" name="Content Placeholder 2">
            <a:extLst>
              <a:ext uri="{FF2B5EF4-FFF2-40B4-BE49-F238E27FC236}">
                <a16:creationId xmlns:a16="http://schemas.microsoft.com/office/drawing/2014/main" id="{77FD9816-092A-63D0-E10A-5B65CC0A57D4}"/>
              </a:ext>
            </a:extLst>
          </p:cNvPr>
          <p:cNvSpPr>
            <a:spLocks noGrp="1"/>
          </p:cNvSpPr>
          <p:nvPr>
            <p:ph idx="1"/>
          </p:nvPr>
        </p:nvSpPr>
        <p:spPr/>
        <p:txBody>
          <a:bodyPr/>
          <a:lstStyle/>
          <a:p>
            <a:r>
              <a:rPr lang="en-US" sz="1800" b="1" dirty="0"/>
              <a:t>Awards of Distinction, National Honor Society</a:t>
            </a:r>
          </a:p>
          <a:p>
            <a:r>
              <a:rPr lang="en-US" sz="1800" b="1" dirty="0"/>
              <a:t>“ALL ARE WORTHY”</a:t>
            </a:r>
          </a:p>
          <a:p>
            <a:r>
              <a:rPr lang="en-US" sz="1800" b="1" dirty="0"/>
              <a:t>Sport activities – Volleyball, soccer, wrestling, football, lacrosse</a:t>
            </a:r>
          </a:p>
          <a:p>
            <a:r>
              <a:rPr lang="en-US" sz="1800" b="1" dirty="0"/>
              <a:t>Musical Interest – Band (marching and concert), Chorus, Alcoa Singers</a:t>
            </a:r>
          </a:p>
          <a:p>
            <a:r>
              <a:rPr lang="en-US" sz="1800" b="1" dirty="0"/>
              <a:t>Class Presidents, Yearbook Staff, Editors</a:t>
            </a:r>
          </a:p>
          <a:p>
            <a:r>
              <a:rPr lang="en-US" sz="1800" b="1" dirty="0"/>
              <a:t>4H, Jaycees, YOKE, Scouting</a:t>
            </a:r>
          </a:p>
          <a:p>
            <a:r>
              <a:rPr lang="en-US" sz="1800" b="1" dirty="0"/>
              <a:t>Homecoming Court, Teen Board</a:t>
            </a:r>
          </a:p>
          <a:p>
            <a:r>
              <a:rPr lang="en-US" sz="1800" b="1" dirty="0"/>
              <a:t>Church activities</a:t>
            </a:r>
          </a:p>
          <a:p>
            <a:r>
              <a:rPr lang="en-US" sz="1800" b="1" dirty="0"/>
              <a:t>One recipient has already received their CNA license</a:t>
            </a:r>
          </a:p>
          <a:p>
            <a:endParaRPr lang="en-US" dirty="0"/>
          </a:p>
        </p:txBody>
      </p:sp>
      <p:sp>
        <p:nvSpPr>
          <p:cNvPr id="4" name="Footer Placeholder 3">
            <a:extLst>
              <a:ext uri="{FF2B5EF4-FFF2-40B4-BE49-F238E27FC236}">
                <a16:creationId xmlns:a16="http://schemas.microsoft.com/office/drawing/2014/main" id="{D9739C10-5DFA-83CE-865D-712EA70C22A6}"/>
              </a:ext>
            </a:extLst>
          </p:cNvPr>
          <p:cNvSpPr>
            <a:spLocks noGrp="1"/>
          </p:cNvSpPr>
          <p:nvPr>
            <p:ph type="ftr" sz="quarter" idx="11"/>
          </p:nvPr>
        </p:nvSpPr>
        <p:spPr/>
        <p:txBody>
          <a:bodyPr/>
          <a:lstStyle/>
          <a:p>
            <a:r>
              <a:rPr lang="en-US" dirty="0"/>
              <a:t>2023-2024 Scholarship Recipient</a:t>
            </a:r>
          </a:p>
        </p:txBody>
      </p:sp>
    </p:spTree>
    <p:extLst>
      <p:ext uri="{BB962C8B-B14F-4D97-AF65-F5344CB8AC3E}">
        <p14:creationId xmlns:p14="http://schemas.microsoft.com/office/powerpoint/2010/main" val="1095765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F724-D311-17D5-07A3-C669A8432128}"/>
              </a:ext>
            </a:extLst>
          </p:cNvPr>
          <p:cNvSpPr>
            <a:spLocks noGrp="1"/>
          </p:cNvSpPr>
          <p:nvPr>
            <p:ph type="title"/>
          </p:nvPr>
        </p:nvSpPr>
        <p:spPr>
          <a:xfrm>
            <a:off x="6579450" y="727627"/>
            <a:ext cx="4957553" cy="1645920"/>
          </a:xfrm>
        </p:spPr>
        <p:txBody>
          <a:bodyPr>
            <a:normAutofit/>
          </a:bodyPr>
          <a:lstStyle/>
          <a:p>
            <a:pPr algn="ctr"/>
            <a:r>
              <a:rPr lang="en-US" dirty="0"/>
              <a:t>Alani Black</a:t>
            </a:r>
          </a:p>
        </p:txBody>
      </p:sp>
      <p:sp>
        <p:nvSpPr>
          <p:cNvPr id="16" name="Rectangle 14">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8" name="Rectangle 16">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A person standing in a alley&#10;&#10;Description automatically generated with low confidence">
            <a:extLst>
              <a:ext uri="{FF2B5EF4-FFF2-40B4-BE49-F238E27FC236}">
                <a16:creationId xmlns:a16="http://schemas.microsoft.com/office/drawing/2014/main" id="{013778A5-B2C7-1CC0-9F92-645208A16DA7}"/>
              </a:ext>
            </a:extLst>
          </p:cNvPr>
          <p:cNvPicPr>
            <a:picLocks noChangeAspect="1"/>
          </p:cNvPicPr>
          <p:nvPr/>
        </p:nvPicPr>
        <p:blipFill rotWithShape="1">
          <a:blip r:embed="rId2">
            <a:extLst>
              <a:ext uri="{28A0092B-C50C-407E-A947-70E740481C1C}">
                <a14:useLocalDpi xmlns:a14="http://schemas.microsoft.com/office/drawing/2010/main" val="0"/>
              </a:ext>
            </a:extLst>
          </a:blip>
          <a:srcRect l="16550" r="22549" b="2"/>
          <a:stretch/>
        </p:blipFill>
        <p:spPr>
          <a:xfrm>
            <a:off x="1376759" y="1206900"/>
            <a:ext cx="4071432" cy="4462365"/>
          </a:xfrm>
          <a:prstGeom prst="rect">
            <a:avLst/>
          </a:prstGeom>
        </p:spPr>
      </p:pic>
      <p:sp>
        <p:nvSpPr>
          <p:cNvPr id="10" name="Content Placeholder 9">
            <a:extLst>
              <a:ext uri="{FF2B5EF4-FFF2-40B4-BE49-F238E27FC236}">
                <a16:creationId xmlns:a16="http://schemas.microsoft.com/office/drawing/2014/main" id="{60F3FBC2-DD6D-A686-ABC9-516B7EBEB380}"/>
              </a:ext>
            </a:extLst>
          </p:cNvPr>
          <p:cNvSpPr>
            <a:spLocks noGrp="1"/>
          </p:cNvSpPr>
          <p:nvPr>
            <p:ph idx="1"/>
          </p:nvPr>
        </p:nvSpPr>
        <p:spPr>
          <a:xfrm>
            <a:off x="6579450" y="2538919"/>
            <a:ext cx="4957554" cy="3496120"/>
          </a:xfrm>
        </p:spPr>
        <p:txBody>
          <a:bodyPr>
            <a:normAutofit/>
          </a:bodyPr>
          <a:lstStyle/>
          <a:p>
            <a:endParaRPr lang="en-US" sz="1800" b="1" dirty="0"/>
          </a:p>
          <a:p>
            <a:r>
              <a:rPr lang="en-US" sz="1800" b="1" dirty="0"/>
              <a:t>Alani is the daughter of LaTisha Sudderth and graduated from Heritage High School.  Alani will be studying to become a Dental Hygienist at  Tennessee State University.  </a:t>
            </a:r>
          </a:p>
        </p:txBody>
      </p:sp>
      <p:sp>
        <p:nvSpPr>
          <p:cNvPr id="4" name="Footer Placeholder 3">
            <a:extLst>
              <a:ext uri="{FF2B5EF4-FFF2-40B4-BE49-F238E27FC236}">
                <a16:creationId xmlns:a16="http://schemas.microsoft.com/office/drawing/2014/main" id="{D11F28F3-21B9-DA3E-2C66-32670EE2F0E6}"/>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endParaRPr lang="en-US"/>
          </a:p>
        </p:txBody>
      </p:sp>
    </p:spTree>
    <p:extLst>
      <p:ext uri="{BB962C8B-B14F-4D97-AF65-F5344CB8AC3E}">
        <p14:creationId xmlns:p14="http://schemas.microsoft.com/office/powerpoint/2010/main" val="285669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B3F7-893B-8895-AEFE-223E8F2C7598}"/>
              </a:ext>
            </a:extLst>
          </p:cNvPr>
          <p:cNvSpPr>
            <a:spLocks noGrp="1"/>
          </p:cNvSpPr>
          <p:nvPr>
            <p:ph type="title"/>
          </p:nvPr>
        </p:nvSpPr>
        <p:spPr>
          <a:xfrm>
            <a:off x="6579450" y="727627"/>
            <a:ext cx="4957553" cy="1645920"/>
          </a:xfrm>
        </p:spPr>
        <p:txBody>
          <a:bodyPr>
            <a:normAutofit/>
          </a:bodyPr>
          <a:lstStyle/>
          <a:p>
            <a:pPr algn="ctr"/>
            <a:r>
              <a:rPr lang="en-US" dirty="0"/>
              <a:t>Aaron Davis</a:t>
            </a:r>
          </a:p>
        </p:txBody>
      </p:sp>
      <p:pic>
        <p:nvPicPr>
          <p:cNvPr id="7" name="Content Placeholder 6" descr="A person in a tuxedo smiling&#10;&#10;Description automatically generated with medium confidence">
            <a:extLst>
              <a:ext uri="{FF2B5EF4-FFF2-40B4-BE49-F238E27FC236}">
                <a16:creationId xmlns:a16="http://schemas.microsoft.com/office/drawing/2014/main" id="{AC40A607-5AFA-B66F-7BFB-FAE620FC6D24}"/>
              </a:ext>
            </a:extLst>
          </p:cNvPr>
          <p:cNvPicPr>
            <a:picLocks noChangeAspect="1"/>
          </p:cNvPicPr>
          <p:nvPr/>
        </p:nvPicPr>
        <p:blipFill rotWithShape="1">
          <a:blip r:embed="rId2">
            <a:extLst>
              <a:ext uri="{28A0092B-C50C-407E-A947-70E740481C1C}">
                <a14:useLocalDpi xmlns:a14="http://schemas.microsoft.com/office/drawing/2010/main" val="0"/>
              </a:ext>
            </a:extLst>
          </a:blip>
          <a:srcRect t="4100" r="-2" b="9738"/>
          <a:stretch/>
        </p:blipFill>
        <p:spPr>
          <a:xfrm rot="5400000">
            <a:off x="1177034" y="1359902"/>
            <a:ext cx="4462365" cy="4156363"/>
          </a:xfrm>
          <a:prstGeom prst="rect">
            <a:avLst/>
          </a:prstGeom>
        </p:spPr>
      </p:pic>
      <p:sp>
        <p:nvSpPr>
          <p:cNvPr id="19" name="Content Placeholder 18">
            <a:extLst>
              <a:ext uri="{FF2B5EF4-FFF2-40B4-BE49-F238E27FC236}">
                <a16:creationId xmlns:a16="http://schemas.microsoft.com/office/drawing/2014/main" id="{1FD33951-66FA-6C50-3F91-951681F804A6}"/>
              </a:ext>
            </a:extLst>
          </p:cNvPr>
          <p:cNvSpPr>
            <a:spLocks noGrp="1"/>
          </p:cNvSpPr>
          <p:nvPr>
            <p:ph idx="1"/>
          </p:nvPr>
        </p:nvSpPr>
        <p:spPr>
          <a:xfrm>
            <a:off x="6579450" y="2538919"/>
            <a:ext cx="4957554" cy="3496120"/>
          </a:xfrm>
        </p:spPr>
        <p:txBody>
          <a:bodyPr>
            <a:normAutofit/>
          </a:bodyPr>
          <a:lstStyle/>
          <a:p>
            <a:endParaRPr lang="en-US" dirty="0"/>
          </a:p>
          <a:p>
            <a:r>
              <a:rPr lang="en-US" sz="1800" b="1" dirty="0"/>
              <a:t>Aaron is the son of Fonda Davis and Shannon and Frenchie Mitchell and graduated from Alcoa High School.  Aaron will be attending Cumberland University majoring in Computer Technology.</a:t>
            </a:r>
          </a:p>
        </p:txBody>
      </p:sp>
      <p:sp>
        <p:nvSpPr>
          <p:cNvPr id="4" name="Footer Placeholder 3">
            <a:extLst>
              <a:ext uri="{FF2B5EF4-FFF2-40B4-BE49-F238E27FC236}">
                <a16:creationId xmlns:a16="http://schemas.microsoft.com/office/drawing/2014/main" id="{0F75E39E-BF98-025F-E46A-D2C701FB3FE9}"/>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120606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D479-F320-2934-F83C-DB812C3A32A5}"/>
              </a:ext>
            </a:extLst>
          </p:cNvPr>
          <p:cNvSpPr>
            <a:spLocks noGrp="1"/>
          </p:cNvSpPr>
          <p:nvPr>
            <p:ph type="title"/>
          </p:nvPr>
        </p:nvSpPr>
        <p:spPr>
          <a:xfrm>
            <a:off x="6579450" y="727627"/>
            <a:ext cx="4957553" cy="1645920"/>
          </a:xfrm>
        </p:spPr>
        <p:txBody>
          <a:bodyPr>
            <a:normAutofit/>
          </a:bodyPr>
          <a:lstStyle/>
          <a:p>
            <a:pPr algn="ctr"/>
            <a:r>
              <a:rPr lang="en-US" dirty="0"/>
              <a:t>Ahmad Henderson</a:t>
            </a:r>
          </a:p>
        </p:txBody>
      </p:sp>
      <p:pic>
        <p:nvPicPr>
          <p:cNvPr id="7" name="Picture 6" descr="A person in a tuxedo and bow tie&#10;&#10;Description automatically generated with medium confidence">
            <a:extLst>
              <a:ext uri="{FF2B5EF4-FFF2-40B4-BE49-F238E27FC236}">
                <a16:creationId xmlns:a16="http://schemas.microsoft.com/office/drawing/2014/main" id="{1E98D560-1296-BDD5-A7AE-5FAAE2D41F8D}"/>
              </a:ext>
            </a:extLst>
          </p:cNvPr>
          <p:cNvPicPr>
            <a:picLocks noChangeAspect="1"/>
          </p:cNvPicPr>
          <p:nvPr/>
        </p:nvPicPr>
        <p:blipFill rotWithShape="1">
          <a:blip r:embed="rId2">
            <a:extLst>
              <a:ext uri="{28A0092B-C50C-407E-A947-70E740481C1C}">
                <a14:useLocalDpi xmlns:a14="http://schemas.microsoft.com/office/drawing/2010/main" val="0"/>
              </a:ext>
            </a:extLst>
          </a:blip>
          <a:srcRect r="-1" b="9851"/>
          <a:stretch/>
        </p:blipFill>
        <p:spPr>
          <a:xfrm>
            <a:off x="1376772" y="1206900"/>
            <a:ext cx="4071406" cy="4462365"/>
          </a:xfrm>
          <a:prstGeom prst="rect">
            <a:avLst/>
          </a:prstGeom>
        </p:spPr>
      </p:pic>
      <p:sp>
        <p:nvSpPr>
          <p:cNvPr id="3" name="Content Placeholder 2">
            <a:extLst>
              <a:ext uri="{FF2B5EF4-FFF2-40B4-BE49-F238E27FC236}">
                <a16:creationId xmlns:a16="http://schemas.microsoft.com/office/drawing/2014/main" id="{A991BDB0-769D-1B42-4322-4A53DCBCE47C}"/>
              </a:ext>
            </a:extLst>
          </p:cNvPr>
          <p:cNvSpPr>
            <a:spLocks noGrp="1"/>
          </p:cNvSpPr>
          <p:nvPr>
            <p:ph idx="1"/>
          </p:nvPr>
        </p:nvSpPr>
        <p:spPr>
          <a:xfrm>
            <a:off x="6579450" y="2538919"/>
            <a:ext cx="4957554" cy="3496120"/>
          </a:xfrm>
        </p:spPr>
        <p:txBody>
          <a:bodyPr>
            <a:normAutofit/>
          </a:bodyPr>
          <a:lstStyle/>
          <a:p>
            <a:endParaRPr lang="en-US" dirty="0"/>
          </a:p>
          <a:p>
            <a:r>
              <a:rPr lang="en-US" sz="1800" b="1" dirty="0"/>
              <a:t>Ahmad is the son of William Homer Henderson and Jennifer Black and recently graduated from Alcoa High School.  He will be attending Pellissippi State Community College majoring in Computer Science.  </a:t>
            </a:r>
          </a:p>
        </p:txBody>
      </p:sp>
      <p:sp>
        <p:nvSpPr>
          <p:cNvPr id="4" name="Footer Placeholder 3">
            <a:extLst>
              <a:ext uri="{FF2B5EF4-FFF2-40B4-BE49-F238E27FC236}">
                <a16:creationId xmlns:a16="http://schemas.microsoft.com/office/drawing/2014/main" id="{7F43E8F1-3AB9-D007-8DB2-8DDE1E8DA7DF}"/>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417723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C79E-4C93-0CFE-9A2A-4F30BF6A4054}"/>
              </a:ext>
            </a:extLst>
          </p:cNvPr>
          <p:cNvSpPr>
            <a:spLocks noGrp="1"/>
          </p:cNvSpPr>
          <p:nvPr>
            <p:ph type="title"/>
          </p:nvPr>
        </p:nvSpPr>
        <p:spPr>
          <a:xfrm>
            <a:off x="6579450" y="727627"/>
            <a:ext cx="4957553" cy="1645920"/>
          </a:xfrm>
        </p:spPr>
        <p:txBody>
          <a:bodyPr>
            <a:normAutofit/>
          </a:bodyPr>
          <a:lstStyle/>
          <a:p>
            <a:pPr algn="ctr"/>
            <a:r>
              <a:rPr lang="en-US" dirty="0"/>
              <a:t>Jaydan McCord</a:t>
            </a:r>
          </a:p>
        </p:txBody>
      </p:sp>
      <p:pic>
        <p:nvPicPr>
          <p:cNvPr id="6" name="Picture 5" descr="A person in a graduation gown&#10;&#10;Description automatically generated with medium confidence">
            <a:extLst>
              <a:ext uri="{FF2B5EF4-FFF2-40B4-BE49-F238E27FC236}">
                <a16:creationId xmlns:a16="http://schemas.microsoft.com/office/drawing/2014/main" id="{220BF3E8-B44E-0B28-4D89-6F875104B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749" y="1206900"/>
            <a:ext cx="3681451" cy="4462365"/>
          </a:xfrm>
          <a:prstGeom prst="rect">
            <a:avLst/>
          </a:prstGeom>
        </p:spPr>
      </p:pic>
      <p:sp>
        <p:nvSpPr>
          <p:cNvPr id="3" name="Content Placeholder 2">
            <a:extLst>
              <a:ext uri="{FF2B5EF4-FFF2-40B4-BE49-F238E27FC236}">
                <a16:creationId xmlns:a16="http://schemas.microsoft.com/office/drawing/2014/main" id="{69AA98D9-6AB5-DACC-DFF1-B8867CB95A29}"/>
              </a:ext>
            </a:extLst>
          </p:cNvPr>
          <p:cNvSpPr>
            <a:spLocks noGrp="1"/>
          </p:cNvSpPr>
          <p:nvPr>
            <p:ph idx="1"/>
          </p:nvPr>
        </p:nvSpPr>
        <p:spPr>
          <a:xfrm>
            <a:off x="6579450" y="2538919"/>
            <a:ext cx="4957554" cy="3496120"/>
          </a:xfrm>
        </p:spPr>
        <p:txBody>
          <a:bodyPr>
            <a:normAutofit/>
          </a:bodyPr>
          <a:lstStyle/>
          <a:p>
            <a:pPr marL="0" indent="0">
              <a:buNone/>
            </a:pPr>
            <a:endParaRPr lang="en-US" sz="1800" b="1" dirty="0"/>
          </a:p>
          <a:p>
            <a:pPr marL="0" indent="0" algn="just">
              <a:buNone/>
            </a:pPr>
            <a:r>
              <a:rPr lang="en-US" sz="1800" b="1" dirty="0"/>
              <a:t>Jaydan is the son of Adriel and Nicole McCord and graduated from Maryville High School.  Jaydan will be attending the University of Tennessee at Chattanooga majoring in Business Administration with an emphasis in Marketing.  </a:t>
            </a:r>
          </a:p>
        </p:txBody>
      </p:sp>
      <p:sp>
        <p:nvSpPr>
          <p:cNvPr id="4" name="Footer Placeholder 3">
            <a:extLst>
              <a:ext uri="{FF2B5EF4-FFF2-40B4-BE49-F238E27FC236}">
                <a16:creationId xmlns:a16="http://schemas.microsoft.com/office/drawing/2014/main" id="{65C0119D-35C3-B3C5-2445-09AD0C069F2C}"/>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34586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6FE0-72DB-41B5-9FC4-537E8C700382}"/>
              </a:ext>
            </a:extLst>
          </p:cNvPr>
          <p:cNvSpPr>
            <a:spLocks noGrp="1"/>
          </p:cNvSpPr>
          <p:nvPr>
            <p:ph type="title"/>
          </p:nvPr>
        </p:nvSpPr>
        <p:spPr>
          <a:xfrm>
            <a:off x="6579450" y="727627"/>
            <a:ext cx="4957553" cy="1645920"/>
          </a:xfrm>
        </p:spPr>
        <p:txBody>
          <a:bodyPr>
            <a:normAutofit/>
          </a:bodyPr>
          <a:lstStyle/>
          <a:p>
            <a:pPr algn="ctr"/>
            <a:r>
              <a:rPr lang="en-US" dirty="0"/>
              <a:t>Ayanna Odems</a:t>
            </a:r>
          </a:p>
        </p:txBody>
      </p:sp>
      <p:sp>
        <p:nvSpPr>
          <p:cNvPr id="14" name="Rectangle 16">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6" name="Rectangle 18">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Content Placeholder 5" descr="A person in a graduation gown&#10;&#10;Description automatically generated with low confidence">
            <a:extLst>
              <a:ext uri="{FF2B5EF4-FFF2-40B4-BE49-F238E27FC236}">
                <a16:creationId xmlns:a16="http://schemas.microsoft.com/office/drawing/2014/main" id="{C36AF5EB-FC9E-50A8-6ECF-21ACD5377461}"/>
              </a:ext>
            </a:extLst>
          </p:cNvPr>
          <p:cNvPicPr>
            <a:picLocks noChangeAspect="1"/>
          </p:cNvPicPr>
          <p:nvPr/>
        </p:nvPicPr>
        <p:blipFill rotWithShape="1">
          <a:blip r:embed="rId2">
            <a:extLst>
              <a:ext uri="{28A0092B-C50C-407E-A947-70E740481C1C}">
                <a14:useLocalDpi xmlns:a14="http://schemas.microsoft.com/office/drawing/2010/main" val="0"/>
              </a:ext>
            </a:extLst>
          </a:blip>
          <a:srcRect l="11381" r="8592" b="-2"/>
          <a:stretch/>
        </p:blipFill>
        <p:spPr>
          <a:xfrm>
            <a:off x="1970674" y="1206900"/>
            <a:ext cx="2883602" cy="4462365"/>
          </a:xfrm>
          <a:prstGeom prst="rect">
            <a:avLst/>
          </a:prstGeom>
        </p:spPr>
      </p:pic>
      <p:sp>
        <p:nvSpPr>
          <p:cNvPr id="10" name="Content Placeholder 9">
            <a:extLst>
              <a:ext uri="{FF2B5EF4-FFF2-40B4-BE49-F238E27FC236}">
                <a16:creationId xmlns:a16="http://schemas.microsoft.com/office/drawing/2014/main" id="{CBA671ED-585D-C26F-3735-9B5AAB2B6385}"/>
              </a:ext>
            </a:extLst>
          </p:cNvPr>
          <p:cNvSpPr>
            <a:spLocks noGrp="1"/>
          </p:cNvSpPr>
          <p:nvPr>
            <p:ph idx="1"/>
          </p:nvPr>
        </p:nvSpPr>
        <p:spPr>
          <a:xfrm>
            <a:off x="6579450" y="2489044"/>
            <a:ext cx="4957554" cy="3496120"/>
          </a:xfrm>
        </p:spPr>
        <p:txBody>
          <a:bodyPr>
            <a:normAutofit/>
          </a:bodyPr>
          <a:lstStyle/>
          <a:p>
            <a:endParaRPr lang="en-US" b="1" dirty="0"/>
          </a:p>
          <a:p>
            <a:r>
              <a:rPr lang="en-US" sz="2000" b="1" dirty="0"/>
              <a:t>Ayanna is the daughter of Anthony Odems and Quiana Green and graduated from Stewarts Creek High School in Smyrna, Tennessee.  Ayanna will be attending Clark Atlanta University and majoring in Computer Science and Fashion Merchandising.  </a:t>
            </a:r>
          </a:p>
        </p:txBody>
      </p:sp>
      <p:sp>
        <p:nvSpPr>
          <p:cNvPr id="4" name="Footer Placeholder 3">
            <a:extLst>
              <a:ext uri="{FF2B5EF4-FFF2-40B4-BE49-F238E27FC236}">
                <a16:creationId xmlns:a16="http://schemas.microsoft.com/office/drawing/2014/main" id="{F2C56200-6FFF-E8E5-5E4B-0FA60D9FFDBE}"/>
              </a:ext>
            </a:extLst>
          </p:cNvPr>
          <p:cNvSpPr>
            <a:spLocks noGrp="1"/>
          </p:cNvSpPr>
          <p:nvPr>
            <p:ph type="ftr" sz="quarter" idx="11"/>
          </p:nvPr>
        </p:nvSpPr>
        <p:spPr>
          <a:xfrm>
            <a:off x="1066800" y="6035040"/>
            <a:ext cx="5816600" cy="365760"/>
          </a:xfrm>
        </p:spPr>
        <p:txBody>
          <a:bodyPr>
            <a:normAutofit/>
          </a:bodyPr>
          <a:lstStyle/>
          <a:p>
            <a:pPr>
              <a:spcAft>
                <a:spcPts val="600"/>
              </a:spcAft>
            </a:pPr>
            <a:r>
              <a:rPr lang="en-US" dirty="0"/>
              <a:t>2023-2024 Scholarship Recipient</a:t>
            </a:r>
          </a:p>
        </p:txBody>
      </p:sp>
    </p:spTree>
    <p:extLst>
      <p:ext uri="{BB962C8B-B14F-4D97-AF65-F5344CB8AC3E}">
        <p14:creationId xmlns:p14="http://schemas.microsoft.com/office/powerpoint/2010/main" val="23273795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412429"/>
      </a:dk2>
      <a:lt2>
        <a:srgbClr val="E8E2E3"/>
      </a:lt2>
      <a:accent1>
        <a:srgbClr val="3FB2A0"/>
      </a:accent1>
      <a:accent2>
        <a:srgbClr val="2AACDA"/>
      </a:accent2>
      <a:accent3>
        <a:srgbClr val="7199EB"/>
      </a:accent3>
      <a:accent4>
        <a:srgbClr val="6052E7"/>
      </a:accent4>
      <a:accent5>
        <a:srgbClr val="AF71EB"/>
      </a:accent5>
      <a:accent6>
        <a:srgbClr val="DC52E7"/>
      </a:accent6>
      <a:hlink>
        <a:srgbClr val="AE6974"/>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1019</TotalTime>
  <Words>772</Words>
  <Application>Microsoft Office PowerPoint</Application>
  <PresentationFormat>Widescreen</PresentationFormat>
  <Paragraphs>100</Paragraphs>
  <Slides>17</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Garamond</vt:lpstr>
      <vt:lpstr>Selawik Light</vt:lpstr>
      <vt:lpstr>Speak Pro</vt:lpstr>
      <vt:lpstr>SavonVTI</vt:lpstr>
      <vt:lpstr> 2023-2024  Scholarship             Recipients</vt:lpstr>
      <vt:lpstr>The Beginning -   </vt:lpstr>
      <vt:lpstr>NOW - </vt:lpstr>
      <vt:lpstr>Extracurricular Activities</vt:lpstr>
      <vt:lpstr>Alani Black</vt:lpstr>
      <vt:lpstr>Aaron Davis</vt:lpstr>
      <vt:lpstr>Ahmad Henderson</vt:lpstr>
      <vt:lpstr>Jaydan McCord</vt:lpstr>
      <vt:lpstr>Ayanna Odems</vt:lpstr>
      <vt:lpstr>Kaylee Rowell</vt:lpstr>
      <vt:lpstr>Peyton Potts</vt:lpstr>
      <vt:lpstr>Jaedyn Sudderth</vt:lpstr>
      <vt:lpstr>Kymiyah Turney</vt:lpstr>
      <vt:lpstr>Updates!!!!</vt:lpstr>
      <vt:lpstr>Samir Shereef</vt:lpstr>
      <vt:lpstr>This is the second year of eligibility for students that received the initial Altar’d State Scholarship Awards.    Congratulations to these students on completing their freshman year!! </vt:lpstr>
      <vt:lpstr>Congratulation!!!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2022-2023  Scholarship Recipients</dc:title>
  <dc:creator>Katherine Deloach</dc:creator>
  <cp:lastModifiedBy>Judy Watson-Knight</cp:lastModifiedBy>
  <cp:revision>56</cp:revision>
  <cp:lastPrinted>2022-06-12T13:50:54Z</cp:lastPrinted>
  <dcterms:created xsi:type="dcterms:W3CDTF">2022-05-12T18:27:44Z</dcterms:created>
  <dcterms:modified xsi:type="dcterms:W3CDTF">2023-07-13T01:55:38Z</dcterms:modified>
</cp:coreProperties>
</file>