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70" r:id="rId4"/>
    <p:sldId id="258" r:id="rId5"/>
    <p:sldId id="271" r:id="rId6"/>
    <p:sldId id="264" r:id="rId7"/>
    <p:sldId id="259" r:id="rId8"/>
    <p:sldId id="273" r:id="rId9"/>
    <p:sldId id="260" r:id="rId10"/>
    <p:sldId id="261" r:id="rId11"/>
    <p:sldId id="262" r:id="rId12"/>
    <p:sldId id="265" r:id="rId13"/>
    <p:sldId id="266" r:id="rId14"/>
    <p:sldId id="272"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004EBC68-630F-4656-9965-82446755ABCF}"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52E026A-1315-42B9-A16B-4C99E50A5A89}">
      <dgm:prSet/>
      <dgm:spPr/>
      <dgm:t>
        <a:bodyPr/>
        <a:lstStyle/>
        <a:p>
          <a:r>
            <a:rPr lang="en-US"/>
            <a:t>(Strength is a results word, we can’t plan on it, there is so much out of our control. What can we effect…)</a:t>
          </a:r>
        </a:p>
      </dgm:t>
    </dgm:pt>
    <dgm:pt modelId="{5142BDD3-5176-44AC-80EA-2AF5F57570DC}" type="parTrans" cxnId="{DE187608-655D-4E4E-B3EE-63EFFF6CB089}">
      <dgm:prSet/>
      <dgm:spPr/>
      <dgm:t>
        <a:bodyPr/>
        <a:lstStyle/>
        <a:p>
          <a:endParaRPr lang="en-US"/>
        </a:p>
      </dgm:t>
    </dgm:pt>
    <dgm:pt modelId="{62ECBB8C-CC00-4E76-836A-89CDCADAA44E}" type="sibTrans" cxnId="{DE187608-655D-4E4E-B3EE-63EFFF6CB089}">
      <dgm:prSet/>
      <dgm:spPr/>
      <dgm:t>
        <a:bodyPr/>
        <a:lstStyle/>
        <a:p>
          <a:endParaRPr lang="en-US"/>
        </a:p>
      </dgm:t>
    </dgm:pt>
    <dgm:pt modelId="{492E1D34-E5A9-4C25-9A49-6B290C84B628}">
      <dgm:prSet/>
      <dgm:spPr/>
      <dgm:t>
        <a:bodyPr/>
        <a:lstStyle/>
        <a:p>
          <a:r>
            <a:rPr lang="en-US"/>
            <a:t>Physical</a:t>
          </a:r>
        </a:p>
      </dgm:t>
    </dgm:pt>
    <dgm:pt modelId="{4CFDC25A-1564-4128-ABAD-CBE47C0FF5FA}" type="parTrans" cxnId="{7BC803E1-9A27-49E9-B2F0-9D06F9A77ED6}">
      <dgm:prSet/>
      <dgm:spPr/>
      <dgm:t>
        <a:bodyPr/>
        <a:lstStyle/>
        <a:p>
          <a:endParaRPr lang="en-US"/>
        </a:p>
      </dgm:t>
    </dgm:pt>
    <dgm:pt modelId="{2A95D5EC-F6BC-474F-9F3F-C6CB7A83F389}" type="sibTrans" cxnId="{7BC803E1-9A27-49E9-B2F0-9D06F9A77ED6}">
      <dgm:prSet/>
      <dgm:spPr/>
      <dgm:t>
        <a:bodyPr/>
        <a:lstStyle/>
        <a:p>
          <a:endParaRPr lang="en-US"/>
        </a:p>
      </dgm:t>
    </dgm:pt>
    <dgm:pt modelId="{57699FB0-BE3A-4F74-86BB-B6E57615615F}">
      <dgm:prSet/>
      <dgm:spPr/>
      <dgm:t>
        <a:bodyPr/>
        <a:lstStyle/>
        <a:p>
          <a:r>
            <a:rPr lang="en-US"/>
            <a:t>Emotional</a:t>
          </a:r>
        </a:p>
      </dgm:t>
    </dgm:pt>
    <dgm:pt modelId="{69088913-5240-48D4-B906-946AD6BC4AD8}" type="parTrans" cxnId="{E90D3FC7-4A54-4E60-BB32-B8C9EBF6FC62}">
      <dgm:prSet/>
      <dgm:spPr/>
      <dgm:t>
        <a:bodyPr/>
        <a:lstStyle/>
        <a:p>
          <a:endParaRPr lang="en-US"/>
        </a:p>
      </dgm:t>
    </dgm:pt>
    <dgm:pt modelId="{4FE55D26-6E09-4DC7-87F6-0F0F14E7736F}" type="sibTrans" cxnId="{E90D3FC7-4A54-4E60-BB32-B8C9EBF6FC62}">
      <dgm:prSet/>
      <dgm:spPr/>
      <dgm:t>
        <a:bodyPr/>
        <a:lstStyle/>
        <a:p>
          <a:endParaRPr lang="en-US"/>
        </a:p>
      </dgm:t>
    </dgm:pt>
    <dgm:pt modelId="{9FF94229-FEC9-4722-903A-B84B23FD872E}">
      <dgm:prSet/>
      <dgm:spPr/>
      <dgm:t>
        <a:bodyPr/>
        <a:lstStyle/>
        <a:p>
          <a:r>
            <a:rPr lang="en-US"/>
            <a:t>Spiritual</a:t>
          </a:r>
        </a:p>
      </dgm:t>
    </dgm:pt>
    <dgm:pt modelId="{8C3A7813-2AD7-42F6-8E33-C1386138D400}" type="parTrans" cxnId="{1200854E-2885-4F54-A9B3-846301F7121F}">
      <dgm:prSet/>
      <dgm:spPr/>
      <dgm:t>
        <a:bodyPr/>
        <a:lstStyle/>
        <a:p>
          <a:endParaRPr lang="en-US"/>
        </a:p>
      </dgm:t>
    </dgm:pt>
    <dgm:pt modelId="{0ED3AF44-3575-42E0-BA28-D31222DB3063}" type="sibTrans" cxnId="{1200854E-2885-4F54-A9B3-846301F7121F}">
      <dgm:prSet/>
      <dgm:spPr/>
      <dgm:t>
        <a:bodyPr/>
        <a:lstStyle/>
        <a:p>
          <a:endParaRPr lang="en-US"/>
        </a:p>
      </dgm:t>
    </dgm:pt>
    <dgm:pt modelId="{95C7EC3F-B592-4137-A292-1F01A273C9AA}" type="pres">
      <dgm:prSet presAssocID="{004EBC68-630F-4656-9965-82446755ABCF}" presName="root" presStyleCnt="0">
        <dgm:presLayoutVars>
          <dgm:dir/>
          <dgm:resizeHandles val="exact"/>
        </dgm:presLayoutVars>
      </dgm:prSet>
      <dgm:spPr/>
    </dgm:pt>
    <dgm:pt modelId="{16552A7D-AF04-4D9F-BDD7-7E67E4904191}" type="pres">
      <dgm:prSet presAssocID="{004EBC68-630F-4656-9965-82446755ABCF}" presName="container" presStyleCnt="0">
        <dgm:presLayoutVars>
          <dgm:dir/>
          <dgm:resizeHandles val="exact"/>
        </dgm:presLayoutVars>
      </dgm:prSet>
      <dgm:spPr/>
    </dgm:pt>
    <dgm:pt modelId="{16D35A51-AC81-4BA1-996B-16EA77C849AB}" type="pres">
      <dgm:prSet presAssocID="{352E026A-1315-42B9-A16B-4C99E50A5A89}" presName="compNode" presStyleCnt="0"/>
      <dgm:spPr/>
    </dgm:pt>
    <dgm:pt modelId="{996C6E70-C485-4A56-A95D-6BD75D7B62BD}" type="pres">
      <dgm:prSet presAssocID="{352E026A-1315-42B9-A16B-4C99E50A5A89}" presName="iconBgRect" presStyleLbl="bgShp" presStyleIdx="0" presStyleCnt="4"/>
      <dgm:spPr/>
    </dgm:pt>
    <dgm:pt modelId="{6940A494-1660-4D2E-8C2E-F622E28A3EFA}" type="pres">
      <dgm:prSet presAssocID="{352E026A-1315-42B9-A16B-4C99E50A5A8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gnal"/>
        </a:ext>
      </dgm:extLst>
    </dgm:pt>
    <dgm:pt modelId="{41C5D88C-E31A-4545-AB19-5FD5DC3FBF3B}" type="pres">
      <dgm:prSet presAssocID="{352E026A-1315-42B9-A16B-4C99E50A5A89}" presName="spaceRect" presStyleCnt="0"/>
      <dgm:spPr/>
    </dgm:pt>
    <dgm:pt modelId="{BAB73C84-0712-4B16-9C29-699F2B32293C}" type="pres">
      <dgm:prSet presAssocID="{352E026A-1315-42B9-A16B-4C99E50A5A89}" presName="textRect" presStyleLbl="revTx" presStyleIdx="0" presStyleCnt="4">
        <dgm:presLayoutVars>
          <dgm:chMax val="1"/>
          <dgm:chPref val="1"/>
        </dgm:presLayoutVars>
      </dgm:prSet>
      <dgm:spPr/>
    </dgm:pt>
    <dgm:pt modelId="{80A2E53B-E80A-42A1-BD5D-BEA701E16F44}" type="pres">
      <dgm:prSet presAssocID="{62ECBB8C-CC00-4E76-836A-89CDCADAA44E}" presName="sibTrans" presStyleLbl="sibTrans2D1" presStyleIdx="0" presStyleCnt="0"/>
      <dgm:spPr/>
    </dgm:pt>
    <dgm:pt modelId="{FD01404B-BAAE-4E1F-82AF-3600D4AA2A24}" type="pres">
      <dgm:prSet presAssocID="{492E1D34-E5A9-4C25-9A49-6B290C84B628}" presName="compNode" presStyleCnt="0"/>
      <dgm:spPr/>
    </dgm:pt>
    <dgm:pt modelId="{FAB5D937-BD7B-464A-8901-7F94FAE1C8F4}" type="pres">
      <dgm:prSet presAssocID="{492E1D34-E5A9-4C25-9A49-6B290C84B628}" presName="iconBgRect" presStyleLbl="bgShp" presStyleIdx="1" presStyleCnt="4"/>
      <dgm:spPr/>
    </dgm:pt>
    <dgm:pt modelId="{1EC0047B-10EA-488D-A1EB-9208B6D540D8}" type="pres">
      <dgm:prSet presAssocID="{492E1D34-E5A9-4C25-9A49-6B290C84B6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dy Builder"/>
        </a:ext>
      </dgm:extLst>
    </dgm:pt>
    <dgm:pt modelId="{FF8A7A03-A7A4-4D3D-8F6B-FCB6072082E8}" type="pres">
      <dgm:prSet presAssocID="{492E1D34-E5A9-4C25-9A49-6B290C84B628}" presName="spaceRect" presStyleCnt="0"/>
      <dgm:spPr/>
    </dgm:pt>
    <dgm:pt modelId="{11AF8C3A-454B-4166-82C4-E9F179141180}" type="pres">
      <dgm:prSet presAssocID="{492E1D34-E5A9-4C25-9A49-6B290C84B628}" presName="textRect" presStyleLbl="revTx" presStyleIdx="1" presStyleCnt="4">
        <dgm:presLayoutVars>
          <dgm:chMax val="1"/>
          <dgm:chPref val="1"/>
        </dgm:presLayoutVars>
      </dgm:prSet>
      <dgm:spPr/>
    </dgm:pt>
    <dgm:pt modelId="{98D39502-BD0C-412B-8B28-CF46188AA048}" type="pres">
      <dgm:prSet presAssocID="{2A95D5EC-F6BC-474F-9F3F-C6CB7A83F389}" presName="sibTrans" presStyleLbl="sibTrans2D1" presStyleIdx="0" presStyleCnt="0"/>
      <dgm:spPr/>
    </dgm:pt>
    <dgm:pt modelId="{2D60A49D-1D37-4F9B-8372-106280E1E997}" type="pres">
      <dgm:prSet presAssocID="{57699FB0-BE3A-4F74-86BB-B6E57615615F}" presName="compNode" presStyleCnt="0"/>
      <dgm:spPr/>
    </dgm:pt>
    <dgm:pt modelId="{64E28EF4-59D6-43D9-838D-1B0C517C79E1}" type="pres">
      <dgm:prSet presAssocID="{57699FB0-BE3A-4F74-86BB-B6E57615615F}" presName="iconBgRect" presStyleLbl="bgShp" presStyleIdx="2" presStyleCnt="4"/>
      <dgm:spPr/>
    </dgm:pt>
    <dgm:pt modelId="{D187D716-0075-4C7D-94EC-45C6538C5142}" type="pres">
      <dgm:prSet presAssocID="{57699FB0-BE3A-4F74-86BB-B6E57615615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C9C5CDAF-2309-4B81-8656-15686F63EFFD}" type="pres">
      <dgm:prSet presAssocID="{57699FB0-BE3A-4F74-86BB-B6E57615615F}" presName="spaceRect" presStyleCnt="0"/>
      <dgm:spPr/>
    </dgm:pt>
    <dgm:pt modelId="{94D5CAB2-5E27-4DAE-A068-5B8F8D1783EC}" type="pres">
      <dgm:prSet presAssocID="{57699FB0-BE3A-4F74-86BB-B6E57615615F}" presName="textRect" presStyleLbl="revTx" presStyleIdx="2" presStyleCnt="4">
        <dgm:presLayoutVars>
          <dgm:chMax val="1"/>
          <dgm:chPref val="1"/>
        </dgm:presLayoutVars>
      </dgm:prSet>
      <dgm:spPr/>
    </dgm:pt>
    <dgm:pt modelId="{09B0BEBE-745D-4709-B096-4646630870BF}" type="pres">
      <dgm:prSet presAssocID="{4FE55D26-6E09-4DC7-87F6-0F0F14E7736F}" presName="sibTrans" presStyleLbl="sibTrans2D1" presStyleIdx="0" presStyleCnt="0"/>
      <dgm:spPr/>
    </dgm:pt>
    <dgm:pt modelId="{4FB82E78-1CCB-416D-B733-CC7B190F1E1F}" type="pres">
      <dgm:prSet presAssocID="{9FF94229-FEC9-4722-903A-B84B23FD872E}" presName="compNode" presStyleCnt="0"/>
      <dgm:spPr/>
    </dgm:pt>
    <dgm:pt modelId="{499F8421-0BAB-4A7A-A220-A27A6F7386E8}" type="pres">
      <dgm:prSet presAssocID="{9FF94229-FEC9-4722-903A-B84B23FD872E}" presName="iconBgRect" presStyleLbl="bgShp" presStyleIdx="3" presStyleCnt="4"/>
      <dgm:spPr/>
    </dgm:pt>
    <dgm:pt modelId="{2DF3AF21-1717-4CAF-87F6-BAD1DE7F9938}" type="pres">
      <dgm:prSet presAssocID="{9FF94229-FEC9-4722-903A-B84B23FD87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nt"/>
        </a:ext>
      </dgm:extLst>
    </dgm:pt>
    <dgm:pt modelId="{C23F6D17-FC5A-4C71-991A-5526154CF539}" type="pres">
      <dgm:prSet presAssocID="{9FF94229-FEC9-4722-903A-B84B23FD872E}" presName="spaceRect" presStyleCnt="0"/>
      <dgm:spPr/>
    </dgm:pt>
    <dgm:pt modelId="{F9431C4F-57F1-414C-BA5C-0A90359D2B08}" type="pres">
      <dgm:prSet presAssocID="{9FF94229-FEC9-4722-903A-B84B23FD872E}" presName="textRect" presStyleLbl="revTx" presStyleIdx="3" presStyleCnt="4">
        <dgm:presLayoutVars>
          <dgm:chMax val="1"/>
          <dgm:chPref val="1"/>
        </dgm:presLayoutVars>
      </dgm:prSet>
      <dgm:spPr/>
    </dgm:pt>
  </dgm:ptLst>
  <dgm:cxnLst>
    <dgm:cxn modelId="{DE187608-655D-4E4E-B3EE-63EFFF6CB089}" srcId="{004EBC68-630F-4656-9965-82446755ABCF}" destId="{352E026A-1315-42B9-A16B-4C99E50A5A89}" srcOrd="0" destOrd="0" parTransId="{5142BDD3-5176-44AC-80EA-2AF5F57570DC}" sibTransId="{62ECBB8C-CC00-4E76-836A-89CDCADAA44E}"/>
    <dgm:cxn modelId="{E54E040E-F71E-4E2A-BC89-3954A2DF968D}" type="presOf" srcId="{352E026A-1315-42B9-A16B-4C99E50A5A89}" destId="{BAB73C84-0712-4B16-9C29-699F2B32293C}" srcOrd="0" destOrd="0" presId="urn:microsoft.com/office/officeart/2018/2/layout/IconCircleList"/>
    <dgm:cxn modelId="{61BAB528-CE00-4953-BBA1-1B3230E53632}" type="presOf" srcId="{62ECBB8C-CC00-4E76-836A-89CDCADAA44E}" destId="{80A2E53B-E80A-42A1-BD5D-BEA701E16F44}" srcOrd="0" destOrd="0" presId="urn:microsoft.com/office/officeart/2018/2/layout/IconCircleList"/>
    <dgm:cxn modelId="{5CB7924C-B812-4D21-BCF3-86D32C191D24}" type="presOf" srcId="{4FE55D26-6E09-4DC7-87F6-0F0F14E7736F}" destId="{09B0BEBE-745D-4709-B096-4646630870BF}" srcOrd="0" destOrd="0" presId="urn:microsoft.com/office/officeart/2018/2/layout/IconCircleList"/>
    <dgm:cxn modelId="{1200854E-2885-4F54-A9B3-846301F7121F}" srcId="{004EBC68-630F-4656-9965-82446755ABCF}" destId="{9FF94229-FEC9-4722-903A-B84B23FD872E}" srcOrd="3" destOrd="0" parTransId="{8C3A7813-2AD7-42F6-8E33-C1386138D400}" sibTransId="{0ED3AF44-3575-42E0-BA28-D31222DB3063}"/>
    <dgm:cxn modelId="{BE9E4A93-9C90-49E1-B30B-E6DAB295D343}" type="presOf" srcId="{57699FB0-BE3A-4F74-86BB-B6E57615615F}" destId="{94D5CAB2-5E27-4DAE-A068-5B8F8D1783EC}" srcOrd="0" destOrd="0" presId="urn:microsoft.com/office/officeart/2018/2/layout/IconCircleList"/>
    <dgm:cxn modelId="{2E85D395-6CC0-4990-83AE-7290986D9DCC}" type="presOf" srcId="{004EBC68-630F-4656-9965-82446755ABCF}" destId="{95C7EC3F-B592-4137-A292-1F01A273C9AA}" srcOrd="0" destOrd="0" presId="urn:microsoft.com/office/officeart/2018/2/layout/IconCircleList"/>
    <dgm:cxn modelId="{6F3406A5-B9C6-4A5F-BF05-4B989C553001}" type="presOf" srcId="{9FF94229-FEC9-4722-903A-B84B23FD872E}" destId="{F9431C4F-57F1-414C-BA5C-0A90359D2B08}" srcOrd="0" destOrd="0" presId="urn:microsoft.com/office/officeart/2018/2/layout/IconCircleList"/>
    <dgm:cxn modelId="{E90D3FC7-4A54-4E60-BB32-B8C9EBF6FC62}" srcId="{004EBC68-630F-4656-9965-82446755ABCF}" destId="{57699FB0-BE3A-4F74-86BB-B6E57615615F}" srcOrd="2" destOrd="0" parTransId="{69088913-5240-48D4-B906-946AD6BC4AD8}" sibTransId="{4FE55D26-6E09-4DC7-87F6-0F0F14E7736F}"/>
    <dgm:cxn modelId="{705AC2C9-4E3D-4D74-9C5A-3522B066A986}" type="presOf" srcId="{492E1D34-E5A9-4C25-9A49-6B290C84B628}" destId="{11AF8C3A-454B-4166-82C4-E9F179141180}" srcOrd="0" destOrd="0" presId="urn:microsoft.com/office/officeart/2018/2/layout/IconCircleList"/>
    <dgm:cxn modelId="{A323BFD5-538A-4206-9DB0-79E34CD2B6C3}" type="presOf" srcId="{2A95D5EC-F6BC-474F-9F3F-C6CB7A83F389}" destId="{98D39502-BD0C-412B-8B28-CF46188AA048}" srcOrd="0" destOrd="0" presId="urn:microsoft.com/office/officeart/2018/2/layout/IconCircleList"/>
    <dgm:cxn modelId="{7BC803E1-9A27-49E9-B2F0-9D06F9A77ED6}" srcId="{004EBC68-630F-4656-9965-82446755ABCF}" destId="{492E1D34-E5A9-4C25-9A49-6B290C84B628}" srcOrd="1" destOrd="0" parTransId="{4CFDC25A-1564-4128-ABAD-CBE47C0FF5FA}" sibTransId="{2A95D5EC-F6BC-474F-9F3F-C6CB7A83F389}"/>
    <dgm:cxn modelId="{ECF11B41-C1F7-48A8-AD7E-A11BE77314BD}" type="presParOf" srcId="{95C7EC3F-B592-4137-A292-1F01A273C9AA}" destId="{16552A7D-AF04-4D9F-BDD7-7E67E4904191}" srcOrd="0" destOrd="0" presId="urn:microsoft.com/office/officeart/2018/2/layout/IconCircleList"/>
    <dgm:cxn modelId="{6B09B2B7-C584-4858-95A2-7A21E52DF273}" type="presParOf" srcId="{16552A7D-AF04-4D9F-BDD7-7E67E4904191}" destId="{16D35A51-AC81-4BA1-996B-16EA77C849AB}" srcOrd="0" destOrd="0" presId="urn:microsoft.com/office/officeart/2018/2/layout/IconCircleList"/>
    <dgm:cxn modelId="{E7BA824F-2130-4702-B109-669738AABA43}" type="presParOf" srcId="{16D35A51-AC81-4BA1-996B-16EA77C849AB}" destId="{996C6E70-C485-4A56-A95D-6BD75D7B62BD}" srcOrd="0" destOrd="0" presId="urn:microsoft.com/office/officeart/2018/2/layout/IconCircleList"/>
    <dgm:cxn modelId="{630FDF1D-06E0-4C7A-948A-2131EB2BADB1}" type="presParOf" srcId="{16D35A51-AC81-4BA1-996B-16EA77C849AB}" destId="{6940A494-1660-4D2E-8C2E-F622E28A3EFA}" srcOrd="1" destOrd="0" presId="urn:microsoft.com/office/officeart/2018/2/layout/IconCircleList"/>
    <dgm:cxn modelId="{C2B48B25-22F3-454D-8E28-D79BA164DDA5}" type="presParOf" srcId="{16D35A51-AC81-4BA1-996B-16EA77C849AB}" destId="{41C5D88C-E31A-4545-AB19-5FD5DC3FBF3B}" srcOrd="2" destOrd="0" presId="urn:microsoft.com/office/officeart/2018/2/layout/IconCircleList"/>
    <dgm:cxn modelId="{51C9F819-D346-49F3-AC32-02F835BDEA08}" type="presParOf" srcId="{16D35A51-AC81-4BA1-996B-16EA77C849AB}" destId="{BAB73C84-0712-4B16-9C29-699F2B32293C}" srcOrd="3" destOrd="0" presId="urn:microsoft.com/office/officeart/2018/2/layout/IconCircleList"/>
    <dgm:cxn modelId="{E00F3C60-C5DD-4964-BAAB-F5699B95776F}" type="presParOf" srcId="{16552A7D-AF04-4D9F-BDD7-7E67E4904191}" destId="{80A2E53B-E80A-42A1-BD5D-BEA701E16F44}" srcOrd="1" destOrd="0" presId="urn:microsoft.com/office/officeart/2018/2/layout/IconCircleList"/>
    <dgm:cxn modelId="{97135F0D-7AB0-4FBE-9CA3-3F317DBE9051}" type="presParOf" srcId="{16552A7D-AF04-4D9F-BDD7-7E67E4904191}" destId="{FD01404B-BAAE-4E1F-82AF-3600D4AA2A24}" srcOrd="2" destOrd="0" presId="urn:microsoft.com/office/officeart/2018/2/layout/IconCircleList"/>
    <dgm:cxn modelId="{08AB3E81-E8CA-4D31-8A34-790007E04436}" type="presParOf" srcId="{FD01404B-BAAE-4E1F-82AF-3600D4AA2A24}" destId="{FAB5D937-BD7B-464A-8901-7F94FAE1C8F4}" srcOrd="0" destOrd="0" presId="urn:microsoft.com/office/officeart/2018/2/layout/IconCircleList"/>
    <dgm:cxn modelId="{D7ED1851-5902-4B42-A24E-6077DFC50A4B}" type="presParOf" srcId="{FD01404B-BAAE-4E1F-82AF-3600D4AA2A24}" destId="{1EC0047B-10EA-488D-A1EB-9208B6D540D8}" srcOrd="1" destOrd="0" presId="urn:microsoft.com/office/officeart/2018/2/layout/IconCircleList"/>
    <dgm:cxn modelId="{67F0640B-2C79-407B-9983-9AC3490A08D9}" type="presParOf" srcId="{FD01404B-BAAE-4E1F-82AF-3600D4AA2A24}" destId="{FF8A7A03-A7A4-4D3D-8F6B-FCB6072082E8}" srcOrd="2" destOrd="0" presId="urn:microsoft.com/office/officeart/2018/2/layout/IconCircleList"/>
    <dgm:cxn modelId="{A75E47EB-21CF-4109-8532-B69A54ADCA03}" type="presParOf" srcId="{FD01404B-BAAE-4E1F-82AF-3600D4AA2A24}" destId="{11AF8C3A-454B-4166-82C4-E9F179141180}" srcOrd="3" destOrd="0" presId="urn:microsoft.com/office/officeart/2018/2/layout/IconCircleList"/>
    <dgm:cxn modelId="{BD822CA4-2203-43D2-A84E-970A164AD0B1}" type="presParOf" srcId="{16552A7D-AF04-4D9F-BDD7-7E67E4904191}" destId="{98D39502-BD0C-412B-8B28-CF46188AA048}" srcOrd="3" destOrd="0" presId="urn:microsoft.com/office/officeart/2018/2/layout/IconCircleList"/>
    <dgm:cxn modelId="{5872C0BE-88E8-4B28-85FC-C6DD39750C4B}" type="presParOf" srcId="{16552A7D-AF04-4D9F-BDD7-7E67E4904191}" destId="{2D60A49D-1D37-4F9B-8372-106280E1E997}" srcOrd="4" destOrd="0" presId="urn:microsoft.com/office/officeart/2018/2/layout/IconCircleList"/>
    <dgm:cxn modelId="{301B9153-B20B-4562-8F58-9D8F02E8685E}" type="presParOf" srcId="{2D60A49D-1D37-4F9B-8372-106280E1E997}" destId="{64E28EF4-59D6-43D9-838D-1B0C517C79E1}" srcOrd="0" destOrd="0" presId="urn:microsoft.com/office/officeart/2018/2/layout/IconCircleList"/>
    <dgm:cxn modelId="{AF230CBA-B640-43C8-B517-56DB46CE02E4}" type="presParOf" srcId="{2D60A49D-1D37-4F9B-8372-106280E1E997}" destId="{D187D716-0075-4C7D-94EC-45C6538C5142}" srcOrd="1" destOrd="0" presId="urn:microsoft.com/office/officeart/2018/2/layout/IconCircleList"/>
    <dgm:cxn modelId="{3A095BF3-4CFE-4613-A611-F097858B2231}" type="presParOf" srcId="{2D60A49D-1D37-4F9B-8372-106280E1E997}" destId="{C9C5CDAF-2309-4B81-8656-15686F63EFFD}" srcOrd="2" destOrd="0" presId="urn:microsoft.com/office/officeart/2018/2/layout/IconCircleList"/>
    <dgm:cxn modelId="{A9BDF4EC-27DF-4B2D-B737-059B03E0BC43}" type="presParOf" srcId="{2D60A49D-1D37-4F9B-8372-106280E1E997}" destId="{94D5CAB2-5E27-4DAE-A068-5B8F8D1783EC}" srcOrd="3" destOrd="0" presId="urn:microsoft.com/office/officeart/2018/2/layout/IconCircleList"/>
    <dgm:cxn modelId="{A38ECBE2-482D-4824-8034-3D405FD95432}" type="presParOf" srcId="{16552A7D-AF04-4D9F-BDD7-7E67E4904191}" destId="{09B0BEBE-745D-4709-B096-4646630870BF}" srcOrd="5" destOrd="0" presId="urn:microsoft.com/office/officeart/2018/2/layout/IconCircleList"/>
    <dgm:cxn modelId="{53876D24-455E-4E0E-BE1B-DEAE28AB23C3}" type="presParOf" srcId="{16552A7D-AF04-4D9F-BDD7-7E67E4904191}" destId="{4FB82E78-1CCB-416D-B733-CC7B190F1E1F}" srcOrd="6" destOrd="0" presId="urn:microsoft.com/office/officeart/2018/2/layout/IconCircleList"/>
    <dgm:cxn modelId="{DDDAA754-16C8-4DE9-8D27-78F16D0D2906}" type="presParOf" srcId="{4FB82E78-1CCB-416D-B733-CC7B190F1E1F}" destId="{499F8421-0BAB-4A7A-A220-A27A6F7386E8}" srcOrd="0" destOrd="0" presId="urn:microsoft.com/office/officeart/2018/2/layout/IconCircleList"/>
    <dgm:cxn modelId="{0ABE44F0-ACFD-4713-8668-BA859B3E776C}" type="presParOf" srcId="{4FB82E78-1CCB-416D-B733-CC7B190F1E1F}" destId="{2DF3AF21-1717-4CAF-87F6-BAD1DE7F9938}" srcOrd="1" destOrd="0" presId="urn:microsoft.com/office/officeart/2018/2/layout/IconCircleList"/>
    <dgm:cxn modelId="{9535F846-D8B2-4058-BF35-F0802C841FEA}" type="presParOf" srcId="{4FB82E78-1CCB-416D-B733-CC7B190F1E1F}" destId="{C23F6D17-FC5A-4C71-991A-5526154CF539}" srcOrd="2" destOrd="0" presId="urn:microsoft.com/office/officeart/2018/2/layout/IconCircleList"/>
    <dgm:cxn modelId="{1310FD53-1B20-4C98-A6EA-C531889966A6}" type="presParOf" srcId="{4FB82E78-1CCB-416D-B733-CC7B190F1E1F}" destId="{F9431C4F-57F1-414C-BA5C-0A90359D2B0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C6E70-C485-4A56-A95D-6BD75D7B62BD}">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40A494-1660-4D2E-8C2E-F622E28A3EFA}">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B73C84-0712-4B16-9C29-699F2B32293C}">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(Strength is a results word, we can’t plan on it, there is so much out of our control. What can we effect…)</a:t>
          </a:r>
        </a:p>
      </dsp:txBody>
      <dsp:txXfrm>
        <a:off x="1948202" y="368029"/>
        <a:ext cx="3233964" cy="1371985"/>
      </dsp:txXfrm>
    </dsp:sp>
    <dsp:sp modelId="{FAB5D937-BD7B-464A-8901-7F94FAE1C8F4}">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C0047B-10EA-488D-A1EB-9208B6D540D8}">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AF8C3A-454B-4166-82C4-E9F179141180}">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Physical</a:t>
          </a:r>
        </a:p>
      </dsp:txBody>
      <dsp:txXfrm>
        <a:off x="7411643" y="368029"/>
        <a:ext cx="3233964" cy="1371985"/>
      </dsp:txXfrm>
    </dsp:sp>
    <dsp:sp modelId="{64E28EF4-59D6-43D9-838D-1B0C517C79E1}">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87D716-0075-4C7D-94EC-45C6538C5142}">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D5CAB2-5E27-4DAE-A068-5B8F8D1783EC}">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Emotional</a:t>
          </a:r>
        </a:p>
      </dsp:txBody>
      <dsp:txXfrm>
        <a:off x="1948202" y="2452790"/>
        <a:ext cx="3233964" cy="1371985"/>
      </dsp:txXfrm>
    </dsp:sp>
    <dsp:sp modelId="{499F8421-0BAB-4A7A-A220-A27A6F7386E8}">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3AF21-1717-4CAF-87F6-BAD1DE7F9938}">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431C4F-57F1-414C-BA5C-0A90359D2B08}">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Spiritual</a:t>
          </a:r>
        </a:p>
      </dsp:txBody>
      <dsp:txXfrm>
        <a:off x="7411643" y="2452790"/>
        <a:ext cx="3233964" cy="137198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0C1AE-757B-A64A-B15C-F974E043ED28}" type="datetimeFigureOut">
              <a:rPr lang="en-US" smtClean="0"/>
              <a:t>4/29/24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9AA88-4B4C-8442-A43D-49CC7FD0A3C4}" type="slidenum">
              <a:rPr lang="en-US" smtClean="0"/>
              <a:t>‹#›</a:t>
            </a:fld>
            <a:endParaRPr lang="en-US"/>
          </a:p>
        </p:txBody>
      </p:sp>
    </p:spTree>
    <p:extLst>
      <p:ext uri="{BB962C8B-B14F-4D97-AF65-F5344CB8AC3E}">
        <p14:creationId xmlns:p14="http://schemas.microsoft.com/office/powerpoint/2010/main" val="354498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9AA88-4B4C-8442-A43D-49CC7FD0A3C4}" type="slidenum">
              <a:rPr lang="en-US" smtClean="0"/>
              <a:t>7</a:t>
            </a:fld>
            <a:endParaRPr lang="en-US"/>
          </a:p>
        </p:txBody>
      </p:sp>
    </p:spTree>
    <p:extLst>
      <p:ext uri="{BB962C8B-B14F-4D97-AF65-F5344CB8AC3E}">
        <p14:creationId xmlns:p14="http://schemas.microsoft.com/office/powerpoint/2010/main" val="1304010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FB68-6B60-82E6-4896-B56889AD3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C87C0-4D2D-2C98-0565-41C92DBB9E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56612F-1109-7E6D-EFC9-15954DFE0293}"/>
              </a:ext>
            </a:extLst>
          </p:cNvPr>
          <p:cNvSpPr>
            <a:spLocks noGrp="1"/>
          </p:cNvSpPr>
          <p:nvPr>
            <p:ph type="dt" sz="half" idx="10"/>
          </p:nvPr>
        </p:nvSpPr>
        <p:spPr/>
        <p:txBody>
          <a:bodyPr/>
          <a:lstStyle/>
          <a:p>
            <a:fld id="{3E5E325B-656F-C04A-8E4A-B81018449F5C}" type="datetimeFigureOut">
              <a:rPr lang="en-US" smtClean="0"/>
              <a:t>4/29/24</a:t>
            </a:fld>
            <a:endParaRPr lang="en-US"/>
          </a:p>
        </p:txBody>
      </p:sp>
      <p:sp>
        <p:nvSpPr>
          <p:cNvPr id="5" name="Footer Placeholder 4">
            <a:extLst>
              <a:ext uri="{FF2B5EF4-FFF2-40B4-BE49-F238E27FC236}">
                <a16:creationId xmlns:a16="http://schemas.microsoft.com/office/drawing/2014/main" id="{02202281-BDFA-422E-3BE1-3407509DC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262AB-FA34-2E5D-69FF-ADE4793E9542}"/>
              </a:ext>
            </a:extLst>
          </p:cNvPr>
          <p:cNvSpPr>
            <a:spLocks noGrp="1"/>
          </p:cNvSpPr>
          <p:nvPr>
            <p:ph type="sldNum" sz="quarter" idx="12"/>
          </p:nvPr>
        </p:nvSpPr>
        <p:spPr/>
        <p:txBody>
          <a:bodyPr/>
          <a:lstStyle/>
          <a:p>
            <a:fld id="{CE066854-15AA-2745-A36F-9AC79DF863E8}" type="slidenum">
              <a:rPr lang="en-US" smtClean="0"/>
              <a:t>‹#›</a:t>
            </a:fld>
            <a:endParaRPr lang="en-US"/>
          </a:p>
        </p:txBody>
      </p:sp>
    </p:spTree>
    <p:extLst>
      <p:ext uri="{BB962C8B-B14F-4D97-AF65-F5344CB8AC3E}">
        <p14:creationId xmlns:p14="http://schemas.microsoft.com/office/powerpoint/2010/main" val="407616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A9A8-96CD-449F-86B1-D1BD1E2B3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52B05C-2EF0-1FA2-64A2-9432F3DEA6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1B054-AE90-BD95-7860-4B8B2CE4AD46}"/>
              </a:ext>
            </a:extLst>
          </p:cNvPr>
          <p:cNvSpPr>
            <a:spLocks noGrp="1"/>
          </p:cNvSpPr>
          <p:nvPr>
            <p:ph type="dt" sz="half" idx="10"/>
          </p:nvPr>
        </p:nvSpPr>
        <p:spPr/>
        <p:txBody>
          <a:bodyPr/>
          <a:lstStyle/>
          <a:p>
            <a:fld id="{3E5E325B-656F-C04A-8E4A-B81018449F5C}" type="datetimeFigureOut">
              <a:rPr lang="en-US" smtClean="0"/>
              <a:t>4/29/24</a:t>
            </a:fld>
            <a:endParaRPr lang="en-US"/>
          </a:p>
        </p:txBody>
      </p:sp>
      <p:sp>
        <p:nvSpPr>
          <p:cNvPr id="5" name="Footer Placeholder 4">
            <a:extLst>
              <a:ext uri="{FF2B5EF4-FFF2-40B4-BE49-F238E27FC236}">
                <a16:creationId xmlns:a16="http://schemas.microsoft.com/office/drawing/2014/main" id="{7D091FFC-F7A7-DCE3-0DFD-468EE85E6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FDD5C-68CA-071B-8F36-3560BC7720C7}"/>
              </a:ext>
            </a:extLst>
          </p:cNvPr>
          <p:cNvSpPr>
            <a:spLocks noGrp="1"/>
          </p:cNvSpPr>
          <p:nvPr>
            <p:ph type="sldNum" sz="quarter" idx="12"/>
          </p:nvPr>
        </p:nvSpPr>
        <p:spPr/>
        <p:txBody>
          <a:bodyPr/>
          <a:lstStyle/>
          <a:p>
            <a:fld id="{CE066854-15AA-2745-A36F-9AC79DF863E8}" type="slidenum">
              <a:rPr lang="en-US" smtClean="0"/>
              <a:t>‹#›</a:t>
            </a:fld>
            <a:endParaRPr lang="en-US"/>
          </a:p>
        </p:txBody>
      </p:sp>
    </p:spTree>
    <p:extLst>
      <p:ext uri="{BB962C8B-B14F-4D97-AF65-F5344CB8AC3E}">
        <p14:creationId xmlns:p14="http://schemas.microsoft.com/office/powerpoint/2010/main" val="166505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B2E66D-8222-9CE8-9BB2-B7E3D03BD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D23A5A-7152-755F-48D6-66B7E125EA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C0401-DD24-11B1-C7A6-BB7A786AA1D4}"/>
              </a:ext>
            </a:extLst>
          </p:cNvPr>
          <p:cNvSpPr>
            <a:spLocks noGrp="1"/>
          </p:cNvSpPr>
          <p:nvPr>
            <p:ph type="dt" sz="half" idx="10"/>
          </p:nvPr>
        </p:nvSpPr>
        <p:spPr/>
        <p:txBody>
          <a:bodyPr/>
          <a:lstStyle/>
          <a:p>
            <a:fld id="{3E5E325B-656F-C04A-8E4A-B81018449F5C}" type="datetimeFigureOut">
              <a:rPr lang="en-US" smtClean="0"/>
              <a:t>4/29/24</a:t>
            </a:fld>
            <a:endParaRPr lang="en-US"/>
          </a:p>
        </p:txBody>
      </p:sp>
      <p:sp>
        <p:nvSpPr>
          <p:cNvPr id="5" name="Footer Placeholder 4">
            <a:extLst>
              <a:ext uri="{FF2B5EF4-FFF2-40B4-BE49-F238E27FC236}">
                <a16:creationId xmlns:a16="http://schemas.microsoft.com/office/drawing/2014/main" id="{260EE51D-7630-BDBD-DFB4-9EC39C8A9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6E378-2F60-25B1-43FD-A36E103B168B}"/>
              </a:ext>
            </a:extLst>
          </p:cNvPr>
          <p:cNvSpPr>
            <a:spLocks noGrp="1"/>
          </p:cNvSpPr>
          <p:nvPr>
            <p:ph type="sldNum" sz="quarter" idx="12"/>
          </p:nvPr>
        </p:nvSpPr>
        <p:spPr/>
        <p:txBody>
          <a:bodyPr/>
          <a:lstStyle/>
          <a:p>
            <a:fld id="{CE066854-15AA-2745-A36F-9AC79DF863E8}" type="slidenum">
              <a:rPr lang="en-US" smtClean="0"/>
              <a:t>‹#›</a:t>
            </a:fld>
            <a:endParaRPr lang="en-US"/>
          </a:p>
        </p:txBody>
      </p:sp>
    </p:spTree>
    <p:extLst>
      <p:ext uri="{BB962C8B-B14F-4D97-AF65-F5344CB8AC3E}">
        <p14:creationId xmlns:p14="http://schemas.microsoft.com/office/powerpoint/2010/main" val="263680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C1ED-655E-A067-B320-9E69CBCFF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8D94C-4D15-053F-8278-513D416FD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C5304-8439-97E5-8849-A4D072B983B6}"/>
              </a:ext>
            </a:extLst>
          </p:cNvPr>
          <p:cNvSpPr>
            <a:spLocks noGrp="1"/>
          </p:cNvSpPr>
          <p:nvPr>
            <p:ph type="dt" sz="half" idx="10"/>
          </p:nvPr>
        </p:nvSpPr>
        <p:spPr/>
        <p:txBody>
          <a:bodyPr/>
          <a:lstStyle/>
          <a:p>
            <a:fld id="{3E5E325B-656F-C04A-8E4A-B81018449F5C}" type="datetimeFigureOut">
              <a:rPr lang="en-US" smtClean="0"/>
              <a:t>4/29/24</a:t>
            </a:fld>
            <a:endParaRPr lang="en-US"/>
          </a:p>
        </p:txBody>
      </p:sp>
      <p:sp>
        <p:nvSpPr>
          <p:cNvPr id="5" name="Footer Placeholder 4">
            <a:extLst>
              <a:ext uri="{FF2B5EF4-FFF2-40B4-BE49-F238E27FC236}">
                <a16:creationId xmlns:a16="http://schemas.microsoft.com/office/drawing/2014/main" id="{A0433D55-2364-C342-6033-6B3252740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12BE7-8C62-6932-57EB-EF39890BCDE4}"/>
              </a:ext>
            </a:extLst>
          </p:cNvPr>
          <p:cNvSpPr>
            <a:spLocks noGrp="1"/>
          </p:cNvSpPr>
          <p:nvPr>
            <p:ph type="sldNum" sz="quarter" idx="12"/>
          </p:nvPr>
        </p:nvSpPr>
        <p:spPr/>
        <p:txBody>
          <a:bodyPr/>
          <a:lstStyle/>
          <a:p>
            <a:fld id="{CE066854-15AA-2745-A36F-9AC79DF863E8}" type="slidenum">
              <a:rPr lang="en-US" smtClean="0"/>
              <a:t>‹#›</a:t>
            </a:fld>
            <a:endParaRPr lang="en-US"/>
          </a:p>
        </p:txBody>
      </p:sp>
    </p:spTree>
    <p:extLst>
      <p:ext uri="{BB962C8B-B14F-4D97-AF65-F5344CB8AC3E}">
        <p14:creationId xmlns:p14="http://schemas.microsoft.com/office/powerpoint/2010/main" val="106262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429A-F41C-72F0-80DA-A442E7AC5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0FFBE7-4CA1-44A6-733E-11FB7F28A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E1F8EC-4D78-BDD4-B9BD-12883C26D702}"/>
              </a:ext>
            </a:extLst>
          </p:cNvPr>
          <p:cNvSpPr>
            <a:spLocks noGrp="1"/>
          </p:cNvSpPr>
          <p:nvPr>
            <p:ph type="dt" sz="half" idx="10"/>
          </p:nvPr>
        </p:nvSpPr>
        <p:spPr/>
        <p:txBody>
          <a:bodyPr/>
          <a:lstStyle/>
          <a:p>
            <a:fld id="{3E5E325B-656F-C04A-8E4A-B81018449F5C}" type="datetimeFigureOut">
              <a:rPr lang="en-US" smtClean="0"/>
              <a:t>4/29/24</a:t>
            </a:fld>
            <a:endParaRPr lang="en-US"/>
          </a:p>
        </p:txBody>
      </p:sp>
      <p:sp>
        <p:nvSpPr>
          <p:cNvPr id="5" name="Footer Placeholder 4">
            <a:extLst>
              <a:ext uri="{FF2B5EF4-FFF2-40B4-BE49-F238E27FC236}">
                <a16:creationId xmlns:a16="http://schemas.microsoft.com/office/drawing/2014/main" id="{F9408CF4-FCB4-EEB8-F358-EF4B32598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A01E2-DDC9-AD00-7969-88CAE5CECE6E}"/>
              </a:ext>
            </a:extLst>
          </p:cNvPr>
          <p:cNvSpPr>
            <a:spLocks noGrp="1"/>
          </p:cNvSpPr>
          <p:nvPr>
            <p:ph type="sldNum" sz="quarter" idx="12"/>
          </p:nvPr>
        </p:nvSpPr>
        <p:spPr/>
        <p:txBody>
          <a:bodyPr/>
          <a:lstStyle/>
          <a:p>
            <a:fld id="{CE066854-15AA-2745-A36F-9AC79DF863E8}" type="slidenum">
              <a:rPr lang="en-US" smtClean="0"/>
              <a:t>‹#›</a:t>
            </a:fld>
            <a:endParaRPr lang="en-US"/>
          </a:p>
        </p:txBody>
      </p:sp>
    </p:spTree>
    <p:extLst>
      <p:ext uri="{BB962C8B-B14F-4D97-AF65-F5344CB8AC3E}">
        <p14:creationId xmlns:p14="http://schemas.microsoft.com/office/powerpoint/2010/main" val="85952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2F51-73EC-9C68-0CBD-79DE31D360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9221AF-C846-F53D-B2E8-045449C8C2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469721-4CB3-AC74-102D-1BA1DD3EF4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E48A2-9246-D5A8-666E-F174A0DE0610}"/>
              </a:ext>
            </a:extLst>
          </p:cNvPr>
          <p:cNvSpPr>
            <a:spLocks noGrp="1"/>
          </p:cNvSpPr>
          <p:nvPr>
            <p:ph type="dt" sz="half" idx="10"/>
          </p:nvPr>
        </p:nvSpPr>
        <p:spPr/>
        <p:txBody>
          <a:bodyPr/>
          <a:lstStyle/>
          <a:p>
            <a:fld id="{3E5E325B-656F-C04A-8E4A-B81018449F5C}" type="datetimeFigureOut">
              <a:rPr lang="en-US" smtClean="0"/>
              <a:t>4/29/24</a:t>
            </a:fld>
            <a:endParaRPr lang="en-US"/>
          </a:p>
        </p:txBody>
      </p:sp>
      <p:sp>
        <p:nvSpPr>
          <p:cNvPr id="6" name="Footer Placeholder 5">
            <a:extLst>
              <a:ext uri="{FF2B5EF4-FFF2-40B4-BE49-F238E27FC236}">
                <a16:creationId xmlns:a16="http://schemas.microsoft.com/office/drawing/2014/main" id="{603621CC-234C-E72B-2D39-77782DEE5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FEC61-B86A-8EE4-578F-1D2803BD98B7}"/>
              </a:ext>
            </a:extLst>
          </p:cNvPr>
          <p:cNvSpPr>
            <a:spLocks noGrp="1"/>
          </p:cNvSpPr>
          <p:nvPr>
            <p:ph type="sldNum" sz="quarter" idx="12"/>
          </p:nvPr>
        </p:nvSpPr>
        <p:spPr/>
        <p:txBody>
          <a:bodyPr/>
          <a:lstStyle/>
          <a:p>
            <a:fld id="{CE066854-15AA-2745-A36F-9AC79DF863E8}" type="slidenum">
              <a:rPr lang="en-US" smtClean="0"/>
              <a:t>‹#›</a:t>
            </a:fld>
            <a:endParaRPr lang="en-US"/>
          </a:p>
        </p:txBody>
      </p:sp>
    </p:spTree>
    <p:extLst>
      <p:ext uri="{BB962C8B-B14F-4D97-AF65-F5344CB8AC3E}">
        <p14:creationId xmlns:p14="http://schemas.microsoft.com/office/powerpoint/2010/main" val="64110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94F9-2B63-5185-7D28-126C65F6F1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F229AF-8A8A-B334-5718-016B49322C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A0E6D7-7900-7499-7060-C8F10FD06A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EE5C1-1F80-AE65-6E37-D8765C6C86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890E12-3453-B80A-4041-D7977E5BD9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C0FD14-A49E-FC82-AB9B-58976EE68225}"/>
              </a:ext>
            </a:extLst>
          </p:cNvPr>
          <p:cNvSpPr>
            <a:spLocks noGrp="1"/>
          </p:cNvSpPr>
          <p:nvPr>
            <p:ph type="dt" sz="half" idx="10"/>
          </p:nvPr>
        </p:nvSpPr>
        <p:spPr/>
        <p:txBody>
          <a:bodyPr/>
          <a:lstStyle/>
          <a:p>
            <a:fld id="{3E5E325B-656F-C04A-8E4A-B81018449F5C}" type="datetimeFigureOut">
              <a:rPr lang="en-US" smtClean="0"/>
              <a:t>4/29/24</a:t>
            </a:fld>
            <a:endParaRPr lang="en-US"/>
          </a:p>
        </p:txBody>
      </p:sp>
      <p:sp>
        <p:nvSpPr>
          <p:cNvPr id="8" name="Footer Placeholder 7">
            <a:extLst>
              <a:ext uri="{FF2B5EF4-FFF2-40B4-BE49-F238E27FC236}">
                <a16:creationId xmlns:a16="http://schemas.microsoft.com/office/drawing/2014/main" id="{5BC987F3-90E3-E450-4E32-CC405A6EDF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A1DD3C-9F82-E555-A7D3-3FB9E7391DF4}"/>
              </a:ext>
            </a:extLst>
          </p:cNvPr>
          <p:cNvSpPr>
            <a:spLocks noGrp="1"/>
          </p:cNvSpPr>
          <p:nvPr>
            <p:ph type="sldNum" sz="quarter" idx="12"/>
          </p:nvPr>
        </p:nvSpPr>
        <p:spPr/>
        <p:txBody>
          <a:bodyPr/>
          <a:lstStyle/>
          <a:p>
            <a:fld id="{CE066854-15AA-2745-A36F-9AC79DF863E8}" type="slidenum">
              <a:rPr lang="en-US" smtClean="0"/>
              <a:t>‹#›</a:t>
            </a:fld>
            <a:endParaRPr lang="en-US"/>
          </a:p>
        </p:txBody>
      </p:sp>
    </p:spTree>
    <p:extLst>
      <p:ext uri="{BB962C8B-B14F-4D97-AF65-F5344CB8AC3E}">
        <p14:creationId xmlns:p14="http://schemas.microsoft.com/office/powerpoint/2010/main" val="142163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AC83-4CB3-90E2-5A01-4BA55FBA6B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12D12D-03EF-6AE2-DD85-BC286C7415AC}"/>
              </a:ext>
            </a:extLst>
          </p:cNvPr>
          <p:cNvSpPr>
            <a:spLocks noGrp="1"/>
          </p:cNvSpPr>
          <p:nvPr>
            <p:ph type="dt" sz="half" idx="10"/>
          </p:nvPr>
        </p:nvSpPr>
        <p:spPr/>
        <p:txBody>
          <a:bodyPr/>
          <a:lstStyle/>
          <a:p>
            <a:fld id="{3E5E325B-656F-C04A-8E4A-B81018449F5C}" type="datetimeFigureOut">
              <a:rPr lang="en-US" smtClean="0"/>
              <a:t>4/29/24</a:t>
            </a:fld>
            <a:endParaRPr lang="en-US"/>
          </a:p>
        </p:txBody>
      </p:sp>
      <p:sp>
        <p:nvSpPr>
          <p:cNvPr id="4" name="Footer Placeholder 3">
            <a:extLst>
              <a:ext uri="{FF2B5EF4-FFF2-40B4-BE49-F238E27FC236}">
                <a16:creationId xmlns:a16="http://schemas.microsoft.com/office/drawing/2014/main" id="{3546C26F-DEC6-5CB5-3B87-1A202843A5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551CAA-68C4-D170-B60A-8A852B5A72FB}"/>
              </a:ext>
            </a:extLst>
          </p:cNvPr>
          <p:cNvSpPr>
            <a:spLocks noGrp="1"/>
          </p:cNvSpPr>
          <p:nvPr>
            <p:ph type="sldNum" sz="quarter" idx="12"/>
          </p:nvPr>
        </p:nvSpPr>
        <p:spPr/>
        <p:txBody>
          <a:bodyPr/>
          <a:lstStyle/>
          <a:p>
            <a:fld id="{CE066854-15AA-2745-A36F-9AC79DF863E8}" type="slidenum">
              <a:rPr lang="en-US" smtClean="0"/>
              <a:t>‹#›</a:t>
            </a:fld>
            <a:endParaRPr lang="en-US"/>
          </a:p>
        </p:txBody>
      </p:sp>
    </p:spTree>
    <p:extLst>
      <p:ext uri="{BB962C8B-B14F-4D97-AF65-F5344CB8AC3E}">
        <p14:creationId xmlns:p14="http://schemas.microsoft.com/office/powerpoint/2010/main" val="361097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668CD9-F8DC-A95E-06A5-4406ABBF2E87}"/>
              </a:ext>
            </a:extLst>
          </p:cNvPr>
          <p:cNvSpPr>
            <a:spLocks noGrp="1"/>
          </p:cNvSpPr>
          <p:nvPr>
            <p:ph type="dt" sz="half" idx="10"/>
          </p:nvPr>
        </p:nvSpPr>
        <p:spPr/>
        <p:txBody>
          <a:bodyPr/>
          <a:lstStyle/>
          <a:p>
            <a:fld id="{3E5E325B-656F-C04A-8E4A-B81018449F5C}" type="datetimeFigureOut">
              <a:rPr lang="en-US" smtClean="0"/>
              <a:t>4/29/24</a:t>
            </a:fld>
            <a:endParaRPr lang="en-US"/>
          </a:p>
        </p:txBody>
      </p:sp>
      <p:sp>
        <p:nvSpPr>
          <p:cNvPr id="3" name="Footer Placeholder 2">
            <a:extLst>
              <a:ext uri="{FF2B5EF4-FFF2-40B4-BE49-F238E27FC236}">
                <a16:creationId xmlns:a16="http://schemas.microsoft.com/office/drawing/2014/main" id="{EFCD79AC-B6C5-818C-4FCF-52789B3BC6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F1838C-F039-B591-1529-37447F4CFCC4}"/>
              </a:ext>
            </a:extLst>
          </p:cNvPr>
          <p:cNvSpPr>
            <a:spLocks noGrp="1"/>
          </p:cNvSpPr>
          <p:nvPr>
            <p:ph type="sldNum" sz="quarter" idx="12"/>
          </p:nvPr>
        </p:nvSpPr>
        <p:spPr/>
        <p:txBody>
          <a:bodyPr/>
          <a:lstStyle/>
          <a:p>
            <a:fld id="{CE066854-15AA-2745-A36F-9AC79DF863E8}" type="slidenum">
              <a:rPr lang="en-US" smtClean="0"/>
              <a:t>‹#›</a:t>
            </a:fld>
            <a:endParaRPr lang="en-US"/>
          </a:p>
        </p:txBody>
      </p:sp>
    </p:spTree>
    <p:extLst>
      <p:ext uri="{BB962C8B-B14F-4D97-AF65-F5344CB8AC3E}">
        <p14:creationId xmlns:p14="http://schemas.microsoft.com/office/powerpoint/2010/main" val="367235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66E83-C4E2-2CEA-FC3E-11674DE78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F06626-7EA9-708C-2A32-2978AA387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C9E350-9C4F-7575-E409-14EB1F34C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BD1B5-89E3-6C91-8833-86C8ECF6C69F}"/>
              </a:ext>
            </a:extLst>
          </p:cNvPr>
          <p:cNvSpPr>
            <a:spLocks noGrp="1"/>
          </p:cNvSpPr>
          <p:nvPr>
            <p:ph type="dt" sz="half" idx="10"/>
          </p:nvPr>
        </p:nvSpPr>
        <p:spPr/>
        <p:txBody>
          <a:bodyPr/>
          <a:lstStyle/>
          <a:p>
            <a:fld id="{3E5E325B-656F-C04A-8E4A-B81018449F5C}" type="datetimeFigureOut">
              <a:rPr lang="en-US" smtClean="0"/>
              <a:t>4/29/24</a:t>
            </a:fld>
            <a:endParaRPr lang="en-US"/>
          </a:p>
        </p:txBody>
      </p:sp>
      <p:sp>
        <p:nvSpPr>
          <p:cNvPr id="6" name="Footer Placeholder 5">
            <a:extLst>
              <a:ext uri="{FF2B5EF4-FFF2-40B4-BE49-F238E27FC236}">
                <a16:creationId xmlns:a16="http://schemas.microsoft.com/office/drawing/2014/main" id="{21A65D82-5787-06BC-2B81-3D2BF66553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8EFE0C-13B9-B4C6-DEE5-A31EF27681E2}"/>
              </a:ext>
            </a:extLst>
          </p:cNvPr>
          <p:cNvSpPr>
            <a:spLocks noGrp="1"/>
          </p:cNvSpPr>
          <p:nvPr>
            <p:ph type="sldNum" sz="quarter" idx="12"/>
          </p:nvPr>
        </p:nvSpPr>
        <p:spPr/>
        <p:txBody>
          <a:bodyPr/>
          <a:lstStyle/>
          <a:p>
            <a:fld id="{CE066854-15AA-2745-A36F-9AC79DF863E8}" type="slidenum">
              <a:rPr lang="en-US" smtClean="0"/>
              <a:t>‹#›</a:t>
            </a:fld>
            <a:endParaRPr lang="en-US"/>
          </a:p>
        </p:txBody>
      </p:sp>
    </p:spTree>
    <p:extLst>
      <p:ext uri="{BB962C8B-B14F-4D97-AF65-F5344CB8AC3E}">
        <p14:creationId xmlns:p14="http://schemas.microsoft.com/office/powerpoint/2010/main" val="475645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A7FD-28CB-0E5F-793C-7CC1AF301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794632-FC4F-3673-F346-F5B6BEB58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4286AE-A7BD-187E-979A-4C07C1883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A8CCB-EB4F-88B4-9333-812B2F8344B7}"/>
              </a:ext>
            </a:extLst>
          </p:cNvPr>
          <p:cNvSpPr>
            <a:spLocks noGrp="1"/>
          </p:cNvSpPr>
          <p:nvPr>
            <p:ph type="dt" sz="half" idx="10"/>
          </p:nvPr>
        </p:nvSpPr>
        <p:spPr/>
        <p:txBody>
          <a:bodyPr/>
          <a:lstStyle/>
          <a:p>
            <a:fld id="{3E5E325B-656F-C04A-8E4A-B81018449F5C}" type="datetimeFigureOut">
              <a:rPr lang="en-US" smtClean="0"/>
              <a:t>4/29/24</a:t>
            </a:fld>
            <a:endParaRPr lang="en-US"/>
          </a:p>
        </p:txBody>
      </p:sp>
      <p:sp>
        <p:nvSpPr>
          <p:cNvPr id="6" name="Footer Placeholder 5">
            <a:extLst>
              <a:ext uri="{FF2B5EF4-FFF2-40B4-BE49-F238E27FC236}">
                <a16:creationId xmlns:a16="http://schemas.microsoft.com/office/drawing/2014/main" id="{B1D83B59-E8F9-E99F-0A6F-6E7B1300C7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E2B72-4765-C847-1252-C68DA1141CFB}"/>
              </a:ext>
            </a:extLst>
          </p:cNvPr>
          <p:cNvSpPr>
            <a:spLocks noGrp="1"/>
          </p:cNvSpPr>
          <p:nvPr>
            <p:ph type="sldNum" sz="quarter" idx="12"/>
          </p:nvPr>
        </p:nvSpPr>
        <p:spPr/>
        <p:txBody>
          <a:bodyPr/>
          <a:lstStyle/>
          <a:p>
            <a:fld id="{CE066854-15AA-2745-A36F-9AC79DF863E8}" type="slidenum">
              <a:rPr lang="en-US" smtClean="0"/>
              <a:t>‹#›</a:t>
            </a:fld>
            <a:endParaRPr lang="en-US"/>
          </a:p>
        </p:txBody>
      </p:sp>
    </p:spTree>
    <p:extLst>
      <p:ext uri="{BB962C8B-B14F-4D97-AF65-F5344CB8AC3E}">
        <p14:creationId xmlns:p14="http://schemas.microsoft.com/office/powerpoint/2010/main" val="315445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88104-7D25-D913-D81F-F64CAF8EE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29BB17-6871-B18F-6D54-B3D2293D9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ED1DD-B24A-71EB-A19D-AEA726E7E8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5E325B-656F-C04A-8E4A-B81018449F5C}" type="datetimeFigureOut">
              <a:rPr lang="en-US" smtClean="0"/>
              <a:t>4/29/24</a:t>
            </a:fld>
            <a:endParaRPr lang="en-US"/>
          </a:p>
        </p:txBody>
      </p:sp>
      <p:sp>
        <p:nvSpPr>
          <p:cNvPr id="5" name="Footer Placeholder 4">
            <a:extLst>
              <a:ext uri="{FF2B5EF4-FFF2-40B4-BE49-F238E27FC236}">
                <a16:creationId xmlns:a16="http://schemas.microsoft.com/office/drawing/2014/main" id="{2AA734ED-18FB-048E-D4E5-9D31F9398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7B4BA2-4ECF-CD5F-CEB9-1826E4E7EB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066854-15AA-2745-A36F-9AC79DF863E8}" type="slidenum">
              <a:rPr lang="en-US" smtClean="0"/>
              <a:t>‹#›</a:t>
            </a:fld>
            <a:endParaRPr lang="en-US"/>
          </a:p>
        </p:txBody>
      </p:sp>
    </p:spTree>
    <p:extLst>
      <p:ext uri="{BB962C8B-B14F-4D97-AF65-F5344CB8AC3E}">
        <p14:creationId xmlns:p14="http://schemas.microsoft.com/office/powerpoint/2010/main" val="4137262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24631D-6CA2-09BB-456B-36950F915498}"/>
              </a:ext>
            </a:extLst>
          </p:cNvPr>
          <p:cNvSpPr>
            <a:spLocks noGrp="1"/>
          </p:cNvSpPr>
          <p:nvPr>
            <p:ph type="ctrTitle"/>
          </p:nvPr>
        </p:nvSpPr>
        <p:spPr>
          <a:xfrm>
            <a:off x="5297762" y="640080"/>
            <a:ext cx="6251110" cy="3566160"/>
          </a:xfrm>
        </p:spPr>
        <p:txBody>
          <a:bodyPr anchor="b">
            <a:normAutofit/>
          </a:bodyPr>
          <a:lstStyle/>
          <a:p>
            <a:pPr algn="l"/>
            <a:r>
              <a:rPr lang="en-US" sz="5000" b="1"/>
              <a:t>B.E.T on strong kids! </a:t>
            </a:r>
            <a:r>
              <a:rPr lang="en-US" sz="5000"/>
              <a:t>How to help build strong young bodies emotions and testimonies</a:t>
            </a:r>
          </a:p>
        </p:txBody>
      </p:sp>
      <p:sp>
        <p:nvSpPr>
          <p:cNvPr id="3" name="Subtitle 2">
            <a:extLst>
              <a:ext uri="{FF2B5EF4-FFF2-40B4-BE49-F238E27FC236}">
                <a16:creationId xmlns:a16="http://schemas.microsoft.com/office/drawing/2014/main" id="{8441C67F-5F01-1FE5-0016-5B85C0B8D4D0}"/>
              </a:ext>
            </a:extLst>
          </p:cNvPr>
          <p:cNvSpPr>
            <a:spLocks noGrp="1"/>
          </p:cNvSpPr>
          <p:nvPr>
            <p:ph type="subTitle" idx="1"/>
          </p:nvPr>
        </p:nvSpPr>
        <p:spPr>
          <a:xfrm>
            <a:off x="5297760" y="4636008"/>
            <a:ext cx="6251111" cy="1927642"/>
          </a:xfrm>
        </p:spPr>
        <p:txBody>
          <a:bodyPr>
            <a:normAutofit fontScale="92500" lnSpcReduction="20000"/>
          </a:bodyPr>
          <a:lstStyle/>
          <a:p>
            <a:pPr algn="l"/>
            <a:r>
              <a:rPr lang="en-US" sz="2200" dirty="0"/>
              <a:t>Raising Physically, Emotionally, and Spiritually Strong Children.   Luke 2:52</a:t>
            </a:r>
          </a:p>
          <a:p>
            <a:pPr algn="l"/>
            <a:r>
              <a:rPr lang="en-US" i="1" dirty="0"/>
              <a:t>52 And Jesus increased in wisdom</a:t>
            </a:r>
            <a:r>
              <a:rPr lang="en-US" i="1" baseline="30000" dirty="0"/>
              <a:t> </a:t>
            </a:r>
            <a:r>
              <a:rPr lang="en-US" i="1" dirty="0"/>
              <a:t>and stature, and in favor with God and man.</a:t>
            </a:r>
            <a:endParaRPr lang="en-US" sz="2200" i="1" dirty="0"/>
          </a:p>
          <a:p>
            <a:pPr algn="l"/>
            <a:endParaRPr lang="en-US" sz="2200" dirty="0"/>
          </a:p>
          <a:p>
            <a:pPr algn="l"/>
            <a:r>
              <a:rPr lang="en-US" sz="2200" dirty="0"/>
              <a:t>What is your favorite scripture about children?</a:t>
            </a:r>
          </a:p>
        </p:txBody>
      </p:sp>
      <p:pic>
        <p:nvPicPr>
          <p:cNvPr id="5" name="Picture 4" descr="Kettlebells on the floor">
            <a:extLst>
              <a:ext uri="{FF2B5EF4-FFF2-40B4-BE49-F238E27FC236}">
                <a16:creationId xmlns:a16="http://schemas.microsoft.com/office/drawing/2014/main" id="{8D14F123-C13E-7E2D-CC68-6E40384CD903}"/>
              </a:ext>
            </a:extLst>
          </p:cNvPr>
          <p:cNvPicPr>
            <a:picLocks noChangeAspect="1"/>
          </p:cNvPicPr>
          <p:nvPr/>
        </p:nvPicPr>
        <p:blipFill rotWithShape="1">
          <a:blip r:embed="rId2"/>
          <a:srcRect l="49343" r="532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97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D3B6A-B01D-3C14-D4A4-843A1A6BB1D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What is the best type of Physical activity?</a:t>
            </a:r>
          </a:p>
        </p:txBody>
      </p:sp>
      <p:sp>
        <p:nvSpPr>
          <p:cNvPr id="15" name="Content Placeholder 2">
            <a:extLst>
              <a:ext uri="{FF2B5EF4-FFF2-40B4-BE49-F238E27FC236}">
                <a16:creationId xmlns:a16="http://schemas.microsoft.com/office/drawing/2014/main" id="{7858DE9D-B80C-C5C5-CF61-C413BD798223}"/>
              </a:ext>
            </a:extLst>
          </p:cNvPr>
          <p:cNvSpPr>
            <a:spLocks noGrp="1"/>
          </p:cNvSpPr>
          <p:nvPr>
            <p:ph idx="1"/>
          </p:nvPr>
        </p:nvSpPr>
        <p:spPr>
          <a:xfrm>
            <a:off x="729343" y="2318197"/>
            <a:ext cx="11016343" cy="4343860"/>
          </a:xfrm>
        </p:spPr>
        <p:txBody>
          <a:bodyPr anchor="ctr">
            <a:noAutofit/>
          </a:bodyPr>
          <a:lstStyle/>
          <a:p>
            <a:pPr marL="0" indent="0">
              <a:buNone/>
            </a:pPr>
            <a:r>
              <a:rPr lang="en-US" sz="2000" dirty="0"/>
              <a:t>Truly it is the </a:t>
            </a:r>
            <a:r>
              <a:rPr lang="en-US" sz="2000" b="1" dirty="0"/>
              <a:t>one you/ your kids will do !</a:t>
            </a:r>
          </a:p>
          <a:p>
            <a:pPr marL="0" indent="0">
              <a:buNone/>
            </a:pPr>
            <a:r>
              <a:rPr lang="en-US" sz="2000" b="1" dirty="0"/>
              <a:t> </a:t>
            </a:r>
            <a:r>
              <a:rPr lang="en-US" sz="2000" dirty="0"/>
              <a:t>I’m biased towards dancing and dance like movement because it brings me the most joy but you may find, or your kids may find activities in nature to be the most renewing. I enjoy a combination of yoga, walking, weight-lifting, Zumba and ballet. Dance has been shown to raise mental health the most, but walking and other activities are all more effective than anti-depressants. </a:t>
            </a:r>
          </a:p>
          <a:p>
            <a:pPr marL="0" indent="0">
              <a:buNone/>
            </a:pPr>
            <a:r>
              <a:rPr lang="en-US" sz="2000" dirty="0"/>
              <a:t>If your child suffers from mild depression or even moderate to severe, the first two things to focus on are to </a:t>
            </a:r>
            <a:r>
              <a:rPr lang="en-US" sz="2000" b="1" dirty="0"/>
              <a:t>increase physical activity </a:t>
            </a:r>
            <a:r>
              <a:rPr lang="en-US" sz="2000" dirty="0"/>
              <a:t>and </a:t>
            </a:r>
            <a:r>
              <a:rPr lang="en-US" sz="2000" b="1" dirty="0"/>
              <a:t>decrease screen time</a:t>
            </a:r>
            <a:r>
              <a:rPr lang="en-US" sz="2000" dirty="0"/>
              <a:t>. Being outdoors will boost the physical effect, sunshine and plant chemicals have a synergistic effect- Japanese call it a ‘mind bath’. You may need to do this in combination with counseling and medication, but they will still move the needle in the right direction. </a:t>
            </a:r>
          </a:p>
          <a:p>
            <a:pPr marL="0" indent="0">
              <a:buNone/>
            </a:pPr>
            <a:r>
              <a:rPr lang="en-US" sz="2000" dirty="0"/>
              <a:t>Best thing we did for Gabe was to get him a dog, so he had to do something physical 2x a day.  </a:t>
            </a:r>
          </a:p>
          <a:p>
            <a:pPr marL="0" indent="0">
              <a:buNone/>
            </a:pPr>
            <a:endParaRPr lang="en-US" sz="2000" dirty="0"/>
          </a:p>
        </p:txBody>
      </p:sp>
    </p:spTree>
    <p:extLst>
      <p:ext uri="{BB962C8B-B14F-4D97-AF65-F5344CB8AC3E}">
        <p14:creationId xmlns:p14="http://schemas.microsoft.com/office/powerpoint/2010/main" val="61242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6E4F5-4C96-B8DD-F090-969DF308109E}"/>
              </a:ext>
            </a:extLst>
          </p:cNvPr>
          <p:cNvSpPr>
            <a:spLocks noGrp="1"/>
          </p:cNvSpPr>
          <p:nvPr>
            <p:ph type="title"/>
          </p:nvPr>
        </p:nvSpPr>
        <p:spPr>
          <a:xfrm>
            <a:off x="572493" y="238539"/>
            <a:ext cx="11018520" cy="1434415"/>
          </a:xfrm>
        </p:spPr>
        <p:txBody>
          <a:bodyPr anchor="b">
            <a:normAutofit/>
          </a:bodyPr>
          <a:lstStyle/>
          <a:p>
            <a:r>
              <a:rPr lang="en-US" sz="5400"/>
              <a:t>Family Dinner, where B.E.T meet </a:t>
            </a:r>
          </a:p>
        </p:txBody>
      </p:sp>
      <p:sp>
        <p:nvSpPr>
          <p:cNvPr id="103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E7F5E0-826B-1615-2A47-69D134D54C07}"/>
              </a:ext>
            </a:extLst>
          </p:cNvPr>
          <p:cNvSpPr>
            <a:spLocks noGrp="1"/>
          </p:cNvSpPr>
          <p:nvPr>
            <p:ph idx="1"/>
          </p:nvPr>
        </p:nvSpPr>
        <p:spPr>
          <a:xfrm>
            <a:off x="206829" y="1726711"/>
            <a:ext cx="7079216" cy="5139879"/>
          </a:xfrm>
        </p:spPr>
        <p:txBody>
          <a:bodyPr anchor="t">
            <a:normAutofit lnSpcReduction="10000"/>
          </a:bodyPr>
          <a:lstStyle/>
          <a:p>
            <a:pPr marL="0" indent="0">
              <a:buNone/>
            </a:pPr>
            <a:r>
              <a:rPr lang="en-US" sz="1800" dirty="0"/>
              <a:t>Doctrine and Covenants 59: 16-19</a:t>
            </a:r>
          </a:p>
          <a:p>
            <a:pPr marL="0" indent="0" algn="l" fontAlgn="base">
              <a:buNone/>
            </a:pPr>
            <a:r>
              <a:rPr lang="en-US" sz="1600" b="1" i="0" dirty="0">
                <a:solidFill>
                  <a:srgbClr val="000000"/>
                </a:solidFill>
                <a:effectLst/>
                <a:highlight>
                  <a:srgbClr val="FFFFFF"/>
                </a:highlight>
                <a:latin typeface="Ensign:Serif"/>
              </a:rPr>
              <a:t>16 </a:t>
            </a:r>
            <a:r>
              <a:rPr lang="en-US" sz="1600" b="0" i="0" dirty="0">
                <a:solidFill>
                  <a:srgbClr val="000000"/>
                </a:solidFill>
                <a:effectLst/>
                <a:highlight>
                  <a:srgbClr val="FFFFFF"/>
                </a:highlight>
                <a:latin typeface="Ensign:Serif"/>
              </a:rPr>
              <a:t>Verily I say, that inasmuch as ye do this, the fullness of the earth is yours, the beasts of the field and the fowls of the air, and that which </a:t>
            </a:r>
            <a:r>
              <a:rPr lang="en-US" sz="1600" b="0" i="0" dirty="0" err="1">
                <a:solidFill>
                  <a:srgbClr val="000000"/>
                </a:solidFill>
                <a:effectLst/>
                <a:highlight>
                  <a:srgbClr val="FFFFFF"/>
                </a:highlight>
                <a:latin typeface="Ensign:Serif"/>
              </a:rPr>
              <a:t>climbeth</a:t>
            </a:r>
            <a:r>
              <a:rPr lang="en-US" sz="1600" b="0" i="0" dirty="0">
                <a:solidFill>
                  <a:srgbClr val="000000"/>
                </a:solidFill>
                <a:effectLst/>
                <a:highlight>
                  <a:srgbClr val="FFFFFF"/>
                </a:highlight>
                <a:latin typeface="Ensign:Serif"/>
              </a:rPr>
              <a:t> upon the trees and walketh upon the earth;</a:t>
            </a:r>
          </a:p>
          <a:p>
            <a:pPr marL="0" indent="0" algn="l" fontAlgn="base">
              <a:buNone/>
            </a:pPr>
            <a:r>
              <a:rPr lang="en-US" sz="1600" b="1" i="0" dirty="0">
                <a:solidFill>
                  <a:srgbClr val="000000"/>
                </a:solidFill>
                <a:effectLst/>
                <a:highlight>
                  <a:srgbClr val="FFFFFF"/>
                </a:highlight>
                <a:latin typeface="Ensign:Serif"/>
              </a:rPr>
              <a:t>17 </a:t>
            </a:r>
            <a:r>
              <a:rPr lang="en-US" sz="1600" b="0" i="0" dirty="0">
                <a:solidFill>
                  <a:srgbClr val="000000"/>
                </a:solidFill>
                <a:effectLst/>
                <a:highlight>
                  <a:srgbClr val="FFFFFF"/>
                </a:highlight>
                <a:latin typeface="Ensign:Serif"/>
              </a:rPr>
              <a:t>Yea, and the herb, and the good things which come of the earth, whether for food or for raiment or for houses, or for barns, or for orchards, or for gardens, or for vineyards;</a:t>
            </a:r>
          </a:p>
          <a:p>
            <a:pPr marL="0" indent="0" algn="l" fontAlgn="base">
              <a:buNone/>
            </a:pPr>
            <a:r>
              <a:rPr lang="en-US" sz="1600" b="1" i="0" dirty="0">
                <a:solidFill>
                  <a:srgbClr val="000000"/>
                </a:solidFill>
                <a:effectLst/>
                <a:highlight>
                  <a:srgbClr val="FFFFFF"/>
                </a:highlight>
                <a:latin typeface="Ensign:Serif"/>
              </a:rPr>
              <a:t>18 </a:t>
            </a:r>
            <a:r>
              <a:rPr lang="en-US" sz="1600" b="0" i="0" dirty="0">
                <a:solidFill>
                  <a:srgbClr val="000000"/>
                </a:solidFill>
                <a:effectLst/>
                <a:highlight>
                  <a:srgbClr val="FFFFFF"/>
                </a:highlight>
                <a:latin typeface="Ensign:Serif"/>
              </a:rPr>
              <a:t>Yea, all things which come of the earth, in the season thereof, are made for the benefit and the use of man, both to please the eye and to gladden</a:t>
            </a:r>
            <a:r>
              <a:rPr lang="en-US" sz="1600" i="1" baseline="30000" dirty="0">
                <a:solidFill>
                  <a:srgbClr val="000000"/>
                </a:solidFill>
                <a:highlight>
                  <a:srgbClr val="FFFFFF"/>
                </a:highlight>
                <a:latin typeface="Ensign:Serif"/>
              </a:rPr>
              <a:t>  </a:t>
            </a:r>
            <a:r>
              <a:rPr lang="en-US" sz="1600" b="0" i="0" dirty="0">
                <a:solidFill>
                  <a:srgbClr val="000000"/>
                </a:solidFill>
                <a:effectLst/>
                <a:highlight>
                  <a:srgbClr val="FFFFFF"/>
                </a:highlight>
                <a:latin typeface="Ensign:Serif"/>
              </a:rPr>
              <a:t>the heart;</a:t>
            </a:r>
          </a:p>
          <a:p>
            <a:pPr marL="0" indent="0" algn="l" fontAlgn="base">
              <a:buNone/>
            </a:pPr>
            <a:r>
              <a:rPr lang="en-US" sz="1600" b="1" i="0" dirty="0">
                <a:solidFill>
                  <a:srgbClr val="000000"/>
                </a:solidFill>
                <a:effectLst/>
                <a:highlight>
                  <a:srgbClr val="FFFFFF"/>
                </a:highlight>
                <a:latin typeface="Ensign:Serif"/>
              </a:rPr>
              <a:t>19 </a:t>
            </a:r>
            <a:r>
              <a:rPr lang="en-US" sz="1600" b="0" i="0" dirty="0">
                <a:solidFill>
                  <a:srgbClr val="000000"/>
                </a:solidFill>
                <a:effectLst/>
                <a:highlight>
                  <a:srgbClr val="FFFFFF"/>
                </a:highlight>
                <a:latin typeface="Ensign:Serif"/>
              </a:rPr>
              <a:t>Yea, for food and for raiment, for taste and for smell, to strengthen the body and to enliven the soul.</a:t>
            </a:r>
            <a:endParaRPr lang="en-US" sz="1800" dirty="0"/>
          </a:p>
          <a:p>
            <a:pPr marL="0" indent="0">
              <a:buNone/>
            </a:pPr>
            <a:r>
              <a:rPr lang="en-US" sz="1800" b="0" i="0" dirty="0">
                <a:effectLst/>
                <a:latin typeface="Google Sans"/>
              </a:rPr>
              <a:t>Research suggests that having dinner together as a family at least four times a week has positive effects on child development. Family dinners have been linked to a lower risk of obesity, substance abuse, eating disorders, lower rates of depression,</a:t>
            </a:r>
            <a:r>
              <a:rPr lang="en-US" sz="1800" dirty="0">
                <a:latin typeface="Google Sans"/>
              </a:rPr>
              <a:t> </a:t>
            </a:r>
            <a:r>
              <a:rPr lang="en-US" sz="1800" b="0" i="0" dirty="0">
                <a:effectLst/>
                <a:latin typeface="Google Sans"/>
              </a:rPr>
              <a:t>anxiety,  tobacco use, early teenage pregnancy, and higher rates of resilience and higher self esteem and an increased chance of graduating from high school. </a:t>
            </a:r>
          </a:p>
          <a:p>
            <a:pPr marL="0" indent="0">
              <a:buNone/>
            </a:pPr>
            <a:r>
              <a:rPr lang="en-US" sz="1800" b="0" i="0" dirty="0">
                <a:effectLst/>
                <a:highlight>
                  <a:srgbClr val="FFFFFF"/>
                </a:highlight>
                <a:latin typeface="Google Sans"/>
              </a:rPr>
              <a:t>Teens who have frequent family dinners are more likely to have higher-quality relationships with their parents.</a:t>
            </a:r>
          </a:p>
          <a:p>
            <a:pPr marL="0" indent="0">
              <a:buNone/>
            </a:pPr>
            <a:r>
              <a:rPr lang="en-US" sz="1800" b="1" dirty="0">
                <a:highlight>
                  <a:srgbClr val="FFFFFF"/>
                </a:highlight>
                <a:latin typeface="Google Sans"/>
                <a:ea typeface="Times New Roman" panose="02020603050405020304" pitchFamily="18" charset="0"/>
                <a:cs typeface="Times New Roman" panose="02020603050405020304" pitchFamily="18" charset="0"/>
              </a:rPr>
              <a:t>Be careful not to trade a “Best” thing for a merely “Good” thing</a:t>
            </a:r>
            <a:endParaRPr lang="en-US" sz="18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pic>
        <p:nvPicPr>
          <p:cNvPr id="1026" name="Picture 2" descr="7 Science-Based Benefits of Eating Together as a Family">
            <a:extLst>
              <a:ext uri="{FF2B5EF4-FFF2-40B4-BE49-F238E27FC236}">
                <a16:creationId xmlns:a16="http://schemas.microsoft.com/office/drawing/2014/main" id="{B1A9FEF5-83D9-BE51-A587-1E67E038E5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91" r="1789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46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4594-37FA-A119-46FE-B42EFD77C81D}"/>
              </a:ext>
            </a:extLst>
          </p:cNvPr>
          <p:cNvSpPr>
            <a:spLocks noGrp="1"/>
          </p:cNvSpPr>
          <p:nvPr>
            <p:ph type="title"/>
          </p:nvPr>
        </p:nvSpPr>
        <p:spPr>
          <a:xfrm>
            <a:off x="6417733" y="490538"/>
            <a:ext cx="5291663" cy="1066119"/>
          </a:xfrm>
        </p:spPr>
        <p:txBody>
          <a:bodyPr anchor="b">
            <a:normAutofit/>
          </a:bodyPr>
          <a:lstStyle/>
          <a:p>
            <a:r>
              <a:rPr lang="en-US" sz="4000" dirty="0"/>
              <a:t>Hold family dinners!!! </a:t>
            </a:r>
            <a:r>
              <a:rPr lang="en-US" sz="2200" dirty="0"/>
              <a:t>Dinner for 10</a:t>
            </a:r>
          </a:p>
        </p:txBody>
      </p:sp>
      <p:pic>
        <p:nvPicPr>
          <p:cNvPr id="3074" name="Picture 2" descr="Why I Value Family Dinner. The importance of eating together. | by Dave Tan  | The CookBook for all | Medium">
            <a:extLst>
              <a:ext uri="{FF2B5EF4-FFF2-40B4-BE49-F238E27FC236}">
                <a16:creationId xmlns:a16="http://schemas.microsoft.com/office/drawing/2014/main" id="{A55F7016-913B-7D41-AE58-51F392D019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73" r="29316"/>
          <a:stretch/>
        </p:blipFill>
        <p:spPr bwMode="auto">
          <a:xfrm>
            <a:off x="3" y="1589"/>
            <a:ext cx="5935130" cy="6856411"/>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61B1475-1500-82C0-CF6D-3BEE4CE89192}"/>
              </a:ext>
            </a:extLst>
          </p:cNvPr>
          <p:cNvSpPr>
            <a:spLocks noGrp="1"/>
          </p:cNvSpPr>
          <p:nvPr>
            <p:ph idx="1"/>
          </p:nvPr>
        </p:nvSpPr>
        <p:spPr>
          <a:xfrm>
            <a:off x="6193970" y="1556658"/>
            <a:ext cx="5998027" cy="5301342"/>
          </a:xfrm>
        </p:spPr>
        <p:txBody>
          <a:bodyPr>
            <a:noAutofit/>
          </a:bodyPr>
          <a:lstStyle/>
          <a:p>
            <a:pPr marL="0" indent="0">
              <a:buNone/>
            </a:pPr>
            <a:r>
              <a:rPr lang="en-US" sz="2000" dirty="0"/>
              <a:t>I feel like the Lord wants me to tell you this: Have meals as a family as often as possible. </a:t>
            </a:r>
          </a:p>
          <a:p>
            <a:pPr marL="514350" indent="-514350">
              <a:buAutoNum type="arabicPeriod"/>
            </a:pPr>
            <a:r>
              <a:rPr lang="en-US" sz="2000" dirty="0"/>
              <a:t>Gather- if you need to do it early or late, still do it (families who eat together before 6:15 have been shown to spend more time with their children.)</a:t>
            </a:r>
          </a:p>
          <a:p>
            <a:pPr marL="514350" indent="-514350">
              <a:buAutoNum type="arabicPeriod"/>
            </a:pPr>
            <a:r>
              <a:rPr lang="en-US" sz="2000" dirty="0"/>
              <a:t>Cook</a:t>
            </a:r>
          </a:p>
          <a:p>
            <a:pPr marL="514350" indent="-514350">
              <a:buAutoNum type="arabicPeriod"/>
            </a:pPr>
            <a:r>
              <a:rPr lang="en-US" sz="2000" dirty="0"/>
              <a:t>Nice things (or things we are grateful for)</a:t>
            </a:r>
          </a:p>
          <a:p>
            <a:pPr marL="514350" indent="-514350">
              <a:buAutoNum type="arabicPeriod"/>
            </a:pPr>
            <a:r>
              <a:rPr lang="en-US" sz="2000" dirty="0"/>
              <a:t>Topics of general interest (Jar?)</a:t>
            </a:r>
          </a:p>
          <a:p>
            <a:pPr marL="514350" indent="-514350">
              <a:buAutoNum type="arabicPeriod"/>
            </a:pPr>
            <a:r>
              <a:rPr lang="en-US" sz="2000" dirty="0"/>
              <a:t>Games</a:t>
            </a:r>
          </a:p>
          <a:p>
            <a:pPr marL="0" indent="0">
              <a:buNone/>
            </a:pPr>
            <a:r>
              <a:rPr lang="en-US" sz="2000" dirty="0"/>
              <a:t>These are the chords that bind the cohesive unit. Quality time is quantity time. </a:t>
            </a:r>
          </a:p>
          <a:p>
            <a:pPr marL="0" indent="0">
              <a:buNone/>
            </a:pPr>
            <a:r>
              <a:rPr lang="en-US" sz="2000" dirty="0"/>
              <a:t>*I promise you, you will have a stronger family if you put this one thing into place. </a:t>
            </a:r>
          </a:p>
        </p:txBody>
      </p:sp>
    </p:spTree>
    <p:extLst>
      <p:ext uri="{BB962C8B-B14F-4D97-AF65-F5344CB8AC3E}">
        <p14:creationId xmlns:p14="http://schemas.microsoft.com/office/powerpoint/2010/main" val="401000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9" name="Rectangle 41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403732-6AA5-2C86-4F02-99563ED83F78}"/>
              </a:ext>
            </a:extLst>
          </p:cNvPr>
          <p:cNvSpPr>
            <a:spLocks noGrp="1"/>
          </p:cNvSpPr>
          <p:nvPr>
            <p:ph type="title"/>
          </p:nvPr>
        </p:nvSpPr>
        <p:spPr>
          <a:xfrm>
            <a:off x="572493" y="238539"/>
            <a:ext cx="11018520" cy="1434415"/>
          </a:xfrm>
        </p:spPr>
        <p:txBody>
          <a:bodyPr anchor="b">
            <a:normAutofit fontScale="90000"/>
          </a:bodyPr>
          <a:lstStyle/>
          <a:p>
            <a:r>
              <a:rPr lang="en-US" sz="5400" dirty="0"/>
              <a:t>Emotional Health – its crumbling (see ”Like a Broken Vessel” 2013 by Elder Holland)</a:t>
            </a:r>
          </a:p>
        </p:txBody>
      </p:sp>
      <p:sp>
        <p:nvSpPr>
          <p:cNvPr id="41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246FAD-20EE-2E3F-534F-6E28068E95D2}"/>
              </a:ext>
            </a:extLst>
          </p:cNvPr>
          <p:cNvSpPr>
            <a:spLocks noGrp="1"/>
          </p:cNvSpPr>
          <p:nvPr>
            <p:ph idx="1"/>
          </p:nvPr>
        </p:nvSpPr>
        <p:spPr>
          <a:xfrm>
            <a:off x="128588" y="1708423"/>
            <a:ext cx="7547070" cy="4911038"/>
          </a:xfrm>
        </p:spPr>
        <p:txBody>
          <a:bodyPr anchor="t">
            <a:noAutofit/>
          </a:bodyPr>
          <a:lstStyle/>
          <a:p>
            <a:r>
              <a:rPr lang="en-US" sz="1800" dirty="0"/>
              <a:t>Eight , Eight second </a:t>
            </a:r>
            <a:r>
              <a:rPr lang="en-US" sz="1800" b="1" dirty="0"/>
              <a:t>hugs </a:t>
            </a:r>
            <a:r>
              <a:rPr lang="en-US" sz="1800" dirty="0"/>
              <a:t>a day (“More hug”) : up oxytocin </a:t>
            </a:r>
          </a:p>
          <a:p>
            <a:r>
              <a:rPr lang="en-US" sz="1800" b="1" dirty="0"/>
              <a:t>Decrease screen time</a:t>
            </a:r>
            <a:r>
              <a:rPr lang="en-US" sz="1800" dirty="0"/>
              <a:t>, especially toxic social media</a:t>
            </a:r>
          </a:p>
          <a:p>
            <a:r>
              <a:rPr lang="en-US" sz="1800" b="1" dirty="0"/>
              <a:t>Increase physical time and outdoor time</a:t>
            </a:r>
          </a:p>
          <a:p>
            <a:r>
              <a:rPr lang="en-US" sz="1800" dirty="0"/>
              <a:t>For anxiety especially, learn to </a:t>
            </a:r>
            <a:r>
              <a:rPr lang="en-US" sz="1800" b="1" dirty="0"/>
              <a:t>MEDITATE: </a:t>
            </a:r>
            <a:r>
              <a:rPr lang="en-US" sz="1800" dirty="0"/>
              <a:t>5 minutes will help, 30 minutes a day will cure mild to moderate Anxiety. Start with breathing exercises and 1-2 minutes</a:t>
            </a:r>
          </a:p>
          <a:p>
            <a:r>
              <a:rPr lang="en-US" sz="1800" dirty="0"/>
              <a:t>Teach them to turn </a:t>
            </a:r>
            <a:r>
              <a:rPr lang="en-US" sz="1800" b="1" dirty="0"/>
              <a:t>worry into prayer</a:t>
            </a:r>
          </a:p>
          <a:p>
            <a:r>
              <a:rPr lang="en-US" sz="1800" b="1" dirty="0"/>
              <a:t>Self-esteem</a:t>
            </a:r>
            <a:r>
              <a:rPr lang="en-US" sz="1800" dirty="0"/>
              <a:t>, “Nice things”, White board “I love you because” , </a:t>
            </a:r>
          </a:p>
          <a:p>
            <a:r>
              <a:rPr lang="en-US" sz="1800" b="1" dirty="0"/>
              <a:t>Positive self talk </a:t>
            </a:r>
            <a:r>
              <a:rPr lang="en-US" sz="1800" dirty="0"/>
              <a:t>( you can model) – five related statements written down, rehearsed daily </a:t>
            </a:r>
            <a:r>
              <a:rPr lang="en-US" sz="1800" dirty="0" err="1"/>
              <a:t>outloud</a:t>
            </a:r>
            <a:endParaRPr lang="en-US" sz="1800" dirty="0"/>
          </a:p>
          <a:p>
            <a:pPr marL="0" indent="0">
              <a:buNone/>
            </a:pPr>
            <a:r>
              <a:rPr lang="en-US" sz="1800" dirty="0"/>
              <a:t>General Example: “I am kind, I am smart, I am important/ valued, I am loved, I am making progress every day </a:t>
            </a:r>
          </a:p>
          <a:p>
            <a:pPr marL="0" indent="0">
              <a:buNone/>
            </a:pPr>
            <a:r>
              <a:rPr lang="en-US" sz="1800" dirty="0"/>
              <a:t>Specific: “I don’t judge people based on appearance, I patiently listen to what people have to say, I don’t buy into race and gender stereotypes, I love all different kinds of people and personalities, I value diversity in God’s children, I love getting to know people"</a:t>
            </a:r>
          </a:p>
        </p:txBody>
      </p:sp>
      <p:pic>
        <p:nvPicPr>
          <p:cNvPr id="4098" name="Picture 2" descr="How Many Hugs a Day Does a Child Need?">
            <a:extLst>
              <a:ext uri="{FF2B5EF4-FFF2-40B4-BE49-F238E27FC236}">
                <a16:creationId xmlns:a16="http://schemas.microsoft.com/office/drawing/2014/main" id="{31EA800D-A8BF-DF18-7417-B4A853CE6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66" r="1651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93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F0CF54-E3B6-D253-249C-3B30C8789E1E}"/>
              </a:ext>
            </a:extLst>
          </p:cNvPr>
          <p:cNvSpPr>
            <a:spLocks noGrp="1"/>
          </p:cNvSpPr>
          <p:nvPr>
            <p:ph type="title"/>
          </p:nvPr>
        </p:nvSpPr>
        <p:spPr>
          <a:xfrm>
            <a:off x="0" y="400050"/>
            <a:ext cx="4829175" cy="1071563"/>
          </a:xfrm>
        </p:spPr>
        <p:txBody>
          <a:bodyPr vert="horz" lIns="91440" tIns="45720" rIns="91440" bIns="45720" rtlCol="0" anchor="b">
            <a:normAutofit fontScale="90000"/>
          </a:bodyPr>
          <a:lstStyle/>
          <a:p>
            <a:pPr algn="ctr"/>
            <a:r>
              <a:rPr lang="en-US" kern="1200">
                <a:solidFill>
                  <a:schemeClr val="tx1"/>
                </a:solidFill>
                <a:latin typeface="+mj-lt"/>
                <a:ea typeface="+mj-ea"/>
                <a:cs typeface="+mj-cs"/>
              </a:rPr>
              <a:t>Parenting, an engine building game</a:t>
            </a:r>
            <a:endParaRPr lang="en-US"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DD5753F5-FD26-0BB4-C19E-DEE2792C1DB0}"/>
              </a:ext>
            </a:extLst>
          </p:cNvPr>
          <p:cNvSpPr>
            <a:spLocks noGrp="1"/>
          </p:cNvSpPr>
          <p:nvPr>
            <p:ph idx="1"/>
          </p:nvPr>
        </p:nvSpPr>
        <p:spPr>
          <a:xfrm>
            <a:off x="0" y="1471613"/>
            <a:ext cx="6477000" cy="5272087"/>
          </a:xfrm>
        </p:spPr>
        <p:txBody>
          <a:bodyPr vert="horz" lIns="91440" tIns="45720" rIns="91440" bIns="45720" rtlCol="0">
            <a:normAutofit/>
          </a:bodyPr>
          <a:lstStyle/>
          <a:p>
            <a:pPr marL="0" indent="0" algn="ctr">
              <a:buNone/>
            </a:pPr>
            <a:r>
              <a:rPr lang="en-US" sz="1800" kern="1200" dirty="0">
                <a:solidFill>
                  <a:schemeClr val="tx1"/>
                </a:solidFill>
                <a:latin typeface="+mn-lt"/>
                <a:ea typeface="+mn-ea"/>
                <a:cs typeface="+mn-cs"/>
              </a:rPr>
              <a:t>18 yr. of building our deck card by card</a:t>
            </a:r>
          </a:p>
          <a:p>
            <a:pPr marL="0" indent="0" algn="ctr">
              <a:buNone/>
            </a:pPr>
            <a:r>
              <a:rPr lang="en-US" sz="1800" dirty="0"/>
              <a:t>Gains momentum as your hand becomes more powerful, as you implement one prompting at a time</a:t>
            </a:r>
          </a:p>
          <a:p>
            <a:pPr marL="0" indent="0" algn="ctr">
              <a:buNone/>
            </a:pPr>
            <a:endParaRPr lang="en-US" sz="1800" dirty="0"/>
          </a:p>
          <a:p>
            <a:pPr marL="0" indent="0" algn="ctr">
              <a:buNone/>
            </a:pPr>
            <a:r>
              <a:rPr lang="en-US" sz="1800" kern="1200" dirty="0">
                <a:solidFill>
                  <a:schemeClr val="tx1"/>
                </a:solidFill>
                <a:latin typeface="+mn-lt"/>
                <a:ea typeface="+mn-ea"/>
                <a:cs typeface="+mn-cs"/>
              </a:rPr>
              <a:t>-Family pra</a:t>
            </a:r>
            <a:r>
              <a:rPr lang="en-US" sz="1800" dirty="0"/>
              <a:t>yer every morning followed by individual hugs x9</a:t>
            </a:r>
          </a:p>
          <a:p>
            <a:pPr algn="ctr">
              <a:buFontTx/>
              <a:buChar char="-"/>
            </a:pPr>
            <a:r>
              <a:rPr lang="en-US" sz="1800" dirty="0"/>
              <a:t>Home cooked Family dinners every evening</a:t>
            </a:r>
          </a:p>
          <a:p>
            <a:pPr marL="0" indent="0" algn="ctr">
              <a:buNone/>
            </a:pPr>
            <a:r>
              <a:rPr lang="en-US" sz="1800" kern="1200" dirty="0">
                <a:solidFill>
                  <a:schemeClr val="tx1"/>
                </a:solidFill>
                <a:latin typeface="+mn-lt"/>
                <a:ea typeface="+mn-ea"/>
                <a:cs typeface="+mn-cs"/>
              </a:rPr>
              <a:t>-</a:t>
            </a:r>
            <a:r>
              <a:rPr lang="en-US" sz="1800" dirty="0"/>
              <a:t>Rotational prayers at family meals</a:t>
            </a:r>
          </a:p>
          <a:p>
            <a:pPr marL="0" indent="0" algn="ctr">
              <a:buNone/>
            </a:pPr>
            <a:r>
              <a:rPr lang="en-US" sz="1800" dirty="0"/>
              <a:t>- “Nice things” for the person who prayed (longest word game)</a:t>
            </a:r>
          </a:p>
          <a:p>
            <a:pPr marL="0" indent="0" algn="ctr">
              <a:buNone/>
            </a:pPr>
            <a:r>
              <a:rPr lang="en-US" sz="1800" kern="1200" dirty="0">
                <a:solidFill>
                  <a:schemeClr val="tx1"/>
                </a:solidFill>
                <a:latin typeface="+mn-lt"/>
                <a:ea typeface="+mn-ea"/>
                <a:cs typeface="+mn-cs"/>
              </a:rPr>
              <a:t>CFM scripture study </a:t>
            </a:r>
            <a:r>
              <a:rPr lang="en-US" sz="1800" dirty="0"/>
              <a:t>six days a week, Zach and I rotate leading weeks</a:t>
            </a:r>
          </a:p>
          <a:p>
            <a:pPr marL="0" indent="0" algn="ctr">
              <a:buNone/>
            </a:pPr>
            <a:r>
              <a:rPr lang="en-US" sz="1800" dirty="0"/>
              <a:t>Sunday study of a conference talk</a:t>
            </a:r>
          </a:p>
          <a:p>
            <a:pPr marL="0" indent="0" algn="ctr">
              <a:buNone/>
            </a:pPr>
            <a:r>
              <a:rPr lang="en-US" sz="1800" kern="1200" dirty="0">
                <a:solidFill>
                  <a:schemeClr val="tx1"/>
                </a:solidFill>
                <a:latin typeface="+mn-lt"/>
                <a:ea typeface="+mn-ea"/>
                <a:cs typeface="+mn-cs"/>
              </a:rPr>
              <a:t>Si</a:t>
            </a:r>
            <a:r>
              <a:rPr lang="en-US" sz="1800" dirty="0"/>
              <a:t>ng a song together, say our scripture, family group hug</a:t>
            </a:r>
          </a:p>
          <a:p>
            <a:pPr marL="0" indent="0" algn="ctr">
              <a:buNone/>
            </a:pPr>
            <a:r>
              <a:rPr lang="en-US" sz="1800" kern="1200" dirty="0">
                <a:solidFill>
                  <a:schemeClr val="tx1"/>
                </a:solidFill>
                <a:latin typeface="+mn-lt"/>
                <a:ea typeface="+mn-ea"/>
                <a:cs typeface="+mn-cs"/>
              </a:rPr>
              <a:t>Bedtime hugs and songs, pray with the little ones </a:t>
            </a:r>
          </a:p>
        </p:txBody>
      </p:sp>
      <p:pic>
        <p:nvPicPr>
          <p:cNvPr id="1026" name="Picture 2" descr="Dire Wolf Dune Imperium Game">
            <a:extLst>
              <a:ext uri="{FF2B5EF4-FFF2-40B4-BE49-F238E27FC236}">
                <a16:creationId xmlns:a16="http://schemas.microsoft.com/office/drawing/2014/main" id="{03F3A4FC-A735-798E-C645-248C1287FE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89916" y="400050"/>
            <a:ext cx="5670549" cy="590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625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1" name="Rectangle 3080">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1D0AE4-991C-3AB8-BC98-7831ABD953B1}"/>
              </a:ext>
            </a:extLst>
          </p:cNvPr>
          <p:cNvSpPr>
            <a:spLocks noGrp="1"/>
          </p:cNvSpPr>
          <p:nvPr>
            <p:ph type="title"/>
          </p:nvPr>
        </p:nvSpPr>
        <p:spPr>
          <a:xfrm>
            <a:off x="1051560" y="4495466"/>
            <a:ext cx="3611880" cy="1536192"/>
          </a:xfrm>
        </p:spPr>
        <p:txBody>
          <a:bodyPr>
            <a:normAutofit/>
          </a:bodyPr>
          <a:lstStyle/>
          <a:p>
            <a:r>
              <a:rPr lang="en-US" sz="3200"/>
              <a:t>Gravity </a:t>
            </a:r>
          </a:p>
        </p:txBody>
      </p:sp>
      <p:pic>
        <p:nvPicPr>
          <p:cNvPr id="3074" name="Picture 2" descr="Solar System Exploration - NASA Science">
            <a:extLst>
              <a:ext uri="{FF2B5EF4-FFF2-40B4-BE49-F238E27FC236}">
                <a16:creationId xmlns:a16="http://schemas.microsoft.com/office/drawing/2014/main" id="{C3735C71-23ED-72F7-6D62-4EC28D56C9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64"/>
          <a:stretch/>
        </p:blipFill>
        <p:spPr bwMode="auto">
          <a:xfrm>
            <a:off x="20" y="10"/>
            <a:ext cx="12191980" cy="3994473"/>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B604ADD-2714-0146-3F1F-CBBF880CE58D}"/>
              </a:ext>
            </a:extLst>
          </p:cNvPr>
          <p:cNvSpPr>
            <a:spLocks noGrp="1"/>
          </p:cNvSpPr>
          <p:nvPr>
            <p:ph idx="1"/>
          </p:nvPr>
        </p:nvSpPr>
        <p:spPr>
          <a:xfrm>
            <a:off x="5295825" y="4218905"/>
            <a:ext cx="6426037" cy="2089317"/>
          </a:xfrm>
        </p:spPr>
        <p:txBody>
          <a:bodyPr anchor="ctr">
            <a:normAutofit/>
          </a:bodyPr>
          <a:lstStyle/>
          <a:p>
            <a:pPr marL="0" indent="0">
              <a:buNone/>
            </a:pPr>
            <a:r>
              <a:rPr lang="en-US" sz="1800" dirty="0"/>
              <a:t>If you think of Jesus Christ literally as the sun, He has the most power to pull your child in unless they have strayed too far out of orbit. You are trying to provide a secondary gravity strong enough to pull that child back into orbit. Large families provide more gravity. Family dinner provides gravity. Feeling sincerely loved and valued provides gravity. So can the temple, the church,  and good friends. </a:t>
            </a:r>
          </a:p>
        </p:txBody>
      </p:sp>
    </p:spTree>
    <p:extLst>
      <p:ext uri="{BB962C8B-B14F-4D97-AF65-F5344CB8AC3E}">
        <p14:creationId xmlns:p14="http://schemas.microsoft.com/office/powerpoint/2010/main" val="315175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B128CB-05EA-6C5B-986D-C30CA01D5E80}"/>
              </a:ext>
            </a:extLst>
          </p:cNvPr>
          <p:cNvSpPr>
            <a:spLocks noGrp="1"/>
          </p:cNvSpPr>
          <p:nvPr>
            <p:ph type="title"/>
          </p:nvPr>
        </p:nvSpPr>
        <p:spPr>
          <a:xfrm>
            <a:off x="7320466" y="609600"/>
            <a:ext cx="4140014" cy="962027"/>
          </a:xfrm>
        </p:spPr>
        <p:txBody>
          <a:bodyPr>
            <a:normAutofit/>
          </a:bodyPr>
          <a:lstStyle/>
          <a:p>
            <a:r>
              <a:rPr lang="en-US" dirty="0"/>
              <a:t>Spiritual health</a:t>
            </a:r>
          </a:p>
        </p:txBody>
      </p:sp>
      <p:pic>
        <p:nvPicPr>
          <p:cNvPr id="1026" name="Picture 2" descr="Premium Photo | Strong tree under storm">
            <a:extLst>
              <a:ext uri="{FF2B5EF4-FFF2-40B4-BE49-F238E27FC236}">
                <a16:creationId xmlns:a16="http://schemas.microsoft.com/office/drawing/2014/main" id="{F3EA6A4B-14D5-8D79-419A-D9BCB64E9E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63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B65FA45-93DA-353E-4448-CC4F2A78729D}"/>
              </a:ext>
            </a:extLst>
          </p:cNvPr>
          <p:cNvSpPr>
            <a:spLocks noGrp="1"/>
          </p:cNvSpPr>
          <p:nvPr>
            <p:ph idx="1"/>
          </p:nvPr>
        </p:nvSpPr>
        <p:spPr>
          <a:xfrm>
            <a:off x="6700838" y="1714501"/>
            <a:ext cx="5329237" cy="5000624"/>
          </a:xfrm>
        </p:spPr>
        <p:txBody>
          <a:bodyPr>
            <a:normAutofit/>
          </a:bodyPr>
          <a:lstStyle/>
          <a:p>
            <a:r>
              <a:rPr lang="en-US" sz="2400" dirty="0"/>
              <a:t>Jacob 2:6 “Faith unshaken”</a:t>
            </a:r>
          </a:p>
          <a:p>
            <a:r>
              <a:rPr lang="en-US" sz="2400" dirty="0"/>
              <a:t>Deuteronomy 6:9 </a:t>
            </a:r>
          </a:p>
          <a:p>
            <a:r>
              <a:rPr lang="en-US" sz="2400" dirty="0"/>
              <a:t>Best predictors of long-term religious involvement and levels of faithfulness are the </a:t>
            </a:r>
            <a:r>
              <a:rPr lang="en-US" sz="2400" b="1" dirty="0"/>
              <a:t>personal worship habits</a:t>
            </a:r>
            <a:r>
              <a:rPr lang="en-US" sz="2400" dirty="0"/>
              <a:t> of a child. (name a few…) Church commissioned study of the  best predictor of retention in the church as an active member. </a:t>
            </a:r>
          </a:p>
          <a:p>
            <a:r>
              <a:rPr lang="en-US" sz="2400" dirty="0"/>
              <a:t>We do family prayer and scripture study in large part </a:t>
            </a:r>
            <a:r>
              <a:rPr lang="en-US" sz="2400" i="1" dirty="0"/>
              <a:t>so that </a:t>
            </a:r>
            <a:r>
              <a:rPr lang="en-US" sz="2400" dirty="0"/>
              <a:t>they develop these personal habits. </a:t>
            </a:r>
          </a:p>
          <a:p>
            <a:endParaRPr lang="en-US" sz="1900" dirty="0"/>
          </a:p>
        </p:txBody>
      </p:sp>
    </p:spTree>
    <p:extLst>
      <p:ext uri="{BB962C8B-B14F-4D97-AF65-F5344CB8AC3E}">
        <p14:creationId xmlns:p14="http://schemas.microsoft.com/office/powerpoint/2010/main" val="406697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58A6-ABC3-0031-32F5-1F5EB01A14CB}"/>
              </a:ext>
            </a:extLst>
          </p:cNvPr>
          <p:cNvSpPr>
            <a:spLocks noGrp="1"/>
          </p:cNvSpPr>
          <p:nvPr>
            <p:ph type="title"/>
          </p:nvPr>
        </p:nvSpPr>
        <p:spPr/>
        <p:txBody>
          <a:bodyPr/>
          <a:lstStyle/>
          <a:p>
            <a:r>
              <a:rPr lang="en-US" dirty="0"/>
              <a:t>What if I already have a child in “Crisis”</a:t>
            </a:r>
          </a:p>
        </p:txBody>
      </p:sp>
      <p:sp>
        <p:nvSpPr>
          <p:cNvPr id="3" name="Content Placeholder 2">
            <a:extLst>
              <a:ext uri="{FF2B5EF4-FFF2-40B4-BE49-F238E27FC236}">
                <a16:creationId xmlns:a16="http://schemas.microsoft.com/office/drawing/2014/main" id="{BB0E450E-2DE6-EFEE-584A-A28E66292DC2}"/>
              </a:ext>
            </a:extLst>
          </p:cNvPr>
          <p:cNvSpPr>
            <a:spLocks noGrp="1"/>
          </p:cNvSpPr>
          <p:nvPr>
            <p:ph idx="1"/>
          </p:nvPr>
        </p:nvSpPr>
        <p:spPr/>
        <p:txBody>
          <a:bodyPr>
            <a:normAutofit lnSpcReduction="10000"/>
          </a:bodyPr>
          <a:lstStyle/>
          <a:p>
            <a:pPr marL="514350" indent="-514350">
              <a:buAutoNum type="arabicPeriod"/>
            </a:pPr>
            <a:r>
              <a:rPr lang="en-US" dirty="0"/>
              <a:t>Listen truly, not thinking ahead to your own response</a:t>
            </a:r>
          </a:p>
          <a:p>
            <a:pPr marL="514350" indent="-514350">
              <a:buAutoNum type="arabicPeriod"/>
            </a:pPr>
            <a:r>
              <a:rPr lang="en-US" dirty="0"/>
              <a:t>Love unconditionally (remember the hugs?)</a:t>
            </a:r>
          </a:p>
          <a:p>
            <a:pPr marL="514350" indent="-514350">
              <a:buAutoNum type="arabicPeriod"/>
            </a:pPr>
            <a:r>
              <a:rPr lang="en-US" dirty="0"/>
              <a:t>Show love in their love language (Riley not service, not QT, but words)</a:t>
            </a:r>
          </a:p>
          <a:p>
            <a:pPr marL="514350" indent="-514350">
              <a:buAutoNum type="arabicPeriod"/>
            </a:pPr>
            <a:r>
              <a:rPr lang="en-US" dirty="0"/>
              <a:t>Extend invitations as guided by the Spirit (probably NOT sending them scripture quotes and general conference talks at this point, no one wants a reading assignment telling them they are defective!)</a:t>
            </a:r>
          </a:p>
          <a:p>
            <a:pPr marL="514350" indent="-514350">
              <a:buAutoNum type="arabicPeriod"/>
            </a:pPr>
            <a:r>
              <a:rPr lang="en-US" dirty="0"/>
              <a:t>Hold fast to your own personal worship habits of sincere prayer, scripture study, temple attendance ( Elizabeth Smart’s father) </a:t>
            </a:r>
          </a:p>
        </p:txBody>
      </p:sp>
    </p:spTree>
    <p:extLst>
      <p:ext uri="{BB962C8B-B14F-4D97-AF65-F5344CB8AC3E}">
        <p14:creationId xmlns:p14="http://schemas.microsoft.com/office/powerpoint/2010/main" val="339159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49955-C71F-CA50-5A9B-66D90E9C614F}"/>
              </a:ext>
            </a:extLst>
          </p:cNvPr>
          <p:cNvSpPr>
            <a:spLocks noGrp="1"/>
          </p:cNvSpPr>
          <p:nvPr>
            <p:ph type="title"/>
          </p:nvPr>
        </p:nvSpPr>
        <p:spPr/>
        <p:txBody>
          <a:bodyPr/>
          <a:lstStyle/>
          <a:p>
            <a:r>
              <a:rPr lang="en-US" dirty="0"/>
              <a:t>Strong Videos</a:t>
            </a:r>
          </a:p>
        </p:txBody>
      </p:sp>
      <p:sp>
        <p:nvSpPr>
          <p:cNvPr id="3" name="Content Placeholder 2">
            <a:extLst>
              <a:ext uri="{FF2B5EF4-FFF2-40B4-BE49-F238E27FC236}">
                <a16:creationId xmlns:a16="http://schemas.microsoft.com/office/drawing/2014/main" id="{9BD63CF6-675D-B287-7CA3-A546E29CC98E}"/>
              </a:ext>
            </a:extLst>
          </p:cNvPr>
          <p:cNvSpPr>
            <a:spLocks noGrp="1"/>
          </p:cNvSpPr>
          <p:nvPr>
            <p:ph idx="1"/>
          </p:nvPr>
        </p:nvSpPr>
        <p:spPr/>
        <p:txBody>
          <a:bodyPr/>
          <a:lstStyle/>
          <a:p>
            <a:pPr marL="0" indent="0">
              <a:buNone/>
            </a:pPr>
            <a:r>
              <a:rPr lang="en-US" dirty="0"/>
              <a:t>https://</a:t>
            </a:r>
            <a:r>
              <a:rPr lang="en-US" dirty="0" err="1"/>
              <a:t>www.youtube.com</a:t>
            </a:r>
            <a:r>
              <a:rPr lang="en-US" dirty="0"/>
              <a:t>/shorts/Q0WB7Z2EGqY</a:t>
            </a:r>
          </a:p>
        </p:txBody>
      </p:sp>
    </p:spTree>
    <p:extLst>
      <p:ext uri="{BB962C8B-B14F-4D97-AF65-F5344CB8AC3E}">
        <p14:creationId xmlns:p14="http://schemas.microsoft.com/office/powerpoint/2010/main" val="317048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Rectangle 103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Freeform: Shape 104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56D73FD-F67C-D5A0-42AD-F84415C2F60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Elder </a:t>
            </a:r>
            <a:r>
              <a:rPr lang="en-US" sz="4000" kern="1200" dirty="0" err="1">
                <a:solidFill>
                  <a:srgbClr val="FFFFFF"/>
                </a:solidFill>
                <a:latin typeface="+mj-lt"/>
                <a:ea typeface="+mj-ea"/>
                <a:cs typeface="+mj-cs"/>
              </a:rPr>
              <a:t>Uchdorf</a:t>
            </a:r>
            <a:endParaRPr lang="en-US" sz="4000" kern="1200" dirty="0">
              <a:solidFill>
                <a:srgbClr val="FFFFFF"/>
              </a:solidFill>
              <a:latin typeface="+mj-lt"/>
              <a:ea typeface="+mj-ea"/>
              <a:cs typeface="+mj-cs"/>
            </a:endParaRPr>
          </a:p>
        </p:txBody>
      </p:sp>
      <p:pic>
        <p:nvPicPr>
          <p:cNvPr id="1026" name="Picture 2" descr="Special issue of For the Strength of Youth focuses on Savior – Church News">
            <a:extLst>
              <a:ext uri="{FF2B5EF4-FFF2-40B4-BE49-F238E27FC236}">
                <a16:creationId xmlns:a16="http://schemas.microsoft.com/office/drawing/2014/main" id="{FAE2EC35-5703-DDFF-67DD-B325016C8B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49531" y="467208"/>
            <a:ext cx="4531541" cy="592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2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7" name="Rectangle 1066">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DF201-36A1-9FFA-9E30-7F2382802B12}"/>
              </a:ext>
            </a:extLst>
          </p:cNvPr>
          <p:cNvSpPr>
            <a:spLocks noGrp="1"/>
          </p:cNvSpPr>
          <p:nvPr>
            <p:ph type="title"/>
          </p:nvPr>
        </p:nvSpPr>
        <p:spPr>
          <a:xfrm>
            <a:off x="4654296" y="145433"/>
            <a:ext cx="6894576" cy="2467138"/>
          </a:xfrm>
        </p:spPr>
        <p:txBody>
          <a:bodyPr anchor="b">
            <a:normAutofit fontScale="90000"/>
          </a:bodyPr>
          <a:lstStyle/>
          <a:p>
            <a:br>
              <a:rPr lang="en-US" sz="5400" dirty="0"/>
            </a:br>
            <a:br>
              <a:rPr lang="en-US" sz="5400" dirty="0"/>
            </a:br>
            <a:br>
              <a:rPr lang="en-US" sz="5400" dirty="0"/>
            </a:br>
            <a:br>
              <a:rPr lang="en-US" sz="5400" dirty="0"/>
            </a:br>
            <a:br>
              <a:rPr lang="en-US" sz="5400" dirty="0"/>
            </a:br>
            <a:r>
              <a:rPr lang="en-US" sz="5400" dirty="0"/>
              <a:t> </a:t>
            </a:r>
            <a:br>
              <a:rPr lang="en-US" sz="5400" dirty="0"/>
            </a:br>
            <a:r>
              <a:rPr lang="en-US" sz="5400" dirty="0"/>
              <a:t>Gardener vs. Builder mentality </a:t>
            </a:r>
            <a:br>
              <a:rPr lang="en-US" sz="5400" dirty="0"/>
            </a:br>
            <a:endParaRPr lang="en-US" sz="5400" dirty="0"/>
          </a:p>
        </p:txBody>
      </p:sp>
      <p:pic>
        <p:nvPicPr>
          <p:cNvPr id="1030" name="Picture 6" descr="Little girl builder wearing hard hat holding Vector Image">
            <a:extLst>
              <a:ext uri="{FF2B5EF4-FFF2-40B4-BE49-F238E27FC236}">
                <a16:creationId xmlns:a16="http://schemas.microsoft.com/office/drawing/2014/main" id="{C3278997-C3EA-406F-B2B6-98E6C832A0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4007"/>
          <a:stretch/>
        </p:blipFill>
        <p:spPr bwMode="auto">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Lst>
        </p:spPr>
      </p:pic>
      <p:sp>
        <p:nvSpPr>
          <p:cNvPr id="1069"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To Hire A Gardener: Checklist And Tips">
            <a:extLst>
              <a:ext uri="{FF2B5EF4-FFF2-40B4-BE49-F238E27FC236}">
                <a16:creationId xmlns:a16="http://schemas.microsoft.com/office/drawing/2014/main" id="{6C32327E-AFB1-E1D4-D9E5-1456B64AFE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45" r="3" b="3"/>
          <a:stretch/>
        </p:blipFill>
        <p:spPr bwMode="auto">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970002C-C4A8-A6FB-6501-80D6422A86F9}"/>
              </a:ext>
            </a:extLst>
          </p:cNvPr>
          <p:cNvSpPr>
            <a:spLocks noGrp="1"/>
          </p:cNvSpPr>
          <p:nvPr>
            <p:ph idx="1"/>
          </p:nvPr>
        </p:nvSpPr>
        <p:spPr>
          <a:xfrm>
            <a:off x="4136571" y="2628541"/>
            <a:ext cx="7859485" cy="4084026"/>
          </a:xfrm>
        </p:spPr>
        <p:txBody>
          <a:bodyPr>
            <a:normAutofit/>
          </a:bodyPr>
          <a:lstStyle/>
          <a:p>
            <a:pPr marL="0" indent="0">
              <a:buNone/>
            </a:pPr>
            <a:r>
              <a:rPr lang="en-US" sz="2200" dirty="0"/>
              <a:t>You can no more make your kid happy than you can make them physically emotionally and Spiritually strong- why not? </a:t>
            </a:r>
          </a:p>
          <a:p>
            <a:pPr marL="0" indent="0">
              <a:buNone/>
            </a:pPr>
            <a:r>
              <a:rPr lang="en-US" sz="2200" dirty="0"/>
              <a:t>Sometimes the tomatoes still get bottom rot with good tending- just look at Sariah and Lehi, Eve and Adam, our Heavenly parents </a:t>
            </a:r>
          </a:p>
          <a:p>
            <a:pPr marL="0" indent="0">
              <a:buNone/>
            </a:pPr>
            <a:r>
              <a:rPr lang="en-US" sz="2200" dirty="0"/>
              <a:t>IN FACT, if you are praying for and constantly trying to make your kids happy it will be at cross purposes with your goal to help them be strong! (think about muscle building) Instead of constantly asking yourself and the Lord if this will contribute to their (or your) happiness, ask if it will contribute to their </a:t>
            </a:r>
            <a:r>
              <a:rPr lang="en-US" sz="2200" b="1" dirty="0"/>
              <a:t>wholeness. If you want your kids to be strong, you want your kids to struggle. </a:t>
            </a:r>
          </a:p>
        </p:txBody>
      </p:sp>
    </p:spTree>
    <p:extLst>
      <p:ext uri="{BB962C8B-B14F-4D97-AF65-F5344CB8AC3E}">
        <p14:creationId xmlns:p14="http://schemas.microsoft.com/office/powerpoint/2010/main" val="36517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197C305C-0E98-44D5-A930-21F23CC52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ree Circles Studio">
            <a:extLst>
              <a:ext uri="{FF2B5EF4-FFF2-40B4-BE49-F238E27FC236}">
                <a16:creationId xmlns:a16="http://schemas.microsoft.com/office/drawing/2014/main" id="{9D30FD5F-918E-CC01-4449-6FC10674CA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790" r="5321"/>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ree overlapping circles infographic template Vector Image">
            <a:extLst>
              <a:ext uri="{FF2B5EF4-FFF2-40B4-BE49-F238E27FC236}">
                <a16:creationId xmlns:a16="http://schemas.microsoft.com/office/drawing/2014/main" id="{27DCF02B-996F-71CE-56DB-18BC5D5F78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04"/>
          <a:stretch/>
        </p:blipFill>
        <p:spPr bwMode="auto">
          <a:xfrm>
            <a:off x="5997891" y="-543964"/>
            <a:ext cx="6096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3B34EC-CFCA-7397-0752-B72E6803CFFB}"/>
              </a:ext>
            </a:extLst>
          </p:cNvPr>
          <p:cNvSpPr>
            <a:spLocks noGrp="1"/>
          </p:cNvSpPr>
          <p:nvPr>
            <p:ph type="title"/>
          </p:nvPr>
        </p:nvSpPr>
        <p:spPr>
          <a:xfrm>
            <a:off x="2103121" y="4727173"/>
            <a:ext cx="7985759" cy="868823"/>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Health </a:t>
            </a:r>
            <a:r>
              <a:rPr lang="en-US" sz="4000" kern="1200">
                <a:solidFill>
                  <a:schemeClr val="tx1"/>
                </a:solidFill>
                <a:latin typeface="+mj-lt"/>
                <a:ea typeface="+mj-ea"/>
                <a:cs typeface="+mj-cs"/>
              </a:rPr>
              <a:t>and Strength</a:t>
            </a:r>
            <a:endParaRPr lang="en-US" sz="4000" kern="1200" dirty="0">
              <a:solidFill>
                <a:schemeClr val="tx1"/>
              </a:solidFill>
              <a:latin typeface="+mj-lt"/>
              <a:ea typeface="+mj-ea"/>
              <a:cs typeface="+mj-cs"/>
            </a:endParaRPr>
          </a:p>
        </p:txBody>
      </p:sp>
      <p:sp>
        <p:nvSpPr>
          <p:cNvPr id="2061" name="Rectangle: Rounded Corners 2060">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44661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26D4B2-9E24-432F-92E8-545BE57F0FD3}"/>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rPr>
              <a:t>How would you create an environment</a:t>
            </a:r>
            <a:br>
              <a:rPr lang="en-US" sz="2800">
                <a:solidFill>
                  <a:srgbClr val="FFFFFF"/>
                </a:solidFill>
              </a:rPr>
            </a:br>
            <a:r>
              <a:rPr lang="en-US" sz="2800">
                <a:solidFill>
                  <a:srgbClr val="FFFFFF"/>
                </a:solidFill>
              </a:rPr>
              <a:t>for growth or strength?</a:t>
            </a:r>
          </a:p>
        </p:txBody>
      </p:sp>
      <p:graphicFrame>
        <p:nvGraphicFramePr>
          <p:cNvPr id="5" name="Content Placeholder 2">
            <a:extLst>
              <a:ext uri="{FF2B5EF4-FFF2-40B4-BE49-F238E27FC236}">
                <a16:creationId xmlns:a16="http://schemas.microsoft.com/office/drawing/2014/main" id="{77628E74-A368-4A43-0DCF-8028BF6E6308}"/>
              </a:ext>
            </a:extLst>
          </p:cNvPr>
          <p:cNvGraphicFramePr>
            <a:graphicFrameLocks noGrp="1"/>
          </p:cNvGraphicFramePr>
          <p:nvPr>
            <p:ph idx="1"/>
            <p:extLst>
              <p:ext uri="{D42A27DB-BD31-4B8C-83A1-F6EECF244321}">
                <p14:modId xmlns:p14="http://schemas.microsoft.com/office/powerpoint/2010/main" val="301986244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999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9"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3"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book on top of a stack of books&#10;&#10;Description automatically generated">
            <a:extLst>
              <a:ext uri="{FF2B5EF4-FFF2-40B4-BE49-F238E27FC236}">
                <a16:creationId xmlns:a16="http://schemas.microsoft.com/office/drawing/2014/main" id="{91068986-DF2D-A47A-3A1A-49A17F90A536}"/>
              </a:ext>
            </a:extLst>
          </p:cNvPr>
          <p:cNvPicPr>
            <a:picLocks noChangeAspect="1"/>
          </p:cNvPicPr>
          <p:nvPr/>
        </p:nvPicPr>
        <p:blipFill rotWithShape="1">
          <a:blip r:embed="rId3"/>
          <a:srcRect l="23703" r="31109" b="2"/>
          <a:stretch/>
        </p:blipFill>
        <p:spPr>
          <a:xfrm>
            <a:off x="7082810" y="841663"/>
            <a:ext cx="4166151" cy="5185923"/>
          </a:xfrm>
          <a:prstGeom prst="rect">
            <a:avLst/>
          </a:prstGeom>
        </p:spPr>
      </p:pic>
      <p:grpSp>
        <p:nvGrpSpPr>
          <p:cNvPr id="26" name="Group 25">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27" name="Freeform: Shape 26">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AE19436-FFFB-BE78-BA6C-F47189FD78E2}"/>
              </a:ext>
            </a:extLst>
          </p:cNvPr>
          <p:cNvSpPr>
            <a:spLocks noGrp="1"/>
          </p:cNvSpPr>
          <p:nvPr>
            <p:ph type="title"/>
          </p:nvPr>
        </p:nvSpPr>
        <p:spPr>
          <a:xfrm>
            <a:off x="1014984" y="819015"/>
            <a:ext cx="5821537" cy="2353362"/>
          </a:xfrm>
        </p:spPr>
        <p:txBody>
          <a:bodyPr anchor="b">
            <a:normAutofit/>
          </a:bodyPr>
          <a:lstStyle/>
          <a:p>
            <a:r>
              <a:rPr lang="en-US" sz="4800">
                <a:solidFill>
                  <a:schemeClr val="bg1"/>
                </a:solidFill>
              </a:rPr>
              <a:t>Best predictor of having good readers? </a:t>
            </a:r>
            <a:br>
              <a:rPr lang="en-US" sz="4800">
                <a:solidFill>
                  <a:schemeClr val="bg1"/>
                </a:solidFill>
              </a:rPr>
            </a:br>
            <a:endParaRPr lang="en-US" sz="4800">
              <a:solidFill>
                <a:schemeClr val="bg1"/>
              </a:solidFill>
            </a:endParaRPr>
          </a:p>
        </p:txBody>
      </p:sp>
      <p:sp>
        <p:nvSpPr>
          <p:cNvPr id="3" name="Content Placeholder 2">
            <a:extLst>
              <a:ext uri="{FF2B5EF4-FFF2-40B4-BE49-F238E27FC236}">
                <a16:creationId xmlns:a16="http://schemas.microsoft.com/office/drawing/2014/main" id="{1DD08381-F793-FEFF-3570-3541B967D546}"/>
              </a:ext>
            </a:extLst>
          </p:cNvPr>
          <p:cNvSpPr>
            <a:spLocks noGrp="1"/>
          </p:cNvSpPr>
          <p:nvPr>
            <p:ph idx="1"/>
          </p:nvPr>
        </p:nvSpPr>
        <p:spPr>
          <a:xfrm>
            <a:off x="1014984" y="2514600"/>
            <a:ext cx="5821537" cy="3524385"/>
          </a:xfrm>
        </p:spPr>
        <p:txBody>
          <a:bodyPr anchor="t">
            <a:normAutofit lnSpcReduction="10000"/>
          </a:bodyPr>
          <a:lstStyle/>
          <a:p>
            <a:pPr marL="514350" indent="-514350">
              <a:buAutoNum type="alphaUcPeriod"/>
            </a:pPr>
            <a:r>
              <a:rPr lang="en-US" sz="2400" dirty="0">
                <a:solidFill>
                  <a:schemeClr val="bg1"/>
                </a:solidFill>
              </a:rPr>
              <a:t>Regular trips to the library</a:t>
            </a:r>
          </a:p>
          <a:p>
            <a:pPr marL="514350" indent="-514350">
              <a:buAutoNum type="alphaUcPeriod"/>
            </a:pPr>
            <a:r>
              <a:rPr lang="en-US" sz="2400" b="1" i="1" dirty="0">
                <a:solidFill>
                  <a:schemeClr val="bg1"/>
                </a:solidFill>
              </a:rPr>
              <a:t>Being a good reader yourself</a:t>
            </a:r>
          </a:p>
          <a:p>
            <a:pPr marL="514350" indent="-514350">
              <a:buAutoNum type="alphaUcPeriod"/>
            </a:pPr>
            <a:r>
              <a:rPr lang="en-US" sz="2400" dirty="0">
                <a:solidFill>
                  <a:schemeClr val="bg1"/>
                </a:solidFill>
              </a:rPr>
              <a:t>Having a large personal library at home</a:t>
            </a:r>
          </a:p>
          <a:p>
            <a:pPr marL="514350" indent="-514350">
              <a:buAutoNum type="alphaUcPeriod"/>
            </a:pPr>
            <a:r>
              <a:rPr lang="en-US" sz="2400" dirty="0">
                <a:solidFill>
                  <a:schemeClr val="bg1"/>
                </a:solidFill>
              </a:rPr>
              <a:t>Attending a highly ranked school</a:t>
            </a:r>
          </a:p>
          <a:p>
            <a:pPr marL="514350" indent="-514350">
              <a:buAutoNum type="alphaUcPeriod"/>
            </a:pPr>
            <a:r>
              <a:rPr lang="en-US" sz="2400" dirty="0">
                <a:solidFill>
                  <a:schemeClr val="bg1"/>
                </a:solidFill>
              </a:rPr>
              <a:t>Enforced reading time each day</a:t>
            </a:r>
          </a:p>
          <a:p>
            <a:pPr marL="514350" indent="-514350">
              <a:buAutoNum type="alphaUcPeriod"/>
            </a:pPr>
            <a:endParaRPr lang="en-US" sz="2400" dirty="0">
              <a:solidFill>
                <a:schemeClr val="bg1"/>
              </a:solidFill>
            </a:endParaRPr>
          </a:p>
          <a:p>
            <a:pPr marL="0" indent="0">
              <a:buNone/>
            </a:pPr>
            <a:r>
              <a:rPr lang="en-US" sz="2400" dirty="0">
                <a:solidFill>
                  <a:schemeClr val="bg1"/>
                </a:solidFill>
              </a:rPr>
              <a:t>Out of six children that can read, we still have one that does not like it and is not very fast at it. </a:t>
            </a:r>
          </a:p>
          <a:p>
            <a:pPr marL="0" indent="0">
              <a:buNone/>
            </a:pPr>
            <a:endParaRPr lang="en-US" sz="1500" dirty="0">
              <a:solidFill>
                <a:schemeClr val="bg1"/>
              </a:solidFill>
            </a:endParaRPr>
          </a:p>
          <a:p>
            <a:pPr marL="0" indent="0">
              <a:buNone/>
            </a:pPr>
            <a:endParaRPr lang="en-US" sz="1500" dirty="0">
              <a:solidFill>
                <a:schemeClr val="bg1"/>
              </a:solidFill>
            </a:endParaRPr>
          </a:p>
        </p:txBody>
      </p:sp>
    </p:spTree>
    <p:extLst>
      <p:ext uri="{BB962C8B-B14F-4D97-AF65-F5344CB8AC3E}">
        <p14:creationId xmlns:p14="http://schemas.microsoft.com/office/powerpoint/2010/main" val="355154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FD04-1F07-F147-2E53-F66DC950778B}"/>
              </a:ext>
            </a:extLst>
          </p:cNvPr>
          <p:cNvSpPr>
            <a:spLocks noGrp="1"/>
          </p:cNvSpPr>
          <p:nvPr>
            <p:ph type="title"/>
          </p:nvPr>
        </p:nvSpPr>
        <p:spPr/>
        <p:txBody>
          <a:bodyPr/>
          <a:lstStyle/>
          <a:p>
            <a:r>
              <a:rPr lang="en-US" dirty="0"/>
              <a:t>Physical Health </a:t>
            </a:r>
          </a:p>
        </p:txBody>
      </p:sp>
      <p:sp>
        <p:nvSpPr>
          <p:cNvPr id="3" name="Content Placeholder 2">
            <a:extLst>
              <a:ext uri="{FF2B5EF4-FFF2-40B4-BE49-F238E27FC236}">
                <a16:creationId xmlns:a16="http://schemas.microsoft.com/office/drawing/2014/main" id="{B81692E4-75F8-2560-FBF3-29B3F589E3EB}"/>
              </a:ext>
            </a:extLst>
          </p:cNvPr>
          <p:cNvSpPr>
            <a:spLocks noGrp="1"/>
          </p:cNvSpPr>
          <p:nvPr>
            <p:ph idx="1"/>
          </p:nvPr>
        </p:nvSpPr>
        <p:spPr/>
        <p:txBody>
          <a:bodyPr>
            <a:normAutofit lnSpcReduction="10000"/>
          </a:bodyPr>
          <a:lstStyle/>
          <a:p>
            <a:pPr marL="0" indent="0">
              <a:buNone/>
            </a:pPr>
            <a:r>
              <a:rPr lang="en-US" sz="4000" dirty="0"/>
              <a:t>Doctrine and Covenants 88:15, 104:12-13,17</a:t>
            </a:r>
          </a:p>
          <a:p>
            <a:pPr marL="0" indent="0">
              <a:buNone/>
            </a:pPr>
            <a:r>
              <a:rPr lang="en-US" sz="2800" b="1" i="0" dirty="0">
                <a:solidFill>
                  <a:srgbClr val="000000"/>
                </a:solidFill>
                <a:effectLst/>
                <a:highlight>
                  <a:srgbClr val="FFFFFF"/>
                </a:highlight>
                <a:latin typeface="Ensign:Serif"/>
              </a:rPr>
              <a:t>15 </a:t>
            </a:r>
            <a:r>
              <a:rPr lang="en-US" sz="2800" b="0" i="0" dirty="0">
                <a:solidFill>
                  <a:srgbClr val="000000"/>
                </a:solidFill>
                <a:effectLst/>
                <a:highlight>
                  <a:srgbClr val="FFFFFF"/>
                </a:highlight>
                <a:latin typeface="Ensign:Serif"/>
              </a:rPr>
              <a:t>And the spirit and the  body are the soul of man.</a:t>
            </a:r>
          </a:p>
          <a:p>
            <a:pPr marL="0" indent="0" algn="l" fontAlgn="base">
              <a:buNone/>
            </a:pPr>
            <a:r>
              <a:rPr lang="en-US" sz="2800" b="1" i="0" dirty="0">
                <a:solidFill>
                  <a:srgbClr val="000000"/>
                </a:solidFill>
                <a:effectLst/>
                <a:highlight>
                  <a:srgbClr val="FFFFFF"/>
                </a:highlight>
                <a:latin typeface="Ensign:Serif"/>
              </a:rPr>
              <a:t>12 </a:t>
            </a:r>
            <a:r>
              <a:rPr lang="en-US" sz="2800" b="0" i="0" dirty="0">
                <a:solidFill>
                  <a:srgbClr val="000000"/>
                </a:solidFill>
                <a:effectLst/>
                <a:highlight>
                  <a:srgbClr val="FFFFFF"/>
                </a:highlight>
                <a:latin typeface="Ensign:Serif"/>
              </a:rPr>
              <a:t>That every man may give an account unto me of the stewardship which is appointed unto him.</a:t>
            </a:r>
          </a:p>
          <a:p>
            <a:pPr marL="0" indent="0" algn="l" fontAlgn="base">
              <a:buNone/>
            </a:pPr>
            <a:r>
              <a:rPr lang="en-US" sz="2800" b="1" i="0" dirty="0">
                <a:solidFill>
                  <a:srgbClr val="000000"/>
                </a:solidFill>
                <a:effectLst/>
                <a:highlight>
                  <a:srgbClr val="FFFFFF"/>
                </a:highlight>
                <a:latin typeface="Ensign:Serif"/>
              </a:rPr>
              <a:t>13 </a:t>
            </a:r>
            <a:r>
              <a:rPr lang="en-US" sz="2800" b="0" i="0" dirty="0">
                <a:solidFill>
                  <a:srgbClr val="000000"/>
                </a:solidFill>
                <a:effectLst/>
                <a:highlight>
                  <a:srgbClr val="FFFFFF"/>
                </a:highlight>
                <a:latin typeface="Ensign:Serif"/>
              </a:rPr>
              <a:t>For it is expedient that I, the Lord, should make every man accountable , as a steward over earthly blessings, which I have made and prepared for my creatures.</a:t>
            </a:r>
          </a:p>
          <a:p>
            <a:pPr marL="0" indent="0">
              <a:buNone/>
            </a:pPr>
            <a:r>
              <a:rPr lang="en-US" sz="2800" b="1" i="0" dirty="0">
                <a:solidFill>
                  <a:srgbClr val="000000"/>
                </a:solidFill>
                <a:effectLst/>
                <a:highlight>
                  <a:srgbClr val="FFFFFF"/>
                </a:highlight>
                <a:latin typeface="Ensign:Serif"/>
              </a:rPr>
              <a:t>17 </a:t>
            </a:r>
            <a:r>
              <a:rPr lang="en-US" sz="2800" b="0" i="0" dirty="0">
                <a:solidFill>
                  <a:srgbClr val="000000"/>
                </a:solidFill>
                <a:effectLst/>
                <a:highlight>
                  <a:srgbClr val="FFFFFF"/>
                </a:highlight>
                <a:latin typeface="Ensign:Serif"/>
              </a:rPr>
              <a:t>For the earth is full, and there is enough and to spare; yea, I prepared all things, and have given unto the children of men to be </a:t>
            </a:r>
            <a:r>
              <a:rPr lang="en-US" sz="2800" dirty="0">
                <a:solidFill>
                  <a:srgbClr val="000000"/>
                </a:solidFill>
                <a:highlight>
                  <a:srgbClr val="FFFFFF"/>
                </a:highlight>
                <a:latin typeface="Ensign:Serif"/>
              </a:rPr>
              <a:t>agents </a:t>
            </a:r>
            <a:r>
              <a:rPr lang="en-US" sz="2800" b="0" i="0" dirty="0">
                <a:solidFill>
                  <a:srgbClr val="000000"/>
                </a:solidFill>
                <a:effectLst/>
                <a:highlight>
                  <a:srgbClr val="FFFFFF"/>
                </a:highlight>
                <a:latin typeface="Ensign:Serif"/>
              </a:rPr>
              <a:t>unto themselves.</a:t>
            </a:r>
            <a:endParaRPr lang="en-US" sz="4000" dirty="0"/>
          </a:p>
          <a:p>
            <a:endParaRPr lang="en-US" dirty="0"/>
          </a:p>
        </p:txBody>
      </p:sp>
    </p:spTree>
    <p:extLst>
      <p:ext uri="{BB962C8B-B14F-4D97-AF65-F5344CB8AC3E}">
        <p14:creationId xmlns:p14="http://schemas.microsoft.com/office/powerpoint/2010/main" val="133313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E1902-20BA-C276-57E4-EE7D0AB08803}"/>
              </a:ext>
            </a:extLst>
          </p:cNvPr>
          <p:cNvSpPr>
            <a:spLocks noGrp="1"/>
          </p:cNvSpPr>
          <p:nvPr>
            <p:ph type="title"/>
          </p:nvPr>
        </p:nvSpPr>
        <p:spPr>
          <a:xfrm>
            <a:off x="572493" y="238539"/>
            <a:ext cx="11018520" cy="1434415"/>
          </a:xfrm>
        </p:spPr>
        <p:txBody>
          <a:bodyPr anchor="b">
            <a:normAutofit/>
          </a:bodyPr>
          <a:lstStyle/>
          <a:p>
            <a:r>
              <a:rPr lang="en-US" sz="4600" dirty="0"/>
              <a:t>Physically Strong/fit – </a:t>
            </a:r>
            <a:r>
              <a:rPr lang="en-US" sz="1800" dirty="0"/>
              <a:t>(volunteer for 10 pushups)</a:t>
            </a:r>
          </a:p>
        </p:txBody>
      </p:sp>
      <p:sp>
        <p:nvSpPr>
          <p:cNvPr id="206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3D2E27-B958-28E2-8D7D-B5D55FC52327}"/>
              </a:ext>
            </a:extLst>
          </p:cNvPr>
          <p:cNvSpPr>
            <a:spLocks noGrp="1"/>
          </p:cNvSpPr>
          <p:nvPr>
            <p:ph idx="1"/>
          </p:nvPr>
        </p:nvSpPr>
        <p:spPr>
          <a:xfrm>
            <a:off x="141515" y="1708423"/>
            <a:ext cx="8338457" cy="5113000"/>
          </a:xfrm>
        </p:spPr>
        <p:txBody>
          <a:bodyPr anchor="t">
            <a:normAutofit/>
          </a:bodyPr>
          <a:lstStyle/>
          <a:p>
            <a:pPr marL="0" indent="0">
              <a:buNone/>
            </a:pPr>
            <a:r>
              <a:rPr lang="en-US" sz="2200" dirty="0"/>
              <a:t>Who considers themselves in good shape/health or at least as good as you can for working within your limitations?</a:t>
            </a:r>
          </a:p>
          <a:p>
            <a:pPr marL="0" indent="0">
              <a:buNone/>
            </a:pPr>
            <a:r>
              <a:rPr lang="en-US" sz="2200" dirty="0"/>
              <a:t>Factors besides just physical activity?</a:t>
            </a:r>
          </a:p>
          <a:p>
            <a:pPr marL="0" indent="0">
              <a:buNone/>
            </a:pPr>
            <a:r>
              <a:rPr lang="en-US" sz="2200" dirty="0"/>
              <a:t>Are there adjustments you need to make in your own life as directed by the spirit?</a:t>
            </a:r>
          </a:p>
          <a:p>
            <a:pPr marL="0" indent="0">
              <a:buNone/>
            </a:pPr>
            <a:r>
              <a:rPr lang="en-US" sz="2200" dirty="0"/>
              <a:t>Did you know that Pres. Nelson has been the same weight most of his adult life</a:t>
            </a:r>
          </a:p>
          <a:p>
            <a:pPr marL="0" indent="0">
              <a:buNone/>
            </a:pPr>
            <a:r>
              <a:rPr lang="en-US" sz="2200" b="1" dirty="0"/>
              <a:t>Why</a:t>
            </a:r>
            <a:r>
              <a:rPr lang="en-US" sz="2200" dirty="0"/>
              <a:t> do you even want to have physically strong kids?</a:t>
            </a:r>
          </a:p>
          <a:p>
            <a:pPr marL="0" indent="0">
              <a:buNone/>
            </a:pPr>
            <a:r>
              <a:rPr lang="en-US" sz="1400" dirty="0"/>
              <a:t>Higher self esteem, better concentration levels, better sleep, wider range of available activities, easier to feel the spirit; yoga asana and pranayama is preparation for meditation, slower to anger. We want our bodies to be in good health, so it facilitates revelation and does not hinder it. </a:t>
            </a:r>
            <a:endParaRPr lang="en-US" sz="2200" dirty="0"/>
          </a:p>
          <a:p>
            <a:pPr marL="0" indent="0">
              <a:buNone/>
            </a:pPr>
            <a:r>
              <a:rPr lang="en-US" sz="2200" dirty="0"/>
              <a:t>Are there ways to model this or encourage this without signing them up for sports all year round? </a:t>
            </a:r>
          </a:p>
        </p:txBody>
      </p:sp>
      <p:pic>
        <p:nvPicPr>
          <p:cNvPr id="2050" name="Picture 2" descr="Perfect Pull up Bar – Total Fitness USA">
            <a:extLst>
              <a:ext uri="{FF2B5EF4-FFF2-40B4-BE49-F238E27FC236}">
                <a16:creationId xmlns:a16="http://schemas.microsoft.com/office/drawing/2014/main" id="{6209B9CA-BFA3-A035-41D7-852B5C19BA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68" r="20348" b="-1"/>
          <a:stretch/>
        </p:blipFill>
        <p:spPr bwMode="auto">
          <a:xfrm>
            <a:off x="8251370" y="2093976"/>
            <a:ext cx="3799115" cy="406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01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2941</TotalTime>
  <Words>1735</Words>
  <Application>Microsoft Macintosh PowerPoint</Application>
  <PresentationFormat>Widescreen</PresentationFormat>
  <Paragraphs>99</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Aptos Display</vt:lpstr>
      <vt:lpstr>Arial</vt:lpstr>
      <vt:lpstr>Avenir Next LT Pro</vt:lpstr>
      <vt:lpstr>Calibri</vt:lpstr>
      <vt:lpstr>Calibri Light</vt:lpstr>
      <vt:lpstr>Ensign:Serif</vt:lpstr>
      <vt:lpstr>Google Sans</vt:lpstr>
      <vt:lpstr>Office Theme</vt:lpstr>
      <vt:lpstr>B.E.T on strong kids! How to help build strong young bodies emotions and testimonies</vt:lpstr>
      <vt:lpstr>Strong Videos</vt:lpstr>
      <vt:lpstr>Elder Uchdorf</vt:lpstr>
      <vt:lpstr>       Gardener vs. Builder mentality  </vt:lpstr>
      <vt:lpstr>Health and Strength</vt:lpstr>
      <vt:lpstr>How would you create an environment for growth or strength?</vt:lpstr>
      <vt:lpstr>Best predictor of having good readers?  </vt:lpstr>
      <vt:lpstr>Physical Health </vt:lpstr>
      <vt:lpstr>Physically Strong/fit – (volunteer for 10 pushups)</vt:lpstr>
      <vt:lpstr>What is the best type of Physical activity?</vt:lpstr>
      <vt:lpstr>Family Dinner, where B.E.T meet </vt:lpstr>
      <vt:lpstr>Hold family dinners!!! Dinner for 10</vt:lpstr>
      <vt:lpstr>Emotional Health – its crumbling (see ”Like a Broken Vessel” 2013 by Elder Holland)</vt:lpstr>
      <vt:lpstr>Parenting, an engine building game</vt:lpstr>
      <vt:lpstr>Gravity </vt:lpstr>
      <vt:lpstr>Spiritual health</vt:lpstr>
      <vt:lpstr>What if I already have a child in “Crisis”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Raise Physically, Emotionally, and Spiritually Strong Children</dc:title>
  <dc:creator>Hutchins, Kenneth</dc:creator>
  <cp:lastModifiedBy>Hutchins, Kenneth</cp:lastModifiedBy>
  <cp:revision>5</cp:revision>
  <dcterms:created xsi:type="dcterms:W3CDTF">2024-04-07T12:35:17Z</dcterms:created>
  <dcterms:modified xsi:type="dcterms:W3CDTF">2024-04-29T12:02:19Z</dcterms:modified>
</cp:coreProperties>
</file>