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8" r:id="rId3"/>
    <p:sldId id="269" r:id="rId4"/>
    <p:sldId id="270" r:id="rId5"/>
    <p:sldId id="271" r:id="rId6"/>
    <p:sldId id="272" r:id="rId7"/>
    <p:sldId id="273" r:id="rId8"/>
    <p:sldId id="274" r:id="rId9"/>
    <p:sldId id="261" r:id="rId10"/>
    <p:sldId id="264" r:id="rId11"/>
    <p:sldId id="256" r:id="rId12"/>
    <p:sldId id="263" r:id="rId13"/>
    <p:sldId id="265" r:id="rId14"/>
    <p:sldId id="259" r:id="rId15"/>
    <p:sldId id="257" r:id="rId16"/>
    <p:sldId id="266" r:id="rId17"/>
    <p:sldId id="267" r:id="rId18"/>
    <p:sldId id="262" r:id="rId19"/>
    <p:sldId id="275"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D4F8"/>
    <a:srgbClr val="FCBDBD"/>
    <a:srgbClr val="FAC8A5"/>
    <a:srgbClr val="FFEBD4"/>
    <a:srgbClr val="FFC5B0"/>
    <a:srgbClr val="FCD088"/>
    <a:srgbClr val="FCE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48591A-9932-2C92-2FCB-315E3DC0643C}" v="373" dt="2026-09-19T17:04:07.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mywebscribbles.blogspot.com/2011/12/5-easiest-ways-to-make-money-online.html"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Colorful Paper Stripes  Yellow Orange Color">
            <a:extLst>
              <a:ext uri="{FF2B5EF4-FFF2-40B4-BE49-F238E27FC236}">
                <a16:creationId xmlns:a16="http://schemas.microsoft.com/office/drawing/2014/main" id="{ECB4A237-FB10-B0A5-4E8B-986852F9AEE5}"/>
              </a:ext>
            </a:extLst>
          </p:cNvPr>
          <p:cNvPicPr>
            <a:picLocks noChangeAspect="1"/>
          </p:cNvPicPr>
          <p:nvPr/>
        </p:nvPicPr>
        <p:blipFill>
          <a:blip r:embed="rId2">
            <a:alphaModFix amt="87000"/>
            <a:extLst>
              <a:ext uri="{BEBA8EAE-BF5A-486C-A8C5-ECC9F3942E4B}">
                <a14:imgProps xmlns:a14="http://schemas.microsoft.com/office/drawing/2010/main">
                  <a14:imgLayer r:embed="rId3">
                    <a14:imgEffect>
                      <a14:saturation sat="122000"/>
                    </a14:imgEffect>
                  </a14:imgLayer>
                </a14:imgProps>
              </a:ext>
            </a:extLst>
          </a:blip>
          <a:stretch>
            <a:fillRect/>
          </a:stretch>
        </p:blipFill>
        <p:spPr>
          <a:xfrm>
            <a:off x="-3032" y="0"/>
            <a:ext cx="12198064" cy="7793181"/>
          </a:xfrm>
          <a:prstGeom prst="rect">
            <a:avLst/>
          </a:prstGeom>
        </p:spPr>
      </p:pic>
      <p:sp>
        <p:nvSpPr>
          <p:cNvPr id="2" name="Title 1">
            <a:extLst>
              <a:ext uri="{FF2B5EF4-FFF2-40B4-BE49-F238E27FC236}">
                <a16:creationId xmlns:a16="http://schemas.microsoft.com/office/drawing/2014/main" id="{24BB1F3F-07EC-D987-ADBB-827FB9C1FD14}"/>
              </a:ext>
            </a:extLst>
          </p:cNvPr>
          <p:cNvSpPr>
            <a:spLocks noGrp="1"/>
          </p:cNvSpPr>
          <p:nvPr>
            <p:ph type="title"/>
          </p:nvPr>
        </p:nvSpPr>
        <p:spPr>
          <a:xfrm>
            <a:off x="838200" y="365125"/>
            <a:ext cx="10515600" cy="5908001"/>
          </a:xfrm>
        </p:spPr>
        <p:txBody>
          <a:bodyPr>
            <a:normAutofit/>
          </a:bodyPr>
          <a:lstStyle/>
          <a:p>
            <a:pPr algn="ctr">
              <a:lnSpc>
                <a:spcPct val="100000"/>
              </a:lnSpc>
            </a:pPr>
            <a:r>
              <a:rPr lang="en-US" sz="6600" dirty="0">
                <a:latin typeface="Sylfaen"/>
              </a:rPr>
              <a:t>When Loved Ones Leave</a:t>
            </a:r>
            <a:br>
              <a:rPr lang="en-US" sz="6600" dirty="0">
                <a:latin typeface="Sylfaen"/>
              </a:rPr>
            </a:br>
            <a:r>
              <a:rPr lang="en-US" sz="2000" dirty="0">
                <a:latin typeface="Sylfaen"/>
              </a:rPr>
              <a:t> </a:t>
            </a:r>
            <a:br>
              <a:rPr lang="en-US" sz="2000" dirty="0">
                <a:latin typeface="Sylfaen"/>
              </a:rPr>
            </a:br>
            <a:r>
              <a:rPr lang="en-US" sz="4800" dirty="0">
                <a:latin typeface="Sylfaen"/>
              </a:rPr>
              <a:t>Gospel principles for having meaningful conversations and relationships with those who have chosen to step away from the church</a:t>
            </a:r>
          </a:p>
        </p:txBody>
      </p:sp>
    </p:spTree>
    <p:extLst>
      <p:ext uri="{BB962C8B-B14F-4D97-AF65-F5344CB8AC3E}">
        <p14:creationId xmlns:p14="http://schemas.microsoft.com/office/powerpoint/2010/main" val="2217063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title="Large and small hands holding red heart">
            <a:extLst>
              <a:ext uri="{FF2B5EF4-FFF2-40B4-BE49-F238E27FC236}">
                <a16:creationId xmlns:a16="http://schemas.microsoft.com/office/drawing/2014/main" id="{1746AB4A-02DB-BD6D-3382-5EC1E593C2D1}"/>
              </a:ext>
            </a:extLst>
          </p:cNvPr>
          <p:cNvPicPr>
            <a:picLocks noGrp="1" noChangeAspect="1"/>
          </p:cNvPicPr>
          <p:nvPr>
            <p:ph idx="1"/>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1214179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title="Hands holding an apple and an orange">
            <a:extLst>
              <a:ext uri="{FF2B5EF4-FFF2-40B4-BE49-F238E27FC236}">
                <a16:creationId xmlns:a16="http://schemas.microsoft.com/office/drawing/2014/main" id="{45056149-04AE-4E3B-F6D7-E5CA5FD7E952}"/>
              </a:ext>
            </a:extLst>
          </p:cNvPr>
          <p:cNvPicPr>
            <a:picLocks noGrp="1" noChangeAspect="1"/>
          </p:cNvPicPr>
          <p:nvPr>
            <p:ph idx="1"/>
          </p:nvPr>
        </p:nvPicPr>
        <p:blipFill>
          <a:blip r:embed="rId2"/>
          <a:srcRect t="1257" b="13853"/>
          <a:stretch>
            <a:fillRect/>
          </a:stretch>
        </p:blipFill>
        <p:spPr>
          <a:xfrm>
            <a:off x="20" y="1282"/>
            <a:ext cx="12191980" cy="6856718"/>
          </a:xfrm>
          <a:prstGeom prst="rect">
            <a:avLst/>
          </a:prstGeom>
        </p:spPr>
      </p:pic>
    </p:spTree>
    <p:extLst>
      <p:ext uri="{BB962C8B-B14F-4D97-AF65-F5344CB8AC3E}">
        <p14:creationId xmlns:p14="http://schemas.microsoft.com/office/powerpoint/2010/main" val="1247345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ED9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DEEF0-7A79-6967-04FC-19A91255FDF9}"/>
              </a:ext>
            </a:extLst>
          </p:cNvPr>
          <p:cNvSpPr>
            <a:spLocks noGrp="1"/>
          </p:cNvSpPr>
          <p:nvPr>
            <p:ph type="title"/>
          </p:nvPr>
        </p:nvSpPr>
        <p:spPr>
          <a:xfrm>
            <a:off x="602877" y="365125"/>
            <a:ext cx="11199158" cy="6289768"/>
          </a:xfrm>
        </p:spPr>
        <p:txBody>
          <a:bodyPr>
            <a:normAutofit/>
          </a:bodyPr>
          <a:lstStyle/>
          <a:p>
            <a:pPr algn="ctr"/>
            <a:r>
              <a:rPr lang="en-US" sz="4800" dirty="0">
                <a:latin typeface="Sylfaen"/>
              </a:rPr>
              <a:t>“He's not waiting for us to be perfect. Perfect people don't need a Savior. He came to save his people in their imperfections. He is the Lord of the living, and the living make mistakes. He's not embarrassed by us, angry at us, or shocked. He wants us in our brokenness, in our unhappiness, in our guilt and our grief.” </a:t>
            </a:r>
            <a:r>
              <a:rPr lang="en-US" sz="2400" dirty="0">
                <a:latin typeface="Sylfaen"/>
              </a:rPr>
              <a:t>(Chieko N. Okazaki, Lighten Up, p. 174)</a:t>
            </a:r>
            <a:endParaRPr lang="en-US"/>
          </a:p>
        </p:txBody>
      </p:sp>
    </p:spTree>
    <p:extLst>
      <p:ext uri="{BB962C8B-B14F-4D97-AF65-F5344CB8AC3E}">
        <p14:creationId xmlns:p14="http://schemas.microsoft.com/office/powerpoint/2010/main" val="60639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D08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E7AC2-EF28-A3C0-6A09-05D684AC7671}"/>
              </a:ext>
            </a:extLst>
          </p:cNvPr>
          <p:cNvSpPr>
            <a:spLocks noGrp="1"/>
          </p:cNvSpPr>
          <p:nvPr>
            <p:ph type="title"/>
          </p:nvPr>
        </p:nvSpPr>
        <p:spPr>
          <a:xfrm>
            <a:off x="838200" y="566830"/>
            <a:ext cx="10515600" cy="5987210"/>
          </a:xfrm>
        </p:spPr>
        <p:txBody>
          <a:bodyPr/>
          <a:lstStyle/>
          <a:p>
            <a:pPr algn="ctr"/>
            <a:r>
              <a:rPr lang="en-US" sz="8800" dirty="0">
                <a:latin typeface="Palatino Linotype"/>
              </a:rPr>
              <a:t>“</a:t>
            </a:r>
            <a:r>
              <a:rPr lang="en-US" sz="8800" i="1" dirty="0">
                <a:latin typeface="Palatino Linotype"/>
              </a:rPr>
              <a:t>If I have to be like you, I fit in. But if I get to be myself, I belong.</a:t>
            </a:r>
            <a:r>
              <a:rPr lang="en-US" sz="8800" dirty="0">
                <a:latin typeface="Palatino Linotype"/>
              </a:rPr>
              <a:t>”</a:t>
            </a:r>
            <a:r>
              <a:rPr lang="en-US" sz="8800" dirty="0">
                <a:latin typeface="Calibri"/>
                <a:ea typeface="Calibri"/>
                <a:cs typeface="Calibri"/>
              </a:rPr>
              <a:t> </a:t>
            </a:r>
            <a:endParaRPr lang="en-US" sz="8800">
              <a:latin typeface="Calibri"/>
              <a:ea typeface="Calibri"/>
              <a:cs typeface="Calibri"/>
            </a:endParaRPr>
          </a:p>
          <a:p>
            <a:pPr algn="ctr"/>
            <a:br>
              <a:rPr lang="en-US" sz="1400" dirty="0">
                <a:latin typeface="Calibri"/>
                <a:ea typeface="Calibri"/>
                <a:cs typeface="Calibri"/>
              </a:rPr>
            </a:br>
            <a:br>
              <a:rPr lang="en-US" sz="1400" dirty="0">
                <a:latin typeface="Calibri"/>
                <a:ea typeface="Calibri"/>
                <a:cs typeface="Calibri"/>
              </a:rPr>
            </a:br>
            <a:br>
              <a:rPr lang="en-US" sz="1400" dirty="0">
                <a:latin typeface="Calibri"/>
                <a:ea typeface="Calibri"/>
                <a:cs typeface="Calibri"/>
              </a:rPr>
            </a:br>
            <a:r>
              <a:rPr lang="en-US" sz="1400" dirty="0">
                <a:latin typeface="Calibri"/>
                <a:ea typeface="Calibri"/>
                <a:cs typeface="Calibri"/>
              </a:rPr>
              <a:t>(Aliah Hall, "Being Whole and Belonging," Clinical Counselor at BYU, Referencing Brené Brown)</a:t>
            </a:r>
            <a:endParaRPr lang="en-US" sz="1400">
              <a:latin typeface="Calibri"/>
              <a:ea typeface="Calibri"/>
              <a:cs typeface="Calibri"/>
            </a:endParaRPr>
          </a:p>
        </p:txBody>
      </p:sp>
    </p:spTree>
    <p:extLst>
      <p:ext uri="{BB962C8B-B14F-4D97-AF65-F5344CB8AC3E}">
        <p14:creationId xmlns:p14="http://schemas.microsoft.com/office/powerpoint/2010/main" val="2031417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Content Placeholder 6">
            <a:extLst>
              <a:ext uri="{FF2B5EF4-FFF2-40B4-BE49-F238E27FC236}">
                <a16:creationId xmlns:a16="http://schemas.microsoft.com/office/drawing/2014/main" id="{D43DF4F3-E58C-CFAF-ACA5-1733CAA470B6}"/>
              </a:ext>
            </a:extLst>
          </p:cNvPr>
          <p:cNvPicPr>
            <a:picLocks noGrp="1" noChangeAspect="1"/>
          </p:cNvPicPr>
          <p:nvPr>
            <p:ph idx="1"/>
          </p:nvPr>
        </p:nvPicPr>
        <p:blipFill>
          <a:blip r:embed="rId2">
            <a:alphaModFix amt="20000"/>
            <a:extLst>
              <a:ext uri="{837473B0-CC2E-450A-ABE3-18F120FF3D39}">
                <a1611:picAttrSrcUrl xmlns:a1611="http://schemas.microsoft.com/office/drawing/2016/11/main" r:id="rId3"/>
              </a:ext>
            </a:extLst>
          </a:blip>
          <a:srcRect t="2217" b="1234"/>
          <a:stretch>
            <a:fillRect/>
          </a:stretch>
        </p:blipFill>
        <p:spPr>
          <a:xfrm>
            <a:off x="20" y="1282"/>
            <a:ext cx="12191980" cy="6856718"/>
          </a:xfrm>
          <a:prstGeom prst="rect">
            <a:avLst/>
          </a:prstGeom>
        </p:spPr>
      </p:pic>
    </p:spTree>
    <p:extLst>
      <p:ext uri="{BB962C8B-B14F-4D97-AF65-F5344CB8AC3E}">
        <p14:creationId xmlns:p14="http://schemas.microsoft.com/office/powerpoint/2010/main" val="1231398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Content Placeholder 6">
            <a:extLst>
              <a:ext uri="{FF2B5EF4-FFF2-40B4-BE49-F238E27FC236}">
                <a16:creationId xmlns:a16="http://schemas.microsoft.com/office/drawing/2014/main" id="{617D692E-45F7-E965-4FCE-C915672A3A8B}"/>
              </a:ext>
            </a:extLst>
          </p:cNvPr>
          <p:cNvPicPr>
            <a:picLocks noGrp="1" noChangeAspect="1"/>
          </p:cNvPicPr>
          <p:nvPr>
            <p:ph idx="1"/>
          </p:nvPr>
        </p:nvPicPr>
        <p:blipFill>
          <a:blip r:embed="rId2">
            <a:alphaModFix amt="65000"/>
          </a:blip>
          <a:stretch>
            <a:fillRect/>
          </a:stretch>
        </p:blipFill>
        <p:spPr>
          <a:xfrm>
            <a:off x="1207" y="-215105"/>
            <a:ext cx="12339677" cy="11330708"/>
          </a:xfrm>
          <a:prstGeom prst="rect">
            <a:avLst/>
          </a:prstGeom>
        </p:spPr>
      </p:pic>
    </p:spTree>
    <p:extLst>
      <p:ext uri="{BB962C8B-B14F-4D97-AF65-F5344CB8AC3E}">
        <p14:creationId xmlns:p14="http://schemas.microsoft.com/office/powerpoint/2010/main" val="343808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C8A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E3CF-C695-D11A-8D18-DAECC23526FF}"/>
              </a:ext>
            </a:extLst>
          </p:cNvPr>
          <p:cNvSpPr>
            <a:spLocks noGrp="1"/>
          </p:cNvSpPr>
          <p:nvPr>
            <p:ph type="title"/>
          </p:nvPr>
        </p:nvSpPr>
        <p:spPr>
          <a:xfrm>
            <a:off x="556365" y="271180"/>
            <a:ext cx="11141900" cy="6148083"/>
          </a:xfrm>
        </p:spPr>
        <p:txBody>
          <a:bodyPr>
            <a:noAutofit/>
          </a:bodyPr>
          <a:lstStyle/>
          <a:p>
            <a:pPr algn="ctr"/>
            <a:r>
              <a:rPr lang="en-US" dirty="0">
                <a:latin typeface="Sylfaen"/>
              </a:rPr>
              <a:t>“[Charity] allows us to keep our hearts open without compromising our convictions. In practice, this means listening without needing to agree, showing up without needing to fix, and loving without needing to control. It means resisting the urge to “win” conversations instead of making space for relationships to breathe.” </a:t>
            </a:r>
            <a:br>
              <a:rPr lang="en-US" dirty="0">
                <a:latin typeface="Sylfaen"/>
              </a:rPr>
            </a:br>
            <a:br>
              <a:rPr lang="en-US" dirty="0">
                <a:latin typeface="Sylfaen"/>
              </a:rPr>
            </a:br>
            <a:r>
              <a:rPr lang="en-US" sz="1400" dirty="0">
                <a:latin typeface="Sylfaen"/>
              </a:rPr>
              <a:t>(Tyler Andersen, "When Loved Ones Leave the Church: Holding to Faith in a Fractured Family," Public Square Magazine, Aug. 19, 2025) </a:t>
            </a:r>
            <a:endParaRPr lang="en-US" dirty="0"/>
          </a:p>
        </p:txBody>
      </p:sp>
    </p:spTree>
    <p:extLst>
      <p:ext uri="{BB962C8B-B14F-4D97-AF65-F5344CB8AC3E}">
        <p14:creationId xmlns:p14="http://schemas.microsoft.com/office/powerpoint/2010/main" val="2552988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50CA1F3-1D5C-4AB5-29D9-2B48F74F4E5C}"/>
              </a:ext>
            </a:extLst>
          </p:cNvPr>
          <p:cNvPicPr>
            <a:picLocks noGrp="1" noChangeAspect="1"/>
          </p:cNvPicPr>
          <p:nvPr>
            <p:ph idx="1"/>
          </p:nvPr>
        </p:nvPicPr>
        <p:blipFill>
          <a:blip r:embed="rId2"/>
          <a:srcRect l="1364" r="151" b="-88"/>
          <a:stretch>
            <a:fillRect/>
          </a:stretch>
        </p:blipFill>
        <p:spPr>
          <a:xfrm>
            <a:off x="2552941" y="2361"/>
            <a:ext cx="6783436" cy="6855675"/>
          </a:xfrm>
          <a:prstGeom prst="rect">
            <a:avLst/>
          </a:prstGeom>
        </p:spPr>
      </p:pic>
    </p:spTree>
    <p:extLst>
      <p:ext uri="{BB962C8B-B14F-4D97-AF65-F5344CB8AC3E}">
        <p14:creationId xmlns:p14="http://schemas.microsoft.com/office/powerpoint/2010/main" val="3379865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9872295-B268-4F9C-8FCD-7DAF4BD570FA}"/>
              </a:ext>
            </a:extLst>
          </p:cNvPr>
          <p:cNvPicPr>
            <a:picLocks noGrp="1" noChangeAspect="1"/>
          </p:cNvPicPr>
          <p:nvPr>
            <p:ph idx="1"/>
          </p:nvPr>
        </p:nvPicPr>
        <p:blipFill>
          <a:blip r:embed="rId2"/>
          <a:srcRect/>
          <a:stretch>
            <a:fillRect/>
          </a:stretch>
        </p:blipFill>
        <p:spPr>
          <a:xfrm>
            <a:off x="2859039" y="-933"/>
            <a:ext cx="5611068" cy="6883866"/>
          </a:xfrm>
          <a:prstGeom prst="rect">
            <a:avLst/>
          </a:prstGeom>
        </p:spPr>
      </p:pic>
    </p:spTree>
    <p:extLst>
      <p:ext uri="{BB962C8B-B14F-4D97-AF65-F5344CB8AC3E}">
        <p14:creationId xmlns:p14="http://schemas.microsoft.com/office/powerpoint/2010/main" val="688670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BA1CF5-D56D-2F06-FD47-EB656B952957}"/>
              </a:ext>
            </a:extLst>
          </p:cNvPr>
          <p:cNvPicPr>
            <a:picLocks noChangeAspect="1"/>
          </p:cNvPicPr>
          <p:nvPr/>
        </p:nvPicPr>
        <p:blipFill>
          <a:blip r:embed="rId2"/>
          <a:stretch>
            <a:fillRect/>
          </a:stretch>
        </p:blipFill>
        <p:spPr>
          <a:xfrm>
            <a:off x="-3055" y="-522898"/>
            <a:ext cx="12189961" cy="7595804"/>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BDB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8E2D5-A1C6-7FAE-8B81-2BDBEFCBC598}"/>
              </a:ext>
            </a:extLst>
          </p:cNvPr>
          <p:cNvSpPr>
            <a:spLocks noGrp="1"/>
          </p:cNvSpPr>
          <p:nvPr>
            <p:ph type="title"/>
          </p:nvPr>
        </p:nvSpPr>
        <p:spPr>
          <a:xfrm>
            <a:off x="367553" y="365125"/>
            <a:ext cx="11367247" cy="6244944"/>
          </a:xfrm>
        </p:spPr>
        <p:txBody>
          <a:bodyPr>
            <a:normAutofit fontScale="90000"/>
          </a:bodyPr>
          <a:lstStyle/>
          <a:p>
            <a:pPr algn="ctr" rtl="0">
              <a:lnSpc>
                <a:spcPct val="100000"/>
              </a:lnSpc>
            </a:pPr>
            <a:r>
              <a:rPr lang="en-US" b="1" dirty="0">
                <a:latin typeface="Sylfaen"/>
              </a:rPr>
              <a:t>Grow in Unity</a:t>
            </a:r>
            <a:r>
              <a:rPr lang="en-US" dirty="0">
                <a:latin typeface="Sylfaen"/>
              </a:rPr>
              <a:t> </a:t>
            </a:r>
            <a:endParaRPr lang="en-US"/>
          </a:p>
          <a:p>
            <a:pPr algn="ctr" rtl="0">
              <a:lnSpc>
                <a:spcPct val="100000"/>
              </a:lnSpc>
            </a:pPr>
            <a:r>
              <a:rPr lang="en-US" sz="4000" dirty="0">
                <a:latin typeface="Sylfaen"/>
              </a:rPr>
              <a:t>Elder Jeffrey R. Holland recalled, “[President Russell M. Nelson] told me once that one of the first rules of medical inquiry is ‘Ask the patient where it hurts. The patient,’ he said, ‘will be your best guide to a correct diagnosis and eventual remedy.’” When a friend or family member reaches out to you with difficult questions or concerns about the Church, take time to listen. They are reaching out to you because they trust you. Reward that trust by seeking first to understand their needs."</a:t>
            </a:r>
            <a:r>
              <a:rPr lang="en-US" sz="3600" dirty="0"/>
              <a:t> </a:t>
            </a:r>
            <a:r>
              <a:rPr lang="en-US" sz="1200" dirty="0"/>
              <a:t>(Topics: Helping Others with Their Questions) </a:t>
            </a:r>
          </a:p>
        </p:txBody>
      </p:sp>
    </p:spTree>
    <p:extLst>
      <p:ext uri="{BB962C8B-B14F-4D97-AF65-F5344CB8AC3E}">
        <p14:creationId xmlns:p14="http://schemas.microsoft.com/office/powerpoint/2010/main" val="1954637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5DD6C21-F71E-7B32-327D-908B8AD61410}"/>
              </a:ext>
            </a:extLst>
          </p:cNvPr>
          <p:cNvPicPr>
            <a:picLocks noGrp="1" noChangeAspect="1"/>
          </p:cNvPicPr>
          <p:nvPr>
            <p:ph idx="1"/>
          </p:nvPr>
        </p:nvPicPr>
        <p:blipFill>
          <a:blip r:embed="rId2"/>
          <a:srcRect/>
          <a:stretch>
            <a:fillRect/>
          </a:stretch>
        </p:blipFill>
        <p:spPr>
          <a:xfrm>
            <a:off x="2819377" y="-1087"/>
            <a:ext cx="5686860" cy="6856543"/>
          </a:xfrm>
          <a:prstGeom prst="rect">
            <a:avLst/>
          </a:prstGeom>
        </p:spPr>
      </p:pic>
    </p:spTree>
    <p:extLst>
      <p:ext uri="{BB962C8B-B14F-4D97-AF65-F5344CB8AC3E}">
        <p14:creationId xmlns:p14="http://schemas.microsoft.com/office/powerpoint/2010/main" val="913350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ED4DEB8-07FA-B6E0-E663-E07E06D34CD1}"/>
              </a:ext>
            </a:extLst>
          </p:cNvPr>
          <p:cNvPicPr>
            <a:picLocks noGrp="1" noChangeAspect="1"/>
          </p:cNvPicPr>
          <p:nvPr>
            <p:ph idx="1"/>
          </p:nvPr>
        </p:nvPicPr>
        <p:blipFill>
          <a:blip r:embed="rId2"/>
          <a:stretch>
            <a:fillRect/>
          </a:stretch>
        </p:blipFill>
        <p:spPr>
          <a:xfrm>
            <a:off x="4050632" y="1943894"/>
            <a:ext cx="4090737" cy="4114800"/>
          </a:xfrm>
          <a:prstGeom prst="rect">
            <a:avLst/>
          </a:prstGeom>
        </p:spPr>
      </p:pic>
      <p:pic>
        <p:nvPicPr>
          <p:cNvPr id="5" name="Picture 4">
            <a:extLst>
              <a:ext uri="{FF2B5EF4-FFF2-40B4-BE49-F238E27FC236}">
                <a16:creationId xmlns:a16="http://schemas.microsoft.com/office/drawing/2014/main" id="{D438D142-5154-6A22-D77A-6F42376C1B22}"/>
              </a:ext>
            </a:extLst>
          </p:cNvPr>
          <p:cNvPicPr>
            <a:picLocks noChangeAspect="1"/>
          </p:cNvPicPr>
          <p:nvPr/>
        </p:nvPicPr>
        <p:blipFill>
          <a:blip r:embed="rId3"/>
          <a:stretch>
            <a:fillRect/>
          </a:stretch>
        </p:blipFill>
        <p:spPr>
          <a:xfrm>
            <a:off x="3039077" y="0"/>
            <a:ext cx="6158672" cy="6858000"/>
          </a:xfrm>
          <a:prstGeom prst="rect">
            <a:avLst/>
          </a:prstGeom>
        </p:spPr>
      </p:pic>
    </p:spTree>
    <p:extLst>
      <p:ext uri="{BB962C8B-B14F-4D97-AF65-F5344CB8AC3E}">
        <p14:creationId xmlns:p14="http://schemas.microsoft.com/office/powerpoint/2010/main" val="2337762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BCC20E9-0E0D-0D99-2EFA-C9B1E6B5C911}"/>
              </a:ext>
            </a:extLst>
          </p:cNvPr>
          <p:cNvPicPr>
            <a:picLocks noGrp="1" noChangeAspect="1"/>
          </p:cNvPicPr>
          <p:nvPr>
            <p:ph idx="1"/>
          </p:nvPr>
        </p:nvPicPr>
        <p:blipFill>
          <a:blip r:embed="rId2"/>
          <a:srcRect r="-204"/>
          <a:stretch>
            <a:fillRect/>
          </a:stretch>
        </p:blipFill>
        <p:spPr>
          <a:xfrm>
            <a:off x="2780598" y="-932"/>
            <a:ext cx="6044005" cy="6861453"/>
          </a:xfrm>
          <a:prstGeom prst="rect">
            <a:avLst/>
          </a:prstGeom>
        </p:spPr>
      </p:pic>
    </p:spTree>
    <p:extLst>
      <p:ext uri="{BB962C8B-B14F-4D97-AF65-F5344CB8AC3E}">
        <p14:creationId xmlns:p14="http://schemas.microsoft.com/office/powerpoint/2010/main" val="286466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8CEA3B4-5FE0-282B-2C07-505FAD333A3A}"/>
              </a:ext>
            </a:extLst>
          </p:cNvPr>
          <p:cNvPicPr>
            <a:picLocks noGrp="1" noChangeAspect="1"/>
          </p:cNvPicPr>
          <p:nvPr>
            <p:ph idx="1"/>
          </p:nvPr>
        </p:nvPicPr>
        <p:blipFill>
          <a:blip r:embed="rId2"/>
          <a:srcRect/>
          <a:stretch>
            <a:fillRect/>
          </a:stretch>
        </p:blipFill>
        <p:spPr>
          <a:xfrm>
            <a:off x="2576752" y="-933"/>
            <a:ext cx="6242878" cy="6861454"/>
          </a:xfrm>
          <a:prstGeom prst="rect">
            <a:avLst/>
          </a:prstGeom>
        </p:spPr>
      </p:pic>
    </p:spTree>
    <p:extLst>
      <p:ext uri="{BB962C8B-B14F-4D97-AF65-F5344CB8AC3E}">
        <p14:creationId xmlns:p14="http://schemas.microsoft.com/office/powerpoint/2010/main" val="2995342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2CDC9-6FFD-2973-54DF-0CD2603B6B02}"/>
              </a:ext>
            </a:extLst>
          </p:cNvPr>
          <p:cNvSpPr>
            <a:spLocks noGrp="1"/>
          </p:cNvSpPr>
          <p:nvPr>
            <p:ph type="title"/>
          </p:nvPr>
        </p:nvSpPr>
        <p:spPr>
          <a:xfrm>
            <a:off x="264091" y="271180"/>
            <a:ext cx="11538558" cy="6419480"/>
          </a:xfrm>
        </p:spPr>
        <p:txBody>
          <a:bodyPr>
            <a:normAutofit/>
          </a:bodyPr>
          <a:lstStyle/>
          <a:p>
            <a:pPr algn="ctr"/>
            <a:r>
              <a:rPr lang="en-US" sz="3600" dirty="0">
                <a:latin typeface="Sylfaen"/>
              </a:rPr>
              <a:t>"Unity requires effort. It develops when we cultivate the love of God in our hearts and we focus on our eternal destiny. We are united by our common, primary identity as children of God and our commitment to the truths of the restored gospel. In turn, our love of God and our discipleship of Jesus Christ generate genuine concern for others. We value the kaleidoscope of others’ characteristics, perspectives, and talents. If we are unable to place our discipleship to Jesus Christ above personal interests and viewpoints, we should reexamine our priorities and change." </a:t>
            </a:r>
            <a:br>
              <a:rPr lang="en-US" sz="3600" dirty="0">
                <a:latin typeface="Sylfaen"/>
              </a:rPr>
            </a:br>
            <a:r>
              <a:rPr lang="en-US" sz="1400">
                <a:latin typeface="Sylfaen"/>
              </a:rPr>
              <a:t>(Dale G. Renlund, “The Peace of Christ Abolishes Enmity,” Liahona, Nov. 2021, 83–85) </a:t>
            </a:r>
            <a:r>
              <a:rPr lang="en-US" sz="3600" dirty="0">
                <a:latin typeface="Sylfaen"/>
              </a:rPr>
              <a:t> </a:t>
            </a:r>
            <a:endParaRPr lang="en-US"/>
          </a:p>
        </p:txBody>
      </p:sp>
    </p:spTree>
    <p:extLst>
      <p:ext uri="{BB962C8B-B14F-4D97-AF65-F5344CB8AC3E}">
        <p14:creationId xmlns:p14="http://schemas.microsoft.com/office/powerpoint/2010/main" val="2567847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325B7FA-2FDA-3759-235B-AC4F54D75154}"/>
              </a:ext>
            </a:extLst>
          </p:cNvPr>
          <p:cNvPicPr>
            <a:picLocks noGrp="1" noChangeAspect="1"/>
          </p:cNvPicPr>
          <p:nvPr>
            <p:ph idx="1"/>
          </p:nvPr>
        </p:nvPicPr>
        <p:blipFill>
          <a:blip r:embed="rId2"/>
          <a:srcRect/>
          <a:stretch>
            <a:fillRect/>
          </a:stretch>
        </p:blipFill>
        <p:spPr>
          <a:xfrm>
            <a:off x="2785257" y="-933"/>
            <a:ext cx="6688719" cy="6861453"/>
          </a:xfrm>
          <a:prstGeom prst="rect">
            <a:avLst/>
          </a:prstGeom>
        </p:spPr>
      </p:pic>
    </p:spTree>
    <p:extLst>
      <p:ext uri="{BB962C8B-B14F-4D97-AF65-F5344CB8AC3E}">
        <p14:creationId xmlns:p14="http://schemas.microsoft.com/office/powerpoint/2010/main" val="916891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FF883-B34E-2648-0529-56B8E62474F1}"/>
              </a:ext>
            </a:extLst>
          </p:cNvPr>
          <p:cNvSpPr>
            <a:spLocks noGrp="1"/>
          </p:cNvSpPr>
          <p:nvPr>
            <p:ph type="title"/>
          </p:nvPr>
        </p:nvSpPr>
        <p:spPr>
          <a:xfrm>
            <a:off x="399790" y="365125"/>
            <a:ext cx="11413297" cy="6210713"/>
          </a:xfrm>
          <a:noFill/>
        </p:spPr>
        <p:txBody>
          <a:bodyPr>
            <a:normAutofit/>
          </a:bodyPr>
          <a:lstStyle/>
          <a:p>
            <a:pPr algn="ctr"/>
            <a:r>
              <a:rPr lang="en-US" sz="9600" i="1" dirty="0">
                <a:latin typeface="Palatino Linotype"/>
              </a:rPr>
              <a:t>You won’t always get everything right, but the effort still matters.</a:t>
            </a:r>
            <a:endParaRPr lang="en-US" sz="9600"/>
          </a:p>
        </p:txBody>
      </p:sp>
    </p:spTree>
    <p:extLst>
      <p:ext uri="{BB962C8B-B14F-4D97-AF65-F5344CB8AC3E}">
        <p14:creationId xmlns:p14="http://schemas.microsoft.com/office/powerpoint/2010/main" val="529412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Close-up of pink flowers blooming outdoors">
            <a:extLst>
              <a:ext uri="{FF2B5EF4-FFF2-40B4-BE49-F238E27FC236}">
                <a16:creationId xmlns:a16="http://schemas.microsoft.com/office/drawing/2014/main" id="{70662873-7CE4-F768-FD8B-366977CD9776}"/>
              </a:ext>
            </a:extLst>
          </p:cNvPr>
          <p:cNvPicPr>
            <a:picLocks noChangeAspect="1"/>
          </p:cNvPicPr>
          <p:nvPr/>
        </p:nvPicPr>
        <p:blipFill>
          <a:blip r:embed="rId2">
            <a:alphaModFix amt="71000"/>
          </a:blip>
          <a:stretch>
            <a:fillRect/>
          </a:stretch>
        </p:blipFill>
        <p:spPr>
          <a:xfrm>
            <a:off x="1354" y="0"/>
            <a:ext cx="13285319" cy="6858000"/>
          </a:xfrm>
          <a:prstGeom prst="rect">
            <a:avLst/>
          </a:prstGeom>
        </p:spPr>
      </p:pic>
      <p:sp>
        <p:nvSpPr>
          <p:cNvPr id="2" name="Title 1">
            <a:extLst>
              <a:ext uri="{FF2B5EF4-FFF2-40B4-BE49-F238E27FC236}">
                <a16:creationId xmlns:a16="http://schemas.microsoft.com/office/drawing/2014/main" id="{8F0C4D60-342F-829C-42AE-DECCB9D2ADF1}"/>
              </a:ext>
            </a:extLst>
          </p:cNvPr>
          <p:cNvSpPr>
            <a:spLocks noGrp="1"/>
          </p:cNvSpPr>
          <p:nvPr>
            <p:ph type="title"/>
          </p:nvPr>
        </p:nvSpPr>
        <p:spPr>
          <a:xfrm>
            <a:off x="838200" y="365125"/>
            <a:ext cx="10515600" cy="6127206"/>
          </a:xfrm>
        </p:spPr>
        <p:txBody>
          <a:bodyPr/>
          <a:lstStyle/>
          <a:p>
            <a:pPr algn="ctr"/>
            <a:r>
              <a:rPr lang="en-US" sz="5400" dirty="0">
                <a:latin typeface="Sylfaen"/>
              </a:rPr>
              <a:t>“When we consecrate our meager but best effort, God magnifies it. When we sacrifice for Jesus Christ, He sanctifies us. This is the transformative power of God’s grace.” </a:t>
            </a:r>
            <a:r>
              <a:rPr lang="en-US" sz="3600" dirty="0">
                <a:latin typeface="Sylfaen"/>
              </a:rPr>
              <a:t> </a:t>
            </a:r>
            <a:br>
              <a:rPr lang="en-US" sz="3600" dirty="0">
                <a:latin typeface="Sylfaen"/>
              </a:rPr>
            </a:br>
            <a:br>
              <a:rPr lang="en-US" sz="3600" dirty="0">
                <a:latin typeface="Sylfaen"/>
              </a:rPr>
            </a:br>
            <a:r>
              <a:rPr lang="en-US" sz="1400" dirty="0">
                <a:latin typeface="Sylfaen"/>
              </a:rPr>
              <a:t>(Steven D. Shumway, "Participate to Prepare for Christ’s Return," Liahona, May 2025)</a:t>
            </a:r>
            <a:r>
              <a:rPr lang="en-US" sz="3600" dirty="0">
                <a:latin typeface="Sylfaen"/>
              </a:rPr>
              <a:t> </a:t>
            </a:r>
            <a:endParaRPr lang="en-US"/>
          </a:p>
        </p:txBody>
      </p:sp>
    </p:spTree>
    <p:extLst>
      <p:ext uri="{BB962C8B-B14F-4D97-AF65-F5344CB8AC3E}">
        <p14:creationId xmlns:p14="http://schemas.microsoft.com/office/powerpoint/2010/main" val="32008956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When Loved Ones Leave   Gospel principles for having meaningful conversations and relationships with those who have chosen to step away from the church</vt:lpstr>
      <vt:lpstr>PowerPoint Presentation</vt:lpstr>
      <vt:lpstr>PowerPoint Presentation</vt:lpstr>
      <vt:lpstr>“He's not waiting for us to be perfect. Perfect people don't need a Savior. He came to save his people in their imperfections. He is the Lord of the living, and the living make mistakes. He's not embarrassed by us, angry at us, or shocked. He wants us in our brokenness, in our unhappiness, in our guilt and our grief.” (Chieko N. Okazaki, Lighten Up, p. 174)</vt:lpstr>
      <vt:lpstr>“If I have to be like you, I fit in. But if I get to be myself, I belong.”     (Aliah Hall, "Being Whole and Belonging," Clinical Counselor at BYU, Referencing Brené Brown)</vt:lpstr>
      <vt:lpstr>PowerPoint Presentation</vt:lpstr>
      <vt:lpstr>PowerPoint Presentation</vt:lpstr>
      <vt:lpstr>“[Charity] allows us to keep our hearts open without compromising our convictions. In practice, this means listening without needing to agree, showing up without needing to fix, and loving without needing to control. It means resisting the urge to “win” conversations instead of making space for relationships to breathe.”   (Tyler Andersen, "When Loved Ones Leave the Church: Holding to Faith in a Fractured Family," Public Square Magazine, Aug. 19, 2025) </vt:lpstr>
      <vt:lpstr>PowerPoint Presentation</vt:lpstr>
      <vt:lpstr>PowerPoint Presentation</vt:lpstr>
      <vt:lpstr>PowerPoint Presentation</vt:lpstr>
      <vt:lpstr>Grow in Unity  Elder Jeffrey R. Holland recalled, “[President Russell M. Nelson] told me once that one of the first rules of medical inquiry is ‘Ask the patient where it hurts. The patient,’ he said, ‘will be your best guide to a correct diagnosis and eventual remedy.’” When a friend or family member reaches out to you with difficult questions or concerns about the Church, take time to listen. They are reaching out to you because they trust you. Reward that trust by seeking first to understand their needs." (Topics: Helping Others with Their Questions) </vt:lpstr>
      <vt:lpstr>PowerPoint Presentation</vt:lpstr>
      <vt:lpstr>PowerPoint Presentation</vt:lpstr>
      <vt:lpstr>PowerPoint Presentation</vt:lpstr>
      <vt:lpstr>PowerPoint Presentation</vt:lpstr>
      <vt:lpstr>"Unity requires effort. It develops when we cultivate the love of God in our hearts and we focus on our eternal destiny. We are united by our common, primary identity as children of God and our commitment to the truths of the restored gospel. In turn, our love of God and our discipleship of Jesus Christ generate genuine concern for others. We value the kaleidoscope of others’ characteristics, perspectives, and talents. If we are unable to place our discipleship to Jesus Christ above personal interests and viewpoints, we should reexamine our priorities and change."  (Dale G. Renlund, “The Peace of Christ Abolishes Enmity,” Liahona, Nov. 2021, 83–85)  </vt:lpstr>
      <vt:lpstr>PowerPoint Presentation</vt:lpstr>
      <vt:lpstr>You won’t always get everything right, but the effort still matters.</vt:lpstr>
      <vt:lpstr>“When we consecrate our meager but best effort, God magnifies it. When we sacrifice for Jesus Christ, He sanctifies us. This is the transformative power of God’s grace.”    (Steven D. Shumway, "Participate to Prepare for Christ’s Return," Liahona, May 2025)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221</cp:revision>
  <dcterms:created xsi:type="dcterms:W3CDTF">2013-07-15T20:26:40Z</dcterms:created>
  <dcterms:modified xsi:type="dcterms:W3CDTF">2026-09-20T03:43:32Z</dcterms:modified>
</cp:coreProperties>
</file>