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81" r:id="rId4"/>
    <p:sldId id="265" r:id="rId5"/>
    <p:sldId id="257" r:id="rId6"/>
    <p:sldId id="269" r:id="rId7"/>
    <p:sldId id="273" r:id="rId8"/>
    <p:sldId id="282" r:id="rId9"/>
    <p:sldId id="291" r:id="rId10"/>
    <p:sldId id="290" r:id="rId11"/>
    <p:sldId id="286" r:id="rId12"/>
    <p:sldId id="266" r:id="rId13"/>
    <p:sldId id="260" r:id="rId14"/>
    <p:sldId id="268" r:id="rId15"/>
    <p:sldId id="258" r:id="rId16"/>
    <p:sldId id="278" r:id="rId17"/>
    <p:sldId id="272" r:id="rId18"/>
    <p:sldId id="280" r:id="rId19"/>
    <p:sldId id="276" r:id="rId20"/>
    <p:sldId id="261" r:id="rId21"/>
    <p:sldId id="263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282"/>
    <p:restoredTop sz="94899"/>
  </p:normalViewPr>
  <p:slideViewPr>
    <p:cSldViewPr snapToGrid="0" snapToObjects="1">
      <p:cViewPr varScale="1">
        <p:scale>
          <a:sx n="140" d="100"/>
          <a:sy n="140" d="100"/>
        </p:scale>
        <p:origin x="8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C25EE-E85B-5A8D-8387-98C796F6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16128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13712-6CA3-2BFE-77FC-ED4D4B617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16128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C7FF0-8AF6-738A-0F15-BFEE7F63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4C4D-AC39-E405-8F26-F53260D8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5C5DA-66E0-4D46-3FAA-D0B01C1C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6509DCE-C2E8-1B83-1C34-E02CDA533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1639570"/>
            <a:ext cx="1905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3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95F4-9399-AE53-B7FC-DEE9187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1DAC5-89FF-CFF0-0F4E-FAA7A66A6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B23A9-03A2-29D6-E70B-BC4DE276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CE994-B34A-0FDE-CC6B-F6E1278C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EA8A1-58EA-E88D-41CD-106BB5C1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0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89C290-D651-B88E-030E-77BB81B47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04200-0DA7-21CE-38E6-BC9AB9876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A962D-3528-E7C6-3865-30DD81C0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4A07-FF74-F6F0-CB87-3CB64CD7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59B8-8353-FEBD-FE53-DE7EEF8B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9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003B-3E50-F18F-171D-7A40E0B4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DF11-3FCA-E0D5-D4EC-B590FEAC1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30C1D-AB37-2388-1854-E68978AE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1A900-BE95-672B-35B8-1EC0D134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05AE2-9FBE-A6FB-8405-071768C8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588F-45EE-0414-6FB4-D255F9DA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2C5C7-3A33-FECF-8F46-F5ECDA90B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1727-FFA4-4C56-77B6-8794B62A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189DA-892F-63C9-0BB3-7639A0E2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6FD3F-EE25-EC25-9ABF-876A6CDA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D934-A879-268E-6B8B-DCA13277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ECC8-FEA5-CF70-F412-C00E28DB0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1E73A-DB43-5D4C-BDE3-41214EAAD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1825C-0412-EE3C-CF26-577EB88AB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726BE-EAE4-DACA-30B5-D6472C0E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3235C-ABA5-BCDF-0418-E0D8F814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E073-C87C-FE34-B477-C9C119BB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FF0D-874B-E06A-95A7-ECDD6149F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60FF5-35AF-DEEF-6B85-369CB2AF9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2F6B1-0A2A-7586-4C30-C9D186C2A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8E59A-1CD4-B159-3975-741EDD00C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4BE87-C205-C89B-9D57-03B34B76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8A171-126D-4D6F-4B23-6A6CA6D2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6EF8F-0E5B-F654-AB1F-AC928EC8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1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5ED7-CE1B-3036-A06B-41878E12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48A12-51DF-4BFF-6A1C-CC160A90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8D47B-0CC5-4783-8FA2-211B81CB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89E1-FEBC-B57C-410D-66D547EF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05C4671-9C45-F040-9346-D47B39102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1930" y="6095199"/>
            <a:ext cx="1494790" cy="6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B3AA3-CBC6-9449-4159-B5290A30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AD691-46BA-8D76-7DFF-9F833C10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75D9A-1478-DE5D-3082-1E6906A3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35EA-5188-BFB0-8040-4688902E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4C9F-F696-5E9B-167A-8FEDD2AB5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62AF0-5CD9-328E-6F82-63FFA09E6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A0CD7-D442-7006-0D62-E3BD72EF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C132-04BB-2A25-9648-680DE763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BBD72-2684-0C60-A94F-BFE9C6A1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D755-5BD8-F876-B62F-54AA5875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438D8-D98A-15BF-A7D2-AFAFB9A4D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97226-4BA9-D449-9218-4D00BB356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C77DF-CA27-ED2B-D29A-A41ADD7D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478D5-68B1-FCB2-2559-C74C4834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45B02-217E-CF37-82C5-F8351B83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4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83537-5894-6FBD-B77A-A4260DFD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00A23-1AB1-84FE-8C2C-19BD50B8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77569-A6F4-329E-12AD-83D638C5E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DCED1-C772-6D49-8CD6-7D3D14370DFF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8DEBF-74B3-8825-1410-F7C6489D7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95A1E-43B2-7784-FB77-164C2C3B5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2DD64-1C46-054F-B045-C61A11C25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3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herry@ascendxdigita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herry@ascendxdigital.com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6108-0635-E35D-EFCD-857F5921E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5726"/>
            <a:ext cx="5161280" cy="23876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venir Book" panose="02000503020000020003" pitchFamily="2" charset="0"/>
              </a:rPr>
              <a:t>The Stakeholder Blueprint for Partner Marketing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B8CD1-5084-F806-0968-CFF6F929B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6897"/>
            <a:ext cx="5161280" cy="18288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507C9D"/>
                </a:solidFill>
                <a:latin typeface="Avenir Book" panose="02000503020000020003" pitchFamily="2" charset="0"/>
              </a:rPr>
              <a:t>Build internal champions and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507C9D"/>
                </a:solidFill>
                <a:latin typeface="Avenir Book" panose="02000503020000020003" pitchFamily="2" charset="0"/>
              </a:rPr>
              <a:t>secure lasting support for your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i="1" dirty="0">
                <a:solidFill>
                  <a:srgbClr val="507C9D"/>
                </a:solidFill>
                <a:latin typeface="Avenir Book" panose="02000503020000020003" pitchFamily="2" charset="0"/>
              </a:rPr>
              <a:t>through-partner marketing initiative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01FA2-FCB0-1874-AE09-BBA7DC9EC10E}"/>
              </a:ext>
            </a:extLst>
          </p:cNvPr>
          <p:cNvSpPr txBox="1"/>
          <p:nvPr/>
        </p:nvSpPr>
        <p:spPr>
          <a:xfrm>
            <a:off x="7572761" y="4630596"/>
            <a:ext cx="296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Sherry Foster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President &amp; co-founder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hlinkClick r:id="rId2"/>
              </a:rPr>
              <a:t>sherry@ascendxdigital.com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www.ascendxdigital.com</a:t>
            </a:r>
          </a:p>
        </p:txBody>
      </p:sp>
    </p:spTree>
    <p:extLst>
      <p:ext uri="{BB962C8B-B14F-4D97-AF65-F5344CB8AC3E}">
        <p14:creationId xmlns:p14="http://schemas.microsoft.com/office/powerpoint/2010/main" val="121506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EB760-F300-11DE-5401-7251626D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A1F6F0-96EE-B4C6-22CD-8624B738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Other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09305C-E685-1446-C974-7DEA049B2F0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874206"/>
          <a:ext cx="10515600" cy="4870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76189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47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C58E-892F-23B5-2E84-30594857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86" y="2320049"/>
            <a:ext cx="10515600" cy="1325563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50888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555E0-38D1-C9FA-A9F6-0DF2AA41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378C26-9453-702B-144B-B354BCC8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Corporate Marketing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B9CB4F-0218-6B91-32D7-5E86C54ECDF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874206"/>
          <a:ext cx="10515600" cy="50040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1655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721655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2102552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2102552">
                  <a:extLst>
                    <a:ext uri="{9D8B030D-6E8A-4147-A177-3AD203B41FA5}">
                      <a16:colId xmlns:a16="http://schemas.microsoft.com/office/drawing/2014/main" val="3254478219"/>
                    </a:ext>
                  </a:extLst>
                </a:gridCol>
                <a:gridCol w="2867186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9956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641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101360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Corporate Marketing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8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8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strategy &amp; playbooks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campaign calendar &amp; content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assets (videos, brochures, images, copy)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Brand marketing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Brand awareness,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Brand consistency &amp; usage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Expansion of compliant brand across partners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1060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Corporate comms / PR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Share of voice,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Positive media coverage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Expansion of brand content across partner digital footprint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51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Demand 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MQLs, Pipeline contribution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Get MQLs from through-partner marketing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1138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Digital marketing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Awareness &amp; reach, content engagement, efficiency &amp; ROI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Expand awareness and engagement across partner ecosystem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58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8A44-8793-C819-68FE-C9D4427E0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C0E1BE-7C85-DCA7-7DBC-CC03FDCC09FF}"/>
              </a:ext>
            </a:extLst>
          </p:cNvPr>
          <p:cNvSpPr txBox="1"/>
          <p:nvPr/>
        </p:nvSpPr>
        <p:spPr>
          <a:xfrm>
            <a:off x="4594190" y="1305341"/>
            <a:ext cx="69894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if….</a:t>
            </a:r>
          </a:p>
          <a:p>
            <a:endParaRPr lang="en-US" dirty="0"/>
          </a:p>
          <a:p>
            <a:r>
              <a:rPr lang="en-US" dirty="0"/>
              <a:t>You could ensure that our company brand is present and always compliant across all our partners.</a:t>
            </a:r>
          </a:p>
          <a:p>
            <a:endParaRPr lang="en-US" dirty="0"/>
          </a:p>
          <a:p>
            <a:r>
              <a:rPr lang="en-US" dirty="0"/>
              <a:t>You could amplify our messaging immediately through hundreds/thousands of partners’ web and social channels. How would that impact our share of voice?</a:t>
            </a:r>
          </a:p>
          <a:p>
            <a:pPr marL="628650" indent="-279400">
              <a:buFont typeface="Wingdings" pitchFamily="2" charset="2"/>
              <a:buChar char="Ø"/>
            </a:pPr>
            <a:r>
              <a:rPr lang="en-US" dirty="0"/>
              <a:t>100 partners x 500 impressions each = 50,000 more impressions</a:t>
            </a:r>
          </a:p>
          <a:p>
            <a:pPr marL="628650" indent="-279400">
              <a:buFont typeface="Wingdings" pitchFamily="2" charset="2"/>
              <a:buChar char="Ø"/>
            </a:pPr>
            <a:r>
              <a:rPr lang="en-US" dirty="0"/>
              <a:t>x 1 post/week = 2.6M impressions</a:t>
            </a:r>
          </a:p>
          <a:p>
            <a:endParaRPr lang="en-US" dirty="0"/>
          </a:p>
          <a:p>
            <a:r>
              <a:rPr lang="en-US" dirty="0"/>
              <a:t>You could expand your campaigns through hundreds/thousands of partners and reach hundreds/thousands of </a:t>
            </a:r>
            <a:r>
              <a:rPr lang="en-US" i="1" dirty="0"/>
              <a:t>their </a:t>
            </a:r>
            <a:r>
              <a:rPr lang="en-US" dirty="0"/>
              <a:t>customers. How much more demand and MQLs could we create?</a:t>
            </a:r>
          </a:p>
          <a:p>
            <a:pPr marL="669925" indent="-280988">
              <a:buFont typeface="Wingdings" pitchFamily="2" charset="2"/>
              <a:buChar char="Ø"/>
            </a:pPr>
            <a:r>
              <a:rPr lang="en-US" dirty="0"/>
              <a:t>200 partners x 1000 Emails each = 200,000 Emails</a:t>
            </a:r>
          </a:p>
          <a:p>
            <a:pPr marL="669925" indent="-280988">
              <a:buFont typeface="Wingdings" pitchFamily="2" charset="2"/>
              <a:buChar char="Ø"/>
            </a:pPr>
            <a:r>
              <a:rPr lang="en-US" dirty="0"/>
              <a:t>x 2% CTR = 4000 more actively engaged buyers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EBC78CA-936B-0D33-221D-750BDCC8516A}"/>
              </a:ext>
            </a:extLst>
          </p:cNvPr>
          <p:cNvSpPr txBox="1">
            <a:spLocks/>
          </p:cNvSpPr>
          <p:nvPr/>
        </p:nvSpPr>
        <p:spPr>
          <a:xfrm>
            <a:off x="838200" y="254594"/>
            <a:ext cx="10515600" cy="49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PMA Cross-functional alignment – Corporate Marketing</a:t>
            </a:r>
          </a:p>
        </p:txBody>
      </p:sp>
      <p:pic>
        <p:nvPicPr>
          <p:cNvPr id="5" name="Picture 4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3E39684C-6936-50A0-F6F5-740D7EC1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2095"/>
            <a:ext cx="3331866" cy="42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05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9D9F-522D-3E96-A381-7A5A6AEE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A0FA35-B4B5-0C75-535B-B1126553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Product Management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86990A-0414-898C-48E6-D134254A3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603115"/>
              </p:ext>
            </p:extLst>
          </p:nvPr>
        </p:nvGraphicFramePr>
        <p:xfrm>
          <a:off x="838200" y="874206"/>
          <a:ext cx="10515600" cy="51246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1000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38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85532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Product Management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vision, roadmap &amp; priorities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NPI Roadmap  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training for partners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Directors – Product management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line revenue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Proactive access to more customers through partners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8553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adoption, active users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Direct product information access through partner sites 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8553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Expansion of products into new markets/segments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Enables partners to ease into expanded portfolio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53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managers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Market awareness &amp; share of voice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Exponential expansion of brand through partner co-branded PMA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532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NPI Success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Build a launch plan through all partners (web/Email/social)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565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77164-725E-6BA0-613A-7D65B54C9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A89B24-D10B-CA92-5380-1F53BE271CBC}"/>
              </a:ext>
            </a:extLst>
          </p:cNvPr>
          <p:cNvSpPr txBox="1"/>
          <p:nvPr/>
        </p:nvSpPr>
        <p:spPr>
          <a:xfrm>
            <a:off x="4594190" y="1305341"/>
            <a:ext cx="69894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if….</a:t>
            </a:r>
          </a:p>
          <a:p>
            <a:endParaRPr lang="en-US" dirty="0"/>
          </a:p>
          <a:p>
            <a:r>
              <a:rPr lang="en-US" dirty="0"/>
              <a:t>You could immediately access all our partners’ customers with your product information at moments you need 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your product content onto hundreds/thousands of partner sites in a way that is brand-compliant and ALWAYS up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changes to product content on partner sites any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adjacent product/solution content on partner sites in a way that helps to expand partner portfolio breadth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You could extend your product launches through a network of hundreds/thousands of partners on the same day/time as the corporate launch.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Imagine how many more buyers you could reach!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faster could you ramp new product adoption?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E320635-2906-1CBC-66A2-B28DD316282C}"/>
              </a:ext>
            </a:extLst>
          </p:cNvPr>
          <p:cNvSpPr txBox="1">
            <a:spLocks/>
          </p:cNvSpPr>
          <p:nvPr/>
        </p:nvSpPr>
        <p:spPr>
          <a:xfrm>
            <a:off x="838200" y="254594"/>
            <a:ext cx="10515600" cy="49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PMA Cross-functional alignment – Product Management</a:t>
            </a:r>
          </a:p>
        </p:txBody>
      </p:sp>
      <p:pic>
        <p:nvPicPr>
          <p:cNvPr id="11" name="Picture 10" descr="A group of men looking at a computer&#10;&#10;AI-generated content may be incorrect.">
            <a:extLst>
              <a:ext uri="{FF2B5EF4-FFF2-40B4-BE49-F238E27FC236}">
                <a16:creationId xmlns:a16="http://schemas.microsoft.com/office/drawing/2014/main" id="{4184FC1B-925C-0731-6518-F12D9FA8F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5341"/>
            <a:ext cx="3331866" cy="42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B788-A49A-920E-5952-D7FCB93D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41C67-6E75-47C6-60FA-363C43B7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Channel Ops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69535F-27D0-F9E7-E112-C73D92EE8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918222"/>
              </p:ext>
            </p:extLst>
          </p:nvPr>
        </p:nvGraphicFramePr>
        <p:xfrm>
          <a:off x="838200" y="874205"/>
          <a:ext cx="10515600" cy="51692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075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33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865587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Channel Operations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Systematic integration of your through-partner marketing initiative into the overall partner program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Financial support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 incentives</a:t>
                      </a:r>
                    </a:p>
                  </a:txBody>
                  <a:tcPr marL="61123" marR="61123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cs typeface="Times New Roman" panose="02020603050405020304" pitchFamily="18" charset="0"/>
                        </a:rPr>
                        <a:t> Channel Operations Leadership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 program experience/partner satisfaction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PMA is an investment in partners. Participants have higher partner sat scores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8655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of company revenue through partners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When you engage more partners, it builds loyalty and more loyal partners increases revenue potential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8655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MDF ROI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MDF isn’t fully spent. Re-allocating MDF to PMA increases overall MDF ROI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655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cs typeface="Times New Roman" panose="02020603050405020304" pitchFamily="18" charset="0"/>
                        </a:rPr>
                        <a:t>Partner program managers 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 partner ratio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Automation ensures partners are always participating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6558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MDF Utilization rate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When MDF is re-allocated, more partners participate and there is more return.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71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0415-FF4B-8FD4-F74E-9AB8B6415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13A0CD2-62B1-A8DB-E650-13E7DB49C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3598"/>
            <a:ext cx="3331866" cy="4270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91646-EBDC-9B2C-FE89-AFDDA30AAD38}"/>
              </a:ext>
            </a:extLst>
          </p:cNvPr>
          <p:cNvSpPr txBox="1"/>
          <p:nvPr/>
        </p:nvSpPr>
        <p:spPr>
          <a:xfrm>
            <a:off x="4594190" y="1305341"/>
            <a:ext cx="69894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if….</a:t>
            </a:r>
          </a:p>
          <a:p>
            <a:endParaRPr lang="en-US" dirty="0"/>
          </a:p>
          <a:p>
            <a:r>
              <a:rPr lang="en-US" dirty="0"/>
              <a:t>You had an easy way to include more long-tail partners in the channel program without adding more Partner Account Managers.</a:t>
            </a:r>
          </a:p>
          <a:p>
            <a:endParaRPr lang="en-US" dirty="0"/>
          </a:p>
          <a:p>
            <a:r>
              <a:rPr lang="en-US" dirty="0"/>
              <a:t>We could give partners an entire digital marketing function as an incentive to join and participate in our channel program.</a:t>
            </a:r>
          </a:p>
          <a:p>
            <a:endParaRPr lang="en-US" dirty="0"/>
          </a:p>
          <a:p>
            <a:r>
              <a:rPr lang="en-US" dirty="0"/>
              <a:t>We could get a massive lift in MDF ROI with just a small re-allocation of MDF funds.</a:t>
            </a:r>
          </a:p>
          <a:p>
            <a:endParaRPr lang="en-US" dirty="0"/>
          </a:p>
          <a:p>
            <a:r>
              <a:rPr lang="en-US" dirty="0"/>
              <a:t>We had an automated way of keeping partners engaged in our channel programs, increasing their satisfaction every year.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B4DC51C-FEE8-FF4E-6CBA-CA946F90686E}"/>
              </a:ext>
            </a:extLst>
          </p:cNvPr>
          <p:cNvSpPr txBox="1">
            <a:spLocks/>
          </p:cNvSpPr>
          <p:nvPr/>
        </p:nvSpPr>
        <p:spPr>
          <a:xfrm>
            <a:off x="838200" y="254594"/>
            <a:ext cx="10515600" cy="49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PMA Cross-functional alignment – Channel Operations</a:t>
            </a:r>
          </a:p>
        </p:txBody>
      </p:sp>
    </p:spTree>
    <p:extLst>
      <p:ext uri="{BB962C8B-B14F-4D97-AF65-F5344CB8AC3E}">
        <p14:creationId xmlns:p14="http://schemas.microsoft.com/office/powerpoint/2010/main" val="3723972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78C9-9FA5-D73A-819B-CB1F3742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ABFE5C-20AC-96B6-E7E8-2EF2D8B5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Channel Sales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222E09-7755-D172-BDFD-EA4D88A93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536848"/>
              </p:ext>
            </p:extLst>
          </p:nvPr>
        </p:nvGraphicFramePr>
        <p:xfrm>
          <a:off x="838200" y="874206"/>
          <a:ext cx="10515600" cy="4870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76189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Channel Sales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Support for your through-channel marketing program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Encourage partners to participate</a:t>
                      </a:r>
                    </a:p>
                  </a:txBody>
                  <a:tcPr marL="61123" marR="61123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cs typeface="Times New Roman" panose="02020603050405020304" pitchFamily="18" charset="0"/>
                        </a:rPr>
                        <a:t>Channel sales VP/leadership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Revenue growth through partners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More active, loyal partners drive higher revenue growth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 ecosystem health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Partners feel invested in. They are more engaged. They get more leads.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Coverage &amp; operational metrics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Automation enables more partners to participate and grow.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cs typeface="Times New Roman" panose="02020603050405020304" pitchFamily="18" charset="0"/>
                        </a:rPr>
                        <a:t>Partner Account Managers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Revenue performance of their partners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TCMA drives pipeline and partner engagement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 participation in marketing campaigns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TCMA takes the burden off completely so they can focus on sales</a:t>
                      </a: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217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0ECD-0CA7-7310-13A5-A4CBF66D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 tablet&#10;&#10;AI-generated content may be incorrect.">
            <a:extLst>
              <a:ext uri="{FF2B5EF4-FFF2-40B4-BE49-F238E27FC236}">
                <a16:creationId xmlns:a16="http://schemas.microsoft.com/office/drawing/2014/main" id="{9B1F7F95-FF5E-374A-2372-D80F314F9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5340"/>
            <a:ext cx="3331866" cy="4270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0A3A2-EAF6-C9E5-09FF-AA233D76547C}"/>
              </a:ext>
            </a:extLst>
          </p:cNvPr>
          <p:cNvSpPr txBox="1"/>
          <p:nvPr/>
        </p:nvSpPr>
        <p:spPr>
          <a:xfrm>
            <a:off x="4527203" y="1452486"/>
            <a:ext cx="69894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if….</a:t>
            </a:r>
          </a:p>
          <a:p>
            <a:endParaRPr lang="en-US" dirty="0"/>
          </a:p>
          <a:p>
            <a:r>
              <a:rPr lang="en-US" dirty="0"/>
              <a:t>You could grow more partners in your ecosystem without adding Partner Account Managers because long-tail partners now have support and resources.</a:t>
            </a:r>
          </a:p>
          <a:p>
            <a:endParaRPr lang="en-US" dirty="0"/>
          </a:p>
          <a:p>
            <a:r>
              <a:rPr lang="en-US" dirty="0"/>
              <a:t>You could take the burden of marketing off your PAMs so they can focus on deals.</a:t>
            </a:r>
          </a:p>
          <a:p>
            <a:endParaRPr lang="en-US" dirty="0"/>
          </a:p>
          <a:p>
            <a:r>
              <a:rPr lang="en-US" dirty="0"/>
              <a:t>You had a program that would drive partner loyalty (versus the competition). </a:t>
            </a:r>
          </a:p>
          <a:p>
            <a:endParaRPr lang="en-US" dirty="0"/>
          </a:p>
          <a:p>
            <a:r>
              <a:rPr lang="en-US" dirty="0"/>
              <a:t>You could deliver more leads to partners and increase their pipeline.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94AC55F-6A0B-0157-B07C-139FAA141675}"/>
              </a:ext>
            </a:extLst>
          </p:cNvPr>
          <p:cNvSpPr txBox="1">
            <a:spLocks/>
          </p:cNvSpPr>
          <p:nvPr/>
        </p:nvSpPr>
        <p:spPr>
          <a:xfrm>
            <a:off x="838200" y="254594"/>
            <a:ext cx="10515600" cy="49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PMA Cross-functional alignment – Channel Sales</a:t>
            </a:r>
          </a:p>
        </p:txBody>
      </p:sp>
    </p:spTree>
    <p:extLst>
      <p:ext uri="{BB962C8B-B14F-4D97-AF65-F5344CB8AC3E}">
        <p14:creationId xmlns:p14="http://schemas.microsoft.com/office/powerpoint/2010/main" val="388766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9FF35-8607-5B9F-7B93-DE92D526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D89B22A-2048-2F10-09A8-2B2736E05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331866" cy="427080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80523F7-4DDE-1386-00C8-0803FE6E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Cross-functional support &amp; alignment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2742F-CEF3-DA2B-05E1-297BFE3CC154}"/>
              </a:ext>
            </a:extLst>
          </p:cNvPr>
          <p:cNvSpPr txBox="1"/>
          <p:nvPr/>
        </p:nvSpPr>
        <p:spPr>
          <a:xfrm>
            <a:off x="4723130" y="1689210"/>
            <a:ext cx="6077605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Avenir Book" panose="02000503020000020003" pitchFamily="2" charset="0"/>
              </a:rPr>
              <a:t>Corporate marketing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Coordinate campaigns, get a steady stream of content, align with marketing calendar</a:t>
            </a:r>
          </a:p>
          <a:p>
            <a:pPr>
              <a:spcAft>
                <a:spcPts val="900"/>
              </a:spcAft>
            </a:pPr>
            <a:r>
              <a:rPr lang="en-US" dirty="0">
                <a:latin typeface="Avenir Book" panose="02000503020000020003" pitchFamily="2" charset="0"/>
              </a:rPr>
              <a:t>Product management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Product strategy &amp; content, NPI roadmap, product training for partners </a:t>
            </a:r>
          </a:p>
          <a:p>
            <a:pPr>
              <a:spcAft>
                <a:spcPts val="900"/>
              </a:spcAft>
            </a:pPr>
            <a:r>
              <a:rPr lang="en-US" dirty="0">
                <a:latin typeface="Avenir Book" panose="02000503020000020003" pitchFamily="2" charset="0"/>
              </a:rPr>
              <a:t>Channel Sales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Help to identify &amp; recruit partners, getting more partners on board more quickly</a:t>
            </a:r>
          </a:p>
          <a:p>
            <a:pPr>
              <a:spcAft>
                <a:spcPts val="900"/>
              </a:spcAft>
            </a:pPr>
            <a:r>
              <a:rPr lang="en-US" dirty="0">
                <a:latin typeface="Avenir Book" panose="02000503020000020003" pitchFamily="2" charset="0"/>
              </a:rPr>
              <a:t>Channel Ops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Include through-partner marketing into program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600771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8A16F-240E-3B21-D060-C70AE798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About AscendX Digital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16F0F-F2FA-1BF8-BC4A-37941BAF248A}"/>
              </a:ext>
            </a:extLst>
          </p:cNvPr>
          <p:cNvSpPr txBox="1"/>
          <p:nvPr/>
        </p:nvSpPr>
        <p:spPr>
          <a:xfrm>
            <a:off x="838201" y="1409334"/>
            <a:ext cx="1005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venir Book" panose="02000503020000020003" pitchFamily="2" charset="0"/>
            </a:endParaRPr>
          </a:p>
          <a:p>
            <a:r>
              <a:rPr lang="en-US" b="1" dirty="0">
                <a:latin typeface="Avenir Book" panose="02000503020000020003" pitchFamily="2" charset="0"/>
              </a:rPr>
              <a:t>The marketing agency that operates PMA/TCMA for companies globally</a:t>
            </a:r>
          </a:p>
        </p:txBody>
      </p:sp>
      <p:pic>
        <p:nvPicPr>
          <p:cNvPr id="8" name="Picture 7" descr="A white airplane on a runway&#10;&#10;AI-generated content may be incorrect.">
            <a:extLst>
              <a:ext uri="{FF2B5EF4-FFF2-40B4-BE49-F238E27FC236}">
                <a16:creationId xmlns:a16="http://schemas.microsoft.com/office/drawing/2014/main" id="{6D9C3508-8AE1-8C39-019D-6B4081D1F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38" b="13122"/>
          <a:stretch>
            <a:fillRect/>
          </a:stretch>
        </p:blipFill>
        <p:spPr>
          <a:xfrm>
            <a:off x="928635" y="2815300"/>
            <a:ext cx="5854002" cy="3057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544E1-3F9F-58AC-9A86-6F097D04F50C}"/>
              </a:ext>
            </a:extLst>
          </p:cNvPr>
          <p:cNvSpPr txBox="1"/>
          <p:nvPr/>
        </p:nvSpPr>
        <p:spPr>
          <a:xfrm>
            <a:off x="5084468" y="3974744"/>
            <a:ext cx="82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2AC92-FD72-5ABE-B208-A922A1007FE0}"/>
              </a:ext>
            </a:extLst>
          </p:cNvPr>
          <p:cNvSpPr txBox="1"/>
          <p:nvPr/>
        </p:nvSpPr>
        <p:spPr>
          <a:xfrm>
            <a:off x="7064452" y="2766721"/>
            <a:ext cx="403447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PMA is powerful technology, built for scale.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Unlocking value requires people + processes + technology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Companies with great intentions get stuck in content development, internal reviews, or partner onboarding logistics. It’s not a software issue… It’s a bandwidth and operational readiness issue. </a:t>
            </a:r>
          </a:p>
        </p:txBody>
      </p:sp>
    </p:spTree>
    <p:extLst>
      <p:ext uri="{BB962C8B-B14F-4D97-AF65-F5344CB8AC3E}">
        <p14:creationId xmlns:p14="http://schemas.microsoft.com/office/powerpoint/2010/main" val="1671474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6EC85-3287-62D8-DA87-D7D8106E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4815E-0847-7A90-44AE-327E8625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379"/>
            <a:ext cx="10515600" cy="79730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  <a:t>AscendX Digital brings the expertise, the crew, and the flight plan</a:t>
            </a:r>
            <a:b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</a:br>
            <a:endParaRPr lang="en-US" sz="3600" dirty="0">
              <a:latin typeface="Avenir Book" panose="02000503020000020003" pitchFamily="2" charset="0"/>
            </a:endParaRPr>
          </a:p>
        </p:txBody>
      </p:sp>
      <p:pic>
        <p:nvPicPr>
          <p:cNvPr id="8" name="Picture 7" descr="A white airplane on a runway&#10;&#10;AI-generated content may be incorrect.">
            <a:extLst>
              <a:ext uri="{FF2B5EF4-FFF2-40B4-BE49-F238E27FC236}">
                <a16:creationId xmlns:a16="http://schemas.microsoft.com/office/drawing/2014/main" id="{673BABC3-554A-953E-EBC0-AB2D352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38" b="13122"/>
          <a:stretch>
            <a:fillRect/>
          </a:stretch>
        </p:blipFill>
        <p:spPr>
          <a:xfrm>
            <a:off x="928635" y="2815300"/>
            <a:ext cx="5854002" cy="3057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83F26E-2EF6-6C50-129C-F2A9F08187F3}"/>
              </a:ext>
            </a:extLst>
          </p:cNvPr>
          <p:cNvSpPr txBox="1"/>
          <p:nvPr/>
        </p:nvSpPr>
        <p:spPr>
          <a:xfrm>
            <a:off x="5084468" y="3974744"/>
            <a:ext cx="82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6564E9-B1D9-8E38-FD08-EB36066C6C46}"/>
              </a:ext>
            </a:extLst>
          </p:cNvPr>
          <p:cNvSpPr txBox="1"/>
          <p:nvPr/>
        </p:nvSpPr>
        <p:spPr>
          <a:xfrm>
            <a:off x="7059941" y="2815300"/>
            <a:ext cx="457501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Faster time to value – go live in 90 days, not 9 months (or longer!)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Better partner experiences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Predictable and scalable – pay as you go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Hands-free campaign execution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Better insights and reporting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Lower the risk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Get more for your partners – support, education, a services marketplace</a:t>
            </a:r>
          </a:p>
        </p:txBody>
      </p:sp>
      <p:pic>
        <p:nvPicPr>
          <p:cNvPr id="11" name="Picture 10" descr="A group of people wearing reflective vests&#10;&#10;AI-generated content may be incorrect.">
            <a:extLst>
              <a:ext uri="{FF2B5EF4-FFF2-40B4-BE49-F238E27FC236}">
                <a16:creationId xmlns:a16="http://schemas.microsoft.com/office/drawing/2014/main" id="{7FD8F4AD-1879-546D-C8F7-5480D715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62" b="11837"/>
          <a:stretch>
            <a:fillRect/>
          </a:stretch>
        </p:blipFill>
        <p:spPr>
          <a:xfrm>
            <a:off x="5361772" y="3855361"/>
            <a:ext cx="1828800" cy="2017491"/>
          </a:xfrm>
          <a:prstGeom prst="rect">
            <a:avLst/>
          </a:prstGeom>
        </p:spPr>
      </p:pic>
      <p:pic>
        <p:nvPicPr>
          <p:cNvPr id="13" name="Picture 12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841B8DF2-4BF4-2817-B055-663B3470AF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340" t="19438" r="16044" b="14937"/>
          <a:stretch>
            <a:fillRect/>
          </a:stretch>
        </p:blipFill>
        <p:spPr>
          <a:xfrm flipH="1">
            <a:off x="3738965" y="3855360"/>
            <a:ext cx="1828800" cy="20174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4E9210-8ADC-4F16-92FB-2B73F5B8616F}"/>
              </a:ext>
            </a:extLst>
          </p:cNvPr>
          <p:cNvSpPr txBox="1"/>
          <p:nvPr/>
        </p:nvSpPr>
        <p:spPr>
          <a:xfrm>
            <a:off x="881326" y="1883662"/>
            <a:ext cx="1005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PMA works best when you align people, processes and the technology</a:t>
            </a:r>
          </a:p>
          <a:p>
            <a:r>
              <a:rPr lang="en-US" dirty="0">
                <a:latin typeface="Avenir Book" panose="02000503020000020003" pitchFamily="2" charset="0"/>
              </a:rPr>
              <a:t>Services for your PMA platform -or- get PMAaaS</a:t>
            </a:r>
          </a:p>
        </p:txBody>
      </p:sp>
      <p:pic>
        <p:nvPicPr>
          <p:cNvPr id="5" name="Picture 4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35AADE39-DFA1-942A-9593-AD27D98184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552"/>
          <a:stretch>
            <a:fillRect/>
          </a:stretch>
        </p:blipFill>
        <p:spPr>
          <a:xfrm>
            <a:off x="1798538" y="3174124"/>
            <a:ext cx="2283055" cy="26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75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00BF-12D2-6057-973B-323FBAF9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diagram&#10;&#10;AI-generated content may be incorrect.">
            <a:extLst>
              <a:ext uri="{FF2B5EF4-FFF2-40B4-BE49-F238E27FC236}">
                <a16:creationId xmlns:a16="http://schemas.microsoft.com/office/drawing/2014/main" id="{24FC8880-7308-A914-2956-77B463F6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042" b="58892"/>
          <a:stretch>
            <a:fillRect/>
          </a:stretch>
        </p:blipFill>
        <p:spPr>
          <a:xfrm>
            <a:off x="7999962" y="1733402"/>
            <a:ext cx="3118708" cy="14659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750D77-3670-20C5-CE1A-DE598BC3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379"/>
            <a:ext cx="10515600" cy="79730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  <a:t>Through-partner marketing is more than just technology</a:t>
            </a:r>
            <a:b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</a:br>
            <a:endParaRPr lang="en-US" sz="3600" dirty="0">
              <a:latin typeface="Avenir Book" panose="02000503020000020003" pitchFamily="2" charset="0"/>
            </a:endParaRPr>
          </a:p>
        </p:txBody>
      </p:sp>
      <p:pic>
        <p:nvPicPr>
          <p:cNvPr id="2" name="Picture 1" descr="A blue gears with arrows and a person in the middle&#10;&#10;AI-generated content may be incorrect.">
            <a:extLst>
              <a:ext uri="{FF2B5EF4-FFF2-40B4-BE49-F238E27FC236}">
                <a16:creationId xmlns:a16="http://schemas.microsoft.com/office/drawing/2014/main" id="{3F32708B-B34F-F946-117D-93BAF152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54" y="1939277"/>
            <a:ext cx="2684476" cy="1342238"/>
          </a:xfrm>
          <a:prstGeom prst="rect">
            <a:avLst/>
          </a:prstGeom>
        </p:spPr>
      </p:pic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BF343FEE-4728-114E-EACE-51F63BE6F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922" y="1989798"/>
            <a:ext cx="2427719" cy="1213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29FA5B-401C-86E5-F6E2-D1ACE68972B4}"/>
              </a:ext>
            </a:extLst>
          </p:cNvPr>
          <p:cNvSpPr txBox="1"/>
          <p:nvPr/>
        </p:nvSpPr>
        <p:spPr>
          <a:xfrm>
            <a:off x="777687" y="3514024"/>
            <a:ext cx="330200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lang="en-CA" sz="2000" b="1" dirty="0">
                <a:latin typeface="CordiaUPC" panose="020B0304020202020204" pitchFamily="34" charset="-34"/>
                <a:cs typeface="CordiaUPC" panose="020B0304020202020204" pitchFamily="34" charset="-34"/>
              </a:rPr>
              <a:t>Resource expertise is required to: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Define the marketing and partner strategy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Customize the platform capabilities for your unique partner ecosystem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Manage and integrate the program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Build and customize content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Manage the technology platform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Onboard and support partners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and much more.</a:t>
            </a:r>
            <a:endParaRPr lang="en-US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A465F-2A5D-B6A4-1808-56344402B8B5}"/>
              </a:ext>
            </a:extLst>
          </p:cNvPr>
          <p:cNvSpPr txBox="1"/>
          <p:nvPr/>
        </p:nvSpPr>
        <p:spPr>
          <a:xfrm>
            <a:off x="4569292" y="3514024"/>
            <a:ext cx="3142148" cy="234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lang="en-CA" sz="2000" b="1" dirty="0">
                <a:latin typeface="CordiaUPC" panose="020B0304020202020204" pitchFamily="34" charset="-34"/>
                <a:cs typeface="CordiaUPC" panose="020B0304020202020204" pitchFamily="34" charset="-34"/>
              </a:rPr>
              <a:t>Processes must be defined and implemented to: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Connect the Through-Partner Marketing program across the organization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Integrate with established marketing operations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Deliver campaigns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Refresh content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Operate the PMA technology</a:t>
            </a:r>
            <a:endParaRPr lang="en-US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5C6FD-C4C2-1834-2DB3-FA5845B9CF9F}"/>
              </a:ext>
            </a:extLst>
          </p:cNvPr>
          <p:cNvSpPr txBox="1"/>
          <p:nvPr/>
        </p:nvSpPr>
        <p:spPr>
          <a:xfrm>
            <a:off x="1452878" y="1570110"/>
            <a:ext cx="167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53A6BD-7970-B43D-E6AA-6B0E1ED16A78}"/>
              </a:ext>
            </a:extLst>
          </p:cNvPr>
          <p:cNvSpPr txBox="1"/>
          <p:nvPr/>
        </p:nvSpPr>
        <p:spPr>
          <a:xfrm>
            <a:off x="4815840" y="1539446"/>
            <a:ext cx="206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PROCESSES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0103ED-0EB7-395B-2C95-75CC64C6C3C5}"/>
              </a:ext>
            </a:extLst>
          </p:cNvPr>
          <p:cNvSpPr txBox="1"/>
          <p:nvPr/>
        </p:nvSpPr>
        <p:spPr>
          <a:xfrm>
            <a:off x="8568251" y="1570110"/>
            <a:ext cx="217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TECHNOLOGY</a:t>
            </a: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47EA0699-4525-A919-BA8C-6272CB27ED70}"/>
              </a:ext>
            </a:extLst>
          </p:cNvPr>
          <p:cNvSpPr/>
          <p:nvPr/>
        </p:nvSpPr>
        <p:spPr>
          <a:xfrm>
            <a:off x="3775752" y="2396922"/>
            <a:ext cx="460968" cy="427279"/>
          </a:xfrm>
          <a:prstGeom prst="plus">
            <a:avLst>
              <a:gd name="adj" fmla="val 40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A429FABC-C354-2741-476E-1F2CC5C54332}"/>
              </a:ext>
            </a:extLst>
          </p:cNvPr>
          <p:cNvSpPr/>
          <p:nvPr/>
        </p:nvSpPr>
        <p:spPr>
          <a:xfrm>
            <a:off x="7141030" y="2396922"/>
            <a:ext cx="460968" cy="427279"/>
          </a:xfrm>
          <a:prstGeom prst="plus">
            <a:avLst>
              <a:gd name="adj" fmla="val 40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85D39-13BA-18FA-0BBC-03B184F120A3}"/>
              </a:ext>
            </a:extLst>
          </p:cNvPr>
          <p:cNvSpPr txBox="1"/>
          <p:nvPr/>
        </p:nvSpPr>
        <p:spPr>
          <a:xfrm>
            <a:off x="8201045" y="3658663"/>
            <a:ext cx="3265758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lnSpc>
                <a:spcPct val="8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Software that enables vendors to reach more partners and more customers through automation and scale</a:t>
            </a:r>
          </a:p>
          <a:p>
            <a:pPr marL="133350" indent="-133350">
              <a:lnSpc>
                <a:spcPct val="8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CordiaUPC" panose="020B0304020202020204" pitchFamily="34" charset="-34"/>
                <a:cs typeface="CordiaUPC" panose="020B0304020202020204" pitchFamily="34" charset="-34"/>
              </a:rPr>
              <a:t>Empowers partners to participate more fully in the digital customer journey</a:t>
            </a:r>
          </a:p>
        </p:txBody>
      </p:sp>
    </p:spTree>
    <p:extLst>
      <p:ext uri="{BB962C8B-B14F-4D97-AF65-F5344CB8AC3E}">
        <p14:creationId xmlns:p14="http://schemas.microsoft.com/office/powerpoint/2010/main" val="25784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6B69C-33A7-1574-D8FB-FB2CD9E2A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2C689C-F231-F167-100B-7C3DD4F4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379"/>
            <a:ext cx="10515600" cy="79730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  <a:t>Through-partner marketing is more than just technology</a:t>
            </a:r>
            <a:br>
              <a:rPr lang="en-US" sz="3600" b="1" dirty="0">
                <a:solidFill>
                  <a:srgbClr val="507C9D"/>
                </a:solidFill>
                <a:latin typeface="Avenir Book" panose="02000503020000020003" pitchFamily="2" charset="0"/>
              </a:rPr>
            </a:br>
            <a:endParaRPr lang="en-US" sz="3600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DF600-3595-1F25-1509-E97B2230D504}"/>
              </a:ext>
            </a:extLst>
          </p:cNvPr>
          <p:cNvSpPr txBox="1"/>
          <p:nvPr/>
        </p:nvSpPr>
        <p:spPr>
          <a:xfrm>
            <a:off x="838200" y="2179600"/>
            <a:ext cx="4101970" cy="306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CA" dirty="0">
                <a:latin typeface="Avenir Book" panose="02000503020000020003" pitchFamily="2" charset="0"/>
                <a:cs typeface="CordiaUPC" panose="020B0304020202020204" pitchFamily="34" charset="-34"/>
              </a:rPr>
              <a:t>AscendX Digital can help to transform your through-partner marketing strategy and technology into </a:t>
            </a:r>
          </a:p>
          <a:p>
            <a:pPr algn="ctr">
              <a:lnSpc>
                <a:spcPct val="120000"/>
              </a:lnSpc>
            </a:pPr>
            <a:r>
              <a:rPr lang="en-CA" b="1" dirty="0">
                <a:solidFill>
                  <a:schemeClr val="accent2"/>
                </a:solidFill>
                <a:latin typeface="Avenir Book" panose="02000503020000020003" pitchFamily="2" charset="0"/>
                <a:cs typeface="CordiaUPC" panose="020B0304020202020204" pitchFamily="34" charset="-34"/>
              </a:rPr>
              <a:t>a fully managed growth engine</a:t>
            </a:r>
            <a:r>
              <a:rPr lang="en-CA" dirty="0">
                <a:solidFill>
                  <a:schemeClr val="accent2"/>
                </a:solidFill>
                <a:latin typeface="Avenir Book" panose="02000503020000020003" pitchFamily="2" charset="0"/>
                <a:cs typeface="CordiaUPC" panose="020B0304020202020204" pitchFamily="34" charset="-34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CA" dirty="0">
                <a:latin typeface="Avenir Book" panose="02000503020000020003" pitchFamily="2" charset="0"/>
                <a:cs typeface="CordiaUPC" panose="020B0304020202020204" pitchFamily="34" charset="-34"/>
              </a:rPr>
              <a:t>helping you launch better partner marketing programs in less time, engage more partners, reduce risk, and deliver measurable value for you and your partner ecosystem.</a:t>
            </a:r>
            <a:endParaRPr lang="en-US" dirty="0">
              <a:latin typeface="Avenir Book" panose="02000503020000020003" pitchFamily="2" charset="0"/>
              <a:cs typeface="CordiaUPC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CBEAF-EE0E-45EC-58DB-2F634C77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79" y="2026022"/>
            <a:ext cx="6070714" cy="3375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0F5C2B-C74E-A30C-726C-6B03A0B4ACF5}"/>
              </a:ext>
            </a:extLst>
          </p:cNvPr>
          <p:cNvSpPr txBox="1"/>
          <p:nvPr/>
        </p:nvSpPr>
        <p:spPr>
          <a:xfrm>
            <a:off x="5377679" y="1690688"/>
            <a:ext cx="584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7C9D"/>
                </a:solidFill>
              </a:rPr>
              <a:t>THE ASCENDX FRAMEWORK FOR TCMA/PMA SUCCESS</a:t>
            </a:r>
          </a:p>
        </p:txBody>
      </p:sp>
    </p:spTree>
    <p:extLst>
      <p:ext uri="{BB962C8B-B14F-4D97-AF65-F5344CB8AC3E}">
        <p14:creationId xmlns:p14="http://schemas.microsoft.com/office/powerpoint/2010/main" val="349273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79BA-D578-DCA6-92CB-BC5BA12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27" y="1731470"/>
            <a:ext cx="9693166" cy="20207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If you are ready to transform your through-partner marketing program into a growth engine, contact us today.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7533D-10CD-AB57-9DD2-26975ABD3FCE}"/>
              </a:ext>
            </a:extLst>
          </p:cNvPr>
          <p:cNvSpPr txBox="1"/>
          <p:nvPr/>
        </p:nvSpPr>
        <p:spPr>
          <a:xfrm>
            <a:off x="3385674" y="4042017"/>
            <a:ext cx="5060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Sherry Foster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hlinkClick r:id="rId2"/>
              </a:rPr>
              <a:t>sherry@ascendxdigital.com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www.ascendxdigital.com</a:t>
            </a:r>
          </a:p>
        </p:txBody>
      </p:sp>
    </p:spTree>
    <p:extLst>
      <p:ext uri="{BB962C8B-B14F-4D97-AF65-F5344CB8AC3E}">
        <p14:creationId xmlns:p14="http://schemas.microsoft.com/office/powerpoint/2010/main" val="346179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5E45-30CE-DC33-F9DA-BFE1DB9E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166" y="2404132"/>
            <a:ext cx="8125809" cy="1325563"/>
          </a:xfrm>
        </p:spPr>
        <p:txBody>
          <a:bodyPr/>
          <a:lstStyle/>
          <a:p>
            <a:pPr algn="ctr"/>
            <a:r>
              <a:rPr lang="en-US" dirty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97295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6FA7D-6712-B1D4-0C72-9E4122E4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A3C0B7-D0ED-B83F-1D6A-64B1211C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Corporate Marketing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6A7BA9-E973-56FF-1E82-203690B60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68747"/>
              </p:ext>
            </p:extLst>
          </p:nvPr>
        </p:nvGraphicFramePr>
        <p:xfrm>
          <a:off x="838200" y="874206"/>
          <a:ext cx="10515600" cy="50040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1655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721655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2102552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2102552">
                  <a:extLst>
                    <a:ext uri="{9D8B030D-6E8A-4147-A177-3AD203B41FA5}">
                      <a16:colId xmlns:a16="http://schemas.microsoft.com/office/drawing/2014/main" val="3254478219"/>
                    </a:ext>
                  </a:extLst>
                </a:gridCol>
                <a:gridCol w="2867186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9956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641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99083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Corporate Marketing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8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8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strategy &amp; playbooks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campaign calendar &amp; content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Marketing assets (videos, brochures, images, copy)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990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990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990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58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169DA-25D6-F9C0-6EA2-EF10CA4B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Product Management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BCB9B-F294-4922-7687-67471C5C8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5937"/>
              </p:ext>
            </p:extLst>
          </p:nvPr>
        </p:nvGraphicFramePr>
        <p:xfrm>
          <a:off x="838200" y="874206"/>
          <a:ext cx="10515600" cy="51482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854427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Product Management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vision, roadmap &amp; priorities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NPI Roadmap  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Product training for partners</a:t>
                      </a: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971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6ABE2-54EA-89CC-BCB0-0C565F091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EC0D1-7C7A-97D7-110B-A60DABD0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Channel Ops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D0EE6F-75BD-1C9B-D8E4-D15224355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32291"/>
              </p:ext>
            </p:extLst>
          </p:nvPr>
        </p:nvGraphicFramePr>
        <p:xfrm>
          <a:off x="838200" y="874206"/>
          <a:ext cx="10515600" cy="53829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901372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Channel Operations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Systematic integration of your through-partner marketing initiative into the overall partner program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Financial support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Partner incentives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9013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9013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9013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90137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38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138E3-C127-C682-E6B8-39C2E850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C4D5E-1BAC-F964-6F36-D093CDE3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Channel Sales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8B5DD4-EFFC-A0E6-B8B7-7C518EE7C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24618"/>
              </p:ext>
            </p:extLst>
          </p:nvPr>
        </p:nvGraphicFramePr>
        <p:xfrm>
          <a:off x="838200" y="874206"/>
          <a:ext cx="10515600" cy="4870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76189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Channel Sales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</a:rPr>
                        <a:t>Support for your through-channel marketing program</a:t>
                      </a:r>
                    </a:p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r>
                        <a:rPr lang="en-CA" sz="1600" kern="100" dirty="0">
                          <a:effectLst/>
                          <a:latin typeface="Avenir Next Condensed" panose="020B0506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Encourage partners to participate</a:t>
                      </a: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7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67CC-57C2-35E2-ADD5-81FF588E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644F10-BDAB-3D74-C8BA-E3F25A9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Other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3E366D-E006-16D7-698E-B6FB058F0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621342"/>
              </p:ext>
            </p:extLst>
          </p:nvPr>
        </p:nvGraphicFramePr>
        <p:xfrm>
          <a:off x="838200" y="874206"/>
          <a:ext cx="10515600" cy="4870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76189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94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3D8DA-D582-2348-F12C-B64569062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C6786-EE2C-592E-DA66-FDE10A04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4"/>
            <a:ext cx="10515600" cy="4940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PMA Cross-functional alignment – Other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76DE3-C72B-A617-A3BA-57E0C8C82BE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874206"/>
          <a:ext cx="10515600" cy="4870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983">
                  <a:extLst>
                    <a:ext uri="{9D8B030D-6E8A-4147-A177-3AD203B41FA5}">
                      <a16:colId xmlns:a16="http://schemas.microsoft.com/office/drawing/2014/main" val="1578614830"/>
                    </a:ext>
                  </a:extLst>
                </a:gridCol>
                <a:gridCol w="1875983">
                  <a:extLst>
                    <a:ext uri="{9D8B030D-6E8A-4147-A177-3AD203B41FA5}">
                      <a16:colId xmlns:a16="http://schemas.microsoft.com/office/drawing/2014/main" val="2739179535"/>
                    </a:ext>
                  </a:extLst>
                </a:gridCol>
                <a:gridCol w="1348410">
                  <a:extLst>
                    <a:ext uri="{9D8B030D-6E8A-4147-A177-3AD203B41FA5}">
                      <a16:colId xmlns:a16="http://schemas.microsoft.com/office/drawing/2014/main" val="1531236516"/>
                    </a:ext>
                  </a:extLst>
                </a:gridCol>
                <a:gridCol w="2291024">
                  <a:extLst>
                    <a:ext uri="{9D8B030D-6E8A-4147-A177-3AD203B41FA5}">
                      <a16:colId xmlns:a16="http://schemas.microsoft.com/office/drawing/2014/main" val="412488083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218845498"/>
                    </a:ext>
                  </a:extLst>
                </a:gridCol>
              </a:tblGrid>
              <a:tr h="32025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Internal Organization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 you need from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What’s in it for them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11908"/>
                  </a:ext>
                </a:extLst>
              </a:tr>
              <a:tr h="555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Role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Their related KPIs</a:t>
                      </a:r>
                      <a:endParaRPr lang="en-CA" sz="1600" b="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solidFill>
                            <a:schemeClr val="bg1"/>
                          </a:solidFill>
                          <a:effectLst/>
                          <a:latin typeface="Avenir Next Condensed" panose="020B0506020202020204" pitchFamily="34" charset="0"/>
                        </a:rPr>
                        <a:t>How TCMA/PMA benefits them</a:t>
                      </a:r>
                      <a:endParaRPr lang="en-CA" sz="1600" kern="100" dirty="0">
                        <a:solidFill>
                          <a:schemeClr val="bg1"/>
                        </a:solidFill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>
                    <a:solidFill>
                      <a:srgbClr val="507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8873"/>
                  </a:ext>
                </a:extLst>
              </a:tr>
              <a:tr h="76189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800" kern="100" dirty="0">
                          <a:effectLst/>
                          <a:latin typeface="Avenir Next Condensed" panose="020B0506020202020204" pitchFamily="34" charset="0"/>
                        </a:rPr>
                        <a:t> </a:t>
                      </a:r>
                      <a:endParaRPr lang="en-CA" sz="18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 rowSpan="5">
                  <a:txBody>
                    <a:bodyPr/>
                    <a:lstStyle/>
                    <a:p>
                      <a:pPr marL="139700" lvl="0" indent="-139700">
                        <a:lnSpc>
                          <a:spcPct val="115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  <a:tabLst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112754362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83593934"/>
                  </a:ext>
                </a:extLst>
              </a:tr>
              <a:tr h="7618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28753236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097060691"/>
                  </a:ext>
                </a:extLst>
              </a:tr>
              <a:tr h="85442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1123" marR="6112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CA" sz="1600" kern="100" dirty="0">
                        <a:effectLst/>
                        <a:latin typeface="Avenir Next Condensed" panose="020B0506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23" marR="61123" marT="0" marB="0" anchor="ctr"/>
                </a:tc>
                <a:extLst>
                  <a:ext uri="{0D108BD9-81ED-4DB2-BD59-A6C34878D82A}">
                    <a16:rowId xmlns:a16="http://schemas.microsoft.com/office/drawing/2014/main" val="394298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256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5C3108A4-5771-1D41-A679-2CBFE507E736}" vid="{B62A0CDA-AA61-C847-BC4E-F4E133207F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</TotalTime>
  <Words>1629</Words>
  <Application>Microsoft Macintosh PowerPoint</Application>
  <PresentationFormat>Widescreen</PresentationFormat>
  <Paragraphs>296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Avenir Book</vt:lpstr>
      <vt:lpstr>Avenir Next Condensed</vt:lpstr>
      <vt:lpstr>Calibri</vt:lpstr>
      <vt:lpstr>Calibri Light</vt:lpstr>
      <vt:lpstr>CordiaUPC</vt:lpstr>
      <vt:lpstr>Symbol</vt:lpstr>
      <vt:lpstr>Wingdings</vt:lpstr>
      <vt:lpstr>Office Theme</vt:lpstr>
      <vt:lpstr>The Stakeholder Blueprint for Partner Marketing Success</vt:lpstr>
      <vt:lpstr>Cross-functional support &amp; alignment</vt:lpstr>
      <vt:lpstr>Template</vt:lpstr>
      <vt:lpstr>PMA Cross-functional alignment – Corporate Marketing</vt:lpstr>
      <vt:lpstr>PMA Cross-functional alignment – Product Management</vt:lpstr>
      <vt:lpstr>PMA Cross-functional alignment – Channel Ops</vt:lpstr>
      <vt:lpstr>PMA Cross-functional alignment – Channel Sales</vt:lpstr>
      <vt:lpstr>PMA Cross-functional alignment – Other</vt:lpstr>
      <vt:lpstr>PMA Cross-functional alignment – Other</vt:lpstr>
      <vt:lpstr>PMA Cross-functional alignment – Other</vt:lpstr>
      <vt:lpstr>Examples</vt:lpstr>
      <vt:lpstr>PMA Cross-functional alignment – Corporate Marketing</vt:lpstr>
      <vt:lpstr>PowerPoint Presentation</vt:lpstr>
      <vt:lpstr>PMA Cross-functional alignment – Product Management</vt:lpstr>
      <vt:lpstr>PowerPoint Presentation</vt:lpstr>
      <vt:lpstr>PMA Cross-functional alignment – Channel Ops</vt:lpstr>
      <vt:lpstr>PowerPoint Presentation</vt:lpstr>
      <vt:lpstr>PMA Cross-functional alignment – Channel Sales</vt:lpstr>
      <vt:lpstr>PowerPoint Presentation</vt:lpstr>
      <vt:lpstr>About AscendX Digital</vt:lpstr>
      <vt:lpstr>AscendX Digital brings the expertise, the crew, and the flight plan </vt:lpstr>
      <vt:lpstr>Through-partner marketing is more than just technology </vt:lpstr>
      <vt:lpstr>Through-partner marketing is more than just technology </vt:lpstr>
      <vt:lpstr>If you are ready to transform your through-partner marketing program into a growth engine, contact us today.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Sherry Foster</dc:creator>
  <cp:lastModifiedBy>Sherry Foster</cp:lastModifiedBy>
  <cp:revision>5</cp:revision>
  <dcterms:created xsi:type="dcterms:W3CDTF">2025-09-28T17:48:23Z</dcterms:created>
  <dcterms:modified xsi:type="dcterms:W3CDTF">2025-09-29T14:00:31Z</dcterms:modified>
</cp:coreProperties>
</file>