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37218-2E5F-2FF3-D714-CB07FCB32C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A6C6A1-EB84-A142-5AB9-B48E2F8A18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EB0538-67F1-AF5E-8C6D-A763E3E16F40}"/>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5" name="Footer Placeholder 4">
            <a:extLst>
              <a:ext uri="{FF2B5EF4-FFF2-40B4-BE49-F238E27FC236}">
                <a16:creationId xmlns:a16="http://schemas.microsoft.com/office/drawing/2014/main" id="{76F8771E-1EA2-A70E-7647-5ED46798B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8CFB9C-40A0-3531-B5D3-989AAD496658}"/>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1548895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DC83-13D8-D3F9-F7EE-BDE607892D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DD8894-4EAD-2641-7DEB-CB5ACD9EA2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B8803-3B9E-37E4-7EA6-C08AE8761368}"/>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5" name="Footer Placeholder 4">
            <a:extLst>
              <a:ext uri="{FF2B5EF4-FFF2-40B4-BE49-F238E27FC236}">
                <a16:creationId xmlns:a16="http://schemas.microsoft.com/office/drawing/2014/main" id="{9303B26C-D2B8-FA16-2CE8-087BFD10F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16ECB-5489-7FBD-1CE5-95A813186435}"/>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232686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C75B-0694-E188-1F50-D3E0815B8F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479CDB-CF45-93A8-6DB2-4488C91A5F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1CF262-2627-A890-2852-C162CC4D1A29}"/>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5" name="Footer Placeholder 4">
            <a:extLst>
              <a:ext uri="{FF2B5EF4-FFF2-40B4-BE49-F238E27FC236}">
                <a16:creationId xmlns:a16="http://schemas.microsoft.com/office/drawing/2014/main" id="{741A5749-73B6-E460-66C5-91830FEC0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BC13E-33EF-510F-75A2-34BF79985E95}"/>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2195918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3C993-50D5-D300-9449-C3B55BCCF3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186D76-42C9-CC35-825F-EB87516F77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D9E310-0E56-F5F3-F300-14E4D09D4A09}"/>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5" name="Footer Placeholder 4">
            <a:extLst>
              <a:ext uri="{FF2B5EF4-FFF2-40B4-BE49-F238E27FC236}">
                <a16:creationId xmlns:a16="http://schemas.microsoft.com/office/drawing/2014/main" id="{BE604003-1810-6D13-341C-26CBF2DC6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20698C-0B69-3D85-E1D1-12EC62C1A014}"/>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59420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5671-75C5-620F-14F4-CD43476075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FB974C-6579-DFA2-39F8-F1778F39EE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1FA246-78BF-DFDB-DB24-65299B9F6B52}"/>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5" name="Footer Placeholder 4">
            <a:extLst>
              <a:ext uri="{FF2B5EF4-FFF2-40B4-BE49-F238E27FC236}">
                <a16:creationId xmlns:a16="http://schemas.microsoft.com/office/drawing/2014/main" id="{FC31D7C6-2202-55BA-F9C1-D7053ADE41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80C17F-D36C-D064-207F-1BF74742D819}"/>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4254000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04409-9352-4706-B29A-1E2B22FA9F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08BB6C-91C3-84CD-40F8-336D9FB6B2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E31417-AC45-983E-5031-7C9E8B0714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D74BB1-9A06-8696-157C-A75B40D52C41}"/>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6" name="Footer Placeholder 5">
            <a:extLst>
              <a:ext uri="{FF2B5EF4-FFF2-40B4-BE49-F238E27FC236}">
                <a16:creationId xmlns:a16="http://schemas.microsoft.com/office/drawing/2014/main" id="{E1348680-B7F6-0C93-64C3-08524B10BE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59C73A-661D-6EEA-5481-594CF3CB4D3C}"/>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158747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D5A49-C7C8-DDAA-9948-80041F1C20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65950F-D244-4556-DC69-57E2E9B092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6DEB02-8454-3216-69E7-5B86278207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B3F665-8524-8272-A48E-BB5717DC2B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0FE040-7004-8AC2-18AE-EB70DC890A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CBDD44-29AB-F068-97AE-DE5BDBBAEC0D}"/>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8" name="Footer Placeholder 7">
            <a:extLst>
              <a:ext uri="{FF2B5EF4-FFF2-40B4-BE49-F238E27FC236}">
                <a16:creationId xmlns:a16="http://schemas.microsoft.com/office/drawing/2014/main" id="{EBD9FC24-7F54-EB03-0D29-6D1EAB3126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996A93-00EF-FCB5-1C1E-9E868C66FD14}"/>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4270602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92C95-0BEC-D2ED-C459-194D8E5F22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BF168F-6565-F1A1-CCBF-1F2E61A6F078}"/>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4" name="Footer Placeholder 3">
            <a:extLst>
              <a:ext uri="{FF2B5EF4-FFF2-40B4-BE49-F238E27FC236}">
                <a16:creationId xmlns:a16="http://schemas.microsoft.com/office/drawing/2014/main" id="{5A9C1CCA-CE71-F9A7-68AD-45C1690683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BD0791-8A39-C58D-4F10-5D1190244FCA}"/>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3260629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E633FB-B4F8-3C7D-2556-8983638EE88C}"/>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3" name="Footer Placeholder 2">
            <a:extLst>
              <a:ext uri="{FF2B5EF4-FFF2-40B4-BE49-F238E27FC236}">
                <a16:creationId xmlns:a16="http://schemas.microsoft.com/office/drawing/2014/main" id="{8EC126C6-7D49-7616-5624-148974D9F4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98CD09-EE61-552C-274D-AB8CE498ADB7}"/>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152006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C517E-CC0D-B4B5-5E76-0FD7FD5F5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E8E652-C4B1-6B53-3C95-CF24C6E55D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C227F7-29EE-C281-F8A1-67D02C7FB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EAA374-A4FC-B5D3-6710-8D1B2F3A4E9C}"/>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6" name="Footer Placeholder 5">
            <a:extLst>
              <a:ext uri="{FF2B5EF4-FFF2-40B4-BE49-F238E27FC236}">
                <a16:creationId xmlns:a16="http://schemas.microsoft.com/office/drawing/2014/main" id="{C12B0FE8-A6AD-3D2A-3FE3-78DEC4E2D7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625F59-69D7-0B03-238E-034FFE72F3A1}"/>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76459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3B82-5FCE-5A8D-7628-316096887C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81609E-B223-8083-3238-8A483BF6E0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52BC31-D2FA-68DD-2BF0-013A4C4DC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B054FE-1DD3-003C-D649-CF0E774FAC69}"/>
              </a:ext>
            </a:extLst>
          </p:cNvPr>
          <p:cNvSpPr>
            <a:spLocks noGrp="1"/>
          </p:cNvSpPr>
          <p:nvPr>
            <p:ph type="dt" sz="half" idx="10"/>
          </p:nvPr>
        </p:nvSpPr>
        <p:spPr/>
        <p:txBody>
          <a:bodyPr/>
          <a:lstStyle/>
          <a:p>
            <a:fld id="{38F073A1-21AD-4FBD-B12F-DD16D3B1BE1C}" type="datetimeFigureOut">
              <a:rPr lang="en-US" smtClean="0"/>
              <a:t>1/10/2023</a:t>
            </a:fld>
            <a:endParaRPr lang="en-US"/>
          </a:p>
        </p:txBody>
      </p:sp>
      <p:sp>
        <p:nvSpPr>
          <p:cNvPr id="6" name="Footer Placeholder 5">
            <a:extLst>
              <a:ext uri="{FF2B5EF4-FFF2-40B4-BE49-F238E27FC236}">
                <a16:creationId xmlns:a16="http://schemas.microsoft.com/office/drawing/2014/main" id="{CE0CB9E1-38FB-27E9-5741-A7F3D112F2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5EEFD1-F6D1-E041-783F-9E6D3E473963}"/>
              </a:ext>
            </a:extLst>
          </p:cNvPr>
          <p:cNvSpPr>
            <a:spLocks noGrp="1"/>
          </p:cNvSpPr>
          <p:nvPr>
            <p:ph type="sldNum" sz="quarter" idx="12"/>
          </p:nvPr>
        </p:nvSpPr>
        <p:spPr/>
        <p:txBody>
          <a:bodyPr/>
          <a:lstStyle/>
          <a:p>
            <a:fld id="{A720717A-B538-4494-8238-6AE7EFCE858C}" type="slidenum">
              <a:rPr lang="en-US" smtClean="0"/>
              <a:t>‹#›</a:t>
            </a:fld>
            <a:endParaRPr lang="en-US"/>
          </a:p>
        </p:txBody>
      </p:sp>
    </p:spTree>
    <p:extLst>
      <p:ext uri="{BB962C8B-B14F-4D97-AF65-F5344CB8AC3E}">
        <p14:creationId xmlns:p14="http://schemas.microsoft.com/office/powerpoint/2010/main" val="264477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4DB970-0769-D323-3B91-3F00AE8DB8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FC94A8-5204-E8DC-1AB5-54B2B6DFC4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82CB81-7DD9-ADFA-2188-2C1796E096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073A1-21AD-4FBD-B12F-DD16D3B1BE1C}" type="datetimeFigureOut">
              <a:rPr lang="en-US" smtClean="0"/>
              <a:t>1/10/2023</a:t>
            </a:fld>
            <a:endParaRPr lang="en-US"/>
          </a:p>
        </p:txBody>
      </p:sp>
      <p:sp>
        <p:nvSpPr>
          <p:cNvPr id="5" name="Footer Placeholder 4">
            <a:extLst>
              <a:ext uri="{FF2B5EF4-FFF2-40B4-BE49-F238E27FC236}">
                <a16:creationId xmlns:a16="http://schemas.microsoft.com/office/drawing/2014/main" id="{321DCC68-DF34-AF98-CFC7-DCAF4E24D3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93358A-8FDC-75A0-1117-DC6593C247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0717A-B538-4494-8238-6AE7EFCE858C}" type="slidenum">
              <a:rPr lang="en-US" smtClean="0"/>
              <a:t>‹#›</a:t>
            </a:fld>
            <a:endParaRPr lang="en-US"/>
          </a:p>
        </p:txBody>
      </p:sp>
    </p:spTree>
    <p:extLst>
      <p:ext uri="{BB962C8B-B14F-4D97-AF65-F5344CB8AC3E}">
        <p14:creationId xmlns:p14="http://schemas.microsoft.com/office/powerpoint/2010/main" val="4180868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38D15-1EDC-85E0-EC18-95519C2188A1}"/>
              </a:ext>
            </a:extLst>
          </p:cNvPr>
          <p:cNvSpPr>
            <a:spLocks noGrp="1"/>
          </p:cNvSpPr>
          <p:nvPr>
            <p:ph type="ctrTitle"/>
          </p:nvPr>
        </p:nvSpPr>
        <p:spPr/>
        <p:txBody>
          <a:bodyPr/>
          <a:lstStyle/>
          <a:p>
            <a:r>
              <a:rPr lang="en-US" dirty="0"/>
              <a:t>Big Train Operator’s Club</a:t>
            </a:r>
            <a:br>
              <a:rPr lang="en-US" dirty="0"/>
            </a:br>
            <a:endParaRPr lang="en-US" dirty="0"/>
          </a:p>
        </p:txBody>
      </p:sp>
      <p:sp>
        <p:nvSpPr>
          <p:cNvPr id="3" name="Subtitle 2">
            <a:extLst>
              <a:ext uri="{FF2B5EF4-FFF2-40B4-BE49-F238E27FC236}">
                <a16:creationId xmlns:a16="http://schemas.microsoft.com/office/drawing/2014/main" id="{105862F8-1C81-CCAF-8B4E-DF7F09CB0F93}"/>
              </a:ext>
            </a:extLst>
          </p:cNvPr>
          <p:cNvSpPr>
            <a:spLocks noGrp="1"/>
          </p:cNvSpPr>
          <p:nvPr>
            <p:ph type="subTitle" idx="1"/>
          </p:nvPr>
        </p:nvSpPr>
        <p:spPr/>
        <p:txBody>
          <a:bodyPr/>
          <a:lstStyle/>
          <a:p>
            <a:r>
              <a:rPr lang="en-US" dirty="0"/>
              <a:t>45 Annual Convention</a:t>
            </a:r>
          </a:p>
          <a:p>
            <a:r>
              <a:rPr lang="en-US" dirty="0"/>
              <a:t>Bird In Hand, PA</a:t>
            </a:r>
          </a:p>
          <a:p>
            <a:endParaRPr lang="en-US" dirty="0"/>
          </a:p>
        </p:txBody>
      </p:sp>
    </p:spTree>
    <p:extLst>
      <p:ext uri="{BB962C8B-B14F-4D97-AF65-F5344CB8AC3E}">
        <p14:creationId xmlns:p14="http://schemas.microsoft.com/office/powerpoint/2010/main" val="80117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BE8E3-F570-AF9B-D3F8-73F9B9A0EE57}"/>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45 </a:t>
            </a:r>
            <a:r>
              <a:rPr lang="en-US" sz="3600" baseline="30000" dirty="0" err="1">
                <a:solidFill>
                  <a:srgbClr val="000000"/>
                </a:solidFill>
                <a:effectLst/>
                <a:latin typeface="Arial" panose="020B0604020202020204" pitchFamily="34" charset="0"/>
                <a:ea typeface="Calibri" panose="020F0502020204030204" pitchFamily="34" charset="0"/>
              </a:rPr>
              <a:t>th</a:t>
            </a:r>
            <a:r>
              <a:rPr lang="en-US" sz="3600" dirty="0">
                <a:solidFill>
                  <a:srgbClr val="000000"/>
                </a:solidFill>
                <a:effectLst/>
                <a:latin typeface="Arial" panose="020B0604020202020204" pitchFamily="34" charset="0"/>
                <a:ea typeface="Calibri" panose="020F0502020204030204" pitchFamily="34" charset="0"/>
              </a:rPr>
              <a:t> BTO Convention Review for </a:t>
            </a:r>
            <a:br>
              <a:rPr lang="en-US" sz="3600" dirty="0">
                <a:solidFill>
                  <a:srgbClr val="000000"/>
                </a:solidFill>
                <a:effectLst/>
                <a:latin typeface="Arial" panose="020B0604020202020204" pitchFamily="34" charset="0"/>
                <a:ea typeface="Calibri" panose="020F0502020204030204" pitchFamily="34" charset="0"/>
              </a:rPr>
            </a:br>
            <a:r>
              <a:rPr lang="en-US" sz="3600" dirty="0">
                <a:solidFill>
                  <a:srgbClr val="000000"/>
                </a:solidFill>
                <a:effectLst/>
                <a:latin typeface="Arial" panose="020B0604020202020204" pitchFamily="34" charset="0"/>
                <a:ea typeface="Calibri" panose="020F0502020204030204" pitchFamily="34" charset="0"/>
              </a:rPr>
              <a:t>Georgia Garden Railway Society </a:t>
            </a:r>
            <a:endParaRPr lang="en-US" sz="7200" dirty="0"/>
          </a:p>
        </p:txBody>
      </p:sp>
      <p:sp>
        <p:nvSpPr>
          <p:cNvPr id="3" name="Content Placeholder 2">
            <a:extLst>
              <a:ext uri="{FF2B5EF4-FFF2-40B4-BE49-F238E27FC236}">
                <a16:creationId xmlns:a16="http://schemas.microsoft.com/office/drawing/2014/main" id="{8BA668F6-DE35-DAF3-DF59-63E3199EE1A1}"/>
              </a:ext>
            </a:extLst>
          </p:cNvPr>
          <p:cNvSpPr>
            <a:spLocks noGrp="1"/>
          </p:cNvSpPr>
          <p:nvPr>
            <p:ph idx="1"/>
          </p:nvPr>
        </p:nvSpPr>
        <p:spPr/>
        <p:txBody>
          <a:bodyPr/>
          <a:lstStyle/>
          <a:p>
            <a:r>
              <a:rPr lang="en-US" dirty="0"/>
              <a:t>Differences between National Railway Convention and the BTO convention</a:t>
            </a:r>
          </a:p>
          <a:p>
            <a:pPr lvl="1"/>
            <a:r>
              <a:rPr lang="en-US" dirty="0"/>
              <a:t>The BTO convention is much smaller than the National Convention</a:t>
            </a:r>
          </a:p>
          <a:p>
            <a:pPr lvl="1"/>
            <a:r>
              <a:rPr lang="en-US" dirty="0"/>
              <a:t>The BTO concentrates on visiting local railroad attractions rather than doing all tours of layouts</a:t>
            </a:r>
          </a:p>
          <a:p>
            <a:pPr lvl="1"/>
            <a:r>
              <a:rPr lang="en-US" dirty="0"/>
              <a:t>Nightly Raffles for train cars, engines, etc.</a:t>
            </a:r>
          </a:p>
          <a:p>
            <a:pPr lvl="1"/>
            <a:r>
              <a:rPr lang="en-US" dirty="0"/>
              <a:t>Nightly Trivia Contest</a:t>
            </a:r>
          </a:p>
          <a:p>
            <a:pPr lvl="1"/>
            <a:r>
              <a:rPr lang="en-US" dirty="0"/>
              <a:t>Free vendor tables for club members wishing to sell items</a:t>
            </a:r>
          </a:p>
        </p:txBody>
      </p:sp>
    </p:spTree>
    <p:extLst>
      <p:ext uri="{BB962C8B-B14F-4D97-AF65-F5344CB8AC3E}">
        <p14:creationId xmlns:p14="http://schemas.microsoft.com/office/powerpoint/2010/main" val="1262346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B6879-BAA1-023A-2936-9E3A83AB0A00}"/>
              </a:ext>
            </a:extLst>
          </p:cNvPr>
          <p:cNvSpPr>
            <a:spLocks noGrp="1"/>
          </p:cNvSpPr>
          <p:nvPr>
            <p:ph type="title"/>
          </p:nvPr>
        </p:nvSpPr>
        <p:spPr/>
        <p:txBody>
          <a:bodyPr/>
          <a:lstStyle/>
          <a:p>
            <a:pPr algn="ctr"/>
            <a:r>
              <a:rPr lang="en-US" sz="4400" dirty="0">
                <a:solidFill>
                  <a:srgbClr val="000000"/>
                </a:solidFill>
                <a:effectLst/>
                <a:latin typeface="Arial" panose="020B0604020202020204" pitchFamily="34" charset="0"/>
                <a:ea typeface="Calibri" panose="020F0502020204030204" pitchFamily="34" charset="0"/>
              </a:rPr>
              <a:t>45 </a:t>
            </a:r>
            <a:r>
              <a:rPr lang="en-US" sz="4400" baseline="30000" dirty="0" err="1">
                <a:solidFill>
                  <a:srgbClr val="000000"/>
                </a:solidFill>
                <a:effectLst/>
                <a:latin typeface="Arial" panose="020B0604020202020204" pitchFamily="34" charset="0"/>
                <a:ea typeface="Calibri" panose="020F0502020204030204" pitchFamily="34" charset="0"/>
              </a:rPr>
              <a:t>th</a:t>
            </a:r>
            <a:r>
              <a:rPr lang="en-US" sz="4400" dirty="0">
                <a:solidFill>
                  <a:srgbClr val="000000"/>
                </a:solidFill>
                <a:effectLst/>
                <a:latin typeface="Arial" panose="020B0604020202020204" pitchFamily="34" charset="0"/>
                <a:ea typeface="Calibri" panose="020F0502020204030204" pitchFamily="34" charset="0"/>
              </a:rPr>
              <a:t> BTO Convention Review for </a:t>
            </a:r>
            <a:br>
              <a:rPr lang="en-US" sz="4400" dirty="0">
                <a:solidFill>
                  <a:srgbClr val="000000"/>
                </a:solidFill>
                <a:effectLst/>
                <a:latin typeface="Arial" panose="020B0604020202020204" pitchFamily="34" charset="0"/>
                <a:ea typeface="Calibri" panose="020F0502020204030204" pitchFamily="34" charset="0"/>
              </a:rPr>
            </a:br>
            <a:r>
              <a:rPr lang="en-US" sz="4400" dirty="0">
                <a:solidFill>
                  <a:srgbClr val="000000"/>
                </a:solidFill>
                <a:effectLst/>
                <a:latin typeface="Arial" panose="020B0604020202020204" pitchFamily="34" charset="0"/>
                <a:ea typeface="Calibri" panose="020F0502020204030204" pitchFamily="34" charset="0"/>
              </a:rPr>
              <a:t>Georgia Garden Railway Society </a:t>
            </a:r>
            <a:endParaRPr lang="en-US" dirty="0"/>
          </a:p>
        </p:txBody>
      </p:sp>
      <p:sp>
        <p:nvSpPr>
          <p:cNvPr id="3" name="Content Placeholder 2">
            <a:extLst>
              <a:ext uri="{FF2B5EF4-FFF2-40B4-BE49-F238E27FC236}">
                <a16:creationId xmlns:a16="http://schemas.microsoft.com/office/drawing/2014/main" id="{27C30052-E1A9-FBDB-C942-6AD5FBF789C7}"/>
              </a:ext>
            </a:extLst>
          </p:cNvPr>
          <p:cNvSpPr>
            <a:spLocks noGrp="1"/>
          </p:cNvSpPr>
          <p:nvPr>
            <p:ph idx="1"/>
          </p:nvPr>
        </p:nvSpPr>
        <p:spPr/>
        <p:txBody>
          <a:bodyPr/>
          <a:lstStyle/>
          <a:p>
            <a:r>
              <a:rPr lang="en-US" dirty="0"/>
              <a:t>Convention highlights include:</a:t>
            </a:r>
          </a:p>
          <a:p>
            <a:pPr lvl="1"/>
            <a:r>
              <a:rPr lang="en-US" dirty="0"/>
              <a:t>Train layouts with member trains running while convention room is open.</a:t>
            </a:r>
          </a:p>
          <a:p>
            <a:pPr lvl="1"/>
            <a:r>
              <a:rPr lang="en-US" dirty="0"/>
              <a:t>All Aboard Party for all registered convention attendees</a:t>
            </a:r>
          </a:p>
          <a:p>
            <a:pPr lvl="1"/>
            <a:r>
              <a:rPr lang="en-US" dirty="0"/>
              <a:t>Ice Cream Social for all members</a:t>
            </a:r>
          </a:p>
          <a:p>
            <a:pPr lvl="1"/>
            <a:r>
              <a:rPr lang="en-US" dirty="0"/>
              <a:t>Wine and Cheese Party for the women attending the convention</a:t>
            </a:r>
          </a:p>
          <a:p>
            <a:pPr lvl="1"/>
            <a:r>
              <a:rPr lang="en-US" dirty="0"/>
              <a:t>Tim Stumps famous train draw races</a:t>
            </a:r>
          </a:p>
          <a:p>
            <a:pPr lvl="1"/>
            <a:r>
              <a:rPr lang="en-US" dirty="0"/>
              <a:t>Clinics</a:t>
            </a:r>
          </a:p>
          <a:p>
            <a:pPr lvl="1"/>
            <a:r>
              <a:rPr lang="en-US" dirty="0"/>
              <a:t>Open Convention room each night</a:t>
            </a:r>
          </a:p>
          <a:p>
            <a:pPr lvl="1"/>
            <a:r>
              <a:rPr lang="en-US" dirty="0"/>
              <a:t>Farewell Banquet</a:t>
            </a:r>
          </a:p>
          <a:p>
            <a:pPr lvl="1"/>
            <a:endParaRPr lang="en-US" dirty="0"/>
          </a:p>
          <a:p>
            <a:pPr lvl="1"/>
            <a:endParaRPr lang="en-US" dirty="0"/>
          </a:p>
        </p:txBody>
      </p:sp>
    </p:spTree>
    <p:extLst>
      <p:ext uri="{BB962C8B-B14F-4D97-AF65-F5344CB8AC3E}">
        <p14:creationId xmlns:p14="http://schemas.microsoft.com/office/powerpoint/2010/main" val="4138557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54203-5EA5-4453-90D5-42E3325A16E2}"/>
              </a:ext>
            </a:extLst>
          </p:cNvPr>
          <p:cNvSpPr>
            <a:spLocks noGrp="1"/>
          </p:cNvSpPr>
          <p:nvPr>
            <p:ph type="title"/>
          </p:nvPr>
        </p:nvSpPr>
        <p:spPr/>
        <p:txBody>
          <a:bodyPr/>
          <a:lstStyle/>
          <a:p>
            <a:r>
              <a:rPr lang="en-US" dirty="0"/>
              <a:t>Train Layouts Overview</a:t>
            </a:r>
          </a:p>
        </p:txBody>
      </p:sp>
      <p:sp>
        <p:nvSpPr>
          <p:cNvPr id="3" name="Content Placeholder 2">
            <a:extLst>
              <a:ext uri="{FF2B5EF4-FFF2-40B4-BE49-F238E27FC236}">
                <a16:creationId xmlns:a16="http://schemas.microsoft.com/office/drawing/2014/main" id="{32F5F219-663A-A74D-DAC6-2E1AFBAB9E24}"/>
              </a:ext>
            </a:extLst>
          </p:cNvPr>
          <p:cNvSpPr>
            <a:spLocks noGrp="1"/>
          </p:cNvSpPr>
          <p:nvPr>
            <p:ph idx="1"/>
          </p:nvPr>
        </p:nvSpPr>
        <p:spPr/>
        <p:txBody>
          <a:bodyPr/>
          <a:lstStyle/>
          <a:p>
            <a:r>
              <a:rPr lang="en-US" dirty="0"/>
              <a:t>One or two layouts in convention room</a:t>
            </a:r>
          </a:p>
          <a:p>
            <a:r>
              <a:rPr lang="en-US" dirty="0"/>
              <a:t>Around the pond layout</a:t>
            </a:r>
          </a:p>
          <a:p>
            <a:pPr lvl="1"/>
            <a:r>
              <a:rPr lang="en-US" dirty="0"/>
              <a:t>Large pond at facility site</a:t>
            </a:r>
          </a:p>
          <a:p>
            <a:pPr lvl="1"/>
            <a:r>
              <a:rPr lang="en-US" dirty="0"/>
              <a:t>Plan to put track around the pond</a:t>
            </a:r>
          </a:p>
          <a:p>
            <a:pPr lvl="1"/>
            <a:r>
              <a:rPr lang="en-US" dirty="0"/>
              <a:t>Run any Member battery powered train</a:t>
            </a:r>
          </a:p>
          <a:p>
            <a:pPr lvl="2"/>
            <a:r>
              <a:rPr lang="en-US" dirty="0"/>
              <a:t>Long enough to have Multiple trains on track</a:t>
            </a:r>
          </a:p>
          <a:p>
            <a:pPr lvl="1"/>
            <a:r>
              <a:rPr lang="en-US" dirty="0"/>
              <a:t>Smaller track in shelter next to pond for track powered trains</a:t>
            </a:r>
          </a:p>
          <a:p>
            <a:pPr lvl="1"/>
            <a:r>
              <a:rPr lang="en-US" dirty="0"/>
              <a:t>Opportunity to share hobby with locals who visit BIH and the ice cream stand next to pond.</a:t>
            </a:r>
          </a:p>
        </p:txBody>
      </p:sp>
    </p:spTree>
    <p:extLst>
      <p:ext uri="{BB962C8B-B14F-4D97-AF65-F5344CB8AC3E}">
        <p14:creationId xmlns:p14="http://schemas.microsoft.com/office/powerpoint/2010/main" val="56495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2526395-72E1-598E-4744-57401115C55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9091" r="12563"/>
          <a:stretch/>
        </p:blipFill>
        <p:spPr>
          <a:xfrm>
            <a:off x="2562726" y="1"/>
            <a:ext cx="9629274" cy="6857999"/>
          </a:xfrm>
          <a:prstGeom prst="rect">
            <a:avLst/>
          </a:prstGeom>
        </p:spPr>
      </p:pic>
      <p:sp>
        <p:nvSpPr>
          <p:cNvPr id="10" name="Freeform: Shape 9">
            <a:extLst>
              <a:ext uri="{FF2B5EF4-FFF2-40B4-BE49-F238E27FC236}">
                <a16:creationId xmlns:a16="http://schemas.microsoft.com/office/drawing/2014/main" id="{D928DD85-BB99-450D-A702-2683E0296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6754318" cy="6858478"/>
          </a:xfrm>
          <a:custGeom>
            <a:avLst/>
            <a:gdLst>
              <a:gd name="connsiteX0" fmla="*/ 0 w 6754318"/>
              <a:gd name="connsiteY0" fmla="*/ 6858478 h 6858478"/>
              <a:gd name="connsiteX1" fmla="*/ 6754318 w 6754318"/>
              <a:gd name="connsiteY1" fmla="*/ 6858478 h 6858478"/>
              <a:gd name="connsiteX2" fmla="*/ 3577943 w 6754318"/>
              <a:gd name="connsiteY2" fmla="*/ 0 h 6858478"/>
              <a:gd name="connsiteX3" fmla="*/ 3572366 w 6754318"/>
              <a:gd name="connsiteY3" fmla="*/ 0 h 6858478"/>
              <a:gd name="connsiteX4" fmla="*/ 2506138 w 6754318"/>
              <a:gd name="connsiteY4" fmla="*/ 0 h 6858478"/>
              <a:gd name="connsiteX5" fmla="*/ 0 w 6754318"/>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4318" h="6858478">
                <a:moveTo>
                  <a:pt x="0" y="6858478"/>
                </a:moveTo>
                <a:lnTo>
                  <a:pt x="6754318" y="6858478"/>
                </a:lnTo>
                <a:lnTo>
                  <a:pt x="3577943" y="0"/>
                </a:lnTo>
                <a:lnTo>
                  <a:pt x="3572366" y="0"/>
                </a:lnTo>
                <a:lnTo>
                  <a:pt x="2506138" y="0"/>
                </a:lnTo>
                <a:lnTo>
                  <a:pt x="0"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240E5BD2-4019-4012-A1AA-628900E659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8"/>
            <a:ext cx="5953780" cy="6858478"/>
          </a:xfrm>
          <a:custGeom>
            <a:avLst/>
            <a:gdLst>
              <a:gd name="connsiteX0" fmla="*/ 0 w 5953780"/>
              <a:gd name="connsiteY0" fmla="*/ 6858478 h 6858478"/>
              <a:gd name="connsiteX1" fmla="*/ 5953780 w 5953780"/>
              <a:gd name="connsiteY1" fmla="*/ 6858478 h 6858478"/>
              <a:gd name="connsiteX2" fmla="*/ 2777405 w 5953780"/>
              <a:gd name="connsiteY2" fmla="*/ 0 h 6858478"/>
              <a:gd name="connsiteX3" fmla="*/ 2771828 w 5953780"/>
              <a:gd name="connsiteY3" fmla="*/ 0 h 6858478"/>
              <a:gd name="connsiteX4" fmla="*/ 1705600 w 5953780"/>
              <a:gd name="connsiteY4" fmla="*/ 0 h 6858478"/>
              <a:gd name="connsiteX5" fmla="*/ 0 w 5953780"/>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53780" h="6858478">
                <a:moveTo>
                  <a:pt x="0" y="6858478"/>
                </a:moveTo>
                <a:lnTo>
                  <a:pt x="5953780" y="6858478"/>
                </a:lnTo>
                <a:lnTo>
                  <a:pt x="2777405" y="0"/>
                </a:lnTo>
                <a:lnTo>
                  <a:pt x="2771828" y="0"/>
                </a:lnTo>
                <a:lnTo>
                  <a:pt x="1705600" y="0"/>
                </a:lnTo>
                <a:lnTo>
                  <a:pt x="0"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444E812-B2EC-549A-D20B-4452C6181C95}"/>
              </a:ext>
            </a:extLst>
          </p:cNvPr>
          <p:cNvSpPr>
            <a:spLocks noGrp="1"/>
          </p:cNvSpPr>
          <p:nvPr>
            <p:ph type="title"/>
          </p:nvPr>
        </p:nvSpPr>
        <p:spPr>
          <a:xfrm>
            <a:off x="804672" y="342006"/>
            <a:ext cx="3879232" cy="2248122"/>
          </a:xfrm>
        </p:spPr>
        <p:txBody>
          <a:bodyPr vert="horz" lIns="91440" tIns="45720" rIns="91440" bIns="45720" rtlCol="0" anchor="b">
            <a:normAutofit/>
          </a:bodyPr>
          <a:lstStyle/>
          <a:p>
            <a:r>
              <a:rPr lang="en-US" sz="5000"/>
              <a:t>Past Experience at the pond!</a:t>
            </a:r>
          </a:p>
        </p:txBody>
      </p:sp>
    </p:spTree>
    <p:extLst>
      <p:ext uri="{BB962C8B-B14F-4D97-AF65-F5344CB8AC3E}">
        <p14:creationId xmlns:p14="http://schemas.microsoft.com/office/powerpoint/2010/main" val="385325269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0FC51-99F2-27E9-B84F-25C2780F97EE}"/>
              </a:ext>
            </a:extLst>
          </p:cNvPr>
          <p:cNvSpPr>
            <a:spLocks noGrp="1"/>
          </p:cNvSpPr>
          <p:nvPr>
            <p:ph type="title"/>
          </p:nvPr>
        </p:nvSpPr>
        <p:spPr/>
        <p:txBody>
          <a:bodyPr/>
          <a:lstStyle/>
          <a:p>
            <a:r>
              <a:rPr lang="en-US" dirty="0"/>
              <a:t>Pond Experience</a:t>
            </a:r>
          </a:p>
        </p:txBody>
      </p:sp>
      <p:sp>
        <p:nvSpPr>
          <p:cNvPr id="3" name="Content Placeholder 2">
            <a:extLst>
              <a:ext uri="{FF2B5EF4-FFF2-40B4-BE49-F238E27FC236}">
                <a16:creationId xmlns:a16="http://schemas.microsoft.com/office/drawing/2014/main" id="{889111F9-45BC-6EBE-7AC8-22DD1EA9652D}"/>
              </a:ext>
            </a:extLst>
          </p:cNvPr>
          <p:cNvSpPr>
            <a:spLocks noGrp="1"/>
          </p:cNvSpPr>
          <p:nvPr>
            <p:ph idx="1"/>
          </p:nvPr>
        </p:nvSpPr>
        <p:spPr/>
        <p:txBody>
          <a:bodyPr>
            <a:normAutofit lnSpcReduction="10000"/>
          </a:bodyPr>
          <a:lstStyle/>
          <a:p>
            <a:pPr marL="0" indent="0">
              <a:buNone/>
            </a:pPr>
            <a:r>
              <a:rPr lang="en-US" dirty="0"/>
              <a:t>Two trains on track</a:t>
            </a:r>
          </a:p>
          <a:p>
            <a:pPr marL="0" indent="0">
              <a:buNone/>
            </a:pPr>
            <a:endParaRPr lang="en-US" dirty="0"/>
          </a:p>
          <a:p>
            <a:pPr marL="457200" lvl="1" indent="0">
              <a:buNone/>
            </a:pPr>
            <a:r>
              <a:rPr lang="en-US" dirty="0"/>
              <a:t>Thomas with coaches and an </a:t>
            </a:r>
            <a:r>
              <a:rPr lang="en-US" dirty="0" err="1"/>
              <a:t>Eggliner</a:t>
            </a:r>
            <a:endParaRPr lang="en-US" dirty="0"/>
          </a:p>
          <a:p>
            <a:pPr marL="457200" lvl="1" indent="0">
              <a:buNone/>
            </a:pPr>
            <a:endParaRPr lang="en-US" dirty="0"/>
          </a:p>
          <a:p>
            <a:pPr marL="457200" lvl="1" indent="0">
              <a:buNone/>
            </a:pPr>
            <a:r>
              <a:rPr lang="en-US" dirty="0"/>
              <a:t>Two different operators with Revolution running in the evening</a:t>
            </a:r>
          </a:p>
          <a:p>
            <a:pPr marL="457200" lvl="1" indent="0">
              <a:buNone/>
            </a:pPr>
            <a:endParaRPr lang="en-US" dirty="0"/>
          </a:p>
          <a:p>
            <a:pPr marL="457200" lvl="1" indent="0">
              <a:buNone/>
            </a:pPr>
            <a:r>
              <a:rPr lang="en-US" dirty="0" err="1"/>
              <a:t>Eggliner</a:t>
            </a:r>
            <a:r>
              <a:rPr lang="en-US" dirty="0"/>
              <a:t> ran into Thomas</a:t>
            </a:r>
          </a:p>
          <a:p>
            <a:pPr marL="457200" lvl="1" indent="0">
              <a:buNone/>
            </a:pPr>
            <a:endParaRPr lang="en-US" dirty="0"/>
          </a:p>
          <a:p>
            <a:pPr marL="457200" lvl="1" indent="0">
              <a:buNone/>
            </a:pPr>
            <a:r>
              <a:rPr lang="en-US" dirty="0"/>
              <a:t>Accident investigation held neither engineer accountable due to drinking or other unacceptable behavior.  Cause of accident never determined.  But lots of stores around it!</a:t>
            </a:r>
          </a:p>
          <a:p>
            <a:pPr marL="457200" lvl="1" indent="0">
              <a:buNone/>
            </a:pPr>
            <a:endParaRPr lang="en-US" dirty="0"/>
          </a:p>
        </p:txBody>
      </p:sp>
    </p:spTree>
    <p:extLst>
      <p:ext uri="{BB962C8B-B14F-4D97-AF65-F5344CB8AC3E}">
        <p14:creationId xmlns:p14="http://schemas.microsoft.com/office/powerpoint/2010/main" val="316846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4CC81-9791-0D09-F9FA-180879D1FB21}"/>
              </a:ext>
            </a:extLst>
          </p:cNvPr>
          <p:cNvSpPr>
            <a:spLocks noGrp="1"/>
          </p:cNvSpPr>
          <p:nvPr>
            <p:ph type="title"/>
          </p:nvPr>
        </p:nvSpPr>
        <p:spPr/>
        <p:txBody>
          <a:bodyPr/>
          <a:lstStyle/>
          <a:p>
            <a:r>
              <a:rPr lang="en-US" dirty="0"/>
              <a:t>Social Activity</a:t>
            </a:r>
          </a:p>
        </p:txBody>
      </p:sp>
      <p:sp>
        <p:nvSpPr>
          <p:cNvPr id="3" name="Content Placeholder 2">
            <a:extLst>
              <a:ext uri="{FF2B5EF4-FFF2-40B4-BE49-F238E27FC236}">
                <a16:creationId xmlns:a16="http://schemas.microsoft.com/office/drawing/2014/main" id="{254CE561-2F0F-83F4-E95B-1E7A4F48F764}"/>
              </a:ext>
            </a:extLst>
          </p:cNvPr>
          <p:cNvSpPr>
            <a:spLocks noGrp="1"/>
          </p:cNvSpPr>
          <p:nvPr>
            <p:ph idx="1"/>
          </p:nvPr>
        </p:nvSpPr>
        <p:spPr/>
        <p:txBody>
          <a:bodyPr/>
          <a:lstStyle/>
          <a:p>
            <a:r>
              <a:rPr lang="en-US" dirty="0"/>
              <a:t>Due to the number members attending provides for opportunity to socialize with other’s in the G scale world</a:t>
            </a:r>
          </a:p>
          <a:p>
            <a:pPr lvl="1"/>
            <a:r>
              <a:rPr lang="en-US" dirty="0"/>
              <a:t>We will have bus service to and from the events which allows time to discuss what we will see and what we did see</a:t>
            </a:r>
          </a:p>
          <a:p>
            <a:pPr lvl="1"/>
            <a:r>
              <a:rPr lang="en-US" dirty="0"/>
              <a:t>Build your own layout give members an opportunity to show off their skills and share their trains with the convention attendees</a:t>
            </a:r>
          </a:p>
          <a:p>
            <a:pPr lvl="1"/>
            <a:r>
              <a:rPr lang="en-US" dirty="0"/>
              <a:t>The drag races are like going to the racetrack without the betting (at least I don’t know of any bets)  Members line the length of the drag track and cheer on their favorite trains</a:t>
            </a:r>
          </a:p>
          <a:p>
            <a:pPr lvl="1"/>
            <a:r>
              <a:rPr lang="en-US" dirty="0"/>
              <a:t>Convention room is open each night and is a gathering place to talk about the day’s activity and discuss plans for the next day’s activities</a:t>
            </a:r>
          </a:p>
        </p:txBody>
      </p:sp>
    </p:spTree>
    <p:extLst>
      <p:ext uri="{BB962C8B-B14F-4D97-AF65-F5344CB8AC3E}">
        <p14:creationId xmlns:p14="http://schemas.microsoft.com/office/powerpoint/2010/main" val="1486828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20DA1-1098-B01F-D959-F5A088622323}"/>
              </a:ext>
            </a:extLst>
          </p:cNvPr>
          <p:cNvSpPr>
            <a:spLocks noGrp="1"/>
          </p:cNvSpPr>
          <p:nvPr>
            <p:ph type="title"/>
          </p:nvPr>
        </p:nvSpPr>
        <p:spPr/>
        <p:txBody>
          <a:bodyPr/>
          <a:lstStyle/>
          <a:p>
            <a:r>
              <a:rPr lang="en-US" dirty="0"/>
              <a:t>Member experience</a:t>
            </a:r>
          </a:p>
        </p:txBody>
      </p:sp>
      <p:sp>
        <p:nvSpPr>
          <p:cNvPr id="3" name="Content Placeholder 2">
            <a:extLst>
              <a:ext uri="{FF2B5EF4-FFF2-40B4-BE49-F238E27FC236}">
                <a16:creationId xmlns:a16="http://schemas.microsoft.com/office/drawing/2014/main" id="{FB9F0A2D-9676-895E-BB07-CF6DFE9DF901}"/>
              </a:ext>
            </a:extLst>
          </p:cNvPr>
          <p:cNvSpPr>
            <a:spLocks noGrp="1"/>
          </p:cNvSpPr>
          <p:nvPr>
            <p:ph idx="1"/>
          </p:nvPr>
        </p:nvSpPr>
        <p:spPr/>
        <p:txBody>
          <a:bodyPr>
            <a:normAutofit lnSpcReduction="10000"/>
          </a:bodyPr>
          <a:lstStyle/>
          <a:p>
            <a:r>
              <a:rPr lang="en-US" dirty="0"/>
              <a:t>An older couple that had never attended a BTO convention was entice to come to the convention that was held in the White Mountain retreat.</a:t>
            </a:r>
          </a:p>
          <a:p>
            <a:r>
              <a:rPr lang="en-US" dirty="0"/>
              <a:t>They knew no one in the cub and was hesitant about coming.  They only knew myself and my wife.  We insured them they would have a good time.</a:t>
            </a:r>
          </a:p>
          <a:p>
            <a:r>
              <a:rPr lang="en-US" dirty="0"/>
              <a:t>We had dinner with them the first night and never saw the again as they made many new friends</a:t>
            </a:r>
          </a:p>
          <a:p>
            <a:r>
              <a:rPr lang="en-US" dirty="0"/>
              <a:t>When they got home the first thing the wife did was look up where the next convention was to be held and told her husband they were going!</a:t>
            </a:r>
          </a:p>
        </p:txBody>
      </p:sp>
    </p:spTree>
    <p:extLst>
      <p:ext uri="{BB962C8B-B14F-4D97-AF65-F5344CB8AC3E}">
        <p14:creationId xmlns:p14="http://schemas.microsoft.com/office/powerpoint/2010/main" val="1693237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B9E13-A9BE-C901-1FEE-1CDC1E5C28D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30AADAA7-15F2-7EF3-C33F-012BDD72A1F9}"/>
              </a:ext>
            </a:extLst>
          </p:cNvPr>
          <p:cNvSpPr>
            <a:spLocks noGrp="1"/>
          </p:cNvSpPr>
          <p:nvPr>
            <p:ph idx="1"/>
          </p:nvPr>
        </p:nvSpPr>
        <p:spPr>
          <a:xfrm>
            <a:off x="838200" y="1249680"/>
            <a:ext cx="10515600" cy="5496560"/>
          </a:xfrm>
        </p:spPr>
        <p:txBody>
          <a:bodyPr>
            <a:normAutofit lnSpcReduction="10000"/>
          </a:bodyPr>
          <a:lstStyle/>
          <a:p>
            <a:pPr marL="0" indent="0" algn="just">
              <a:buNone/>
            </a:pPr>
            <a:r>
              <a:rPr lang="en-US" dirty="0"/>
              <a:t>My wife and I have been to the last 10 conventions since joining the club.  During the same time period we have attended 5 of the national conventions.  The two conventions are night and day to us.  We enjoy seeing all the home layouts, but the in and out of the bus while doing the tours is very tiring.  And evening activities are limited.</a:t>
            </a:r>
          </a:p>
          <a:p>
            <a:pPr marL="0" indent="0" algn="just">
              <a:buNone/>
            </a:pPr>
            <a:r>
              <a:rPr lang="en-US" dirty="0"/>
              <a:t>The BTO is smaller and has only one or two events a day with one day spent at the hotel and another “free” day where you can enjoy local venues that might only interest you or at least a very small group.  We have enjoyed these free days visiting interesting sites that were not on the formal schedule but were special to us</a:t>
            </a:r>
          </a:p>
          <a:p>
            <a:pPr marL="0" indent="0" algn="just">
              <a:buNone/>
            </a:pPr>
            <a:r>
              <a:rPr lang="en-US" dirty="0"/>
              <a:t>I urge you to look over the schedule on the BTO web page, make your hotel reservations and fill out the registration form and come join us for a week of fun with a great group of railroad fans!</a:t>
            </a:r>
          </a:p>
          <a:p>
            <a:pPr marL="0" indent="0">
              <a:buNone/>
            </a:pPr>
            <a:r>
              <a:rPr lang="en-US" dirty="0"/>
              <a:t>Charles Bartel, President</a:t>
            </a:r>
          </a:p>
        </p:txBody>
      </p:sp>
    </p:spTree>
    <p:extLst>
      <p:ext uri="{BB962C8B-B14F-4D97-AF65-F5344CB8AC3E}">
        <p14:creationId xmlns:p14="http://schemas.microsoft.com/office/powerpoint/2010/main" val="1169191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688</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Big Train Operator’s Club </vt:lpstr>
      <vt:lpstr>45 th BTO Convention Review for  Georgia Garden Railway Society </vt:lpstr>
      <vt:lpstr>45 th BTO Convention Review for  Georgia Garden Railway Society </vt:lpstr>
      <vt:lpstr>Train Layouts Overview</vt:lpstr>
      <vt:lpstr>Past Experience at the pond!</vt:lpstr>
      <vt:lpstr>Pond Experience</vt:lpstr>
      <vt:lpstr>Social Activity</vt:lpstr>
      <vt:lpstr>Member experience</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Train Operator’s Club </dc:title>
  <dc:creator>Charles Bartel</dc:creator>
  <cp:lastModifiedBy>Charles Bartel</cp:lastModifiedBy>
  <cp:revision>2</cp:revision>
  <dcterms:created xsi:type="dcterms:W3CDTF">2023-01-10T23:28:17Z</dcterms:created>
  <dcterms:modified xsi:type="dcterms:W3CDTF">2023-01-11T04:10:34Z</dcterms:modified>
</cp:coreProperties>
</file>