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59" r:id="rId4"/>
    <p:sldId id="277" r:id="rId5"/>
    <p:sldId id="270" r:id="rId6"/>
    <p:sldId id="272" r:id="rId7"/>
    <p:sldId id="289" r:id="rId8"/>
    <p:sldId id="285" r:id="rId9"/>
    <p:sldId id="273" r:id="rId10"/>
    <p:sldId id="274" r:id="rId11"/>
    <p:sldId id="290" r:id="rId12"/>
    <p:sldId id="284" r:id="rId13"/>
    <p:sldId id="276" r:id="rId14"/>
    <p:sldId id="291" r:id="rId15"/>
    <p:sldId id="268" r:id="rId16"/>
  </p:sldIdLst>
  <p:sldSz cx="12192000" cy="6858000"/>
  <p:notesSz cx="7011988" cy="92979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martin" initials="sm" lastIdx="2" clrIdx="0">
    <p:extLst>
      <p:ext uri="{19B8F6BF-5375-455C-9EA6-DF929625EA0E}">
        <p15:presenceInfo xmlns:p15="http://schemas.microsoft.com/office/powerpoint/2012/main" userId="7daca0e96bd554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99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38" autoAdjust="0"/>
    <p:restoredTop sz="94660"/>
  </p:normalViewPr>
  <p:slideViewPr>
    <p:cSldViewPr snapToGrid="0" showGuides="1">
      <p:cViewPr varScale="1">
        <p:scale>
          <a:sx n="67" d="100"/>
          <a:sy n="67" d="100"/>
        </p:scale>
        <p:origin x="292" y="3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528" cy="466514"/>
          </a:xfrm>
          <a:prstGeom prst="rect">
            <a:avLst/>
          </a:prstGeom>
        </p:spPr>
        <p:txBody>
          <a:bodyPr vert="horz" lIns="93196" tIns="46598" rIns="93196" bIns="46598" rtlCol="0"/>
          <a:lstStyle>
            <a:lvl1pPr algn="l">
              <a:defRPr sz="1200"/>
            </a:lvl1pPr>
          </a:lstStyle>
          <a:p>
            <a:endParaRPr lang="en-US" dirty="0"/>
          </a:p>
        </p:txBody>
      </p:sp>
      <p:sp>
        <p:nvSpPr>
          <p:cNvPr id="3" name="Date Placeholder 2"/>
          <p:cNvSpPr>
            <a:spLocks noGrp="1"/>
          </p:cNvSpPr>
          <p:nvPr>
            <p:ph type="dt" idx="1"/>
          </p:nvPr>
        </p:nvSpPr>
        <p:spPr>
          <a:xfrm>
            <a:off x="3971837" y="0"/>
            <a:ext cx="3038528" cy="466514"/>
          </a:xfrm>
          <a:prstGeom prst="rect">
            <a:avLst/>
          </a:prstGeom>
        </p:spPr>
        <p:txBody>
          <a:bodyPr vert="horz" lIns="93196" tIns="46598" rIns="93196" bIns="46598" rtlCol="0"/>
          <a:lstStyle>
            <a:lvl1pPr algn="r">
              <a:defRPr sz="1200"/>
            </a:lvl1pPr>
          </a:lstStyle>
          <a:p>
            <a:fld id="{E4420AA0-DD01-4195-B3FF-6B7222F02DC6}" type="datetimeFigureOut">
              <a:rPr lang="en-US" smtClean="0"/>
              <a:t>8/11/2021</a:t>
            </a:fld>
            <a:endParaRPr lang="en-US" dirty="0"/>
          </a:p>
        </p:txBody>
      </p:sp>
      <p:sp>
        <p:nvSpPr>
          <p:cNvPr id="4" name="Slide Image Placeholder 3"/>
          <p:cNvSpPr>
            <a:spLocks noGrp="1" noRot="1" noChangeAspect="1"/>
          </p:cNvSpPr>
          <p:nvPr>
            <p:ph type="sldImg" idx="2"/>
          </p:nvPr>
        </p:nvSpPr>
        <p:spPr>
          <a:xfrm>
            <a:off x="715963" y="1162050"/>
            <a:ext cx="5580062" cy="3138488"/>
          </a:xfrm>
          <a:prstGeom prst="rect">
            <a:avLst/>
          </a:prstGeom>
          <a:noFill/>
          <a:ln w="12700">
            <a:solidFill>
              <a:prstClr val="black"/>
            </a:solidFill>
          </a:ln>
        </p:spPr>
        <p:txBody>
          <a:bodyPr vert="horz" lIns="93196" tIns="46598" rIns="93196" bIns="46598" rtlCol="0" anchor="ctr"/>
          <a:lstStyle/>
          <a:p>
            <a:endParaRPr lang="en-US" dirty="0"/>
          </a:p>
        </p:txBody>
      </p:sp>
      <p:sp>
        <p:nvSpPr>
          <p:cNvPr id="5" name="Notes Placeholder 4"/>
          <p:cNvSpPr>
            <a:spLocks noGrp="1"/>
          </p:cNvSpPr>
          <p:nvPr>
            <p:ph type="body" sz="quarter" idx="3"/>
          </p:nvPr>
        </p:nvSpPr>
        <p:spPr>
          <a:xfrm>
            <a:off x="701199" y="4474657"/>
            <a:ext cx="5609590" cy="3661083"/>
          </a:xfrm>
          <a:prstGeom prst="rect">
            <a:avLst/>
          </a:prstGeom>
        </p:spPr>
        <p:txBody>
          <a:bodyPr vert="horz" lIns="93196" tIns="46598" rIns="93196" bIns="465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1475"/>
            <a:ext cx="3038528" cy="466513"/>
          </a:xfrm>
          <a:prstGeom prst="rect">
            <a:avLst/>
          </a:prstGeom>
        </p:spPr>
        <p:txBody>
          <a:bodyPr vert="horz" lIns="93196" tIns="46598" rIns="93196" bIns="4659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837" y="8831475"/>
            <a:ext cx="3038528" cy="466513"/>
          </a:xfrm>
          <a:prstGeom prst="rect">
            <a:avLst/>
          </a:prstGeom>
        </p:spPr>
        <p:txBody>
          <a:bodyPr vert="horz" lIns="93196" tIns="46598" rIns="93196" bIns="46598" rtlCol="0" anchor="b"/>
          <a:lstStyle>
            <a:lvl1pPr algn="r">
              <a:defRPr sz="1200"/>
            </a:lvl1pPr>
          </a:lstStyle>
          <a:p>
            <a:fld id="{B715497F-EE87-41AB-A8AA-437DCF31313A}" type="slidenum">
              <a:rPr lang="en-US" smtClean="0"/>
              <a:t>‹#›</a:t>
            </a:fld>
            <a:endParaRPr lang="en-US" dirty="0"/>
          </a:p>
        </p:txBody>
      </p:sp>
    </p:spTree>
    <p:extLst>
      <p:ext uri="{BB962C8B-B14F-4D97-AF65-F5344CB8AC3E}">
        <p14:creationId xmlns:p14="http://schemas.microsoft.com/office/powerpoint/2010/main" val="132214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8D52-408B-4EE9-8572-0B9C935759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DD0100-393E-46FB-92E9-706E5A8460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D7EB75-84C2-46EC-A75D-69A62DB0180D}"/>
              </a:ext>
            </a:extLst>
          </p:cNvPr>
          <p:cNvSpPr>
            <a:spLocks noGrp="1"/>
          </p:cNvSpPr>
          <p:nvPr>
            <p:ph type="dt" sz="half" idx="10"/>
          </p:nvPr>
        </p:nvSpPr>
        <p:spPr/>
        <p:txBody>
          <a:bodyPr/>
          <a:lstStyle/>
          <a:p>
            <a:fld id="{80567D1B-DC3B-4902-8E2F-0C33AACD99B9}" type="datetimeFigureOut">
              <a:rPr lang="en-US" smtClean="0"/>
              <a:t>8/11/2021</a:t>
            </a:fld>
            <a:endParaRPr lang="en-US" dirty="0"/>
          </a:p>
        </p:txBody>
      </p:sp>
      <p:sp>
        <p:nvSpPr>
          <p:cNvPr id="5" name="Footer Placeholder 4">
            <a:extLst>
              <a:ext uri="{FF2B5EF4-FFF2-40B4-BE49-F238E27FC236}">
                <a16:creationId xmlns:a16="http://schemas.microsoft.com/office/drawing/2014/main" id="{8E71CC23-A583-4D2C-8370-6037159CD6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4114DE-7833-49E4-B877-202D0A9210F3}"/>
              </a:ext>
            </a:extLst>
          </p:cNvPr>
          <p:cNvSpPr>
            <a:spLocks noGrp="1"/>
          </p:cNvSpPr>
          <p:nvPr>
            <p:ph type="sldNum" sz="quarter" idx="12"/>
          </p:nvPr>
        </p:nvSpPr>
        <p:spPr/>
        <p:txBody>
          <a:bodyPr/>
          <a:lstStyle/>
          <a:p>
            <a:fld id="{085CE2DD-0295-49FD-BF51-05634CF79B59}" type="slidenum">
              <a:rPr lang="en-US" smtClean="0"/>
              <a:t>‹#›</a:t>
            </a:fld>
            <a:endParaRPr lang="en-US" dirty="0"/>
          </a:p>
        </p:txBody>
      </p:sp>
    </p:spTree>
    <p:extLst>
      <p:ext uri="{BB962C8B-B14F-4D97-AF65-F5344CB8AC3E}">
        <p14:creationId xmlns:p14="http://schemas.microsoft.com/office/powerpoint/2010/main" val="122514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F7D6-7B5D-4A44-BF96-AB06F946CB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C288F5-C0F0-4565-BFBE-2D577CC9BD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70B2A-5BA3-47C2-A67D-227C490EB00A}"/>
              </a:ext>
            </a:extLst>
          </p:cNvPr>
          <p:cNvSpPr>
            <a:spLocks noGrp="1"/>
          </p:cNvSpPr>
          <p:nvPr>
            <p:ph type="dt" sz="half" idx="10"/>
          </p:nvPr>
        </p:nvSpPr>
        <p:spPr/>
        <p:txBody>
          <a:bodyPr/>
          <a:lstStyle/>
          <a:p>
            <a:fld id="{80567D1B-DC3B-4902-8E2F-0C33AACD99B9}" type="datetimeFigureOut">
              <a:rPr lang="en-US" smtClean="0"/>
              <a:t>8/11/2021</a:t>
            </a:fld>
            <a:endParaRPr lang="en-US" dirty="0"/>
          </a:p>
        </p:txBody>
      </p:sp>
      <p:sp>
        <p:nvSpPr>
          <p:cNvPr id="5" name="Footer Placeholder 4">
            <a:extLst>
              <a:ext uri="{FF2B5EF4-FFF2-40B4-BE49-F238E27FC236}">
                <a16:creationId xmlns:a16="http://schemas.microsoft.com/office/drawing/2014/main" id="{C915889C-2ECA-491D-BC2F-CA7EDC0525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39991C-A6C9-447E-B6D4-7E75345AA507}"/>
              </a:ext>
            </a:extLst>
          </p:cNvPr>
          <p:cNvSpPr>
            <a:spLocks noGrp="1"/>
          </p:cNvSpPr>
          <p:nvPr>
            <p:ph type="sldNum" sz="quarter" idx="12"/>
          </p:nvPr>
        </p:nvSpPr>
        <p:spPr/>
        <p:txBody>
          <a:bodyPr/>
          <a:lstStyle/>
          <a:p>
            <a:fld id="{085CE2DD-0295-49FD-BF51-05634CF79B59}" type="slidenum">
              <a:rPr lang="en-US" smtClean="0"/>
              <a:t>‹#›</a:t>
            </a:fld>
            <a:endParaRPr lang="en-US" dirty="0"/>
          </a:p>
        </p:txBody>
      </p:sp>
    </p:spTree>
    <p:extLst>
      <p:ext uri="{BB962C8B-B14F-4D97-AF65-F5344CB8AC3E}">
        <p14:creationId xmlns:p14="http://schemas.microsoft.com/office/powerpoint/2010/main" val="318148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6D4C29-62B3-49A6-B4F3-25EFBB9E16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625FD8-BD88-4DA4-9A0D-063CA08135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BAD7E-433C-43A1-A8DA-79697FE48082}"/>
              </a:ext>
            </a:extLst>
          </p:cNvPr>
          <p:cNvSpPr>
            <a:spLocks noGrp="1"/>
          </p:cNvSpPr>
          <p:nvPr>
            <p:ph type="dt" sz="half" idx="10"/>
          </p:nvPr>
        </p:nvSpPr>
        <p:spPr/>
        <p:txBody>
          <a:bodyPr/>
          <a:lstStyle/>
          <a:p>
            <a:fld id="{80567D1B-DC3B-4902-8E2F-0C33AACD99B9}" type="datetimeFigureOut">
              <a:rPr lang="en-US" smtClean="0"/>
              <a:t>8/11/2021</a:t>
            </a:fld>
            <a:endParaRPr lang="en-US" dirty="0"/>
          </a:p>
        </p:txBody>
      </p:sp>
      <p:sp>
        <p:nvSpPr>
          <p:cNvPr id="5" name="Footer Placeholder 4">
            <a:extLst>
              <a:ext uri="{FF2B5EF4-FFF2-40B4-BE49-F238E27FC236}">
                <a16:creationId xmlns:a16="http://schemas.microsoft.com/office/drawing/2014/main" id="{272CE0C4-6390-4CB8-AF4B-AD6D311CCA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42187A-75BB-447C-AFD0-4E0C4FC3D39C}"/>
              </a:ext>
            </a:extLst>
          </p:cNvPr>
          <p:cNvSpPr>
            <a:spLocks noGrp="1"/>
          </p:cNvSpPr>
          <p:nvPr>
            <p:ph type="sldNum" sz="quarter" idx="12"/>
          </p:nvPr>
        </p:nvSpPr>
        <p:spPr/>
        <p:txBody>
          <a:bodyPr/>
          <a:lstStyle/>
          <a:p>
            <a:fld id="{085CE2DD-0295-49FD-BF51-05634CF79B59}" type="slidenum">
              <a:rPr lang="en-US" smtClean="0"/>
              <a:t>‹#›</a:t>
            </a:fld>
            <a:endParaRPr lang="en-US" dirty="0"/>
          </a:p>
        </p:txBody>
      </p:sp>
    </p:spTree>
    <p:extLst>
      <p:ext uri="{BB962C8B-B14F-4D97-AF65-F5344CB8AC3E}">
        <p14:creationId xmlns:p14="http://schemas.microsoft.com/office/powerpoint/2010/main" val="2116710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C0CF-33EF-4F99-8EC4-F101AFAB54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61D4C8-5FAE-41E6-9D77-31CFDEC13B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4302A-3B78-4E99-B1E1-6D8F915DE4B8}"/>
              </a:ext>
            </a:extLst>
          </p:cNvPr>
          <p:cNvSpPr>
            <a:spLocks noGrp="1"/>
          </p:cNvSpPr>
          <p:nvPr>
            <p:ph type="dt" sz="half" idx="10"/>
          </p:nvPr>
        </p:nvSpPr>
        <p:spPr/>
        <p:txBody>
          <a:bodyPr/>
          <a:lstStyle/>
          <a:p>
            <a:fld id="{80567D1B-DC3B-4902-8E2F-0C33AACD99B9}" type="datetimeFigureOut">
              <a:rPr lang="en-US" smtClean="0"/>
              <a:t>8/11/2021</a:t>
            </a:fld>
            <a:endParaRPr lang="en-US" dirty="0"/>
          </a:p>
        </p:txBody>
      </p:sp>
      <p:sp>
        <p:nvSpPr>
          <p:cNvPr id="5" name="Footer Placeholder 4">
            <a:extLst>
              <a:ext uri="{FF2B5EF4-FFF2-40B4-BE49-F238E27FC236}">
                <a16:creationId xmlns:a16="http://schemas.microsoft.com/office/drawing/2014/main" id="{3D32CEDC-149E-46C4-A74E-67212EC388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B95A16-5004-483D-8456-64E4285A4E5A}"/>
              </a:ext>
            </a:extLst>
          </p:cNvPr>
          <p:cNvSpPr>
            <a:spLocks noGrp="1"/>
          </p:cNvSpPr>
          <p:nvPr>
            <p:ph type="sldNum" sz="quarter" idx="12"/>
          </p:nvPr>
        </p:nvSpPr>
        <p:spPr/>
        <p:txBody>
          <a:bodyPr/>
          <a:lstStyle/>
          <a:p>
            <a:fld id="{085CE2DD-0295-49FD-BF51-05634CF79B59}" type="slidenum">
              <a:rPr lang="en-US" smtClean="0"/>
              <a:t>‹#›</a:t>
            </a:fld>
            <a:endParaRPr lang="en-US" dirty="0"/>
          </a:p>
        </p:txBody>
      </p:sp>
    </p:spTree>
    <p:extLst>
      <p:ext uri="{BB962C8B-B14F-4D97-AF65-F5344CB8AC3E}">
        <p14:creationId xmlns:p14="http://schemas.microsoft.com/office/powerpoint/2010/main" val="462501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1F502-B34A-4F3D-A158-187A4958E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CB4C7F-B4F9-4DE3-9B2A-CF9C1FB38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15B1E7-1D4F-4D90-A789-EC90A131E371}"/>
              </a:ext>
            </a:extLst>
          </p:cNvPr>
          <p:cNvSpPr>
            <a:spLocks noGrp="1"/>
          </p:cNvSpPr>
          <p:nvPr>
            <p:ph type="dt" sz="half" idx="10"/>
          </p:nvPr>
        </p:nvSpPr>
        <p:spPr/>
        <p:txBody>
          <a:bodyPr/>
          <a:lstStyle/>
          <a:p>
            <a:fld id="{80567D1B-DC3B-4902-8E2F-0C33AACD99B9}" type="datetimeFigureOut">
              <a:rPr lang="en-US" smtClean="0"/>
              <a:t>8/11/2021</a:t>
            </a:fld>
            <a:endParaRPr lang="en-US" dirty="0"/>
          </a:p>
        </p:txBody>
      </p:sp>
      <p:sp>
        <p:nvSpPr>
          <p:cNvPr id="5" name="Footer Placeholder 4">
            <a:extLst>
              <a:ext uri="{FF2B5EF4-FFF2-40B4-BE49-F238E27FC236}">
                <a16:creationId xmlns:a16="http://schemas.microsoft.com/office/drawing/2014/main" id="{4771DA46-40AA-48A3-858D-8A04057E48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588B82-0316-4772-AD86-B629835B503B}"/>
              </a:ext>
            </a:extLst>
          </p:cNvPr>
          <p:cNvSpPr>
            <a:spLocks noGrp="1"/>
          </p:cNvSpPr>
          <p:nvPr>
            <p:ph type="sldNum" sz="quarter" idx="12"/>
          </p:nvPr>
        </p:nvSpPr>
        <p:spPr/>
        <p:txBody>
          <a:bodyPr/>
          <a:lstStyle/>
          <a:p>
            <a:fld id="{085CE2DD-0295-49FD-BF51-05634CF79B59}" type="slidenum">
              <a:rPr lang="en-US" smtClean="0"/>
              <a:t>‹#›</a:t>
            </a:fld>
            <a:endParaRPr lang="en-US" dirty="0"/>
          </a:p>
        </p:txBody>
      </p:sp>
    </p:spTree>
    <p:extLst>
      <p:ext uri="{BB962C8B-B14F-4D97-AF65-F5344CB8AC3E}">
        <p14:creationId xmlns:p14="http://schemas.microsoft.com/office/powerpoint/2010/main" val="392190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E1FB0-1576-40AC-B57B-D0FB9DF6F1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3A1716-D137-4968-8BC3-1296E66FCF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E22D11-4B38-4793-9D81-76D3EAD2B3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960CC6-0201-4EA7-A454-F1AA71C526BF}"/>
              </a:ext>
            </a:extLst>
          </p:cNvPr>
          <p:cNvSpPr>
            <a:spLocks noGrp="1"/>
          </p:cNvSpPr>
          <p:nvPr>
            <p:ph type="dt" sz="half" idx="10"/>
          </p:nvPr>
        </p:nvSpPr>
        <p:spPr/>
        <p:txBody>
          <a:bodyPr/>
          <a:lstStyle/>
          <a:p>
            <a:fld id="{80567D1B-DC3B-4902-8E2F-0C33AACD99B9}" type="datetimeFigureOut">
              <a:rPr lang="en-US" smtClean="0"/>
              <a:t>8/11/2021</a:t>
            </a:fld>
            <a:endParaRPr lang="en-US" dirty="0"/>
          </a:p>
        </p:txBody>
      </p:sp>
      <p:sp>
        <p:nvSpPr>
          <p:cNvPr id="6" name="Footer Placeholder 5">
            <a:extLst>
              <a:ext uri="{FF2B5EF4-FFF2-40B4-BE49-F238E27FC236}">
                <a16:creationId xmlns:a16="http://schemas.microsoft.com/office/drawing/2014/main" id="{2DB49A46-C208-453F-A4B3-5C9D38BFE4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48C82B-3052-4432-AA7C-8C4A55343337}"/>
              </a:ext>
            </a:extLst>
          </p:cNvPr>
          <p:cNvSpPr>
            <a:spLocks noGrp="1"/>
          </p:cNvSpPr>
          <p:nvPr>
            <p:ph type="sldNum" sz="quarter" idx="12"/>
          </p:nvPr>
        </p:nvSpPr>
        <p:spPr/>
        <p:txBody>
          <a:bodyPr/>
          <a:lstStyle/>
          <a:p>
            <a:fld id="{085CE2DD-0295-49FD-BF51-05634CF79B59}" type="slidenum">
              <a:rPr lang="en-US" smtClean="0"/>
              <a:t>‹#›</a:t>
            </a:fld>
            <a:endParaRPr lang="en-US" dirty="0"/>
          </a:p>
        </p:txBody>
      </p:sp>
    </p:spTree>
    <p:extLst>
      <p:ext uri="{BB962C8B-B14F-4D97-AF65-F5344CB8AC3E}">
        <p14:creationId xmlns:p14="http://schemas.microsoft.com/office/powerpoint/2010/main" val="46853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2DE40-1F4E-4D6D-A45D-BCCAD5D6A9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74B351-EE10-48B1-8C20-3FA9E354E8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01F74B-6C97-4016-B90E-BA4EA392C4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F0992A-1015-4380-86CB-3DE03B956B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88F3CA-FF5D-4E43-819B-FB87928484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2C43D8-DCD8-47E3-BC7B-EFB58934290B}"/>
              </a:ext>
            </a:extLst>
          </p:cNvPr>
          <p:cNvSpPr>
            <a:spLocks noGrp="1"/>
          </p:cNvSpPr>
          <p:nvPr>
            <p:ph type="dt" sz="half" idx="10"/>
          </p:nvPr>
        </p:nvSpPr>
        <p:spPr/>
        <p:txBody>
          <a:bodyPr/>
          <a:lstStyle/>
          <a:p>
            <a:fld id="{80567D1B-DC3B-4902-8E2F-0C33AACD99B9}" type="datetimeFigureOut">
              <a:rPr lang="en-US" smtClean="0"/>
              <a:t>8/11/2021</a:t>
            </a:fld>
            <a:endParaRPr lang="en-US" dirty="0"/>
          </a:p>
        </p:txBody>
      </p:sp>
      <p:sp>
        <p:nvSpPr>
          <p:cNvPr id="8" name="Footer Placeholder 7">
            <a:extLst>
              <a:ext uri="{FF2B5EF4-FFF2-40B4-BE49-F238E27FC236}">
                <a16:creationId xmlns:a16="http://schemas.microsoft.com/office/drawing/2014/main" id="{3112934C-C08C-45C2-93DC-6D3083617E6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90ABB8E-4264-41EE-B4E1-74F4D01686F2}"/>
              </a:ext>
            </a:extLst>
          </p:cNvPr>
          <p:cNvSpPr>
            <a:spLocks noGrp="1"/>
          </p:cNvSpPr>
          <p:nvPr>
            <p:ph type="sldNum" sz="quarter" idx="12"/>
          </p:nvPr>
        </p:nvSpPr>
        <p:spPr/>
        <p:txBody>
          <a:bodyPr/>
          <a:lstStyle/>
          <a:p>
            <a:fld id="{085CE2DD-0295-49FD-BF51-05634CF79B59}" type="slidenum">
              <a:rPr lang="en-US" smtClean="0"/>
              <a:t>‹#›</a:t>
            </a:fld>
            <a:endParaRPr lang="en-US" dirty="0"/>
          </a:p>
        </p:txBody>
      </p:sp>
    </p:spTree>
    <p:extLst>
      <p:ext uri="{BB962C8B-B14F-4D97-AF65-F5344CB8AC3E}">
        <p14:creationId xmlns:p14="http://schemas.microsoft.com/office/powerpoint/2010/main" val="2504331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20E1-97A7-4B26-9D91-9B165A568E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3CBE92-3633-4812-9D24-3BB7DF8E5A21}"/>
              </a:ext>
            </a:extLst>
          </p:cNvPr>
          <p:cNvSpPr>
            <a:spLocks noGrp="1"/>
          </p:cNvSpPr>
          <p:nvPr>
            <p:ph type="dt" sz="half" idx="10"/>
          </p:nvPr>
        </p:nvSpPr>
        <p:spPr/>
        <p:txBody>
          <a:bodyPr/>
          <a:lstStyle/>
          <a:p>
            <a:fld id="{80567D1B-DC3B-4902-8E2F-0C33AACD99B9}" type="datetimeFigureOut">
              <a:rPr lang="en-US" smtClean="0"/>
              <a:t>8/11/2021</a:t>
            </a:fld>
            <a:endParaRPr lang="en-US" dirty="0"/>
          </a:p>
        </p:txBody>
      </p:sp>
      <p:sp>
        <p:nvSpPr>
          <p:cNvPr id="4" name="Footer Placeholder 3">
            <a:extLst>
              <a:ext uri="{FF2B5EF4-FFF2-40B4-BE49-F238E27FC236}">
                <a16:creationId xmlns:a16="http://schemas.microsoft.com/office/drawing/2014/main" id="{41400658-A12E-442E-B163-9F7AECED19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D6B711-0120-4383-9E53-EC6285E5D34C}"/>
              </a:ext>
            </a:extLst>
          </p:cNvPr>
          <p:cNvSpPr>
            <a:spLocks noGrp="1"/>
          </p:cNvSpPr>
          <p:nvPr>
            <p:ph type="sldNum" sz="quarter" idx="12"/>
          </p:nvPr>
        </p:nvSpPr>
        <p:spPr/>
        <p:txBody>
          <a:bodyPr/>
          <a:lstStyle/>
          <a:p>
            <a:fld id="{085CE2DD-0295-49FD-BF51-05634CF79B59}" type="slidenum">
              <a:rPr lang="en-US" smtClean="0"/>
              <a:t>‹#›</a:t>
            </a:fld>
            <a:endParaRPr lang="en-US" dirty="0"/>
          </a:p>
        </p:txBody>
      </p:sp>
    </p:spTree>
    <p:extLst>
      <p:ext uri="{BB962C8B-B14F-4D97-AF65-F5344CB8AC3E}">
        <p14:creationId xmlns:p14="http://schemas.microsoft.com/office/powerpoint/2010/main" val="202766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C9C657-A393-4C84-ABB4-45BA8ADC3A03}"/>
              </a:ext>
            </a:extLst>
          </p:cNvPr>
          <p:cNvSpPr>
            <a:spLocks noGrp="1"/>
          </p:cNvSpPr>
          <p:nvPr>
            <p:ph type="dt" sz="half" idx="10"/>
          </p:nvPr>
        </p:nvSpPr>
        <p:spPr/>
        <p:txBody>
          <a:bodyPr/>
          <a:lstStyle/>
          <a:p>
            <a:fld id="{80567D1B-DC3B-4902-8E2F-0C33AACD99B9}" type="datetimeFigureOut">
              <a:rPr lang="en-US" smtClean="0"/>
              <a:t>8/11/2021</a:t>
            </a:fld>
            <a:endParaRPr lang="en-US" dirty="0"/>
          </a:p>
        </p:txBody>
      </p:sp>
      <p:sp>
        <p:nvSpPr>
          <p:cNvPr id="3" name="Footer Placeholder 2">
            <a:extLst>
              <a:ext uri="{FF2B5EF4-FFF2-40B4-BE49-F238E27FC236}">
                <a16:creationId xmlns:a16="http://schemas.microsoft.com/office/drawing/2014/main" id="{B93119F4-6867-4E27-9CEE-24842D8CFA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B59BB9E-C303-43A2-9DD9-986D0AEF4AC5}"/>
              </a:ext>
            </a:extLst>
          </p:cNvPr>
          <p:cNvSpPr>
            <a:spLocks noGrp="1"/>
          </p:cNvSpPr>
          <p:nvPr>
            <p:ph type="sldNum" sz="quarter" idx="12"/>
          </p:nvPr>
        </p:nvSpPr>
        <p:spPr/>
        <p:txBody>
          <a:bodyPr/>
          <a:lstStyle/>
          <a:p>
            <a:fld id="{085CE2DD-0295-49FD-BF51-05634CF79B59}" type="slidenum">
              <a:rPr lang="en-US" smtClean="0"/>
              <a:t>‹#›</a:t>
            </a:fld>
            <a:endParaRPr lang="en-US" dirty="0"/>
          </a:p>
        </p:txBody>
      </p:sp>
    </p:spTree>
    <p:extLst>
      <p:ext uri="{BB962C8B-B14F-4D97-AF65-F5344CB8AC3E}">
        <p14:creationId xmlns:p14="http://schemas.microsoft.com/office/powerpoint/2010/main" val="785762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FBA5-FC06-4653-8485-ABDAA2DAAF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59A5E6-A9B3-462F-837E-EE91F0F1A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81424F-C281-4AC6-94EB-CA8318C45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193BF-1367-4733-8F31-B46C8261C221}"/>
              </a:ext>
            </a:extLst>
          </p:cNvPr>
          <p:cNvSpPr>
            <a:spLocks noGrp="1"/>
          </p:cNvSpPr>
          <p:nvPr>
            <p:ph type="dt" sz="half" idx="10"/>
          </p:nvPr>
        </p:nvSpPr>
        <p:spPr/>
        <p:txBody>
          <a:bodyPr/>
          <a:lstStyle/>
          <a:p>
            <a:fld id="{80567D1B-DC3B-4902-8E2F-0C33AACD99B9}" type="datetimeFigureOut">
              <a:rPr lang="en-US" smtClean="0"/>
              <a:t>8/11/2021</a:t>
            </a:fld>
            <a:endParaRPr lang="en-US" dirty="0"/>
          </a:p>
        </p:txBody>
      </p:sp>
      <p:sp>
        <p:nvSpPr>
          <p:cNvPr id="6" name="Footer Placeholder 5">
            <a:extLst>
              <a:ext uri="{FF2B5EF4-FFF2-40B4-BE49-F238E27FC236}">
                <a16:creationId xmlns:a16="http://schemas.microsoft.com/office/drawing/2014/main" id="{403D60D4-B48F-453E-9EFC-986F218F4D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758E83-C87A-4D1C-ACF2-DFC8F1E7C4E8}"/>
              </a:ext>
            </a:extLst>
          </p:cNvPr>
          <p:cNvSpPr>
            <a:spLocks noGrp="1"/>
          </p:cNvSpPr>
          <p:nvPr>
            <p:ph type="sldNum" sz="quarter" idx="12"/>
          </p:nvPr>
        </p:nvSpPr>
        <p:spPr/>
        <p:txBody>
          <a:bodyPr/>
          <a:lstStyle/>
          <a:p>
            <a:fld id="{085CE2DD-0295-49FD-BF51-05634CF79B59}" type="slidenum">
              <a:rPr lang="en-US" smtClean="0"/>
              <a:t>‹#›</a:t>
            </a:fld>
            <a:endParaRPr lang="en-US" dirty="0"/>
          </a:p>
        </p:txBody>
      </p:sp>
    </p:spTree>
    <p:extLst>
      <p:ext uri="{BB962C8B-B14F-4D97-AF65-F5344CB8AC3E}">
        <p14:creationId xmlns:p14="http://schemas.microsoft.com/office/powerpoint/2010/main" val="353970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AFB0-33BD-40AB-849B-DFAE71A0AA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EBD9B3-EDDE-444E-8973-9B03F84A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1B48C8B-D3C8-4442-9D03-44100EB0B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6C8D-76DE-4951-9353-EE233E9DFF5A}"/>
              </a:ext>
            </a:extLst>
          </p:cNvPr>
          <p:cNvSpPr>
            <a:spLocks noGrp="1"/>
          </p:cNvSpPr>
          <p:nvPr>
            <p:ph type="dt" sz="half" idx="10"/>
          </p:nvPr>
        </p:nvSpPr>
        <p:spPr/>
        <p:txBody>
          <a:bodyPr/>
          <a:lstStyle/>
          <a:p>
            <a:fld id="{80567D1B-DC3B-4902-8E2F-0C33AACD99B9}" type="datetimeFigureOut">
              <a:rPr lang="en-US" smtClean="0"/>
              <a:t>8/11/2021</a:t>
            </a:fld>
            <a:endParaRPr lang="en-US" dirty="0"/>
          </a:p>
        </p:txBody>
      </p:sp>
      <p:sp>
        <p:nvSpPr>
          <p:cNvPr id="6" name="Footer Placeholder 5">
            <a:extLst>
              <a:ext uri="{FF2B5EF4-FFF2-40B4-BE49-F238E27FC236}">
                <a16:creationId xmlns:a16="http://schemas.microsoft.com/office/drawing/2014/main" id="{278915E8-B2B2-4657-8C7B-92DE567949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D16B6E8-1961-4A6B-80BF-698BD97C1F85}"/>
              </a:ext>
            </a:extLst>
          </p:cNvPr>
          <p:cNvSpPr>
            <a:spLocks noGrp="1"/>
          </p:cNvSpPr>
          <p:nvPr>
            <p:ph type="sldNum" sz="quarter" idx="12"/>
          </p:nvPr>
        </p:nvSpPr>
        <p:spPr/>
        <p:txBody>
          <a:bodyPr/>
          <a:lstStyle/>
          <a:p>
            <a:fld id="{085CE2DD-0295-49FD-BF51-05634CF79B59}" type="slidenum">
              <a:rPr lang="en-US" smtClean="0"/>
              <a:t>‹#›</a:t>
            </a:fld>
            <a:endParaRPr lang="en-US" dirty="0"/>
          </a:p>
        </p:txBody>
      </p:sp>
    </p:spTree>
    <p:extLst>
      <p:ext uri="{BB962C8B-B14F-4D97-AF65-F5344CB8AC3E}">
        <p14:creationId xmlns:p14="http://schemas.microsoft.com/office/powerpoint/2010/main" val="2823837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5203B-13A0-4CD5-9E95-F241115E15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31633B-6A6D-4119-A1F9-F0C7E28D95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D4748-B872-450F-A0BE-D354673E90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67D1B-DC3B-4902-8E2F-0C33AACD99B9}" type="datetimeFigureOut">
              <a:rPr lang="en-US" smtClean="0"/>
              <a:t>8/11/2021</a:t>
            </a:fld>
            <a:endParaRPr lang="en-US" dirty="0"/>
          </a:p>
        </p:txBody>
      </p:sp>
      <p:sp>
        <p:nvSpPr>
          <p:cNvPr id="5" name="Footer Placeholder 4">
            <a:extLst>
              <a:ext uri="{FF2B5EF4-FFF2-40B4-BE49-F238E27FC236}">
                <a16:creationId xmlns:a16="http://schemas.microsoft.com/office/drawing/2014/main" id="{0CBC810D-6E80-43A3-A3E4-08B35A782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CB65459-B603-4BD4-850C-B4DEB07C5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CE2DD-0295-49FD-BF51-05634CF79B59}" type="slidenum">
              <a:rPr lang="en-US" smtClean="0"/>
              <a:t>‹#›</a:t>
            </a:fld>
            <a:endParaRPr lang="en-US" dirty="0"/>
          </a:p>
        </p:txBody>
      </p:sp>
    </p:spTree>
    <p:extLst>
      <p:ext uri="{BB962C8B-B14F-4D97-AF65-F5344CB8AC3E}">
        <p14:creationId xmlns:p14="http://schemas.microsoft.com/office/powerpoint/2010/main" val="3471250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www.dhcd.virginia.gov/" TargetMode="External"/><Relationship Id="rId5" Type="http://schemas.openxmlformats.org/officeDocument/2006/relationships/hyperlink" Target="https://www.vedp.org/" TargetMode="Externa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vagrowth.com/"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www.revitalizeva.org/" TargetMode="External"/><Relationship Id="rId5" Type="http://schemas.openxmlformats.org/officeDocument/2006/relationships/hyperlink" Target="http://www.southsidepdc.org/" TargetMode="External"/><Relationship Id="rId4" Type="http://schemas.openxmlformats.org/officeDocument/2006/relationships/hyperlink" Target="http://www.sbdc-longwood.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vedp.org/" TargetMode="External"/><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hyperlink" Target="http://www.dhcd.virgini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791200" y="208145"/>
            <a:ext cx="762000" cy="715220"/>
          </a:xfrm>
          <a:prstGeom prst="arc">
            <a:avLst>
              <a:gd name="adj1" fmla="val 6051600"/>
              <a:gd name="adj2" fmla="val 94958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4" name="Arc 33">
            <a:extLst>
              <a:ext uri="{FF2B5EF4-FFF2-40B4-BE49-F238E27FC236}">
                <a16:creationId xmlns:a16="http://schemas.microsoft.com/office/drawing/2014/main" id="{C8E28854-5331-40E7-843B-89F037D7CC6B}"/>
              </a:ext>
            </a:extLst>
          </p:cNvPr>
          <p:cNvSpPr/>
          <p:nvPr/>
        </p:nvSpPr>
        <p:spPr>
          <a:xfrm>
            <a:off x="5800682" y="923365"/>
            <a:ext cx="762000" cy="715220"/>
          </a:xfrm>
          <a:prstGeom prst="arc">
            <a:avLst>
              <a:gd name="adj1" fmla="val 6170405"/>
              <a:gd name="adj2" fmla="val 94958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7" name="Arc 36">
            <a:extLst>
              <a:ext uri="{FF2B5EF4-FFF2-40B4-BE49-F238E27FC236}">
                <a16:creationId xmlns:a16="http://schemas.microsoft.com/office/drawing/2014/main" id="{6FD312B5-39B8-4691-A3C2-0297A70B26E5}"/>
              </a:ext>
            </a:extLst>
          </p:cNvPr>
          <p:cNvSpPr/>
          <p:nvPr/>
        </p:nvSpPr>
        <p:spPr>
          <a:xfrm>
            <a:off x="5791200" y="1646003"/>
            <a:ext cx="762000" cy="715220"/>
          </a:xfrm>
          <a:prstGeom prst="arc">
            <a:avLst>
              <a:gd name="adj1" fmla="val 6051600"/>
              <a:gd name="adj2" fmla="val 94958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9" name="Arc 38">
            <a:extLst>
              <a:ext uri="{FF2B5EF4-FFF2-40B4-BE49-F238E27FC236}">
                <a16:creationId xmlns:a16="http://schemas.microsoft.com/office/drawing/2014/main" id="{EF33724D-3227-438A-A017-A93E56781290}"/>
              </a:ext>
            </a:extLst>
          </p:cNvPr>
          <p:cNvSpPr/>
          <p:nvPr/>
        </p:nvSpPr>
        <p:spPr>
          <a:xfrm>
            <a:off x="5781718" y="2368641"/>
            <a:ext cx="762000" cy="715220"/>
          </a:xfrm>
          <a:prstGeom prst="arc">
            <a:avLst>
              <a:gd name="adj1" fmla="val 6051600"/>
              <a:gd name="adj2" fmla="val 94958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1" name="Arc 40">
            <a:extLst>
              <a:ext uri="{FF2B5EF4-FFF2-40B4-BE49-F238E27FC236}">
                <a16:creationId xmlns:a16="http://schemas.microsoft.com/office/drawing/2014/main" id="{CB49A1CF-517F-4530-8F60-10A6FFAD7315}"/>
              </a:ext>
            </a:extLst>
          </p:cNvPr>
          <p:cNvSpPr/>
          <p:nvPr/>
        </p:nvSpPr>
        <p:spPr>
          <a:xfrm>
            <a:off x="5772236" y="3091279"/>
            <a:ext cx="762000" cy="715220"/>
          </a:xfrm>
          <a:prstGeom prst="arc">
            <a:avLst>
              <a:gd name="adj1" fmla="val 6051600"/>
              <a:gd name="adj2" fmla="val 94958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3" name="Arc 42">
            <a:extLst>
              <a:ext uri="{FF2B5EF4-FFF2-40B4-BE49-F238E27FC236}">
                <a16:creationId xmlns:a16="http://schemas.microsoft.com/office/drawing/2014/main" id="{592CDAC9-2CB2-46BC-B25B-2942DEE7E1AE}"/>
              </a:ext>
            </a:extLst>
          </p:cNvPr>
          <p:cNvSpPr/>
          <p:nvPr/>
        </p:nvSpPr>
        <p:spPr>
          <a:xfrm>
            <a:off x="5762754" y="3813917"/>
            <a:ext cx="762000" cy="715220"/>
          </a:xfrm>
          <a:prstGeom prst="arc">
            <a:avLst>
              <a:gd name="adj1" fmla="val 5917024"/>
              <a:gd name="adj2" fmla="val 94958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5" name="Arc 44">
            <a:extLst>
              <a:ext uri="{FF2B5EF4-FFF2-40B4-BE49-F238E27FC236}">
                <a16:creationId xmlns:a16="http://schemas.microsoft.com/office/drawing/2014/main" id="{FA52E677-00DF-4B6F-BDCB-04E07AF1B5D9}"/>
              </a:ext>
            </a:extLst>
          </p:cNvPr>
          <p:cNvSpPr/>
          <p:nvPr/>
        </p:nvSpPr>
        <p:spPr>
          <a:xfrm>
            <a:off x="5753272" y="4536555"/>
            <a:ext cx="762000" cy="715220"/>
          </a:xfrm>
          <a:prstGeom prst="arc">
            <a:avLst>
              <a:gd name="adj1" fmla="val 5729305"/>
              <a:gd name="adj2" fmla="val 94958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9954" y="5416076"/>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7" name="Arc 46">
            <a:extLst>
              <a:ext uri="{FF2B5EF4-FFF2-40B4-BE49-F238E27FC236}">
                <a16:creationId xmlns:a16="http://schemas.microsoft.com/office/drawing/2014/main" id="{C9D5401A-0CF6-493B-84AB-B23D0211A289}"/>
              </a:ext>
            </a:extLst>
          </p:cNvPr>
          <p:cNvSpPr/>
          <p:nvPr/>
        </p:nvSpPr>
        <p:spPr>
          <a:xfrm>
            <a:off x="5743790" y="5259193"/>
            <a:ext cx="762000" cy="715220"/>
          </a:xfrm>
          <a:prstGeom prst="arc">
            <a:avLst>
              <a:gd name="adj1" fmla="val 5648719"/>
              <a:gd name="adj2" fmla="val 94958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1" name="Arc 50">
            <a:extLst>
              <a:ext uri="{FF2B5EF4-FFF2-40B4-BE49-F238E27FC236}">
                <a16:creationId xmlns:a16="http://schemas.microsoft.com/office/drawing/2014/main" id="{611C2C01-FF09-44E0-8369-BCBCFDD17F57}"/>
              </a:ext>
            </a:extLst>
          </p:cNvPr>
          <p:cNvSpPr/>
          <p:nvPr/>
        </p:nvSpPr>
        <p:spPr>
          <a:xfrm>
            <a:off x="5702299" y="5981831"/>
            <a:ext cx="762000" cy="715220"/>
          </a:xfrm>
          <a:prstGeom prst="arc">
            <a:avLst>
              <a:gd name="adj1" fmla="val 5322907"/>
              <a:gd name="adj2" fmla="val 834518"/>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29" name="TextBox 28">
            <a:extLst>
              <a:ext uri="{FF2B5EF4-FFF2-40B4-BE49-F238E27FC236}">
                <a16:creationId xmlns:a16="http://schemas.microsoft.com/office/drawing/2014/main" id="{CF2CB864-2D29-4AAE-9496-3B29E63C8A93}"/>
              </a:ext>
            </a:extLst>
          </p:cNvPr>
          <p:cNvSpPr txBox="1"/>
          <p:nvPr/>
        </p:nvSpPr>
        <p:spPr>
          <a:xfrm>
            <a:off x="7173317" y="4476131"/>
            <a:ext cx="4384153" cy="2308324"/>
          </a:xfrm>
          <a:prstGeom prst="rect">
            <a:avLst/>
          </a:prstGeom>
          <a:noFill/>
          <a:effectLst>
            <a:innerShdw blurRad="114300">
              <a:prstClr val="black"/>
            </a:innerShdw>
          </a:effectLst>
        </p:spPr>
        <p:txBody>
          <a:bodyPr wrap="square" rtlCol="0">
            <a:spAutoFit/>
          </a:bodyPr>
          <a:lstStyle/>
          <a:p>
            <a:pPr algn="ctr"/>
            <a:r>
              <a:rPr lang="en-US" sz="2400"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cs typeface="Times New Roman" panose="02020603050405020304" pitchFamily="18" charset="0"/>
              </a:rPr>
              <a:t>400 North Main Street </a:t>
            </a:r>
          </a:p>
          <a:p>
            <a:pPr algn="ctr"/>
            <a:r>
              <a:rPr lang="en-US" sz="2400"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cs typeface="Times New Roman" panose="02020603050405020304" pitchFamily="18" charset="0"/>
              </a:rPr>
              <a:t>Lawrenceville, VA </a:t>
            </a:r>
          </a:p>
          <a:p>
            <a:pPr algn="ctr"/>
            <a:r>
              <a:rPr lang="en-US" sz="2400"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cs typeface="Times New Roman" panose="02020603050405020304" pitchFamily="18" charset="0"/>
              </a:rPr>
              <a:t>434.848.2414</a:t>
            </a:r>
          </a:p>
          <a:p>
            <a:pPr algn="ctr"/>
            <a:r>
              <a:rPr lang="en-US" sz="2400"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cs typeface="Times New Roman" panose="02020603050405020304" pitchFamily="18" charset="0"/>
              </a:rPr>
              <a:t>https://lawrencevilleweb.us/</a:t>
            </a:r>
          </a:p>
          <a:p>
            <a:pPr algn="ctr"/>
            <a:endParaRPr lang="en-US" sz="2400"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cs typeface="Times New Roman" panose="02020603050405020304" pitchFamily="18" charset="0"/>
            </a:endParaRPr>
          </a:p>
          <a:p>
            <a:pPr algn="ctr"/>
            <a:endParaRPr lang="en-US" sz="2400"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74C6BD28-E78D-47F0-8C82-C7305BF04C90}"/>
              </a:ext>
            </a:extLst>
          </p:cNvPr>
          <p:cNvSpPr txBox="1"/>
          <p:nvPr/>
        </p:nvSpPr>
        <p:spPr>
          <a:xfrm>
            <a:off x="7173317" y="565755"/>
            <a:ext cx="4406680" cy="2215991"/>
          </a:xfrm>
          <a:prstGeom prst="rect">
            <a:avLst/>
          </a:prstGeom>
          <a:noFill/>
          <a:effectLst>
            <a:innerShdw blurRad="114300">
              <a:prstClr val="black"/>
            </a:innerShdw>
          </a:effectLst>
        </p:spPr>
        <p:txBody>
          <a:bodyPr wrap="square" rtlCol="0">
            <a:spAutoFit/>
          </a:bodyPr>
          <a:lstStyle/>
          <a:p>
            <a:pPr algn="ctr"/>
            <a:r>
              <a:rPr lang="en-US" sz="4600" b="1" i="1"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rPr>
              <a:t>Discover Lawrenceville, Virginia</a:t>
            </a:r>
          </a:p>
        </p:txBody>
      </p:sp>
      <p:sp>
        <p:nvSpPr>
          <p:cNvPr id="2" name="TextBox 1">
            <a:extLst>
              <a:ext uri="{FF2B5EF4-FFF2-40B4-BE49-F238E27FC236}">
                <a16:creationId xmlns:a16="http://schemas.microsoft.com/office/drawing/2014/main" id="{7BE3BAB0-990E-49A6-86D1-9671B5654F3A}"/>
              </a:ext>
            </a:extLst>
          </p:cNvPr>
          <p:cNvSpPr txBox="1"/>
          <p:nvPr/>
        </p:nvSpPr>
        <p:spPr>
          <a:xfrm>
            <a:off x="6816509" y="6170164"/>
            <a:ext cx="4925334" cy="584775"/>
          </a:xfrm>
          <a:prstGeom prst="rect">
            <a:avLst/>
          </a:prstGeom>
          <a:noFill/>
        </p:spPr>
        <p:txBody>
          <a:bodyPr wrap="square" rtlCol="0">
            <a:spAutoFit/>
          </a:bodyPr>
          <a:lstStyle/>
          <a:p>
            <a:pPr algn="ctr"/>
            <a:r>
              <a:rPr lang="en-US" sz="1600" b="1" dirty="0">
                <a:solidFill>
                  <a:schemeClr val="accent4">
                    <a:lumMod val="75000"/>
                  </a:schemeClr>
                </a:solidFill>
                <a:latin typeface="Baskerville Old Face" panose="02020602080505020303" pitchFamily="18" charset="0"/>
              </a:rPr>
              <a:t>WE ARE LAWRENCEVILLE and TOGETHER WE WILL BUILD A NEW FUTURE</a:t>
            </a:r>
          </a:p>
        </p:txBody>
      </p:sp>
      <p:pic>
        <p:nvPicPr>
          <p:cNvPr id="4" name="Picture 3">
            <a:extLst>
              <a:ext uri="{FF2B5EF4-FFF2-40B4-BE49-F238E27FC236}">
                <a16:creationId xmlns:a16="http://schemas.microsoft.com/office/drawing/2014/main" id="{AC3195F4-646F-412C-B911-13D2FAAE47D4}"/>
              </a:ext>
            </a:extLst>
          </p:cNvPr>
          <p:cNvPicPr/>
          <p:nvPr/>
        </p:nvPicPr>
        <p:blipFill>
          <a:blip r:embed="rId4" cstate="print">
            <a:alphaModFix/>
            <a:extLst>
              <a:ext uri="{BEBA8EAE-BF5A-486C-A8C5-ECC9F3942E4B}">
                <a14:imgProps xmlns:a14="http://schemas.microsoft.com/office/drawing/2010/main">
                  <a14:imgLayer r:embed="rId5">
                    <a14:imgEffect>
                      <a14:backgroundRemoval t="8290" b="90155" l="5252" r="95798">
                        <a14:foregroundMark x1="27934" y1="9430" x2="27934" y2="9430"/>
                        <a14:foregroundMark x1="32767" y1="18468" x2="32767" y2="18468"/>
                        <a14:foregroundMark x1="32767" y1="18468" x2="32767" y2="18468"/>
                        <a14:foregroundMark x1="29474" y1="15914" x2="29474" y2="15914"/>
                        <a14:foregroundMark x1="35741" y1="18468" x2="35741" y2="18468"/>
                        <a14:foregroundMark x1="37759" y1="19057" x2="37759" y2="19057"/>
                        <a14:foregroundMark x1="37175" y1="13163" x2="37175" y2="13163"/>
                        <a14:foregroundMark x1="43282" y1="19450" x2="43282" y2="19450"/>
                        <a14:foregroundMark x1="46734" y1="20039" x2="46734" y2="20039"/>
                        <a14:foregroundMark x1="38768" y1="9037" x2="38768" y2="9037"/>
                        <a14:foregroundMark x1="51407" y1="14735" x2="51407" y2="14735"/>
                        <a14:foregroundMark x1="5417" y1="39489" x2="5417" y2="39489"/>
                        <a14:foregroundMark x1="11259" y1="48527" x2="11259" y2="48527"/>
                        <a14:foregroundMark x1="18347" y1="41192" x2="18347" y2="41192"/>
                        <a14:foregroundMark x1="12115" y1="37306" x2="12115" y2="37306"/>
                        <a14:foregroundMark x1="31162" y1="36269" x2="31162" y2="36269"/>
                        <a14:foregroundMark x1="37605" y1="38083" x2="37605" y2="38083"/>
                        <a14:foregroundMark x1="43557" y1="40155" x2="43557" y2="40155"/>
                        <a14:foregroundMark x1="49020" y1="39637" x2="49020" y2="39637"/>
                        <a14:foregroundMark x1="54972" y1="40155" x2="54972" y2="40155"/>
                        <a14:foregroundMark x1="61555" y1="40674" x2="61555" y2="40674"/>
                        <a14:foregroundMark x1="61275" y1="23316" x2="61275" y2="23316"/>
                        <a14:foregroundMark x1="64846" y1="30052" x2="64846" y2="30052"/>
                        <a14:foregroundMark x1="68487" y1="24870" x2="68487" y2="24870"/>
                        <a14:foregroundMark x1="71779" y1="40155" x2="71779" y2="40155"/>
                        <a14:foregroundMark x1="31933" y1="70725" x2="31933" y2="70725"/>
                        <a14:foregroundMark x1="37745" y1="63731" x2="37745" y2="63731"/>
                        <a14:foregroundMark x1="41036" y1="61658" x2="41036" y2="61658"/>
                        <a14:foregroundMark x1="47829" y1="61658" x2="47829" y2="61658"/>
                        <a14:foregroundMark x1="54972" y1="62176" x2="54972" y2="62176"/>
                        <a14:foregroundMark x1="58964" y1="63212" x2="58964" y2="63212"/>
                        <a14:foregroundMark x1="65966" y1="64249" x2="65966" y2="64249"/>
                        <a14:foregroundMark x1="69398" y1="70725" x2="69398" y2="70725"/>
                        <a14:foregroundMark x1="91317" y1="44819" x2="91317" y2="44819"/>
                        <a14:foregroundMark x1="95868" y1="47927" x2="95868" y2="47927"/>
                        <a14:foregroundMark x1="87045" y1="90155" x2="87045" y2="90155"/>
                        <a14:foregroundMark x1="26751" y1="41192" x2="26751" y2="41192"/>
                        <a14:foregroundMark x1="41176" y1="41192" x2="41176" y2="41192"/>
                        <a14:foregroundMark x1="87745" y1="85751" x2="87745" y2="85751"/>
                        <a14:foregroundMark x1="87745" y1="85751" x2="87745" y2="85751"/>
                        <a14:backgroundMark x1="71499" y1="63731" x2="71499" y2="63731"/>
                      </a14:backgroundRemoval>
                    </a14:imgEffect>
                    <a14:imgEffect>
                      <a14:colorTemperature colorTemp="6396"/>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06943" y="3013034"/>
            <a:ext cx="4473054" cy="1256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2922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8316" y="0"/>
            <a:ext cx="5736179" cy="68878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27261"/>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11" name="Group 10">
            <a:extLst>
              <a:ext uri="{FF2B5EF4-FFF2-40B4-BE49-F238E27FC236}">
                <a16:creationId xmlns:a16="http://schemas.microsoft.com/office/drawing/2014/main" id="{2AA5DACC-9407-41EA-962D-9F0939069B46}"/>
              </a:ext>
            </a:extLst>
          </p:cNvPr>
          <p:cNvGrpSpPr/>
          <p:nvPr/>
        </p:nvGrpSpPr>
        <p:grpSpPr>
          <a:xfrm>
            <a:off x="6178751" y="141632"/>
            <a:ext cx="5670810" cy="6475385"/>
            <a:chOff x="6096001" y="189620"/>
            <a:chExt cx="5848444" cy="6439780"/>
          </a:xfrm>
        </p:grpSpPr>
        <p:sp>
          <p:nvSpPr>
            <p:cNvPr id="112" name="Freeform: Shape 111">
              <a:extLst>
                <a:ext uri="{FF2B5EF4-FFF2-40B4-BE49-F238E27FC236}">
                  <a16:creationId xmlns:a16="http://schemas.microsoft.com/office/drawing/2014/main" id="{F74922B1-9723-4C0E-B7BE-1F9D93467AE1}"/>
                </a:ext>
              </a:extLst>
            </p:cNvPr>
            <p:cNvSpPr/>
            <p:nvPr/>
          </p:nvSpPr>
          <p:spPr>
            <a:xfrm>
              <a:off x="6096001" y="189620"/>
              <a:ext cx="5636597" cy="6439780"/>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Baskerville Old Face" panose="02020602080505020303" pitchFamily="18" charset="0"/>
                </a:rPr>
                <a:t>D</a:t>
              </a:r>
            </a:p>
          </p:txBody>
        </p:sp>
        <p:sp>
          <p:nvSpPr>
            <p:cNvPr id="10" name="TextBox 9">
              <a:extLst>
                <a:ext uri="{FF2B5EF4-FFF2-40B4-BE49-F238E27FC236}">
                  <a16:creationId xmlns:a16="http://schemas.microsoft.com/office/drawing/2014/main" id="{534C264F-331B-4BDF-B314-E452E0434655}"/>
                </a:ext>
              </a:extLst>
            </p:cNvPr>
            <p:cNvSpPr txBox="1"/>
            <p:nvPr/>
          </p:nvSpPr>
          <p:spPr>
            <a:xfrm rot="10800000">
              <a:off x="11309610" y="4928531"/>
              <a:ext cx="634835" cy="1687285"/>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Southside Virginia Community College</a:t>
              </a:r>
            </a:p>
          </p:txBody>
        </p:sp>
      </p:grpSp>
      <p:sp>
        <p:nvSpPr>
          <p:cNvPr id="2" name="Rectangle 1">
            <a:extLst>
              <a:ext uri="{FF2B5EF4-FFF2-40B4-BE49-F238E27FC236}">
                <a16:creationId xmlns:a16="http://schemas.microsoft.com/office/drawing/2014/main" id="{4E43BF77-4563-44A8-AC4D-0EA2CB911749}"/>
              </a:ext>
            </a:extLst>
          </p:cNvPr>
          <p:cNvSpPr/>
          <p:nvPr/>
        </p:nvSpPr>
        <p:spPr>
          <a:xfrm>
            <a:off x="525593" y="162760"/>
            <a:ext cx="5405268" cy="64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2" name="TextBox 11">
            <a:extLst>
              <a:ext uri="{FF2B5EF4-FFF2-40B4-BE49-F238E27FC236}">
                <a16:creationId xmlns:a16="http://schemas.microsoft.com/office/drawing/2014/main" id="{236EB235-7C67-4D69-8CFD-742F3C553417}"/>
              </a:ext>
            </a:extLst>
          </p:cNvPr>
          <p:cNvSpPr txBox="1"/>
          <p:nvPr/>
        </p:nvSpPr>
        <p:spPr>
          <a:xfrm>
            <a:off x="7260771" y="529370"/>
            <a:ext cx="1817915" cy="369332"/>
          </a:xfrm>
          <a:prstGeom prst="rect">
            <a:avLst/>
          </a:prstGeom>
          <a:noFill/>
        </p:spPr>
        <p:txBody>
          <a:bodyPr wrap="square" rtlCol="0">
            <a:spAutoFit/>
          </a:bodyPr>
          <a:lstStyle/>
          <a:p>
            <a:pPr algn="ctr"/>
            <a:endParaRPr lang="en-US" b="1" dirty="0">
              <a:latin typeface="Baskerville Old Face" panose="02020602080505020303"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6F114CA-F303-48DD-AA05-1961075C7AAF}"/>
              </a:ext>
            </a:extLst>
          </p:cNvPr>
          <p:cNvSpPr txBox="1"/>
          <p:nvPr/>
        </p:nvSpPr>
        <p:spPr>
          <a:xfrm>
            <a:off x="558627" y="262277"/>
            <a:ext cx="4551341"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Why Lawrenceville?</a:t>
            </a:r>
            <a:endParaRPr lang="en-US" dirty="0">
              <a:latin typeface="Baskerville Old Face" panose="02020602080505020303"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567D90A-E8D7-4669-AEF9-6C5401FB17CF}"/>
              </a:ext>
            </a:extLst>
          </p:cNvPr>
          <p:cNvSpPr txBox="1"/>
          <p:nvPr/>
        </p:nvSpPr>
        <p:spPr>
          <a:xfrm>
            <a:off x="791131" y="535914"/>
            <a:ext cx="4273099" cy="3754874"/>
          </a:xfrm>
          <a:prstGeom prst="rect">
            <a:avLst/>
          </a:prstGeom>
          <a:noFill/>
        </p:spPr>
        <p:txBody>
          <a:bodyPr wrap="square" rtlCol="0">
            <a:spAutoFit/>
          </a:bodyPr>
          <a:lstStyle/>
          <a:p>
            <a:r>
              <a:rPr lang="en-US" sz="1400" b="1" dirty="0">
                <a:latin typeface="Baskerville Old Face" panose="02020602080505020303" pitchFamily="18" charset="0"/>
                <a:cs typeface="Times New Roman" panose="02020603050405020304" pitchFamily="18" charset="0"/>
              </a:rPr>
              <a:t>Extensive Transportation Network</a:t>
            </a:r>
          </a:p>
          <a:p>
            <a:r>
              <a:rPr lang="en-US" sz="1400" dirty="0">
                <a:latin typeface="Baskerville Old Face" panose="02020602080505020303" pitchFamily="18" charset="0"/>
                <a:cs typeface="Times New Roman" panose="02020603050405020304" pitchFamily="18" charset="0"/>
              </a:rPr>
              <a:t>Lawrenceville is fortunate to have three major US highways traverse the County.  I-85 is a major interstate corridor connecting Central Virginia to the central North Carolina metro areas and Atlanta, as well as connecting to I-95 to the north.  U.S. Route 58 serves as a major highway across Southside Virginia and connects points east of Lawrenceville to the ports in Hampton Roads.  It also connects to   I-95, 17 miles to the east, which provides easy access to the entire east coast from Maine to Florida.  U.S. Route 1 parallels  I-85, which provides  local access to many Brunswick communities and serves as a connector to the interstate.  State Route 46 serves as an important link to I-85 and as a north-south connector in the County.</a:t>
            </a:r>
          </a:p>
          <a:p>
            <a:endParaRPr lang="en-US" sz="1400" dirty="0">
              <a:latin typeface="Baskerville Old Face" panose="02020602080505020303" pitchFamily="18" charset="0"/>
              <a:cs typeface="Times New Roman" panose="02020603050405020304" pitchFamily="18" charset="0"/>
            </a:endParaRPr>
          </a:p>
          <a:p>
            <a:endParaRPr lang="en-US" sz="1400" dirty="0">
              <a:latin typeface="Baskerville Old Face" panose="02020602080505020303" pitchFamily="18" charset="0"/>
              <a:cs typeface="Times New Roman" panose="02020603050405020304" pitchFamily="18" charset="0"/>
            </a:endParaRPr>
          </a:p>
        </p:txBody>
      </p:sp>
      <p:pic>
        <p:nvPicPr>
          <p:cNvPr id="13" name="Picture 3">
            <a:extLst>
              <a:ext uri="{FF2B5EF4-FFF2-40B4-BE49-F238E27FC236}">
                <a16:creationId xmlns:a16="http://schemas.microsoft.com/office/drawing/2014/main" id="{3685D579-2FEB-47E7-8315-443081CC7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191" y="3867426"/>
            <a:ext cx="1280062" cy="1539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4">
            <a:extLst>
              <a:ext uri="{FF2B5EF4-FFF2-40B4-BE49-F238E27FC236}">
                <a16:creationId xmlns:a16="http://schemas.microsoft.com/office/drawing/2014/main" id="{40EC0ACC-D371-4511-A4FF-E49D6026A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13" y="3867426"/>
            <a:ext cx="1280062" cy="1548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Rounded Corners 16">
            <a:extLst>
              <a:ext uri="{FF2B5EF4-FFF2-40B4-BE49-F238E27FC236}">
                <a16:creationId xmlns:a16="http://schemas.microsoft.com/office/drawing/2014/main" id="{0D7E4A7F-AA8E-476D-AD26-111CD485F6F8}"/>
              </a:ext>
            </a:extLst>
          </p:cNvPr>
          <p:cNvSpPr/>
          <p:nvPr/>
        </p:nvSpPr>
        <p:spPr>
          <a:xfrm>
            <a:off x="377541" y="4598351"/>
            <a:ext cx="592707" cy="2096889"/>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8" name="TextBox 17">
            <a:extLst>
              <a:ext uri="{FF2B5EF4-FFF2-40B4-BE49-F238E27FC236}">
                <a16:creationId xmlns:a16="http://schemas.microsoft.com/office/drawing/2014/main" id="{C3F96E58-AF16-46A0-BBE8-5388E6743469}"/>
              </a:ext>
            </a:extLst>
          </p:cNvPr>
          <p:cNvSpPr txBox="1"/>
          <p:nvPr/>
        </p:nvSpPr>
        <p:spPr>
          <a:xfrm rot="10800000">
            <a:off x="470245" y="4463539"/>
            <a:ext cx="400110" cy="2256604"/>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Why Lawrenceville?</a:t>
            </a:r>
          </a:p>
        </p:txBody>
      </p:sp>
      <p:sp>
        <p:nvSpPr>
          <p:cNvPr id="54" name="TextBox 53">
            <a:extLst>
              <a:ext uri="{FF2B5EF4-FFF2-40B4-BE49-F238E27FC236}">
                <a16:creationId xmlns:a16="http://schemas.microsoft.com/office/drawing/2014/main" id="{B8A2773A-4F00-48A7-B163-DDAD5BE93296}"/>
              </a:ext>
            </a:extLst>
          </p:cNvPr>
          <p:cNvSpPr txBox="1"/>
          <p:nvPr/>
        </p:nvSpPr>
        <p:spPr>
          <a:xfrm>
            <a:off x="6790387" y="267908"/>
            <a:ext cx="4551341"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Why Lawrenceville?</a:t>
            </a:r>
            <a:endParaRPr lang="en-US" dirty="0">
              <a:latin typeface="Baskerville Old Face" panose="02020602080505020303"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F916B21F-2907-44E3-AC75-9699050BD856}"/>
              </a:ext>
            </a:extLst>
          </p:cNvPr>
          <p:cNvSpPr txBox="1"/>
          <p:nvPr/>
        </p:nvSpPr>
        <p:spPr>
          <a:xfrm>
            <a:off x="7114791" y="573759"/>
            <a:ext cx="4308442" cy="2677656"/>
          </a:xfrm>
          <a:prstGeom prst="rect">
            <a:avLst/>
          </a:prstGeom>
          <a:noFill/>
        </p:spPr>
        <p:txBody>
          <a:bodyPr wrap="square" rtlCol="0">
            <a:spAutoFit/>
          </a:bodyPr>
          <a:lstStyle/>
          <a:p>
            <a:r>
              <a:rPr lang="en-US" sz="1400" b="1" dirty="0">
                <a:latin typeface="Baskerville Old Face" panose="02020602080505020303" pitchFamily="18" charset="0"/>
              </a:rPr>
              <a:t>Significant Education Institution </a:t>
            </a:r>
          </a:p>
          <a:p>
            <a:r>
              <a:rPr lang="en-US" sz="1400" dirty="0">
                <a:latin typeface="Baskerville Old Face" panose="02020602080505020303" pitchFamily="18" charset="0"/>
              </a:rPr>
              <a:t>Located 7 miles from Downtown Lawrenceville, Southside Virginia Community College(SVCC), </a:t>
            </a:r>
            <a:r>
              <a:rPr lang="en-US" sz="1400" dirty="0" err="1">
                <a:latin typeface="Baskerville Old Face" panose="02020602080505020303" pitchFamily="18" charset="0"/>
              </a:rPr>
              <a:t>Christanna</a:t>
            </a:r>
            <a:r>
              <a:rPr lang="en-US" sz="1400" dirty="0">
                <a:latin typeface="Baskerville Old Face" panose="02020602080505020303" pitchFamily="18" charset="0"/>
              </a:rPr>
              <a:t> Campus, is a two-year institution of higher learning with an emphasis on dual enrollment students from local high schools, GED students, middle college students, and students needing technical training.  SVCC’s workforce development services (WDS) aligns education and economic development to extend workforce development courses, training and programs into the community.  WDS focuses on both customized and apprentice training opportunities.   </a:t>
            </a:r>
          </a:p>
        </p:txBody>
      </p:sp>
      <p:pic>
        <p:nvPicPr>
          <p:cNvPr id="58" name="Picture 2">
            <a:extLst>
              <a:ext uri="{FF2B5EF4-FFF2-40B4-BE49-F238E27FC236}">
                <a16:creationId xmlns:a16="http://schemas.microsoft.com/office/drawing/2014/main" id="{0DA5D6F7-F3CA-43E2-97B2-02C644F2A4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1771" y="3411173"/>
            <a:ext cx="2393592" cy="1284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0" name="Picture 3">
            <a:extLst>
              <a:ext uri="{FF2B5EF4-FFF2-40B4-BE49-F238E27FC236}">
                <a16:creationId xmlns:a16="http://schemas.microsoft.com/office/drawing/2014/main" id="{41CCAC5C-46BC-46A3-896A-34CA2FDBD5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0858" y="4906743"/>
            <a:ext cx="2404506" cy="1394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6" name="TextBox 15">
            <a:extLst>
              <a:ext uri="{FF2B5EF4-FFF2-40B4-BE49-F238E27FC236}">
                <a16:creationId xmlns:a16="http://schemas.microsoft.com/office/drawing/2014/main" id="{39B945C7-8D10-4BA4-846D-E6C3AC75D291}"/>
              </a:ext>
            </a:extLst>
          </p:cNvPr>
          <p:cNvSpPr txBox="1"/>
          <p:nvPr/>
        </p:nvSpPr>
        <p:spPr>
          <a:xfrm>
            <a:off x="1117716" y="5503066"/>
            <a:ext cx="3953193" cy="1231106"/>
          </a:xfrm>
          <a:prstGeom prst="rect">
            <a:avLst/>
          </a:prstGeom>
          <a:noFill/>
        </p:spPr>
        <p:txBody>
          <a:bodyPr wrap="square" rtlCol="0">
            <a:spAutoFit/>
          </a:bodyPr>
          <a:lstStyle/>
          <a:p>
            <a:r>
              <a:rPr lang="en-US" sz="1400" b="1" dirty="0">
                <a:latin typeface="Baskerville Old Face" panose="02020602080505020303" pitchFamily="18" charset="0"/>
                <a:cs typeface="Times New Roman" panose="02020603050405020304" pitchFamily="18" charset="0"/>
              </a:rPr>
              <a:t>Rural Small-Town Quality of Life </a:t>
            </a:r>
          </a:p>
          <a:p>
            <a:r>
              <a:rPr lang="en-US" sz="1400" dirty="0">
                <a:latin typeface="Baskerville Old Face" panose="02020602080505020303" pitchFamily="18" charset="0"/>
                <a:cs typeface="Times New Roman" panose="02020603050405020304" pitchFamily="18" charset="0"/>
              </a:rPr>
              <a:t>The Town of Lawrenceville, with its National Register Historic Downtown District, still maintains its small-town charm.</a:t>
            </a:r>
          </a:p>
          <a:p>
            <a:endParaRPr lang="en-US" dirty="0"/>
          </a:p>
        </p:txBody>
      </p:sp>
      <p:pic>
        <p:nvPicPr>
          <p:cNvPr id="52" name="Picture 51">
            <a:extLst>
              <a:ext uri="{FF2B5EF4-FFF2-40B4-BE49-F238E27FC236}">
                <a16:creationId xmlns:a16="http://schemas.microsoft.com/office/drawing/2014/main" id="{6006C7F9-F184-4FB5-98C0-11728E07BD9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700"/>
          <a:stretch/>
        </p:blipFill>
        <p:spPr bwMode="auto">
          <a:xfrm>
            <a:off x="9842640" y="3425168"/>
            <a:ext cx="1229547" cy="2876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52273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8316" y="0"/>
            <a:ext cx="5736179" cy="68878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27261"/>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12" name="Freeform: Shape 111">
            <a:extLst>
              <a:ext uri="{FF2B5EF4-FFF2-40B4-BE49-F238E27FC236}">
                <a16:creationId xmlns:a16="http://schemas.microsoft.com/office/drawing/2014/main" id="{F74922B1-9723-4C0E-B7BE-1F9D93467AE1}"/>
              </a:ext>
            </a:extLst>
          </p:cNvPr>
          <p:cNvSpPr/>
          <p:nvPr/>
        </p:nvSpPr>
        <p:spPr>
          <a:xfrm>
            <a:off x="6178751" y="141632"/>
            <a:ext cx="5465397" cy="6475385"/>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Baskerville Old Face" panose="02020602080505020303" pitchFamily="18" charset="0"/>
              </a:rPr>
              <a:t>D</a:t>
            </a:r>
          </a:p>
        </p:txBody>
      </p:sp>
      <p:sp>
        <p:nvSpPr>
          <p:cNvPr id="2" name="Rectangle 1">
            <a:extLst>
              <a:ext uri="{FF2B5EF4-FFF2-40B4-BE49-F238E27FC236}">
                <a16:creationId xmlns:a16="http://schemas.microsoft.com/office/drawing/2014/main" id="{4E43BF77-4563-44A8-AC4D-0EA2CB911749}"/>
              </a:ext>
            </a:extLst>
          </p:cNvPr>
          <p:cNvSpPr/>
          <p:nvPr/>
        </p:nvSpPr>
        <p:spPr>
          <a:xfrm>
            <a:off x="525676" y="154014"/>
            <a:ext cx="5405268" cy="64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2" name="TextBox 11">
            <a:extLst>
              <a:ext uri="{FF2B5EF4-FFF2-40B4-BE49-F238E27FC236}">
                <a16:creationId xmlns:a16="http://schemas.microsoft.com/office/drawing/2014/main" id="{236EB235-7C67-4D69-8CFD-742F3C553417}"/>
              </a:ext>
            </a:extLst>
          </p:cNvPr>
          <p:cNvSpPr txBox="1"/>
          <p:nvPr/>
        </p:nvSpPr>
        <p:spPr>
          <a:xfrm>
            <a:off x="7260771" y="529370"/>
            <a:ext cx="1817915" cy="369332"/>
          </a:xfrm>
          <a:prstGeom prst="rect">
            <a:avLst/>
          </a:prstGeom>
          <a:noFill/>
        </p:spPr>
        <p:txBody>
          <a:bodyPr wrap="square" rtlCol="0">
            <a:spAutoFit/>
          </a:bodyPr>
          <a:lstStyle/>
          <a:p>
            <a:pPr algn="ctr"/>
            <a:endParaRPr lang="en-US" b="1" dirty="0">
              <a:latin typeface="Baskerville Old Face" panose="02020602080505020303"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0D7E4A7F-AA8E-476D-AD26-111CD485F6F8}"/>
              </a:ext>
            </a:extLst>
          </p:cNvPr>
          <p:cNvSpPr/>
          <p:nvPr/>
        </p:nvSpPr>
        <p:spPr>
          <a:xfrm>
            <a:off x="377541" y="4598351"/>
            <a:ext cx="592707" cy="2096889"/>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8" name="TextBox 17">
            <a:extLst>
              <a:ext uri="{FF2B5EF4-FFF2-40B4-BE49-F238E27FC236}">
                <a16:creationId xmlns:a16="http://schemas.microsoft.com/office/drawing/2014/main" id="{C3F96E58-AF16-46A0-BBE8-5388E6743469}"/>
              </a:ext>
            </a:extLst>
          </p:cNvPr>
          <p:cNvSpPr txBox="1"/>
          <p:nvPr/>
        </p:nvSpPr>
        <p:spPr>
          <a:xfrm rot="10800000">
            <a:off x="470245" y="4463539"/>
            <a:ext cx="400110" cy="2256604"/>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Historical Sites </a:t>
            </a:r>
          </a:p>
        </p:txBody>
      </p:sp>
      <p:sp>
        <p:nvSpPr>
          <p:cNvPr id="56" name="TextBox 55">
            <a:extLst>
              <a:ext uri="{FF2B5EF4-FFF2-40B4-BE49-F238E27FC236}">
                <a16:creationId xmlns:a16="http://schemas.microsoft.com/office/drawing/2014/main" id="{E11BBD2B-43D4-4BB2-BB90-3D038B67525F}"/>
              </a:ext>
            </a:extLst>
          </p:cNvPr>
          <p:cNvSpPr txBox="1"/>
          <p:nvPr/>
        </p:nvSpPr>
        <p:spPr>
          <a:xfrm>
            <a:off x="937623" y="184933"/>
            <a:ext cx="4048674" cy="372311"/>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Historical Sites </a:t>
            </a:r>
            <a:endParaRPr lang="en-US" dirty="0">
              <a:latin typeface="Baskerville Old Face" panose="02020602080505020303" pitchFamily="18" charset="0"/>
            </a:endParaRPr>
          </a:p>
        </p:txBody>
      </p:sp>
      <p:sp>
        <p:nvSpPr>
          <p:cNvPr id="57" name="TextBox 56">
            <a:extLst>
              <a:ext uri="{FF2B5EF4-FFF2-40B4-BE49-F238E27FC236}">
                <a16:creationId xmlns:a16="http://schemas.microsoft.com/office/drawing/2014/main" id="{A3FF9C2B-1379-4CEB-B835-C24A7B476F61}"/>
              </a:ext>
            </a:extLst>
          </p:cNvPr>
          <p:cNvSpPr txBox="1"/>
          <p:nvPr/>
        </p:nvSpPr>
        <p:spPr>
          <a:xfrm>
            <a:off x="944776" y="485687"/>
            <a:ext cx="4197663" cy="3093154"/>
          </a:xfrm>
          <a:prstGeom prst="rect">
            <a:avLst/>
          </a:prstGeom>
          <a:noFill/>
        </p:spPr>
        <p:txBody>
          <a:bodyPr wrap="square" rtlCol="0">
            <a:spAutoFit/>
          </a:bodyPr>
          <a:lstStyle/>
          <a:p>
            <a:r>
              <a:rPr lang="en-US" sz="1300" dirty="0">
                <a:latin typeface="Baskerville Old Face" panose="02020602080505020303" pitchFamily="18" charset="0"/>
              </a:rPr>
              <a:t>Lawrenceville and Brunswick County  have an abundance of historical sites and other amenities.</a:t>
            </a:r>
            <a:r>
              <a:rPr lang="en-US" sz="1300" dirty="0">
                <a:latin typeface="Baskerville Old Face" panose="02020602080505020303" pitchFamily="18" charset="0"/>
                <a:cs typeface="Times New Roman" panose="02020603050405020304" pitchFamily="18" charset="0"/>
              </a:rPr>
              <a:t> </a:t>
            </a:r>
            <a:r>
              <a:rPr lang="en-US" sz="1300" dirty="0">
                <a:latin typeface="Baskerville Old Face" panose="02020602080505020303" pitchFamily="18" charset="0"/>
              </a:rPr>
              <a:t>There are presently twelve sites throughout the County listed on the National Register of Historic Places; these historical sites include: </a:t>
            </a:r>
            <a:r>
              <a:rPr lang="en-US" sz="1300" dirty="0">
                <a:latin typeface="Baskerville Old Face" panose="02020602080505020303" pitchFamily="18" charset="0"/>
                <a:cs typeface="Times New Roman" panose="02020603050405020304" pitchFamily="18" charset="0"/>
              </a:rPr>
              <a:t>Brunswick County Courthouse Square; Brunswick County Museum (on courthouse square); Fire Alarm Bell (municipal building grounds); Fort Christanna Historical Site (Fort Hill Rd.); Lawrenceville Methodist Church (W. Church St.); Oakwood Cemetery (W. 5th Ave. and Belt Rd.); Saint Paul’s College Campus; Sonny Wholey Memorial Park; South Main Street (between Main St. and town limits); St. Andrews Episcopal Church (W. Church St.); and Windsor Avenue (between W. Church St. and town limits).  Gholson Iron Bridge and Valentines Post Office are additional features within the County of Brunswick.  </a:t>
            </a:r>
          </a:p>
        </p:txBody>
      </p:sp>
      <p:pic>
        <p:nvPicPr>
          <p:cNvPr id="58" name="Picture 2" descr="Fort Christanna sign">
            <a:extLst>
              <a:ext uri="{FF2B5EF4-FFF2-40B4-BE49-F238E27FC236}">
                <a16:creationId xmlns:a16="http://schemas.microsoft.com/office/drawing/2014/main" id="{0F52EFD4-FB52-40ED-843A-8B6480C65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021" y="3543494"/>
            <a:ext cx="2034207" cy="140211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brunswick county va museum">
            <a:extLst>
              <a:ext uri="{FF2B5EF4-FFF2-40B4-BE49-F238E27FC236}">
                <a16:creationId xmlns:a16="http://schemas.microsoft.com/office/drawing/2014/main" id="{40A5FB6A-3644-43D5-9EE7-91FA4E326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338" y="3596029"/>
            <a:ext cx="1697900" cy="1323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 name="Picture 60" descr="phoca_thumb_l_BrunswickCountyCourthouse">
            <a:extLst>
              <a:ext uri="{FF2B5EF4-FFF2-40B4-BE49-F238E27FC236}">
                <a16:creationId xmlns:a16="http://schemas.microsoft.com/office/drawing/2014/main" id="{2278221F-F74B-4506-9518-3664D90BE0E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81989" y="5112714"/>
            <a:ext cx="1697900" cy="1323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2" name="Picture 9">
            <a:extLst>
              <a:ext uri="{FF2B5EF4-FFF2-40B4-BE49-F238E27FC236}">
                <a16:creationId xmlns:a16="http://schemas.microsoft.com/office/drawing/2014/main" id="{CA8A4C33-7A80-43C4-80F8-6917042875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1740" y="5129776"/>
            <a:ext cx="1982095" cy="1315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3" name="TextBox 62">
            <a:extLst>
              <a:ext uri="{FF2B5EF4-FFF2-40B4-BE49-F238E27FC236}">
                <a16:creationId xmlns:a16="http://schemas.microsoft.com/office/drawing/2014/main" id="{873EF331-C5EB-4A0E-A178-119F640CB280}"/>
              </a:ext>
            </a:extLst>
          </p:cNvPr>
          <p:cNvSpPr txBox="1"/>
          <p:nvPr/>
        </p:nvSpPr>
        <p:spPr>
          <a:xfrm>
            <a:off x="7063980" y="274443"/>
            <a:ext cx="4377238" cy="2739211"/>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Trails and Recreation </a:t>
            </a:r>
          </a:p>
          <a:p>
            <a:r>
              <a:rPr lang="en-US" sz="1400" dirty="0">
                <a:latin typeface="Baskerville Old Face" panose="02020602080505020303" pitchFamily="18" charset="0"/>
                <a:cs typeface="Times New Roman" panose="02020603050405020304" pitchFamily="18" charset="0"/>
              </a:rPr>
              <a:t>Brunswick County offers residents and visitors a variety of trail and recreational opportunities; these infrastructures include the following: Tobacco Heritage Trail, Civil Rights in Education Heritage Trail, Virginia Birding and Wildlife Trail, Meherrin River, Brunswick Lake, County Park at Great Creek Watershed, Lake Gaston, Lake Phoenix, and Nottoway River.  The Tobacco Heritage Trail was converted from abandoned railroad beds, and Lawrenceville serves as the trailhead for the longest portion of the trail. </a:t>
            </a:r>
          </a:p>
          <a:p>
            <a:endParaRPr lang="en-US" sz="1400" dirty="0">
              <a:latin typeface="Baskerville Old Face" panose="02020602080505020303"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272A43AA-3241-40E6-A13B-A04D51B256C3}"/>
              </a:ext>
            </a:extLst>
          </p:cNvPr>
          <p:cNvSpPr txBox="1"/>
          <p:nvPr/>
        </p:nvSpPr>
        <p:spPr>
          <a:xfrm>
            <a:off x="6879237" y="199856"/>
            <a:ext cx="4508525"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 </a:t>
            </a:r>
            <a:endParaRPr lang="en-US" dirty="0">
              <a:latin typeface="Baskerville Old Face" panose="02020602080505020303" pitchFamily="18" charset="0"/>
            </a:endParaRPr>
          </a:p>
        </p:txBody>
      </p:sp>
      <p:pic>
        <p:nvPicPr>
          <p:cNvPr id="65" name="Picture 64">
            <a:extLst>
              <a:ext uri="{FF2B5EF4-FFF2-40B4-BE49-F238E27FC236}">
                <a16:creationId xmlns:a16="http://schemas.microsoft.com/office/drawing/2014/main" id="{52653A0C-E896-46E0-B5FF-F871BB1454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0490" y="2864000"/>
            <a:ext cx="1917861" cy="128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6" name="Picture 65">
            <a:extLst>
              <a:ext uri="{FF2B5EF4-FFF2-40B4-BE49-F238E27FC236}">
                <a16:creationId xmlns:a16="http://schemas.microsoft.com/office/drawing/2014/main" id="{3AFD4349-2736-4D02-B67C-CCED337EFA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7533" y="2834672"/>
            <a:ext cx="1888542" cy="1449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1" name="TextBox 50">
            <a:extLst>
              <a:ext uri="{FF2B5EF4-FFF2-40B4-BE49-F238E27FC236}">
                <a16:creationId xmlns:a16="http://schemas.microsoft.com/office/drawing/2014/main" id="{F0349A5D-D25C-44FD-9CD8-A43EB6EA172D}"/>
              </a:ext>
            </a:extLst>
          </p:cNvPr>
          <p:cNvSpPr txBox="1"/>
          <p:nvPr/>
        </p:nvSpPr>
        <p:spPr>
          <a:xfrm rot="10800000">
            <a:off x="11365564" y="4607868"/>
            <a:ext cx="400110" cy="2256604"/>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Trails &amp; Recreation </a:t>
            </a:r>
          </a:p>
        </p:txBody>
      </p:sp>
      <p:grpSp>
        <p:nvGrpSpPr>
          <p:cNvPr id="7" name="Group 6">
            <a:extLst>
              <a:ext uri="{FF2B5EF4-FFF2-40B4-BE49-F238E27FC236}">
                <a16:creationId xmlns:a16="http://schemas.microsoft.com/office/drawing/2014/main" id="{F7D9503E-DB25-4558-A86F-05F8AB637875}"/>
              </a:ext>
            </a:extLst>
          </p:cNvPr>
          <p:cNvGrpSpPr/>
          <p:nvPr/>
        </p:nvGrpSpPr>
        <p:grpSpPr>
          <a:xfrm>
            <a:off x="7040489" y="4648148"/>
            <a:ext cx="4115585" cy="1518735"/>
            <a:chOff x="7140320" y="5903622"/>
            <a:chExt cx="4103483" cy="1380904"/>
          </a:xfrm>
        </p:grpSpPr>
        <p:pic>
          <p:nvPicPr>
            <p:cNvPr id="54" name="Picture 53">
              <a:extLst>
                <a:ext uri="{FF2B5EF4-FFF2-40B4-BE49-F238E27FC236}">
                  <a16:creationId xmlns:a16="http://schemas.microsoft.com/office/drawing/2014/main" id="{6E6D701F-0EDC-41B1-A183-5EB216F3BF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0320" y="5903622"/>
              <a:ext cx="1912221" cy="1358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 name="Picture 3">
              <a:extLst>
                <a:ext uri="{FF2B5EF4-FFF2-40B4-BE49-F238E27FC236}">
                  <a16:creationId xmlns:a16="http://schemas.microsoft.com/office/drawing/2014/main" id="{BCB0110B-D325-4805-9190-310CA66A4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50552" y="5930041"/>
              <a:ext cx="1893251" cy="1354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67" name="Picture 66">
            <a:extLst>
              <a:ext uri="{FF2B5EF4-FFF2-40B4-BE49-F238E27FC236}">
                <a16:creationId xmlns:a16="http://schemas.microsoft.com/office/drawing/2014/main" id="{0C60B197-87F7-443D-9C88-4C0151F5CF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60447" y="3781250"/>
            <a:ext cx="1621224" cy="1161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630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9397" y="0"/>
            <a:ext cx="573617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08600"/>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12" name="Freeform: Shape 111">
            <a:extLst>
              <a:ext uri="{FF2B5EF4-FFF2-40B4-BE49-F238E27FC236}">
                <a16:creationId xmlns:a16="http://schemas.microsoft.com/office/drawing/2014/main" id="{F74922B1-9723-4C0E-B7BE-1F9D93467AE1}"/>
              </a:ext>
            </a:extLst>
          </p:cNvPr>
          <p:cNvSpPr/>
          <p:nvPr/>
        </p:nvSpPr>
        <p:spPr>
          <a:xfrm>
            <a:off x="6178464" y="157287"/>
            <a:ext cx="5465398" cy="6475385"/>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Baskerville Old Face" panose="02020602080505020303" pitchFamily="18" charset="0"/>
              </a:rPr>
              <a:t>D</a:t>
            </a:r>
          </a:p>
        </p:txBody>
      </p:sp>
      <p:sp>
        <p:nvSpPr>
          <p:cNvPr id="2" name="Rectangle 1">
            <a:extLst>
              <a:ext uri="{FF2B5EF4-FFF2-40B4-BE49-F238E27FC236}">
                <a16:creationId xmlns:a16="http://schemas.microsoft.com/office/drawing/2014/main" id="{4E43BF77-4563-44A8-AC4D-0EA2CB911749}"/>
              </a:ext>
            </a:extLst>
          </p:cNvPr>
          <p:cNvSpPr/>
          <p:nvPr/>
        </p:nvSpPr>
        <p:spPr>
          <a:xfrm>
            <a:off x="564824" y="154014"/>
            <a:ext cx="5405268" cy="64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2" name="TextBox 11">
            <a:extLst>
              <a:ext uri="{FF2B5EF4-FFF2-40B4-BE49-F238E27FC236}">
                <a16:creationId xmlns:a16="http://schemas.microsoft.com/office/drawing/2014/main" id="{236EB235-7C67-4D69-8CFD-742F3C553417}"/>
              </a:ext>
            </a:extLst>
          </p:cNvPr>
          <p:cNvSpPr txBox="1"/>
          <p:nvPr/>
        </p:nvSpPr>
        <p:spPr>
          <a:xfrm>
            <a:off x="7260771" y="529370"/>
            <a:ext cx="1817915" cy="369332"/>
          </a:xfrm>
          <a:prstGeom prst="rect">
            <a:avLst/>
          </a:prstGeom>
          <a:noFill/>
        </p:spPr>
        <p:txBody>
          <a:bodyPr wrap="square" rtlCol="0">
            <a:spAutoFit/>
          </a:bodyPr>
          <a:lstStyle/>
          <a:p>
            <a:pPr algn="ctr"/>
            <a:endParaRPr lang="en-US" b="1" dirty="0">
              <a:latin typeface="Baskerville Old Face" panose="02020602080505020303"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9CAB6883-64C9-4215-B3BC-22885092B31F}"/>
              </a:ext>
            </a:extLst>
          </p:cNvPr>
          <p:cNvSpPr/>
          <p:nvPr/>
        </p:nvSpPr>
        <p:spPr>
          <a:xfrm>
            <a:off x="377541" y="4598351"/>
            <a:ext cx="592707" cy="2096889"/>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1" name="TextBox 20">
            <a:extLst>
              <a:ext uri="{FF2B5EF4-FFF2-40B4-BE49-F238E27FC236}">
                <a16:creationId xmlns:a16="http://schemas.microsoft.com/office/drawing/2014/main" id="{2AA56729-1ADC-4D5B-A47F-57BDC6032E5F}"/>
              </a:ext>
            </a:extLst>
          </p:cNvPr>
          <p:cNvSpPr txBox="1"/>
          <p:nvPr/>
        </p:nvSpPr>
        <p:spPr>
          <a:xfrm>
            <a:off x="592226" y="154014"/>
            <a:ext cx="4508525"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 </a:t>
            </a:r>
            <a:endParaRPr lang="en-US" dirty="0">
              <a:latin typeface="Baskerville Old Face" panose="02020602080505020303" pitchFamily="18" charset="0"/>
            </a:endParaRPr>
          </a:p>
        </p:txBody>
      </p:sp>
      <p:sp>
        <p:nvSpPr>
          <p:cNvPr id="29" name="TextBox 28">
            <a:extLst>
              <a:ext uri="{FF2B5EF4-FFF2-40B4-BE49-F238E27FC236}">
                <a16:creationId xmlns:a16="http://schemas.microsoft.com/office/drawing/2014/main" id="{9FD4A1F1-224F-44CE-B504-136A22370AE5}"/>
              </a:ext>
            </a:extLst>
          </p:cNvPr>
          <p:cNvSpPr txBox="1"/>
          <p:nvPr/>
        </p:nvSpPr>
        <p:spPr>
          <a:xfrm>
            <a:off x="7727632" y="5255932"/>
            <a:ext cx="3117577" cy="369332"/>
          </a:xfrm>
          <a:prstGeom prst="rect">
            <a:avLst/>
          </a:prstGeom>
          <a:noFill/>
        </p:spPr>
        <p:txBody>
          <a:bodyPr wrap="square" rtlCol="0">
            <a:spAutoFit/>
          </a:bodyPr>
          <a:lstStyle/>
          <a:p>
            <a:endParaRPr lang="en-US" dirty="0">
              <a:latin typeface="Baskerville Old Face" panose="02020602080505020303" pitchFamily="18" charset="0"/>
            </a:endParaRPr>
          </a:p>
        </p:txBody>
      </p:sp>
      <p:sp>
        <p:nvSpPr>
          <p:cNvPr id="30" name="TextBox 29">
            <a:extLst>
              <a:ext uri="{FF2B5EF4-FFF2-40B4-BE49-F238E27FC236}">
                <a16:creationId xmlns:a16="http://schemas.microsoft.com/office/drawing/2014/main" id="{9CBD9C9E-EFC2-42FD-81E1-43AA58A06CF5}"/>
              </a:ext>
            </a:extLst>
          </p:cNvPr>
          <p:cNvSpPr txBox="1"/>
          <p:nvPr/>
        </p:nvSpPr>
        <p:spPr>
          <a:xfrm>
            <a:off x="5638800" y="2660650"/>
            <a:ext cx="914400" cy="369332"/>
          </a:xfrm>
          <a:prstGeom prst="rect">
            <a:avLst/>
          </a:prstGeom>
          <a:noFill/>
        </p:spPr>
        <p:txBody>
          <a:bodyPr wrap="square" rtlCol="0">
            <a:spAutoFit/>
          </a:bodyPr>
          <a:lstStyle/>
          <a:p>
            <a:endParaRPr lang="en-US" dirty="0">
              <a:latin typeface="Baskerville Old Face" panose="02020602080505020303" pitchFamily="18" charset="0"/>
            </a:endParaRPr>
          </a:p>
        </p:txBody>
      </p:sp>
      <p:sp>
        <p:nvSpPr>
          <p:cNvPr id="60" name="TextBox 59">
            <a:extLst>
              <a:ext uri="{FF2B5EF4-FFF2-40B4-BE49-F238E27FC236}">
                <a16:creationId xmlns:a16="http://schemas.microsoft.com/office/drawing/2014/main" id="{58F6ADEB-5891-476C-BD01-B850EC748F1C}"/>
              </a:ext>
            </a:extLst>
          </p:cNvPr>
          <p:cNvSpPr txBox="1"/>
          <p:nvPr/>
        </p:nvSpPr>
        <p:spPr>
          <a:xfrm>
            <a:off x="1091356" y="318323"/>
            <a:ext cx="3783469"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Existing Businesses </a:t>
            </a:r>
            <a:endParaRPr lang="en-US" dirty="0">
              <a:latin typeface="Baskerville Old Face" panose="02020602080505020303" pitchFamily="18" charset="0"/>
            </a:endParaRPr>
          </a:p>
        </p:txBody>
      </p:sp>
      <p:sp>
        <p:nvSpPr>
          <p:cNvPr id="61" name="TextBox 60">
            <a:extLst>
              <a:ext uri="{FF2B5EF4-FFF2-40B4-BE49-F238E27FC236}">
                <a16:creationId xmlns:a16="http://schemas.microsoft.com/office/drawing/2014/main" id="{D3CDD419-25E9-4FF1-ABA3-3AC8F88059D7}"/>
              </a:ext>
            </a:extLst>
          </p:cNvPr>
          <p:cNvSpPr txBox="1"/>
          <p:nvPr/>
        </p:nvSpPr>
        <p:spPr>
          <a:xfrm>
            <a:off x="1001531" y="618356"/>
            <a:ext cx="4154817" cy="954107"/>
          </a:xfrm>
          <a:prstGeom prst="rect">
            <a:avLst/>
          </a:prstGeom>
          <a:noFill/>
        </p:spPr>
        <p:txBody>
          <a:bodyPr wrap="square" rtlCol="0">
            <a:spAutoFit/>
          </a:bodyPr>
          <a:lstStyle/>
          <a:p>
            <a:r>
              <a:rPr lang="en-US" sz="1400" dirty="0">
                <a:latin typeface="Baskerville Old Face" panose="02020602080505020303" pitchFamily="18" charset="0"/>
              </a:rPr>
              <a:t>The Town of Lawrenceville has a variety of prosperous businesses.  Our tax incentives, location, demographics, and amenities within the surrounding areas allow businesses to grow and thrive.</a:t>
            </a:r>
          </a:p>
        </p:txBody>
      </p:sp>
      <p:sp>
        <p:nvSpPr>
          <p:cNvPr id="62" name="TextBox 61">
            <a:extLst>
              <a:ext uri="{FF2B5EF4-FFF2-40B4-BE49-F238E27FC236}">
                <a16:creationId xmlns:a16="http://schemas.microsoft.com/office/drawing/2014/main" id="{47EB2645-2EC5-4FCC-A8F5-BA7AE72912C8}"/>
              </a:ext>
            </a:extLst>
          </p:cNvPr>
          <p:cNvSpPr txBox="1"/>
          <p:nvPr/>
        </p:nvSpPr>
        <p:spPr>
          <a:xfrm>
            <a:off x="1808508" y="4305668"/>
            <a:ext cx="2561558"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Business Opportunities </a:t>
            </a:r>
          </a:p>
        </p:txBody>
      </p:sp>
      <p:pic>
        <p:nvPicPr>
          <p:cNvPr id="63" name="Picture 62" descr="A picture containing text, sky, road, outdoor&#10;&#10;Description automatically generated">
            <a:extLst>
              <a:ext uri="{FF2B5EF4-FFF2-40B4-BE49-F238E27FC236}">
                <a16:creationId xmlns:a16="http://schemas.microsoft.com/office/drawing/2014/main" id="{D0EB396F-796E-469E-B911-1F0125F35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220" y="1852626"/>
            <a:ext cx="1778639" cy="1031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4" name="Picture 63">
            <a:extLst>
              <a:ext uri="{FF2B5EF4-FFF2-40B4-BE49-F238E27FC236}">
                <a16:creationId xmlns:a16="http://schemas.microsoft.com/office/drawing/2014/main" id="{6F06C1F5-3A58-4D40-9343-B32898976B4D}"/>
              </a:ext>
            </a:extLst>
          </p:cNvPr>
          <p:cNvPicPr>
            <a:picLocks noChangeAspect="1"/>
          </p:cNvPicPr>
          <p:nvPr/>
        </p:nvPicPr>
        <p:blipFill rotWithShape="1">
          <a:blip r:embed="rId4"/>
          <a:srcRect t="17792" r="22656" b="13820"/>
          <a:stretch/>
        </p:blipFill>
        <p:spPr>
          <a:xfrm>
            <a:off x="3128602" y="1852626"/>
            <a:ext cx="1746223" cy="1049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5" name="TextBox 64">
            <a:extLst>
              <a:ext uri="{FF2B5EF4-FFF2-40B4-BE49-F238E27FC236}">
                <a16:creationId xmlns:a16="http://schemas.microsoft.com/office/drawing/2014/main" id="{68FA1C8B-D1D0-487D-B476-4BCC73526BF6}"/>
              </a:ext>
            </a:extLst>
          </p:cNvPr>
          <p:cNvSpPr txBox="1"/>
          <p:nvPr/>
        </p:nvSpPr>
        <p:spPr>
          <a:xfrm>
            <a:off x="1062178" y="4597703"/>
            <a:ext cx="4076433" cy="1877437"/>
          </a:xfrm>
          <a:prstGeom prst="rect">
            <a:avLst/>
          </a:prstGeom>
          <a:noFill/>
        </p:spPr>
        <p:txBody>
          <a:bodyPr wrap="square" rtlCol="0">
            <a:spAutoFit/>
          </a:bodyPr>
          <a:lstStyle/>
          <a:p>
            <a:r>
              <a:rPr lang="en-US" sz="1400" dirty="0">
                <a:latin typeface="Baskerville Old Face" panose="02020602080505020303" pitchFamily="18" charset="0"/>
              </a:rPr>
              <a:t>There is a variety of business opportunities for prospective owners and/or developers in Downtown Lawrenceville.  Lawrenceville is rich with business opportunities using existing available buildings such as: an art  studio; martial arts and/or dance studio; ice cream parlor; meat market; health food store; sporting goods store; and dry cleaners.</a:t>
            </a:r>
          </a:p>
          <a:p>
            <a:endParaRPr lang="en-US" dirty="0">
              <a:latin typeface="Baskerville Old Face" panose="02020602080505020303" pitchFamily="18" charset="0"/>
            </a:endParaRPr>
          </a:p>
        </p:txBody>
      </p:sp>
      <p:pic>
        <p:nvPicPr>
          <p:cNvPr id="66" name="Picture 65">
            <a:extLst>
              <a:ext uri="{FF2B5EF4-FFF2-40B4-BE49-F238E27FC236}">
                <a16:creationId xmlns:a16="http://schemas.microsoft.com/office/drawing/2014/main" id="{4D1EFB7D-5324-4D66-904A-79A8BC9EA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602" y="3074592"/>
            <a:ext cx="1778639" cy="1115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7" name="Picture 66">
            <a:extLst>
              <a:ext uri="{FF2B5EF4-FFF2-40B4-BE49-F238E27FC236}">
                <a16:creationId xmlns:a16="http://schemas.microsoft.com/office/drawing/2014/main" id="{33E852BC-84CA-459B-9123-89C0504C1D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0349" y="3074592"/>
            <a:ext cx="1785110" cy="1118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8" name="TextBox 67">
            <a:extLst>
              <a:ext uri="{FF2B5EF4-FFF2-40B4-BE49-F238E27FC236}">
                <a16:creationId xmlns:a16="http://schemas.microsoft.com/office/drawing/2014/main" id="{FCC5FF9F-1CF2-4829-A58F-FBF88C015423}"/>
              </a:ext>
            </a:extLst>
          </p:cNvPr>
          <p:cNvSpPr txBox="1"/>
          <p:nvPr/>
        </p:nvSpPr>
        <p:spPr>
          <a:xfrm rot="10800000">
            <a:off x="346915" y="4675000"/>
            <a:ext cx="615553" cy="1875850"/>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Existing Businesses &amp; Business Opportunities </a:t>
            </a:r>
          </a:p>
        </p:txBody>
      </p:sp>
      <p:sp>
        <p:nvSpPr>
          <p:cNvPr id="55" name="TextBox 54">
            <a:extLst>
              <a:ext uri="{FF2B5EF4-FFF2-40B4-BE49-F238E27FC236}">
                <a16:creationId xmlns:a16="http://schemas.microsoft.com/office/drawing/2014/main" id="{9464BD6E-F707-490D-BFBC-23E157408526}"/>
              </a:ext>
            </a:extLst>
          </p:cNvPr>
          <p:cNvSpPr txBox="1"/>
          <p:nvPr/>
        </p:nvSpPr>
        <p:spPr>
          <a:xfrm>
            <a:off x="6935818" y="314188"/>
            <a:ext cx="4505151" cy="400110"/>
          </a:xfrm>
          <a:prstGeom prst="rect">
            <a:avLst/>
          </a:prstGeom>
          <a:noFill/>
        </p:spPr>
        <p:txBody>
          <a:bodyPr wrap="square" rtlCol="0">
            <a:spAutoFit/>
          </a:bodyPr>
          <a:lstStyle/>
          <a:p>
            <a:pPr algn="ctr"/>
            <a:r>
              <a:rPr lang="en-US" sz="2000" b="1" dirty="0">
                <a:solidFill>
                  <a:schemeClr val="tx2">
                    <a:lumMod val="75000"/>
                  </a:schemeClr>
                </a:solidFill>
                <a:latin typeface="Baskerville Old Face" panose="02020602080505020303" pitchFamily="18" charset="0"/>
              </a:rPr>
              <a:t>Land Use by Primary Building Type</a:t>
            </a:r>
          </a:p>
        </p:txBody>
      </p:sp>
      <p:sp>
        <p:nvSpPr>
          <p:cNvPr id="56" name="TextBox 55">
            <a:extLst>
              <a:ext uri="{FF2B5EF4-FFF2-40B4-BE49-F238E27FC236}">
                <a16:creationId xmlns:a16="http://schemas.microsoft.com/office/drawing/2014/main" id="{3B6FCDA3-B1FE-46B6-BB8C-639AA4C04CB8}"/>
              </a:ext>
            </a:extLst>
          </p:cNvPr>
          <p:cNvSpPr txBox="1"/>
          <p:nvPr/>
        </p:nvSpPr>
        <p:spPr>
          <a:xfrm>
            <a:off x="7402722" y="4642598"/>
            <a:ext cx="3613683" cy="1754326"/>
          </a:xfrm>
          <a:prstGeom prst="rect">
            <a:avLst/>
          </a:prstGeom>
          <a:noFill/>
        </p:spPr>
        <p:txBody>
          <a:bodyPr wrap="square" rtlCol="0">
            <a:spAutoFit/>
          </a:bodyPr>
          <a:lstStyle/>
          <a:p>
            <a:r>
              <a:rPr lang="en-US" sz="1800" dirty="0">
                <a:latin typeface="Baskerville Old Face" panose="02020602080505020303" pitchFamily="18" charset="0"/>
              </a:rPr>
              <a:t>Properties that are currently </a:t>
            </a:r>
            <a:r>
              <a:rPr lang="en-US" sz="1800" dirty="0" err="1">
                <a:latin typeface="Baskerville Old Face" panose="02020602080505020303" pitchFamily="18" charset="0"/>
              </a:rPr>
              <a:t>unzoned</a:t>
            </a:r>
            <a:r>
              <a:rPr lang="en-US" sz="1800" dirty="0">
                <a:latin typeface="Baskerville Old Face" panose="02020602080505020303" pitchFamily="18" charset="0"/>
              </a:rPr>
              <a:t> or zoned agricultural that are in the northeast and southwest parts of town and which may be suitable for commercial and industrial use will be subject for rezoning.  </a:t>
            </a:r>
          </a:p>
        </p:txBody>
      </p:sp>
      <p:pic>
        <p:nvPicPr>
          <p:cNvPr id="57" name="Picture 56">
            <a:extLst>
              <a:ext uri="{FF2B5EF4-FFF2-40B4-BE49-F238E27FC236}">
                <a16:creationId xmlns:a16="http://schemas.microsoft.com/office/drawing/2014/main" id="{40DB110D-0543-4162-A6F4-17BC94F268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5081" y="808847"/>
            <a:ext cx="3441463" cy="3788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8" name="TextBox 57">
            <a:extLst>
              <a:ext uri="{FF2B5EF4-FFF2-40B4-BE49-F238E27FC236}">
                <a16:creationId xmlns:a16="http://schemas.microsoft.com/office/drawing/2014/main" id="{0CE0EB89-B6EF-4F05-8E12-390D7A3D60A1}"/>
              </a:ext>
            </a:extLst>
          </p:cNvPr>
          <p:cNvSpPr txBox="1"/>
          <p:nvPr/>
        </p:nvSpPr>
        <p:spPr>
          <a:xfrm rot="10800000">
            <a:off x="11277580" y="4794208"/>
            <a:ext cx="615553" cy="1835191"/>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Land Use by             Building Type</a:t>
            </a:r>
          </a:p>
        </p:txBody>
      </p:sp>
    </p:spTree>
    <p:extLst>
      <p:ext uri="{BB962C8B-B14F-4D97-AF65-F5344CB8AC3E}">
        <p14:creationId xmlns:p14="http://schemas.microsoft.com/office/powerpoint/2010/main" val="20213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9397" y="0"/>
            <a:ext cx="573617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27261"/>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12" name="Freeform: Shape 111">
            <a:extLst>
              <a:ext uri="{FF2B5EF4-FFF2-40B4-BE49-F238E27FC236}">
                <a16:creationId xmlns:a16="http://schemas.microsoft.com/office/drawing/2014/main" id="{F74922B1-9723-4C0E-B7BE-1F9D93467AE1}"/>
              </a:ext>
            </a:extLst>
          </p:cNvPr>
          <p:cNvSpPr/>
          <p:nvPr/>
        </p:nvSpPr>
        <p:spPr>
          <a:xfrm>
            <a:off x="6178466" y="154014"/>
            <a:ext cx="5465398" cy="6475385"/>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Baskerville Old Face" panose="02020602080505020303" pitchFamily="18" charset="0"/>
              </a:rPr>
              <a:t>D</a:t>
            </a:r>
          </a:p>
        </p:txBody>
      </p:sp>
      <p:sp>
        <p:nvSpPr>
          <p:cNvPr id="2" name="Rectangle 1">
            <a:extLst>
              <a:ext uri="{FF2B5EF4-FFF2-40B4-BE49-F238E27FC236}">
                <a16:creationId xmlns:a16="http://schemas.microsoft.com/office/drawing/2014/main" id="{4E43BF77-4563-44A8-AC4D-0EA2CB911749}"/>
              </a:ext>
            </a:extLst>
          </p:cNvPr>
          <p:cNvSpPr/>
          <p:nvPr/>
        </p:nvSpPr>
        <p:spPr>
          <a:xfrm>
            <a:off x="525676" y="154013"/>
            <a:ext cx="5405268" cy="64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2" name="TextBox 11">
            <a:extLst>
              <a:ext uri="{FF2B5EF4-FFF2-40B4-BE49-F238E27FC236}">
                <a16:creationId xmlns:a16="http://schemas.microsoft.com/office/drawing/2014/main" id="{236EB235-7C67-4D69-8CFD-742F3C553417}"/>
              </a:ext>
            </a:extLst>
          </p:cNvPr>
          <p:cNvSpPr txBox="1"/>
          <p:nvPr/>
        </p:nvSpPr>
        <p:spPr>
          <a:xfrm>
            <a:off x="7260771" y="529370"/>
            <a:ext cx="1817915" cy="369332"/>
          </a:xfrm>
          <a:prstGeom prst="rect">
            <a:avLst/>
          </a:prstGeom>
          <a:noFill/>
        </p:spPr>
        <p:txBody>
          <a:bodyPr wrap="square" rtlCol="0">
            <a:spAutoFit/>
          </a:bodyPr>
          <a:lstStyle/>
          <a:p>
            <a:pPr algn="ctr"/>
            <a:endParaRPr lang="en-US" b="1" dirty="0">
              <a:latin typeface="Baskerville Old Face" panose="02020602080505020303"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41CC526D-7DBB-4B21-9AF1-AE33E825791F}"/>
              </a:ext>
            </a:extLst>
          </p:cNvPr>
          <p:cNvSpPr/>
          <p:nvPr/>
        </p:nvSpPr>
        <p:spPr>
          <a:xfrm>
            <a:off x="377541" y="4598351"/>
            <a:ext cx="592707" cy="2096889"/>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9" name="TextBox 48">
            <a:extLst>
              <a:ext uri="{FF2B5EF4-FFF2-40B4-BE49-F238E27FC236}">
                <a16:creationId xmlns:a16="http://schemas.microsoft.com/office/drawing/2014/main" id="{1529969E-420B-4F0C-BA43-A07D708A190B}"/>
              </a:ext>
            </a:extLst>
          </p:cNvPr>
          <p:cNvSpPr txBox="1"/>
          <p:nvPr/>
        </p:nvSpPr>
        <p:spPr>
          <a:xfrm>
            <a:off x="947237" y="335623"/>
            <a:ext cx="3952208" cy="400110"/>
          </a:xfrm>
          <a:prstGeom prst="rect">
            <a:avLst/>
          </a:prstGeom>
          <a:noFill/>
        </p:spPr>
        <p:txBody>
          <a:bodyPr wrap="square" rtlCol="0">
            <a:spAutoFit/>
          </a:bodyPr>
          <a:lstStyle/>
          <a:p>
            <a:pPr algn="ctr"/>
            <a:r>
              <a:rPr lang="en-US" sz="2000" b="1" dirty="0">
                <a:solidFill>
                  <a:schemeClr val="tx2">
                    <a:lumMod val="75000"/>
                  </a:schemeClr>
                </a:solidFill>
                <a:latin typeface="Baskerville Old Face" panose="02020602080505020303" pitchFamily="18" charset="0"/>
              </a:rPr>
              <a:t>Future Land Use: Zoning</a:t>
            </a:r>
          </a:p>
        </p:txBody>
      </p:sp>
      <p:sp>
        <p:nvSpPr>
          <p:cNvPr id="51" name="TextBox 50">
            <a:extLst>
              <a:ext uri="{FF2B5EF4-FFF2-40B4-BE49-F238E27FC236}">
                <a16:creationId xmlns:a16="http://schemas.microsoft.com/office/drawing/2014/main" id="{D462DC7C-A961-4FF9-86AD-BE9411810341}"/>
              </a:ext>
            </a:extLst>
          </p:cNvPr>
          <p:cNvSpPr txBox="1"/>
          <p:nvPr/>
        </p:nvSpPr>
        <p:spPr>
          <a:xfrm>
            <a:off x="1157152" y="4577019"/>
            <a:ext cx="3532377" cy="1477328"/>
          </a:xfrm>
          <a:prstGeom prst="rect">
            <a:avLst/>
          </a:prstGeom>
          <a:noFill/>
        </p:spPr>
        <p:txBody>
          <a:bodyPr wrap="square">
            <a:spAutoFit/>
          </a:bodyPr>
          <a:lstStyle/>
          <a:p>
            <a:r>
              <a:rPr lang="en-US" sz="1800" dirty="0">
                <a:latin typeface="Baskerville Old Face" panose="02020602080505020303" pitchFamily="18" charset="0"/>
              </a:rPr>
              <a:t>Under certain circumstances and to encourage certain types of development, the Town would consider certain changes to its land use plan and zoning ordinance.</a:t>
            </a:r>
            <a:endParaRPr lang="en-US" sz="1800" dirty="0">
              <a:effectLst/>
              <a:latin typeface="Baskerville Old Face" panose="02020602080505020303" pitchFamily="18" charset="0"/>
              <a:ea typeface="Calibri" panose="020F0502020204030204" pitchFamily="34" charset="0"/>
              <a:cs typeface="Times New Roman" panose="02020603050405020304" pitchFamily="18" charset="0"/>
            </a:endParaRPr>
          </a:p>
        </p:txBody>
      </p:sp>
      <p:pic>
        <p:nvPicPr>
          <p:cNvPr id="52" name="Picture 51">
            <a:extLst>
              <a:ext uri="{FF2B5EF4-FFF2-40B4-BE49-F238E27FC236}">
                <a16:creationId xmlns:a16="http://schemas.microsoft.com/office/drawing/2014/main" id="{170D7D25-05C0-42C1-B2C6-A211F3A77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422" y="830282"/>
            <a:ext cx="3333838" cy="3624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5" name="TextBox 54">
            <a:extLst>
              <a:ext uri="{FF2B5EF4-FFF2-40B4-BE49-F238E27FC236}">
                <a16:creationId xmlns:a16="http://schemas.microsoft.com/office/drawing/2014/main" id="{914F3B8C-4559-49F2-8AC9-0483DB5C8C92}"/>
              </a:ext>
            </a:extLst>
          </p:cNvPr>
          <p:cNvSpPr txBox="1"/>
          <p:nvPr/>
        </p:nvSpPr>
        <p:spPr>
          <a:xfrm rot="10800000">
            <a:off x="463536" y="4789750"/>
            <a:ext cx="400110" cy="1696614"/>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Future Land Use</a:t>
            </a:r>
          </a:p>
        </p:txBody>
      </p:sp>
      <p:sp>
        <p:nvSpPr>
          <p:cNvPr id="56" name="TextBox 55">
            <a:extLst>
              <a:ext uri="{FF2B5EF4-FFF2-40B4-BE49-F238E27FC236}">
                <a16:creationId xmlns:a16="http://schemas.microsoft.com/office/drawing/2014/main" id="{186F1FA2-5C85-476F-9349-A8A471C0E2EE}"/>
              </a:ext>
            </a:extLst>
          </p:cNvPr>
          <p:cNvSpPr txBox="1"/>
          <p:nvPr/>
        </p:nvSpPr>
        <p:spPr>
          <a:xfrm>
            <a:off x="6908969" y="197632"/>
            <a:ext cx="4505151" cy="400110"/>
          </a:xfrm>
          <a:prstGeom prst="rect">
            <a:avLst/>
          </a:prstGeom>
          <a:noFill/>
        </p:spPr>
        <p:txBody>
          <a:bodyPr wrap="square" rtlCol="0">
            <a:spAutoFit/>
          </a:bodyPr>
          <a:lstStyle/>
          <a:p>
            <a:pPr algn="ctr"/>
            <a:r>
              <a:rPr lang="en-US" sz="2000" b="1" dirty="0">
                <a:latin typeface="Baskerville Old Face" panose="02020602080505020303" pitchFamily="18" charset="0"/>
              </a:rPr>
              <a:t>Resources</a:t>
            </a:r>
            <a:r>
              <a:rPr lang="en-US" sz="2000" b="1" dirty="0">
                <a:solidFill>
                  <a:schemeClr val="tx2">
                    <a:lumMod val="75000"/>
                  </a:schemeClr>
                </a:solidFill>
                <a:latin typeface="Baskerville Old Face" panose="02020602080505020303" pitchFamily="18" charset="0"/>
              </a:rPr>
              <a:t> </a:t>
            </a:r>
          </a:p>
        </p:txBody>
      </p:sp>
      <p:sp>
        <p:nvSpPr>
          <p:cNvPr id="57" name="TextBox 3">
            <a:extLst>
              <a:ext uri="{FF2B5EF4-FFF2-40B4-BE49-F238E27FC236}">
                <a16:creationId xmlns:a16="http://schemas.microsoft.com/office/drawing/2014/main" id="{47873E27-DFAF-4C4A-962D-7B732C507C7F}"/>
              </a:ext>
            </a:extLst>
          </p:cNvPr>
          <p:cNvSpPr txBox="1"/>
          <p:nvPr/>
        </p:nvSpPr>
        <p:spPr>
          <a:xfrm>
            <a:off x="7207433" y="529383"/>
            <a:ext cx="4078406" cy="73404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latin typeface="Baskerville Old Face" panose="02020602080505020303" pitchFamily="18" charset="0"/>
              </a:rPr>
              <a:t>Below are a few resources that are available to support economic development for business owners. </a:t>
            </a:r>
          </a:p>
          <a:p>
            <a:endParaRPr lang="en-US" sz="1300" dirty="0">
              <a:latin typeface="Baskerville Old Face" panose="02020602080505020303" pitchFamily="18" charset="0"/>
            </a:endParaRPr>
          </a:p>
          <a:p>
            <a:pPr marL="285750" indent="-285750">
              <a:buBlip>
                <a:blip r:embed="rId4"/>
              </a:buBlip>
            </a:pPr>
            <a:r>
              <a:rPr lang="en-US" sz="1300" b="1" dirty="0">
                <a:latin typeface="Baskerville Old Face" panose="02020602080505020303" pitchFamily="18" charset="0"/>
              </a:rPr>
              <a:t>Virginia Economic Development Partnership (VEDP)</a:t>
            </a:r>
          </a:p>
          <a:p>
            <a:pPr indent="457200"/>
            <a:r>
              <a:rPr lang="en-US" sz="1300" dirty="0">
                <a:solidFill>
                  <a:srgbClr val="0563C1"/>
                </a:solidFill>
                <a:latin typeface="Baskerville Old Face" panose="02020602080505020303" pitchFamily="18" charset="0"/>
                <a:hlinkClick r:id="rId5">
                  <a:extLst>
                    <a:ext uri="{A12FA001-AC4F-418D-AE19-62706E023703}">
                      <ahyp:hlinkClr xmlns:ahyp="http://schemas.microsoft.com/office/drawing/2018/hyperlinkcolor" val="tx"/>
                    </a:ext>
                  </a:extLst>
                </a:hlinkClick>
              </a:rPr>
              <a:t>https://www.vedp.org</a:t>
            </a:r>
            <a:endParaRPr lang="en-US" sz="1300" dirty="0">
              <a:latin typeface="Baskerville Old Face" panose="02020602080505020303" pitchFamily="18" charset="0"/>
            </a:endParaRPr>
          </a:p>
          <a:p>
            <a:pPr indent="457200"/>
            <a:r>
              <a:rPr lang="en-US" sz="1300" dirty="0">
                <a:latin typeface="Baskerville Old Face" panose="02020602080505020303" pitchFamily="18" charset="0"/>
              </a:rPr>
              <a:t>901 E. Cary Street</a:t>
            </a:r>
          </a:p>
          <a:p>
            <a:pPr indent="457200"/>
            <a:r>
              <a:rPr lang="en-US" sz="1300" dirty="0">
                <a:latin typeface="Baskerville Old Face" panose="02020602080505020303" pitchFamily="18" charset="0"/>
              </a:rPr>
              <a:t>Richmond, Virginia  23219</a:t>
            </a:r>
          </a:p>
          <a:p>
            <a:pPr indent="457200"/>
            <a:r>
              <a:rPr lang="en-US" sz="1300" dirty="0">
                <a:latin typeface="Baskerville Old Face" panose="02020602080505020303" pitchFamily="18" charset="0"/>
              </a:rPr>
              <a:t>804-545-5600</a:t>
            </a:r>
          </a:p>
          <a:p>
            <a:r>
              <a:rPr lang="en-US" sz="1300" dirty="0">
                <a:latin typeface="Baskerville Old Face" panose="02020602080505020303" pitchFamily="18" charset="0"/>
              </a:rPr>
              <a:t>VEDP encourages, stimulates and supports development and expansion of the Commonwealths economy by focusing on business recruitment, expansion and international trade.  VEDP helps businesses find the resources they need to make relocation and expansion successful endeavors.</a:t>
            </a:r>
          </a:p>
          <a:p>
            <a:endParaRPr lang="en-US" sz="1300" dirty="0">
              <a:latin typeface="Baskerville Old Face" panose="02020602080505020303" pitchFamily="18" charset="0"/>
            </a:endParaRPr>
          </a:p>
          <a:p>
            <a:pPr marL="285750" indent="-285750">
              <a:buBlip>
                <a:blip r:embed="rId4"/>
              </a:buBlip>
            </a:pPr>
            <a:r>
              <a:rPr lang="en-US" sz="1300" b="1" dirty="0">
                <a:latin typeface="Baskerville Old Face" panose="02020602080505020303" pitchFamily="18" charset="0"/>
              </a:rPr>
              <a:t>Virginia Department of Housing &amp; Community Development (DHCD</a:t>
            </a:r>
            <a:r>
              <a:rPr lang="en-US" sz="1300" dirty="0">
                <a:latin typeface="Baskerville Old Face" panose="02020602080505020303" pitchFamily="18" charset="0"/>
              </a:rPr>
              <a:t>)</a:t>
            </a:r>
          </a:p>
          <a:p>
            <a:pPr indent="457200"/>
            <a:r>
              <a:rPr lang="en-US" sz="1300" dirty="0">
                <a:latin typeface="Baskerville Old Face" panose="02020602080505020303" pitchFamily="18" charset="0"/>
                <a:hlinkClick r:id="rId6"/>
              </a:rPr>
              <a:t>www.dhcd.virginia.gov</a:t>
            </a:r>
            <a:r>
              <a:rPr lang="en-US" sz="1300" dirty="0">
                <a:latin typeface="Baskerville Old Face" panose="02020602080505020303" pitchFamily="18" charset="0"/>
              </a:rPr>
              <a:t>    	</a:t>
            </a:r>
          </a:p>
          <a:p>
            <a:pPr indent="457200"/>
            <a:r>
              <a:rPr lang="en-US" sz="1300" dirty="0">
                <a:latin typeface="Baskerville Old Face" panose="02020602080505020303" pitchFamily="18" charset="0"/>
              </a:rPr>
              <a:t>600 E. Main St., Suite 300</a:t>
            </a:r>
          </a:p>
          <a:p>
            <a:pPr indent="457200"/>
            <a:r>
              <a:rPr lang="en-US" sz="1300" dirty="0">
                <a:latin typeface="Baskerville Old Face" panose="02020602080505020303" pitchFamily="18" charset="0"/>
              </a:rPr>
              <a:t>Richmond, Virginia  23219</a:t>
            </a:r>
          </a:p>
          <a:p>
            <a:pPr indent="457200"/>
            <a:r>
              <a:rPr lang="en-US" sz="1300" dirty="0">
                <a:latin typeface="Baskerville Old Face" panose="02020602080505020303" pitchFamily="18" charset="0"/>
              </a:rPr>
              <a:t>804-371-7000</a:t>
            </a:r>
          </a:p>
          <a:p>
            <a:r>
              <a:rPr lang="en-US" sz="1300" dirty="0">
                <a:latin typeface="Baskerville Old Face" panose="02020602080505020303" pitchFamily="18" charset="0"/>
              </a:rPr>
              <a:t>DHCD offers community-based technical assistance programs to support Virginia’s entrepreneurs that are geared to helping develop a new business  or expanding a current business.  Business incentives include Enterprise and Opportunity Zones.  DHCD programs provide transformational investments, repurposing blighted structures, increasing access to telecommunications, improving foundational community services, and stimulating private investment.</a:t>
            </a:r>
          </a:p>
          <a:p>
            <a:endParaRPr lang="en-US" sz="1300" dirty="0">
              <a:latin typeface="Baskerville Old Face" panose="02020602080505020303" pitchFamily="18" charset="0"/>
            </a:endParaRPr>
          </a:p>
          <a:p>
            <a:endParaRPr lang="en-US" sz="1300" dirty="0">
              <a:latin typeface="Baskerville Old Face" panose="02020602080505020303" pitchFamily="18" charset="0"/>
            </a:endParaRPr>
          </a:p>
          <a:p>
            <a:pPr indent="457200"/>
            <a:endParaRPr lang="en-US" sz="1300" dirty="0">
              <a:latin typeface="Baskerville Old Face" panose="02020602080505020303" pitchFamily="18" charset="0"/>
            </a:endParaRPr>
          </a:p>
          <a:p>
            <a:pPr indent="457200"/>
            <a:endParaRPr lang="en-US" sz="1400" dirty="0">
              <a:latin typeface="Baskerville Old Face" panose="02020602080505020303" pitchFamily="18" charset="0"/>
            </a:endParaRPr>
          </a:p>
          <a:p>
            <a:pPr indent="457200"/>
            <a:endParaRPr lang="en-US" sz="1400" dirty="0">
              <a:latin typeface="Baskerville Old Face" panose="02020602080505020303" pitchFamily="18" charset="0"/>
            </a:endParaRPr>
          </a:p>
          <a:p>
            <a:endParaRPr lang="en-US" sz="1400" dirty="0"/>
          </a:p>
        </p:txBody>
      </p:sp>
      <p:sp>
        <p:nvSpPr>
          <p:cNvPr id="58" name="TextBox 57">
            <a:extLst>
              <a:ext uri="{FF2B5EF4-FFF2-40B4-BE49-F238E27FC236}">
                <a16:creationId xmlns:a16="http://schemas.microsoft.com/office/drawing/2014/main" id="{DE179CE1-4932-41CC-9076-149F73A53526}"/>
              </a:ext>
            </a:extLst>
          </p:cNvPr>
          <p:cNvSpPr txBox="1"/>
          <p:nvPr/>
        </p:nvSpPr>
        <p:spPr>
          <a:xfrm rot="10800000">
            <a:off x="11328355" y="4812870"/>
            <a:ext cx="400110" cy="1835191"/>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Resources </a:t>
            </a:r>
          </a:p>
        </p:txBody>
      </p:sp>
    </p:spTree>
    <p:extLst>
      <p:ext uri="{BB962C8B-B14F-4D97-AF65-F5344CB8AC3E}">
        <p14:creationId xmlns:p14="http://schemas.microsoft.com/office/powerpoint/2010/main" val="48236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9397" y="0"/>
            <a:ext cx="573617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27261"/>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12" name="Freeform: Shape 111">
            <a:extLst>
              <a:ext uri="{FF2B5EF4-FFF2-40B4-BE49-F238E27FC236}">
                <a16:creationId xmlns:a16="http://schemas.microsoft.com/office/drawing/2014/main" id="{F74922B1-9723-4C0E-B7BE-1F9D93467AE1}"/>
              </a:ext>
            </a:extLst>
          </p:cNvPr>
          <p:cNvSpPr/>
          <p:nvPr/>
        </p:nvSpPr>
        <p:spPr>
          <a:xfrm>
            <a:off x="6195466" y="135751"/>
            <a:ext cx="5465398" cy="6475385"/>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atin typeface="Baskerville Old Face" panose="02020602080505020303" pitchFamily="18" charset="0"/>
              </a:rPr>
              <a:t>D</a:t>
            </a:r>
            <a:endParaRPr lang="en-US" dirty="0">
              <a:latin typeface="Baskerville Old Face" panose="02020602080505020303" pitchFamily="18" charset="0"/>
            </a:endParaRPr>
          </a:p>
        </p:txBody>
      </p:sp>
      <p:sp>
        <p:nvSpPr>
          <p:cNvPr id="2" name="Rectangle 1">
            <a:extLst>
              <a:ext uri="{FF2B5EF4-FFF2-40B4-BE49-F238E27FC236}">
                <a16:creationId xmlns:a16="http://schemas.microsoft.com/office/drawing/2014/main" id="{4E43BF77-4563-44A8-AC4D-0EA2CB911749}"/>
              </a:ext>
            </a:extLst>
          </p:cNvPr>
          <p:cNvSpPr/>
          <p:nvPr/>
        </p:nvSpPr>
        <p:spPr>
          <a:xfrm>
            <a:off x="532448" y="135751"/>
            <a:ext cx="5405268" cy="64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7" name="Rectangle: Rounded Corners 16">
            <a:extLst>
              <a:ext uri="{FF2B5EF4-FFF2-40B4-BE49-F238E27FC236}">
                <a16:creationId xmlns:a16="http://schemas.microsoft.com/office/drawing/2014/main" id="{41CC526D-7DBB-4B21-9AF1-AE33E825791F}"/>
              </a:ext>
            </a:extLst>
          </p:cNvPr>
          <p:cNvSpPr/>
          <p:nvPr/>
        </p:nvSpPr>
        <p:spPr>
          <a:xfrm>
            <a:off x="377541" y="4598351"/>
            <a:ext cx="592707" cy="2096889"/>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7" name="TextBox 46">
            <a:extLst>
              <a:ext uri="{FF2B5EF4-FFF2-40B4-BE49-F238E27FC236}">
                <a16:creationId xmlns:a16="http://schemas.microsoft.com/office/drawing/2014/main" id="{DD2023E6-FE03-45E7-B229-27D920689E27}"/>
              </a:ext>
            </a:extLst>
          </p:cNvPr>
          <p:cNvSpPr txBox="1"/>
          <p:nvPr/>
        </p:nvSpPr>
        <p:spPr>
          <a:xfrm>
            <a:off x="1110757" y="3638166"/>
            <a:ext cx="3980283" cy="2492990"/>
          </a:xfrm>
          <a:prstGeom prst="rect">
            <a:avLst/>
          </a:prstGeom>
          <a:noFill/>
        </p:spPr>
        <p:txBody>
          <a:bodyPr wrap="square">
            <a:spAutoFit/>
          </a:bodyPr>
          <a:lstStyle/>
          <a:p>
            <a:pPr marL="285750" indent="-285750">
              <a:buBlip>
                <a:blip r:embed="rId3"/>
              </a:buBlip>
            </a:pPr>
            <a:r>
              <a:rPr lang="en-US" sz="1300" b="1" dirty="0">
                <a:latin typeface="Baskerville Old Face" panose="02020602080505020303" pitchFamily="18" charset="0"/>
              </a:rPr>
              <a:t>Small Business Development Center - Longwood University (SBDC)</a:t>
            </a:r>
          </a:p>
          <a:p>
            <a:pPr indent="457200"/>
            <a:r>
              <a:rPr lang="en-US" sz="1300" dirty="0">
                <a:latin typeface="Baskerville Old Face" panose="02020602080505020303" pitchFamily="18" charset="0"/>
                <a:hlinkClick r:id="rId4"/>
              </a:rPr>
              <a:t>www.sbdc-longwood.com</a:t>
            </a:r>
            <a:endParaRPr lang="en-US" sz="1300" dirty="0">
              <a:latin typeface="Baskerville Old Face" panose="02020602080505020303" pitchFamily="18" charset="0"/>
            </a:endParaRPr>
          </a:p>
          <a:p>
            <a:pPr indent="457200"/>
            <a:r>
              <a:rPr lang="en-US" sz="1300" dirty="0">
                <a:latin typeface="Baskerville Old Face" panose="02020602080505020303" pitchFamily="18" charset="0"/>
              </a:rPr>
              <a:t>315 W. Third Street</a:t>
            </a:r>
          </a:p>
          <a:p>
            <a:pPr indent="457200"/>
            <a:r>
              <a:rPr lang="en-US" sz="1300" dirty="0">
                <a:latin typeface="Baskerville Old Face" panose="02020602080505020303" pitchFamily="18" charset="0"/>
              </a:rPr>
              <a:t>Farmville, Virginia   23901</a:t>
            </a:r>
          </a:p>
          <a:p>
            <a:pPr indent="457200"/>
            <a:r>
              <a:rPr lang="en-US" sz="1300" dirty="0">
                <a:latin typeface="Baskerville Old Face" panose="02020602080505020303" pitchFamily="18" charset="0"/>
              </a:rPr>
              <a:t>434-395-2086</a:t>
            </a:r>
          </a:p>
          <a:p>
            <a:r>
              <a:rPr lang="en-US" sz="1300" dirty="0">
                <a:latin typeface="Baskerville Old Face" panose="02020602080505020303" pitchFamily="18" charset="0"/>
              </a:rPr>
              <a:t>SBDC’s core mission is to provide education, consulting, and economic research to support potential and existing small business owners throughout Southern Virginia.   The SBDC program is a partnership program with the U.S. Small Business Administration.</a:t>
            </a:r>
          </a:p>
          <a:p>
            <a:pPr indent="457200"/>
            <a:endParaRPr lang="en-US" sz="1300" dirty="0">
              <a:latin typeface="Baskerville Old Face" panose="02020602080505020303" pitchFamily="18" charset="0"/>
            </a:endParaRPr>
          </a:p>
        </p:txBody>
      </p:sp>
      <p:sp>
        <p:nvSpPr>
          <p:cNvPr id="45" name="TextBox 44">
            <a:extLst>
              <a:ext uri="{FF2B5EF4-FFF2-40B4-BE49-F238E27FC236}">
                <a16:creationId xmlns:a16="http://schemas.microsoft.com/office/drawing/2014/main" id="{A3893DC4-6EAF-42A1-9926-22ED724F8D8B}"/>
              </a:ext>
            </a:extLst>
          </p:cNvPr>
          <p:cNvSpPr txBox="1"/>
          <p:nvPr/>
        </p:nvSpPr>
        <p:spPr>
          <a:xfrm>
            <a:off x="6891969" y="253589"/>
            <a:ext cx="4505151" cy="400110"/>
          </a:xfrm>
          <a:prstGeom prst="rect">
            <a:avLst/>
          </a:prstGeom>
          <a:noFill/>
        </p:spPr>
        <p:txBody>
          <a:bodyPr wrap="square" rtlCol="0">
            <a:spAutoFit/>
          </a:bodyPr>
          <a:lstStyle/>
          <a:p>
            <a:pPr algn="ctr"/>
            <a:r>
              <a:rPr lang="en-US" sz="2000" b="1" dirty="0">
                <a:latin typeface="Baskerville Old Face" panose="02020602080505020303" pitchFamily="18" charset="0"/>
              </a:rPr>
              <a:t>Resources</a:t>
            </a:r>
            <a:r>
              <a:rPr lang="en-US" sz="2000" b="1" dirty="0">
                <a:solidFill>
                  <a:schemeClr val="tx2">
                    <a:lumMod val="75000"/>
                  </a:schemeClr>
                </a:solidFill>
                <a:latin typeface="Baskerville Old Face" panose="02020602080505020303" pitchFamily="18" charset="0"/>
              </a:rPr>
              <a:t> </a:t>
            </a:r>
          </a:p>
        </p:txBody>
      </p:sp>
      <p:sp>
        <p:nvSpPr>
          <p:cNvPr id="49" name="TextBox 48">
            <a:extLst>
              <a:ext uri="{FF2B5EF4-FFF2-40B4-BE49-F238E27FC236}">
                <a16:creationId xmlns:a16="http://schemas.microsoft.com/office/drawing/2014/main" id="{3AFDFC71-2402-4183-ADA6-2F866C80FD42}"/>
              </a:ext>
            </a:extLst>
          </p:cNvPr>
          <p:cNvSpPr txBox="1"/>
          <p:nvPr/>
        </p:nvSpPr>
        <p:spPr>
          <a:xfrm>
            <a:off x="676275" y="244489"/>
            <a:ext cx="4410276" cy="400110"/>
          </a:xfrm>
          <a:prstGeom prst="rect">
            <a:avLst/>
          </a:prstGeom>
          <a:noFill/>
        </p:spPr>
        <p:txBody>
          <a:bodyPr wrap="square" rtlCol="0">
            <a:spAutoFit/>
          </a:bodyPr>
          <a:lstStyle/>
          <a:p>
            <a:pPr algn="ctr"/>
            <a:r>
              <a:rPr lang="en-US" sz="2000" b="1" dirty="0">
                <a:latin typeface="Baskerville Old Face" panose="02020602080505020303" pitchFamily="18" charset="0"/>
              </a:rPr>
              <a:t>Resources</a:t>
            </a:r>
            <a:r>
              <a:rPr lang="en-US" sz="2000" b="1" dirty="0">
                <a:solidFill>
                  <a:schemeClr val="tx2">
                    <a:lumMod val="75000"/>
                  </a:schemeClr>
                </a:solidFill>
                <a:latin typeface="Baskerville Old Face" panose="02020602080505020303" pitchFamily="18" charset="0"/>
              </a:rPr>
              <a:t> </a:t>
            </a:r>
          </a:p>
        </p:txBody>
      </p:sp>
      <p:sp>
        <p:nvSpPr>
          <p:cNvPr id="51" name="TextBox 50">
            <a:extLst>
              <a:ext uri="{FF2B5EF4-FFF2-40B4-BE49-F238E27FC236}">
                <a16:creationId xmlns:a16="http://schemas.microsoft.com/office/drawing/2014/main" id="{F99BFA9E-F111-4DBE-9575-119AE65ED85B}"/>
              </a:ext>
            </a:extLst>
          </p:cNvPr>
          <p:cNvSpPr txBox="1"/>
          <p:nvPr/>
        </p:nvSpPr>
        <p:spPr>
          <a:xfrm rot="10800000">
            <a:off x="11328355" y="4812870"/>
            <a:ext cx="400110" cy="1835191"/>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Resources </a:t>
            </a:r>
          </a:p>
        </p:txBody>
      </p:sp>
      <p:sp>
        <p:nvSpPr>
          <p:cNvPr id="52" name="TextBox 51">
            <a:extLst>
              <a:ext uri="{FF2B5EF4-FFF2-40B4-BE49-F238E27FC236}">
                <a16:creationId xmlns:a16="http://schemas.microsoft.com/office/drawing/2014/main" id="{29D0387D-F4C3-4C5A-976C-6201415B4468}"/>
              </a:ext>
            </a:extLst>
          </p:cNvPr>
          <p:cNvSpPr txBox="1"/>
          <p:nvPr/>
        </p:nvSpPr>
        <p:spPr>
          <a:xfrm rot="10800000">
            <a:off x="453106" y="4667628"/>
            <a:ext cx="400110" cy="1980432"/>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Resources </a:t>
            </a:r>
          </a:p>
        </p:txBody>
      </p:sp>
      <p:sp>
        <p:nvSpPr>
          <p:cNvPr id="7" name="TextBox 6">
            <a:extLst>
              <a:ext uri="{FF2B5EF4-FFF2-40B4-BE49-F238E27FC236}">
                <a16:creationId xmlns:a16="http://schemas.microsoft.com/office/drawing/2014/main" id="{4D0868AA-440D-451B-A87D-637971BEDE27}"/>
              </a:ext>
            </a:extLst>
          </p:cNvPr>
          <p:cNvSpPr txBox="1"/>
          <p:nvPr/>
        </p:nvSpPr>
        <p:spPr>
          <a:xfrm>
            <a:off x="1109711" y="735955"/>
            <a:ext cx="3963390" cy="2693045"/>
          </a:xfrm>
          <a:prstGeom prst="rect">
            <a:avLst/>
          </a:prstGeom>
          <a:noFill/>
        </p:spPr>
        <p:txBody>
          <a:bodyPr wrap="square" rtlCol="0">
            <a:spAutoFit/>
          </a:bodyPr>
          <a:lstStyle/>
          <a:p>
            <a:pPr marL="285750" indent="-285750">
              <a:buBlip>
                <a:blip r:embed="rId3"/>
              </a:buBlip>
            </a:pPr>
            <a:r>
              <a:rPr lang="en-US" sz="1300" b="1" dirty="0">
                <a:latin typeface="Baskerville Old Face" panose="02020602080505020303" pitchFamily="18" charset="0"/>
              </a:rPr>
              <a:t>Southside Planning District (SPDC)</a:t>
            </a:r>
          </a:p>
          <a:p>
            <a:pPr indent="457200"/>
            <a:r>
              <a:rPr lang="en-US" sz="1300" dirty="0">
                <a:latin typeface="Baskerville Old Face" panose="02020602080505020303" pitchFamily="18" charset="0"/>
                <a:hlinkClick r:id="rId5"/>
              </a:rPr>
              <a:t>www.southsidepdc.org</a:t>
            </a:r>
            <a:endParaRPr lang="en-US" sz="1300" dirty="0">
              <a:latin typeface="Baskerville Old Face" panose="02020602080505020303" pitchFamily="18" charset="0"/>
            </a:endParaRPr>
          </a:p>
          <a:p>
            <a:pPr indent="457200"/>
            <a:r>
              <a:rPr lang="en-US" sz="1300" dirty="0">
                <a:latin typeface="Baskerville Old Face" panose="02020602080505020303" pitchFamily="18" charset="0"/>
              </a:rPr>
              <a:t>200 S. Mecklenburg Avenue</a:t>
            </a:r>
          </a:p>
          <a:p>
            <a:pPr indent="457200"/>
            <a:r>
              <a:rPr lang="en-US" sz="1300" dirty="0">
                <a:latin typeface="Baskerville Old Face" panose="02020602080505020303" pitchFamily="18" charset="0"/>
              </a:rPr>
              <a:t>South Hill, Virginia  23970</a:t>
            </a:r>
          </a:p>
          <a:p>
            <a:pPr indent="457200"/>
            <a:r>
              <a:rPr lang="en-US" sz="1300" dirty="0">
                <a:latin typeface="Baskerville Old Face" panose="02020602080505020303" pitchFamily="18" charset="0"/>
              </a:rPr>
              <a:t>434-447-7101</a:t>
            </a:r>
          </a:p>
          <a:p>
            <a:r>
              <a:rPr lang="en-US" sz="1300" dirty="0">
                <a:latin typeface="Baskerville Old Face" panose="02020602080505020303" pitchFamily="18" charset="0"/>
              </a:rPr>
              <a:t>SPDC staff assist localities with grant applications, grant project administration as well  as assisting with Enterprise Zone applications, obtaining grants for industrial sites, and providing GIS mapping for industrial sites and industrial prospects as needed. In addition, SPDC provides low-interest loans for qualifying companies that are creating jobs as part of new industries or expansion of an existing industry.</a:t>
            </a:r>
          </a:p>
        </p:txBody>
      </p:sp>
      <p:sp>
        <p:nvSpPr>
          <p:cNvPr id="53" name="TextBox 52">
            <a:extLst>
              <a:ext uri="{FF2B5EF4-FFF2-40B4-BE49-F238E27FC236}">
                <a16:creationId xmlns:a16="http://schemas.microsoft.com/office/drawing/2014/main" id="{1CB982C1-2AC3-4E37-9BDE-E58C98426533}"/>
              </a:ext>
            </a:extLst>
          </p:cNvPr>
          <p:cNvSpPr txBox="1"/>
          <p:nvPr/>
        </p:nvSpPr>
        <p:spPr>
          <a:xfrm>
            <a:off x="7131355" y="3743524"/>
            <a:ext cx="4123198" cy="892552"/>
          </a:xfrm>
          <a:prstGeom prst="rect">
            <a:avLst/>
          </a:prstGeom>
          <a:noFill/>
        </p:spPr>
        <p:txBody>
          <a:bodyPr wrap="square">
            <a:spAutoFit/>
          </a:bodyPr>
          <a:lstStyle/>
          <a:p>
            <a:pPr marL="285750" indent="-285750">
              <a:buBlip>
                <a:blip r:embed="rId3"/>
              </a:buBlip>
            </a:pPr>
            <a:r>
              <a:rPr lang="en-US" sz="1300" b="1" dirty="0">
                <a:latin typeface="Baskerville Old Face" panose="02020602080505020303" pitchFamily="18" charset="0"/>
              </a:rPr>
              <a:t>Virginia Tobacco Region Revitalization Commission </a:t>
            </a:r>
          </a:p>
          <a:p>
            <a:pPr indent="457200"/>
            <a:r>
              <a:rPr lang="en-US" sz="1300" dirty="0">
                <a:latin typeface="Baskerville Old Face" panose="02020602080505020303" pitchFamily="18" charset="0"/>
                <a:hlinkClick r:id="rId6"/>
              </a:rPr>
              <a:t>https://www.revitalizeva.org/</a:t>
            </a:r>
            <a:endParaRPr lang="en-US" sz="1300" dirty="0">
              <a:latin typeface="Baskerville Old Face" panose="02020602080505020303" pitchFamily="18" charset="0"/>
            </a:endParaRPr>
          </a:p>
          <a:p>
            <a:pPr indent="457200"/>
            <a:r>
              <a:rPr lang="en-US" sz="1300" b="0" i="0" dirty="0">
                <a:effectLst/>
                <a:latin typeface="Baskerville Old Face" panose="02020602080505020303" pitchFamily="18" charset="0"/>
              </a:rPr>
              <a:t>701 E. Franklin St., Ste. 501</a:t>
            </a:r>
          </a:p>
          <a:p>
            <a:pPr indent="457200"/>
            <a:r>
              <a:rPr lang="en-US" sz="1300" b="0" i="0" dirty="0">
                <a:effectLst/>
                <a:latin typeface="Baskerville Old Face" panose="02020602080505020303" pitchFamily="18" charset="0"/>
              </a:rPr>
              <a:t>Richmond, Virginia 23219</a:t>
            </a:r>
            <a:endParaRPr lang="en-US" sz="1300" dirty="0">
              <a:latin typeface="Baskerville Old Face" panose="02020602080505020303" pitchFamily="18" charset="0"/>
            </a:endParaRPr>
          </a:p>
        </p:txBody>
      </p:sp>
      <p:sp>
        <p:nvSpPr>
          <p:cNvPr id="8" name="TextBox 7">
            <a:extLst>
              <a:ext uri="{FF2B5EF4-FFF2-40B4-BE49-F238E27FC236}">
                <a16:creationId xmlns:a16="http://schemas.microsoft.com/office/drawing/2014/main" id="{FB565E0D-744E-43CA-82A6-3EEF3F0C618F}"/>
              </a:ext>
            </a:extLst>
          </p:cNvPr>
          <p:cNvSpPr txBox="1"/>
          <p:nvPr/>
        </p:nvSpPr>
        <p:spPr>
          <a:xfrm>
            <a:off x="7198183" y="4598351"/>
            <a:ext cx="3820991" cy="892552"/>
          </a:xfrm>
          <a:prstGeom prst="rect">
            <a:avLst/>
          </a:prstGeom>
          <a:noFill/>
        </p:spPr>
        <p:txBody>
          <a:bodyPr wrap="square" rtlCol="0">
            <a:spAutoFit/>
          </a:bodyPr>
          <a:lstStyle/>
          <a:p>
            <a:r>
              <a:rPr lang="en-US" sz="1300" i="0" dirty="0">
                <a:solidFill>
                  <a:srgbClr val="0A0A0A"/>
                </a:solidFill>
                <a:effectLst/>
                <a:latin typeface="Baskerville Old Face" panose="02020602080505020303" pitchFamily="18" charset="0"/>
              </a:rPr>
              <a:t>The </a:t>
            </a:r>
            <a:r>
              <a:rPr lang="en-US" sz="1300" dirty="0">
                <a:solidFill>
                  <a:srgbClr val="0A0A0A"/>
                </a:solidFill>
                <a:latin typeface="Baskerville Old Face" panose="02020602080505020303" pitchFamily="18" charset="0"/>
              </a:rPr>
              <a:t>mission is to promote economic development and growth in formerly tobacco-dependent communities and use the proceeds of the national </a:t>
            </a:r>
            <a:r>
              <a:rPr lang="en-US" sz="1300" i="0" dirty="0">
                <a:solidFill>
                  <a:srgbClr val="0A0A0A"/>
                </a:solidFill>
                <a:effectLst/>
                <a:latin typeface="Baskerville Old Face" panose="02020602080505020303" pitchFamily="18" charset="0"/>
              </a:rPr>
              <a:t>tobacco settlement.</a:t>
            </a:r>
            <a:endParaRPr lang="en-US" sz="1300" dirty="0">
              <a:latin typeface="Baskerville Old Face" panose="02020602080505020303" pitchFamily="18" charset="0"/>
            </a:endParaRPr>
          </a:p>
        </p:txBody>
      </p:sp>
      <p:sp>
        <p:nvSpPr>
          <p:cNvPr id="10" name="TextBox 9">
            <a:extLst>
              <a:ext uri="{FF2B5EF4-FFF2-40B4-BE49-F238E27FC236}">
                <a16:creationId xmlns:a16="http://schemas.microsoft.com/office/drawing/2014/main" id="{29708A03-E647-4E10-A4E0-34F21D21CAD9}"/>
              </a:ext>
            </a:extLst>
          </p:cNvPr>
          <p:cNvSpPr txBox="1"/>
          <p:nvPr/>
        </p:nvSpPr>
        <p:spPr>
          <a:xfrm>
            <a:off x="7189474" y="868458"/>
            <a:ext cx="4131468" cy="3170099"/>
          </a:xfrm>
          <a:prstGeom prst="rect">
            <a:avLst/>
          </a:prstGeom>
          <a:noFill/>
        </p:spPr>
        <p:txBody>
          <a:bodyPr wrap="square" rtlCol="0">
            <a:spAutoFit/>
          </a:bodyPr>
          <a:lstStyle/>
          <a:p>
            <a:pPr marL="285750" indent="-285750">
              <a:buBlip>
                <a:blip r:embed="rId3"/>
              </a:buBlip>
            </a:pPr>
            <a:r>
              <a:rPr lang="en-US" sz="1300" b="1" dirty="0">
                <a:latin typeface="Baskerville Old Face" panose="02020602080505020303" pitchFamily="18" charset="0"/>
              </a:rPr>
              <a:t>Virginia Growth Alliance (VGA)</a:t>
            </a:r>
          </a:p>
          <a:p>
            <a:pPr lvl="1"/>
            <a:r>
              <a:rPr lang="en-US" sz="1300" dirty="0">
                <a:latin typeface="Baskerville Old Face" panose="02020602080505020303" pitchFamily="18" charset="0"/>
                <a:hlinkClick r:id="rId7"/>
              </a:rPr>
              <a:t>https://www.vagrowth.com/</a:t>
            </a:r>
            <a:endParaRPr lang="en-US" sz="1300" dirty="0">
              <a:latin typeface="Baskerville Old Face" panose="02020602080505020303" pitchFamily="18" charset="0"/>
            </a:endParaRPr>
          </a:p>
          <a:p>
            <a:pPr lvl="1"/>
            <a:r>
              <a:rPr lang="en-US" sz="1300" b="0" i="0" dirty="0">
                <a:effectLst/>
                <a:latin typeface="Baskerville Old Face" panose="02020602080505020303" pitchFamily="18" charset="0"/>
              </a:rPr>
              <a:t>Heartland Business Park</a:t>
            </a:r>
            <a:br>
              <a:rPr lang="en-US" sz="1300" b="0" i="0" dirty="0">
                <a:effectLst/>
                <a:latin typeface="Baskerville Old Face" panose="02020602080505020303" pitchFamily="18" charset="0"/>
              </a:rPr>
            </a:br>
            <a:r>
              <a:rPr lang="en-US" sz="1300" b="0" i="0" dirty="0">
                <a:effectLst/>
                <a:latin typeface="Baskerville Old Face" panose="02020602080505020303" pitchFamily="18" charset="0"/>
              </a:rPr>
              <a:t>PO Box 596</a:t>
            </a:r>
            <a:br>
              <a:rPr lang="en-US" sz="1300" b="0" i="0" dirty="0">
                <a:effectLst/>
                <a:latin typeface="Baskerville Old Face" panose="02020602080505020303" pitchFamily="18" charset="0"/>
              </a:rPr>
            </a:br>
            <a:r>
              <a:rPr lang="en-US" sz="1300" b="0" i="0" dirty="0">
                <a:effectLst/>
                <a:latin typeface="Baskerville Old Face" panose="02020602080505020303" pitchFamily="18" charset="0"/>
              </a:rPr>
              <a:t>200 Heartland Drive</a:t>
            </a:r>
            <a:br>
              <a:rPr lang="en-US" sz="1300" b="0" i="0" dirty="0">
                <a:effectLst/>
                <a:latin typeface="Baskerville Old Face" panose="02020602080505020303" pitchFamily="18" charset="0"/>
              </a:rPr>
            </a:br>
            <a:r>
              <a:rPr lang="en-US" sz="1300" b="0" i="0" dirty="0">
                <a:effectLst/>
                <a:latin typeface="Baskerville Old Face" panose="02020602080505020303" pitchFamily="18" charset="0"/>
              </a:rPr>
              <a:t>Keysville, Virginia 23947</a:t>
            </a:r>
          </a:p>
          <a:p>
            <a:pPr lvl="1"/>
            <a:r>
              <a:rPr lang="en-US" sz="1300" b="0" i="0" dirty="0">
                <a:effectLst/>
                <a:latin typeface="Baskerville Old Face" panose="02020602080505020303" pitchFamily="18" charset="0"/>
              </a:rPr>
              <a:t>434-265-2382</a:t>
            </a:r>
          </a:p>
          <a:p>
            <a:r>
              <a:rPr lang="en-US" sz="1300" dirty="0">
                <a:solidFill>
                  <a:srgbClr val="090909"/>
                </a:solidFill>
                <a:latin typeface="Baskerville Old Face" panose="02020602080505020303" pitchFamily="18" charset="0"/>
              </a:rPr>
              <a:t>VGA's incentive programs reduce costs of opening or expanding a business facility, and the organization assists employers who choose to put down roots and grow in the Commonwealth.  </a:t>
            </a:r>
            <a:r>
              <a:rPr lang="en-US" sz="1300" i="0" dirty="0">
                <a:solidFill>
                  <a:srgbClr val="090909"/>
                </a:solidFill>
                <a:effectLst/>
                <a:latin typeface="Baskerville Old Face" panose="02020602080505020303" pitchFamily="18" charset="0"/>
              </a:rPr>
              <a:t>VGA includes the counties of Brunswick, Charlotte, Cumberland, Greensville, Lunenburg, Mecklenburg, and Prince Edward, and the city of Emporia.</a:t>
            </a:r>
          </a:p>
          <a:p>
            <a:endParaRPr lang="en-US" sz="1300" dirty="0">
              <a:latin typeface="Baskerville Old Face" panose="02020602080505020303" pitchFamily="18" charset="0"/>
            </a:endParaRPr>
          </a:p>
          <a:p>
            <a:endParaRPr lang="en-US" dirty="0"/>
          </a:p>
        </p:txBody>
      </p:sp>
    </p:spTree>
    <p:extLst>
      <p:ext uri="{BB962C8B-B14F-4D97-AF65-F5344CB8AC3E}">
        <p14:creationId xmlns:p14="http://schemas.microsoft.com/office/powerpoint/2010/main" val="2272273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46872" y="0"/>
            <a:ext cx="5849128" cy="685800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0A98CC4-8BC0-4905-8ABD-C625A9A1C7E1}"/>
              </a:ext>
            </a:extLst>
          </p:cNvPr>
          <p:cNvGrpSpPr/>
          <p:nvPr/>
        </p:nvGrpSpPr>
        <p:grpSpPr>
          <a:xfrm flipH="1">
            <a:off x="5315723" y="184547"/>
            <a:ext cx="1147254" cy="6488906"/>
            <a:chOff x="5702299" y="208145"/>
            <a:chExt cx="1147254" cy="6488906"/>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791200" y="208145"/>
              <a:ext cx="762000" cy="715220"/>
            </a:xfrm>
            <a:prstGeom prst="arc">
              <a:avLst>
                <a:gd name="adj1" fmla="val 4977890"/>
                <a:gd name="adj2" fmla="val 938961"/>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dirty="0">
                <a:latin typeface="Baskerville Old Face" panose="02020602080505020303" pitchFamily="18" charset="0"/>
              </a:endParaRPr>
            </a:p>
          </p:txBody>
        </p:sp>
        <p:sp>
          <p:nvSpPr>
            <p:cNvPr id="34" name="Arc 33">
              <a:extLst>
                <a:ext uri="{FF2B5EF4-FFF2-40B4-BE49-F238E27FC236}">
                  <a16:creationId xmlns:a16="http://schemas.microsoft.com/office/drawing/2014/main" id="{C8E28854-5331-40E7-843B-89F037D7CC6B}"/>
                </a:ext>
              </a:extLst>
            </p:cNvPr>
            <p:cNvSpPr/>
            <p:nvPr/>
          </p:nvSpPr>
          <p:spPr>
            <a:xfrm>
              <a:off x="5800682" y="923365"/>
              <a:ext cx="762000" cy="715220"/>
            </a:xfrm>
            <a:prstGeom prst="arc">
              <a:avLst>
                <a:gd name="adj1" fmla="val 5550949"/>
                <a:gd name="adj2" fmla="val 90876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dirty="0">
                <a:latin typeface="Baskerville Old Face" panose="02020602080505020303" pitchFamily="18" charset="0"/>
              </a:endParaRPr>
            </a:p>
          </p:txBody>
        </p:sp>
        <p:sp>
          <p:nvSpPr>
            <p:cNvPr id="37" name="Arc 36">
              <a:extLst>
                <a:ext uri="{FF2B5EF4-FFF2-40B4-BE49-F238E27FC236}">
                  <a16:creationId xmlns:a16="http://schemas.microsoft.com/office/drawing/2014/main" id="{6FD312B5-39B8-4691-A3C2-0297A70B26E5}"/>
                </a:ext>
              </a:extLst>
            </p:cNvPr>
            <p:cNvSpPr/>
            <p:nvPr/>
          </p:nvSpPr>
          <p:spPr>
            <a:xfrm>
              <a:off x="5791200" y="1646003"/>
              <a:ext cx="762000" cy="715220"/>
            </a:xfrm>
            <a:prstGeom prst="arc">
              <a:avLst>
                <a:gd name="adj1" fmla="val 5510926"/>
                <a:gd name="adj2" fmla="val 90207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flipH="1">
              <a:off x="6237882" y="2525524"/>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dirty="0">
                <a:latin typeface="Baskerville Old Face" panose="02020602080505020303" pitchFamily="18" charset="0"/>
              </a:endParaRPr>
            </a:p>
          </p:txBody>
        </p:sp>
        <p:sp>
          <p:nvSpPr>
            <p:cNvPr id="39" name="Arc 38">
              <a:extLst>
                <a:ext uri="{FF2B5EF4-FFF2-40B4-BE49-F238E27FC236}">
                  <a16:creationId xmlns:a16="http://schemas.microsoft.com/office/drawing/2014/main" id="{EF33724D-3227-438A-A017-A93E56781290}"/>
                </a:ext>
              </a:extLst>
            </p:cNvPr>
            <p:cNvSpPr/>
            <p:nvPr/>
          </p:nvSpPr>
          <p:spPr>
            <a:xfrm>
              <a:off x="5781718" y="2368641"/>
              <a:ext cx="762000" cy="715220"/>
            </a:xfrm>
            <a:prstGeom prst="arc">
              <a:avLst>
                <a:gd name="adj1" fmla="val 5406496"/>
                <a:gd name="adj2" fmla="val 96663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dirty="0">
                <a:latin typeface="Baskerville Old Face" panose="02020602080505020303" pitchFamily="18" charset="0"/>
              </a:endParaRPr>
            </a:p>
          </p:txBody>
        </p:sp>
        <p:sp>
          <p:nvSpPr>
            <p:cNvPr id="41" name="Arc 40">
              <a:extLst>
                <a:ext uri="{FF2B5EF4-FFF2-40B4-BE49-F238E27FC236}">
                  <a16:creationId xmlns:a16="http://schemas.microsoft.com/office/drawing/2014/main" id="{CB49A1CF-517F-4530-8F60-10A6FFAD7315}"/>
                </a:ext>
              </a:extLst>
            </p:cNvPr>
            <p:cNvSpPr/>
            <p:nvPr/>
          </p:nvSpPr>
          <p:spPr>
            <a:xfrm>
              <a:off x="5772236" y="3091279"/>
              <a:ext cx="762000" cy="715220"/>
            </a:xfrm>
            <a:prstGeom prst="arc">
              <a:avLst>
                <a:gd name="adj1" fmla="val 5405871"/>
                <a:gd name="adj2" fmla="val 94958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dirty="0">
                <a:latin typeface="Baskerville Old Face" panose="02020602080505020303" pitchFamily="18" charset="0"/>
              </a:endParaRPr>
            </a:p>
          </p:txBody>
        </p:sp>
        <p:sp>
          <p:nvSpPr>
            <p:cNvPr id="43" name="Arc 42">
              <a:extLst>
                <a:ext uri="{FF2B5EF4-FFF2-40B4-BE49-F238E27FC236}">
                  <a16:creationId xmlns:a16="http://schemas.microsoft.com/office/drawing/2014/main" id="{592CDAC9-2CB2-46BC-B25B-2942DEE7E1AE}"/>
                </a:ext>
              </a:extLst>
            </p:cNvPr>
            <p:cNvSpPr/>
            <p:nvPr/>
          </p:nvSpPr>
          <p:spPr>
            <a:xfrm>
              <a:off x="5762754" y="3813917"/>
              <a:ext cx="762000" cy="715220"/>
            </a:xfrm>
            <a:prstGeom prst="arc">
              <a:avLst>
                <a:gd name="adj1" fmla="val 5319827"/>
                <a:gd name="adj2" fmla="val 940721"/>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dirty="0">
                <a:latin typeface="Baskerville Old Face" panose="02020602080505020303" pitchFamily="18" charset="0"/>
              </a:endParaRPr>
            </a:p>
          </p:txBody>
        </p:sp>
        <p:sp>
          <p:nvSpPr>
            <p:cNvPr id="45" name="Arc 44">
              <a:extLst>
                <a:ext uri="{FF2B5EF4-FFF2-40B4-BE49-F238E27FC236}">
                  <a16:creationId xmlns:a16="http://schemas.microsoft.com/office/drawing/2014/main" id="{FA52E677-00DF-4B6F-BDCB-04E07AF1B5D9}"/>
                </a:ext>
              </a:extLst>
            </p:cNvPr>
            <p:cNvSpPr/>
            <p:nvPr/>
          </p:nvSpPr>
          <p:spPr>
            <a:xfrm>
              <a:off x="5753272" y="4536555"/>
              <a:ext cx="762000" cy="715220"/>
            </a:xfrm>
            <a:prstGeom prst="arc">
              <a:avLst>
                <a:gd name="adj1" fmla="val 5670227"/>
                <a:gd name="adj2" fmla="val 939998"/>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9954" y="5416076"/>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dirty="0">
                <a:latin typeface="Baskerville Old Face" panose="02020602080505020303" pitchFamily="18" charset="0"/>
              </a:endParaRPr>
            </a:p>
          </p:txBody>
        </p:sp>
        <p:sp>
          <p:nvSpPr>
            <p:cNvPr id="47" name="Arc 46">
              <a:extLst>
                <a:ext uri="{FF2B5EF4-FFF2-40B4-BE49-F238E27FC236}">
                  <a16:creationId xmlns:a16="http://schemas.microsoft.com/office/drawing/2014/main" id="{C9D5401A-0CF6-493B-84AB-B23D0211A289}"/>
                </a:ext>
              </a:extLst>
            </p:cNvPr>
            <p:cNvSpPr/>
            <p:nvPr/>
          </p:nvSpPr>
          <p:spPr>
            <a:xfrm>
              <a:off x="5743790" y="5259193"/>
              <a:ext cx="762000" cy="715220"/>
            </a:xfrm>
            <a:prstGeom prst="arc">
              <a:avLst>
                <a:gd name="adj1" fmla="val 5695114"/>
                <a:gd name="adj2" fmla="val 94958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dirty="0">
                <a:latin typeface="Baskerville Old Face" panose="02020602080505020303" pitchFamily="18" charset="0"/>
              </a:endParaRPr>
            </a:p>
          </p:txBody>
        </p:sp>
        <p:sp>
          <p:nvSpPr>
            <p:cNvPr id="51" name="Arc 50">
              <a:extLst>
                <a:ext uri="{FF2B5EF4-FFF2-40B4-BE49-F238E27FC236}">
                  <a16:creationId xmlns:a16="http://schemas.microsoft.com/office/drawing/2014/main" id="{611C2C01-FF09-44E0-8369-BCBCFDD17F57}"/>
                </a:ext>
              </a:extLst>
            </p:cNvPr>
            <p:cNvSpPr/>
            <p:nvPr/>
          </p:nvSpPr>
          <p:spPr>
            <a:xfrm>
              <a:off x="5702299" y="5981831"/>
              <a:ext cx="762000" cy="715220"/>
            </a:xfrm>
            <a:prstGeom prst="arc">
              <a:avLst>
                <a:gd name="adj1" fmla="val 5545890"/>
                <a:gd name="adj2" fmla="val 81969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dirty="0">
                <a:latin typeface="Baskerville Old Face" panose="02020602080505020303" pitchFamily="18" charset="0"/>
              </a:endParaRPr>
            </a:p>
          </p:txBody>
        </p:sp>
      </p:grpSp>
      <p:sp>
        <p:nvSpPr>
          <p:cNvPr id="29" name="TextBox 28">
            <a:extLst>
              <a:ext uri="{FF2B5EF4-FFF2-40B4-BE49-F238E27FC236}">
                <a16:creationId xmlns:a16="http://schemas.microsoft.com/office/drawing/2014/main" id="{CF2CB864-2D29-4AAE-9496-3B29E63C8A93}"/>
              </a:ext>
            </a:extLst>
          </p:cNvPr>
          <p:cNvSpPr txBox="1"/>
          <p:nvPr/>
        </p:nvSpPr>
        <p:spPr>
          <a:xfrm>
            <a:off x="641585" y="4376851"/>
            <a:ext cx="4503292" cy="1938992"/>
          </a:xfrm>
          <a:prstGeom prst="rect">
            <a:avLst/>
          </a:prstGeom>
          <a:noFill/>
          <a:effectLst>
            <a:innerShdw blurRad="114300">
              <a:prstClr val="black"/>
            </a:innerShdw>
          </a:effectLst>
        </p:spPr>
        <p:txBody>
          <a:bodyPr wrap="square" rtlCol="0">
            <a:spAutoFit/>
          </a:bodyPr>
          <a:lstStyle/>
          <a:p>
            <a:pPr algn="ctr"/>
            <a:r>
              <a:rPr lang="en-US" sz="2400"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cs typeface="Times New Roman" panose="02020603050405020304" pitchFamily="18" charset="0"/>
              </a:rPr>
              <a:t>400 North Main Street </a:t>
            </a:r>
          </a:p>
          <a:p>
            <a:pPr algn="ctr"/>
            <a:r>
              <a:rPr lang="en-US" sz="2400"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cs typeface="Times New Roman" panose="02020603050405020304" pitchFamily="18" charset="0"/>
              </a:rPr>
              <a:t>Lawrenceville, VA </a:t>
            </a:r>
          </a:p>
          <a:p>
            <a:pPr algn="ctr"/>
            <a:r>
              <a:rPr lang="en-US" sz="2400"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cs typeface="Times New Roman" panose="02020603050405020304" pitchFamily="18" charset="0"/>
              </a:rPr>
              <a:t>434.848.2414</a:t>
            </a:r>
          </a:p>
          <a:p>
            <a:pPr algn="ctr"/>
            <a:r>
              <a:rPr lang="en-US" sz="2400"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cs typeface="Times New Roman" panose="02020603050405020304" pitchFamily="18" charset="0"/>
              </a:rPr>
              <a:t>https://lawrencevilleweb.us/</a:t>
            </a:r>
          </a:p>
          <a:p>
            <a:pPr algn="ctr"/>
            <a:endParaRPr lang="en-US" sz="2400" dirty="0">
              <a:solidFill>
                <a:schemeClr val="accent4">
                  <a:lumMod val="75000"/>
                </a:schemeClr>
              </a:solidFill>
              <a:effectLst>
                <a:outerShdw blurRad="38100" dist="38100" dir="2700000" algn="tl">
                  <a:srgbClr val="000000">
                    <a:alpha val="43137"/>
                  </a:srgbClr>
                </a:outerShdw>
              </a:effectLst>
              <a:latin typeface="Baskerville Old Face" panose="02020602080505020303"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AB458EB-47E6-4051-9E25-823955A80F08}"/>
              </a:ext>
            </a:extLst>
          </p:cNvPr>
          <p:cNvPicPr/>
          <p:nvPr/>
        </p:nvPicPr>
        <p:blipFill>
          <a:blip r:embed="rId3" cstate="print">
            <a:alphaModFix/>
            <a:extLst>
              <a:ext uri="{BEBA8EAE-BF5A-486C-A8C5-ECC9F3942E4B}">
                <a14:imgProps xmlns:a14="http://schemas.microsoft.com/office/drawing/2010/main">
                  <a14:imgLayer r:embed="rId4">
                    <a14:imgEffect>
                      <a14:backgroundRemoval t="8290" b="90155" l="5252" r="95798">
                        <a14:foregroundMark x1="27934" y1="9430" x2="27934" y2="9430"/>
                        <a14:foregroundMark x1="32767" y1="18468" x2="32767" y2="18468"/>
                        <a14:foregroundMark x1="32767" y1="18468" x2="32767" y2="18468"/>
                        <a14:foregroundMark x1="29474" y1="15914" x2="29474" y2="15914"/>
                        <a14:foregroundMark x1="35741" y1="18468" x2="35741" y2="18468"/>
                        <a14:foregroundMark x1="37759" y1="19057" x2="37759" y2="19057"/>
                        <a14:foregroundMark x1="37175" y1="13163" x2="37175" y2="13163"/>
                        <a14:foregroundMark x1="43282" y1="19450" x2="43282" y2="19450"/>
                        <a14:foregroundMark x1="46734" y1="20039" x2="46734" y2="20039"/>
                        <a14:foregroundMark x1="38768" y1="9037" x2="38768" y2="9037"/>
                        <a14:foregroundMark x1="51407" y1="14735" x2="51407" y2="14735"/>
                        <a14:foregroundMark x1="5417" y1="39489" x2="5417" y2="39489"/>
                        <a14:foregroundMark x1="11259" y1="48527" x2="11259" y2="48527"/>
                        <a14:foregroundMark x1="18347" y1="41192" x2="18347" y2="41192"/>
                        <a14:foregroundMark x1="12115" y1="37306" x2="12115" y2="37306"/>
                        <a14:foregroundMark x1="31162" y1="36269" x2="31162" y2="36269"/>
                        <a14:foregroundMark x1="37605" y1="38083" x2="37605" y2="38083"/>
                        <a14:foregroundMark x1="43557" y1="40155" x2="43557" y2="40155"/>
                        <a14:foregroundMark x1="49020" y1="39637" x2="49020" y2="39637"/>
                        <a14:foregroundMark x1="54972" y1="40155" x2="54972" y2="40155"/>
                        <a14:foregroundMark x1="61555" y1="40674" x2="61555" y2="40674"/>
                        <a14:foregroundMark x1="61275" y1="23316" x2="61275" y2="23316"/>
                        <a14:foregroundMark x1="64846" y1="30052" x2="64846" y2="30052"/>
                        <a14:foregroundMark x1="68487" y1="24870" x2="68487" y2="24870"/>
                        <a14:foregroundMark x1="71779" y1="40155" x2="71779" y2="40155"/>
                        <a14:foregroundMark x1="31933" y1="70725" x2="31933" y2="70725"/>
                        <a14:foregroundMark x1="37745" y1="63731" x2="37745" y2="63731"/>
                        <a14:foregroundMark x1="41036" y1="61658" x2="41036" y2="61658"/>
                        <a14:foregroundMark x1="47829" y1="61658" x2="47829" y2="61658"/>
                        <a14:foregroundMark x1="54972" y1="62176" x2="54972" y2="62176"/>
                        <a14:foregroundMark x1="58964" y1="63212" x2="58964" y2="63212"/>
                        <a14:foregroundMark x1="65966" y1="64249" x2="65966" y2="64249"/>
                        <a14:foregroundMark x1="69398" y1="70725" x2="69398" y2="70725"/>
                        <a14:foregroundMark x1="91317" y1="44819" x2="91317" y2="44819"/>
                        <a14:foregroundMark x1="95868" y1="47927" x2="95868" y2="47927"/>
                        <a14:foregroundMark x1="87045" y1="90155" x2="87045" y2="90155"/>
                        <a14:foregroundMark x1="26751" y1="41192" x2="26751" y2="41192"/>
                        <a14:foregroundMark x1="41176" y1="41192" x2="41176" y2="41192"/>
                        <a14:foregroundMark x1="87745" y1="85751" x2="87745" y2="85751"/>
                        <a14:foregroundMark x1="87745" y1="85751" x2="87745" y2="85751"/>
                        <a14:backgroundMark x1="71499" y1="63731" x2="71499" y2="63731"/>
                      </a14:backgroundRemoval>
                    </a14:imgEffect>
                    <a14:imgEffect>
                      <a14:colorTemperature colorTemp="6396"/>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14695" y="2994693"/>
            <a:ext cx="4789314" cy="1256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Box 24">
            <a:extLst>
              <a:ext uri="{FF2B5EF4-FFF2-40B4-BE49-F238E27FC236}">
                <a16:creationId xmlns:a16="http://schemas.microsoft.com/office/drawing/2014/main" id="{600D11D4-F356-47F8-A755-8FC0135A060B}"/>
              </a:ext>
            </a:extLst>
          </p:cNvPr>
          <p:cNvSpPr txBox="1"/>
          <p:nvPr/>
        </p:nvSpPr>
        <p:spPr>
          <a:xfrm>
            <a:off x="342336" y="6253251"/>
            <a:ext cx="4925334" cy="338554"/>
          </a:xfrm>
          <a:prstGeom prst="rect">
            <a:avLst/>
          </a:prstGeom>
          <a:noFill/>
        </p:spPr>
        <p:txBody>
          <a:bodyPr wrap="square" rtlCol="0">
            <a:spAutoFit/>
          </a:bodyPr>
          <a:lstStyle/>
          <a:p>
            <a:pPr algn="ctr"/>
            <a:r>
              <a:rPr lang="en-US" sz="1600" b="1" dirty="0">
                <a:solidFill>
                  <a:schemeClr val="accent4">
                    <a:lumMod val="75000"/>
                  </a:schemeClr>
                </a:solidFill>
                <a:latin typeface="Baskerville Old Face" panose="02020602080505020303" pitchFamily="18" charset="0"/>
              </a:rPr>
              <a:t>We Are Lawrenceville and We Are Committed to Success</a:t>
            </a:r>
          </a:p>
        </p:txBody>
      </p:sp>
    </p:spTree>
    <p:extLst>
      <p:ext uri="{BB962C8B-B14F-4D97-AF65-F5344CB8AC3E}">
        <p14:creationId xmlns:p14="http://schemas.microsoft.com/office/powerpoint/2010/main" val="70658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9397" y="0"/>
            <a:ext cx="576996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80957" y="4836298"/>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11" name="Group 10">
            <a:extLst>
              <a:ext uri="{FF2B5EF4-FFF2-40B4-BE49-F238E27FC236}">
                <a16:creationId xmlns:a16="http://schemas.microsoft.com/office/drawing/2014/main" id="{2AA5DACC-9407-41EA-962D-9F0939069B46}"/>
              </a:ext>
            </a:extLst>
          </p:cNvPr>
          <p:cNvGrpSpPr/>
          <p:nvPr/>
        </p:nvGrpSpPr>
        <p:grpSpPr>
          <a:xfrm>
            <a:off x="6172275" y="262177"/>
            <a:ext cx="5729097" cy="6542109"/>
            <a:chOff x="6096001" y="189620"/>
            <a:chExt cx="5793324" cy="6510939"/>
          </a:xfrm>
        </p:grpSpPr>
        <p:sp>
          <p:nvSpPr>
            <p:cNvPr id="112" name="Freeform: Shape 111">
              <a:extLst>
                <a:ext uri="{FF2B5EF4-FFF2-40B4-BE49-F238E27FC236}">
                  <a16:creationId xmlns:a16="http://schemas.microsoft.com/office/drawing/2014/main" id="{F74922B1-9723-4C0E-B7BE-1F9D93467AE1}"/>
                </a:ext>
              </a:extLst>
            </p:cNvPr>
            <p:cNvSpPr/>
            <p:nvPr/>
          </p:nvSpPr>
          <p:spPr>
            <a:xfrm>
              <a:off x="6096001" y="189620"/>
              <a:ext cx="5577839" cy="6439780"/>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Baskerville Old Face" panose="02020602080505020303" pitchFamily="18" charset="0"/>
              </a:endParaRPr>
            </a:p>
          </p:txBody>
        </p:sp>
        <p:sp>
          <p:nvSpPr>
            <p:cNvPr id="10" name="TextBox 9">
              <a:extLst>
                <a:ext uri="{FF2B5EF4-FFF2-40B4-BE49-F238E27FC236}">
                  <a16:creationId xmlns:a16="http://schemas.microsoft.com/office/drawing/2014/main" id="{534C264F-331B-4BDF-B314-E452E0434655}"/>
                </a:ext>
              </a:extLst>
            </p:cNvPr>
            <p:cNvSpPr txBox="1"/>
            <p:nvPr/>
          </p:nvSpPr>
          <p:spPr>
            <a:xfrm rot="10800000">
              <a:off x="11266871" y="4749927"/>
              <a:ext cx="622454" cy="1950632"/>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Town of Lawrenceville’s Vision Statement</a:t>
              </a:r>
            </a:p>
          </p:txBody>
        </p:sp>
      </p:grpSp>
      <p:grpSp>
        <p:nvGrpSpPr>
          <p:cNvPr id="4" name="Group 3">
            <a:extLst>
              <a:ext uri="{FF2B5EF4-FFF2-40B4-BE49-F238E27FC236}">
                <a16:creationId xmlns:a16="http://schemas.microsoft.com/office/drawing/2014/main" id="{D241B48B-2B2F-4B4E-B080-5195677A0100}"/>
              </a:ext>
            </a:extLst>
          </p:cNvPr>
          <p:cNvGrpSpPr/>
          <p:nvPr/>
        </p:nvGrpSpPr>
        <p:grpSpPr>
          <a:xfrm>
            <a:off x="5262920" y="143000"/>
            <a:ext cx="1586633" cy="6618082"/>
            <a:chOff x="5262920" y="143000"/>
            <a:chExt cx="1586633" cy="6618082"/>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143000"/>
              <a:ext cx="1243410" cy="6618082"/>
              <a:chOff x="5606143" y="143000"/>
              <a:chExt cx="1243410" cy="6618082"/>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011965"/>
                  <a:gd name="adj2" fmla="val 64304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011965"/>
                  <a:gd name="adj2" fmla="val 531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011965"/>
                  <a:gd name="adj2" fmla="val 60085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011965"/>
                  <a:gd name="adj2" fmla="val 60085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011965"/>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011965"/>
                  <a:gd name="adj2" fmla="val 59198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011965"/>
                  <a:gd name="adj2" fmla="val 49068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65512"/>
                  <a:gd name="adj2" fmla="val 46804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3" name="Arc 112">
                <a:extLst>
                  <a:ext uri="{FF2B5EF4-FFF2-40B4-BE49-F238E27FC236}">
                    <a16:creationId xmlns:a16="http://schemas.microsoft.com/office/drawing/2014/main" id="{227EE318-6724-4BA2-87D6-7956B3C92C72}"/>
                  </a:ext>
                </a:extLst>
              </p:cNvPr>
              <p:cNvSpPr/>
              <p:nvPr/>
            </p:nvSpPr>
            <p:spPr>
              <a:xfrm>
                <a:off x="5613731" y="143000"/>
                <a:ext cx="917895" cy="817101"/>
              </a:xfrm>
              <a:prstGeom prst="arc">
                <a:avLst>
                  <a:gd name="adj1" fmla="val 9994342"/>
                  <a:gd name="adj2" fmla="val 75084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2" name="TextBox 11">
            <a:extLst>
              <a:ext uri="{FF2B5EF4-FFF2-40B4-BE49-F238E27FC236}">
                <a16:creationId xmlns:a16="http://schemas.microsoft.com/office/drawing/2014/main" id="{236EB235-7C67-4D69-8CFD-742F3C553417}"/>
              </a:ext>
            </a:extLst>
          </p:cNvPr>
          <p:cNvSpPr txBox="1"/>
          <p:nvPr/>
        </p:nvSpPr>
        <p:spPr>
          <a:xfrm>
            <a:off x="6915347" y="298188"/>
            <a:ext cx="4695406" cy="707886"/>
          </a:xfrm>
          <a:prstGeom prst="rect">
            <a:avLst/>
          </a:prstGeom>
          <a:noFill/>
        </p:spPr>
        <p:txBody>
          <a:bodyPr wrap="square" rtlCol="0">
            <a:spAutoFit/>
          </a:bodyPr>
          <a:lstStyle/>
          <a:p>
            <a:pPr algn="ctr"/>
            <a:r>
              <a:rPr lang="en-US" sz="2000" b="1" dirty="0">
                <a:solidFill>
                  <a:schemeClr val="accent2"/>
                </a:solidFill>
                <a:latin typeface="Baskerville Old Face" panose="02020602080505020303" pitchFamily="18" charset="0"/>
              </a:rPr>
              <a:t>We are Lawrenceville, Virginia</a:t>
            </a:r>
          </a:p>
          <a:p>
            <a:pPr algn="ctr"/>
            <a:r>
              <a:rPr lang="en-US" sz="2000" b="1" dirty="0">
                <a:solidFill>
                  <a:schemeClr val="accent2"/>
                </a:solidFill>
                <a:latin typeface="Baskerville Old Face" panose="02020602080505020303" pitchFamily="18" charset="0"/>
              </a:rPr>
              <a:t>And Together We Will Build a New Future</a:t>
            </a:r>
          </a:p>
        </p:txBody>
      </p:sp>
      <p:pic>
        <p:nvPicPr>
          <p:cNvPr id="41" name="Picture 2">
            <a:extLst>
              <a:ext uri="{FF2B5EF4-FFF2-40B4-BE49-F238E27FC236}">
                <a16:creationId xmlns:a16="http://schemas.microsoft.com/office/drawing/2014/main" id="{50392F0B-4C9F-4829-B788-74F9776EF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2668" y="1698550"/>
            <a:ext cx="1645179" cy="883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3" name="Picture 4">
            <a:extLst>
              <a:ext uri="{FF2B5EF4-FFF2-40B4-BE49-F238E27FC236}">
                <a16:creationId xmlns:a16="http://schemas.microsoft.com/office/drawing/2014/main" id="{5274F787-740B-45E9-8F46-D9B718819B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2670" y="2713468"/>
            <a:ext cx="1645178" cy="916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5" name="Picture 5">
            <a:extLst>
              <a:ext uri="{FF2B5EF4-FFF2-40B4-BE49-F238E27FC236}">
                <a16:creationId xmlns:a16="http://schemas.microsoft.com/office/drawing/2014/main" id="{DCDFA073-2A59-4C25-8067-A1BD4456BD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2667" y="3761392"/>
            <a:ext cx="1645179" cy="1003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9" name="TextBox 48">
            <a:extLst>
              <a:ext uri="{FF2B5EF4-FFF2-40B4-BE49-F238E27FC236}">
                <a16:creationId xmlns:a16="http://schemas.microsoft.com/office/drawing/2014/main" id="{D23101D2-C5A7-4FBD-BBF5-424849D15B5E}"/>
              </a:ext>
            </a:extLst>
          </p:cNvPr>
          <p:cNvSpPr txBox="1"/>
          <p:nvPr/>
        </p:nvSpPr>
        <p:spPr>
          <a:xfrm>
            <a:off x="6895438" y="1060571"/>
            <a:ext cx="2824200" cy="5355312"/>
          </a:xfrm>
          <a:prstGeom prst="rect">
            <a:avLst/>
          </a:prstGeom>
          <a:noFill/>
        </p:spPr>
        <p:txBody>
          <a:bodyPr wrap="square" rtlCol="0">
            <a:spAutoFit/>
          </a:bodyPr>
          <a:lstStyle/>
          <a:p>
            <a:pPr algn="ctr"/>
            <a:r>
              <a:rPr lang="en-US" sz="1400" b="1" dirty="0">
                <a:latin typeface="Baskerville Old Face" panose="02020602080505020303" pitchFamily="18" charset="0"/>
              </a:rPr>
              <a:t>Town of Lawrenceville Vision Statement</a:t>
            </a:r>
          </a:p>
          <a:p>
            <a:endParaRPr lang="en-US" sz="1400" dirty="0">
              <a:latin typeface="Baskerville Old Face" panose="02020602080505020303" pitchFamily="18" charset="0"/>
            </a:endParaRPr>
          </a:p>
          <a:p>
            <a:pPr algn="ctr"/>
            <a:r>
              <a:rPr lang="en-US" sz="1200" dirty="0">
                <a:latin typeface="Baskerville Old Face" panose="02020602080505020303" pitchFamily="18" charset="0"/>
              </a:rPr>
              <a:t>The Town of Lawrenceville seeks to maintain its small-town character, charm, and natural beauty.  The Town is intent upon revitalizing its downtown and protecting natural environmental systems.  It will accomplish its objectives by:</a:t>
            </a:r>
          </a:p>
          <a:p>
            <a:pPr marL="171450" indent="-171450">
              <a:buFont typeface="Wingdings" panose="05000000000000000000" pitchFamily="2" charset="2"/>
              <a:buChar char="Ø"/>
            </a:pPr>
            <a:r>
              <a:rPr lang="en-US" sz="1200" dirty="0">
                <a:latin typeface="Baskerville Old Face" panose="02020602080505020303" pitchFamily="18" charset="0"/>
              </a:rPr>
              <a:t>Concentrating commercial and industrial development in appropriate areas where adequate infrastructure exists to support such development</a:t>
            </a:r>
          </a:p>
          <a:p>
            <a:pPr marL="171450" indent="-171450">
              <a:buFont typeface="Wingdings" panose="05000000000000000000" pitchFamily="2" charset="2"/>
              <a:buChar char="Ø"/>
            </a:pPr>
            <a:r>
              <a:rPr lang="en-US" sz="1200" dirty="0">
                <a:latin typeface="Baskerville Old Face" panose="02020602080505020303" pitchFamily="18" charset="0"/>
              </a:rPr>
              <a:t>Balancing residential and commercial land uses</a:t>
            </a:r>
          </a:p>
          <a:p>
            <a:pPr marL="171450" indent="-171450">
              <a:buFont typeface="Wingdings" panose="05000000000000000000" pitchFamily="2" charset="2"/>
              <a:buChar char="Ø"/>
            </a:pPr>
            <a:r>
              <a:rPr lang="en-US" sz="1200" dirty="0">
                <a:latin typeface="Baskerville Old Face" panose="02020602080505020303" pitchFamily="18" charset="0"/>
              </a:rPr>
              <a:t>Maintaining and improving its infrastructure</a:t>
            </a:r>
          </a:p>
          <a:p>
            <a:pPr marL="171450" indent="-171450">
              <a:buFont typeface="Wingdings" panose="05000000000000000000" pitchFamily="2" charset="2"/>
              <a:buChar char="Ø"/>
            </a:pPr>
            <a:r>
              <a:rPr lang="en-US" sz="1200" dirty="0">
                <a:latin typeface="Baskerville Old Face" panose="02020602080505020303" pitchFamily="18" charset="0"/>
              </a:rPr>
              <a:t>Seeking assistance to improve neighborhoods</a:t>
            </a:r>
          </a:p>
          <a:p>
            <a:pPr marL="171450" indent="-171450">
              <a:buFont typeface="Wingdings" panose="05000000000000000000" pitchFamily="2" charset="2"/>
              <a:buChar char="Ø"/>
            </a:pPr>
            <a:r>
              <a:rPr lang="en-US" sz="1200" dirty="0">
                <a:latin typeface="Baskerville Old Face" panose="02020602080505020303" pitchFamily="18" charset="0"/>
              </a:rPr>
              <a:t>Seeking sustainable economic development</a:t>
            </a:r>
          </a:p>
          <a:p>
            <a:pPr marL="171450" indent="-171450">
              <a:buFont typeface="Wingdings" panose="05000000000000000000" pitchFamily="2" charset="2"/>
              <a:buChar char="Ø"/>
            </a:pPr>
            <a:r>
              <a:rPr lang="en-US" sz="1200" dirty="0">
                <a:latin typeface="Baskerville Old Face" panose="02020602080505020303" pitchFamily="18" charset="0"/>
              </a:rPr>
              <a:t>Protecting and preserving the natural environment and surface and ground waters</a:t>
            </a:r>
          </a:p>
          <a:p>
            <a:pPr marL="171450" indent="-171450">
              <a:buFont typeface="Wingdings" panose="05000000000000000000" pitchFamily="2" charset="2"/>
              <a:buChar char="Ø"/>
            </a:pPr>
            <a:r>
              <a:rPr lang="en-US" sz="1200" dirty="0">
                <a:latin typeface="Baskerville Old Face" panose="02020602080505020303" pitchFamily="18" charset="0"/>
              </a:rPr>
              <a:t>Promoting smart growth practices and prudent land use decisions and</a:t>
            </a:r>
          </a:p>
          <a:p>
            <a:pPr marL="171450" indent="-171450">
              <a:buFont typeface="Wingdings" panose="05000000000000000000" pitchFamily="2" charset="2"/>
              <a:buChar char="Ø"/>
            </a:pPr>
            <a:r>
              <a:rPr lang="en-US" sz="1200" dirty="0">
                <a:latin typeface="Baskerville Old Face" panose="02020602080505020303" pitchFamily="18" charset="0"/>
              </a:rPr>
              <a:t>Assessing options to provide areas where growth can occur</a:t>
            </a:r>
          </a:p>
        </p:txBody>
      </p:sp>
    </p:spTree>
    <p:extLst>
      <p:ext uri="{BB962C8B-B14F-4D97-AF65-F5344CB8AC3E}">
        <p14:creationId xmlns:p14="http://schemas.microsoft.com/office/powerpoint/2010/main" val="257416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11807"/>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9397" y="0"/>
            <a:ext cx="573617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08600"/>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11" name="Group 10">
            <a:extLst>
              <a:ext uri="{FF2B5EF4-FFF2-40B4-BE49-F238E27FC236}">
                <a16:creationId xmlns:a16="http://schemas.microsoft.com/office/drawing/2014/main" id="{2AA5DACC-9407-41EA-962D-9F0939069B46}"/>
              </a:ext>
            </a:extLst>
          </p:cNvPr>
          <p:cNvGrpSpPr/>
          <p:nvPr/>
        </p:nvGrpSpPr>
        <p:grpSpPr>
          <a:xfrm>
            <a:off x="6175511" y="154014"/>
            <a:ext cx="5668792" cy="6475385"/>
            <a:chOff x="6096001" y="189620"/>
            <a:chExt cx="5846362" cy="6439780"/>
          </a:xfrm>
        </p:grpSpPr>
        <p:sp>
          <p:nvSpPr>
            <p:cNvPr id="112" name="Freeform: Shape 111">
              <a:extLst>
                <a:ext uri="{FF2B5EF4-FFF2-40B4-BE49-F238E27FC236}">
                  <a16:creationId xmlns:a16="http://schemas.microsoft.com/office/drawing/2014/main" id="{F74922B1-9723-4C0E-B7BE-1F9D93467AE1}"/>
                </a:ext>
              </a:extLst>
            </p:cNvPr>
            <p:cNvSpPr/>
            <p:nvPr/>
          </p:nvSpPr>
          <p:spPr>
            <a:xfrm>
              <a:off x="6096001" y="189620"/>
              <a:ext cx="5636597" cy="6439780"/>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Baskerville Old Face" panose="02020602080505020303" pitchFamily="18" charset="0"/>
                </a:rPr>
                <a:t>D</a:t>
              </a:r>
            </a:p>
          </p:txBody>
        </p:sp>
        <p:sp>
          <p:nvSpPr>
            <p:cNvPr id="10" name="TextBox 9">
              <a:extLst>
                <a:ext uri="{FF2B5EF4-FFF2-40B4-BE49-F238E27FC236}">
                  <a16:creationId xmlns:a16="http://schemas.microsoft.com/office/drawing/2014/main" id="{534C264F-331B-4BDF-B314-E452E0434655}"/>
                </a:ext>
              </a:extLst>
            </p:cNvPr>
            <p:cNvSpPr txBox="1"/>
            <p:nvPr/>
          </p:nvSpPr>
          <p:spPr>
            <a:xfrm rot="10800000">
              <a:off x="11307528" y="4785370"/>
              <a:ext cx="634835" cy="1838743"/>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Topography &amp; Demographics </a:t>
              </a:r>
            </a:p>
          </p:txBody>
        </p:sp>
      </p:grpSp>
      <p:sp>
        <p:nvSpPr>
          <p:cNvPr id="2" name="Rectangle 1">
            <a:extLst>
              <a:ext uri="{FF2B5EF4-FFF2-40B4-BE49-F238E27FC236}">
                <a16:creationId xmlns:a16="http://schemas.microsoft.com/office/drawing/2014/main" id="{4E43BF77-4563-44A8-AC4D-0EA2CB911749}"/>
              </a:ext>
            </a:extLst>
          </p:cNvPr>
          <p:cNvSpPr/>
          <p:nvPr/>
        </p:nvSpPr>
        <p:spPr>
          <a:xfrm>
            <a:off x="521298" y="154014"/>
            <a:ext cx="5405268" cy="64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2" name="TextBox 11">
            <a:extLst>
              <a:ext uri="{FF2B5EF4-FFF2-40B4-BE49-F238E27FC236}">
                <a16:creationId xmlns:a16="http://schemas.microsoft.com/office/drawing/2014/main" id="{236EB235-7C67-4D69-8CFD-742F3C553417}"/>
              </a:ext>
            </a:extLst>
          </p:cNvPr>
          <p:cNvSpPr txBox="1"/>
          <p:nvPr/>
        </p:nvSpPr>
        <p:spPr>
          <a:xfrm>
            <a:off x="7260771" y="529370"/>
            <a:ext cx="1817915" cy="369332"/>
          </a:xfrm>
          <a:prstGeom prst="rect">
            <a:avLst/>
          </a:prstGeom>
          <a:noFill/>
        </p:spPr>
        <p:txBody>
          <a:bodyPr wrap="square" rtlCol="0">
            <a:spAutoFit/>
          </a:bodyPr>
          <a:lstStyle/>
          <a:p>
            <a:pPr algn="ctr"/>
            <a:endParaRPr lang="en-US" b="1" dirty="0">
              <a:latin typeface="Baskerville Old Face" panose="02020602080505020303"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6F114CA-F303-48DD-AA05-1961075C7AAF}"/>
              </a:ext>
            </a:extLst>
          </p:cNvPr>
          <p:cNvSpPr txBox="1"/>
          <p:nvPr/>
        </p:nvSpPr>
        <p:spPr>
          <a:xfrm>
            <a:off x="6888903" y="233559"/>
            <a:ext cx="4630315"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Topography &amp; Demographics </a:t>
            </a:r>
            <a:endParaRPr lang="en-US" sz="1500" dirty="0">
              <a:latin typeface="Baskerville Old Face" panose="02020602080505020303"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C9A1E77-58FC-4849-8B25-B3B158FDD38D}"/>
              </a:ext>
            </a:extLst>
          </p:cNvPr>
          <p:cNvSpPr txBox="1"/>
          <p:nvPr/>
        </p:nvSpPr>
        <p:spPr>
          <a:xfrm>
            <a:off x="603264" y="539501"/>
            <a:ext cx="4612246" cy="2723823"/>
          </a:xfrm>
          <a:prstGeom prst="rect">
            <a:avLst/>
          </a:prstGeom>
          <a:noFill/>
        </p:spPr>
        <p:txBody>
          <a:bodyPr wrap="square" rtlCol="0">
            <a:spAutoFit/>
          </a:bodyPr>
          <a:lstStyle/>
          <a:p>
            <a:r>
              <a:rPr lang="en-US" sz="1200" dirty="0">
                <a:latin typeface="Baskerville Old Face" panose="02020602080505020303" pitchFamily="18" charset="0"/>
                <a:cs typeface="Times New Roman" panose="02020603050405020304" pitchFamily="18" charset="0"/>
              </a:rPr>
              <a:t>Lawrenceville serves as the county seat of Brunswick County, the original home of Brunswick Stew. The Brunswick Chamber of Commerce and town offices are located at 400 North Main Street, adjacent to Lawrenceville’s only traffic light. Lawrenceville is in the enviable position of being centrally located to, accessible from several major markets, and close to important transportation hubs. Lawrenceville is 75 miles from Richmond, including the Port of Richmond and Richmond International Airport; 100 miles from Norfolk with multiple Port of Virginia facilities and the Norfolk International Airport; and 85 miles from Raleigh/Durham and the Raleigh/Durham International Airport.  In addition, Lawrenceville is only 115 miles from Virginia Beach; 177 miles from Washington, D.C.; 411 miles from New York, New York; and 466 miles from Atlanta, Georgia.</a:t>
            </a:r>
          </a:p>
          <a:p>
            <a:endParaRPr lang="en-US" sz="1500" dirty="0">
              <a:latin typeface="Baskerville Old Face" panose="02020602080505020303"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9CAB6883-64C9-4215-B3BC-22885092B31F}"/>
              </a:ext>
            </a:extLst>
          </p:cNvPr>
          <p:cNvSpPr/>
          <p:nvPr/>
        </p:nvSpPr>
        <p:spPr>
          <a:xfrm>
            <a:off x="377541" y="4598351"/>
            <a:ext cx="592707" cy="2096889"/>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0" name="TextBox 19">
            <a:extLst>
              <a:ext uri="{FF2B5EF4-FFF2-40B4-BE49-F238E27FC236}">
                <a16:creationId xmlns:a16="http://schemas.microsoft.com/office/drawing/2014/main" id="{F6D23DF0-FF2D-44C0-8291-406D574DE786}"/>
              </a:ext>
            </a:extLst>
          </p:cNvPr>
          <p:cNvSpPr txBox="1"/>
          <p:nvPr/>
        </p:nvSpPr>
        <p:spPr>
          <a:xfrm rot="10800000">
            <a:off x="465127" y="4662345"/>
            <a:ext cx="400110" cy="2003402"/>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Discover Lawrenceville</a:t>
            </a:r>
          </a:p>
        </p:txBody>
      </p:sp>
      <p:sp>
        <p:nvSpPr>
          <p:cNvPr id="21" name="TextBox 20">
            <a:extLst>
              <a:ext uri="{FF2B5EF4-FFF2-40B4-BE49-F238E27FC236}">
                <a16:creationId xmlns:a16="http://schemas.microsoft.com/office/drawing/2014/main" id="{2AA56729-1ADC-4D5B-A47F-57BDC6032E5F}"/>
              </a:ext>
            </a:extLst>
          </p:cNvPr>
          <p:cNvSpPr txBox="1"/>
          <p:nvPr/>
        </p:nvSpPr>
        <p:spPr>
          <a:xfrm>
            <a:off x="596850" y="233559"/>
            <a:ext cx="4508525"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Discover Lawrenceville</a:t>
            </a:r>
            <a:endParaRPr lang="en-US" dirty="0">
              <a:latin typeface="Baskerville Old Face" panose="02020602080505020303" pitchFamily="18" charset="0"/>
            </a:endParaRPr>
          </a:p>
        </p:txBody>
      </p:sp>
      <p:sp>
        <p:nvSpPr>
          <p:cNvPr id="25" name="TextBox 24">
            <a:extLst>
              <a:ext uri="{FF2B5EF4-FFF2-40B4-BE49-F238E27FC236}">
                <a16:creationId xmlns:a16="http://schemas.microsoft.com/office/drawing/2014/main" id="{090A1E80-2FE9-4D23-9761-9B479EF06AA8}"/>
              </a:ext>
            </a:extLst>
          </p:cNvPr>
          <p:cNvSpPr txBox="1"/>
          <p:nvPr/>
        </p:nvSpPr>
        <p:spPr>
          <a:xfrm>
            <a:off x="6942603" y="545110"/>
            <a:ext cx="4598725" cy="4154984"/>
          </a:xfrm>
          <a:prstGeom prst="rect">
            <a:avLst/>
          </a:prstGeom>
          <a:noFill/>
        </p:spPr>
        <p:txBody>
          <a:bodyPr wrap="square" rtlCol="0">
            <a:spAutoFit/>
          </a:bodyPr>
          <a:lstStyle/>
          <a:p>
            <a:r>
              <a:rPr lang="en-US" sz="1200" dirty="0">
                <a:latin typeface="Baskerville Old Face" panose="02020602080505020303" pitchFamily="18" charset="0"/>
                <a:cs typeface="Times New Roman" panose="02020603050405020304" pitchFamily="18" charset="0"/>
              </a:rPr>
              <a:t>Lawrenceville is approximately 256 feet above sea level with elevations in Brunswick County ranging from 150 to 315 feet above sea level.  The Town of Lawrenceville covers approximately 1.5 square miles, while Brunswick County reaches 579 square miles.  The drainage is provided by the Meherrin, Nottoway, and Roanoke Rivers and their tributaries.  The land surface slopes gradually toward the southeast.  In addition, approximately 90% of the land in Lawrenceville and Brunswick County is classified 0 to 5% slope which is suited for all types of development.  </a:t>
            </a:r>
          </a:p>
          <a:p>
            <a:endParaRPr lang="en-US" sz="1200" dirty="0">
              <a:latin typeface="Baskerville Old Face" panose="02020602080505020303" pitchFamily="18" charset="0"/>
              <a:cs typeface="Times New Roman" panose="02020603050405020304" pitchFamily="18" charset="0"/>
            </a:endParaRPr>
          </a:p>
          <a:p>
            <a:r>
              <a:rPr lang="en-US" sz="1200" dirty="0">
                <a:latin typeface="Baskerville Old Face" panose="02020602080505020303" pitchFamily="18" charset="0"/>
                <a:cs typeface="Times New Roman" panose="02020603050405020304" pitchFamily="18" charset="0"/>
              </a:rPr>
              <a:t>In 2019, the median mortgage cost with utilities was $1,011, the median monthly owner cost without a mortgage was $379, while the  median gross rent was $668.  We have affordable land, housing and commercial opportunities, and are an ACT Certified Work Ready Community.  We have low crime rates in our Town and County (violent crime rate is &lt;1 per 1,000 residents and property crime rate is 5.05 per 1,000 residents). Our County is primarily made up of two racial groups: African American (Non-Hispanic-54.5%) and Caucasian (Non-Hispanic-40.7%); the median age is 43.2.  Below is a table that compares the Town and County on population, housing and income data.</a:t>
            </a:r>
          </a:p>
          <a:p>
            <a:r>
              <a:rPr lang="en-US" sz="1200" dirty="0">
                <a:latin typeface="Baskerville Old Face" panose="02020602080505020303" pitchFamily="18" charset="0"/>
                <a:cs typeface="Times New Roman" panose="02020603050405020304" pitchFamily="18" charset="0"/>
              </a:rPr>
              <a:t>    </a:t>
            </a:r>
          </a:p>
          <a:p>
            <a:endParaRPr lang="en-US" sz="1200" dirty="0">
              <a:latin typeface="Baskerville Old Face" panose="02020602080505020303" pitchFamily="18" charset="0"/>
              <a:cs typeface="Times New Roman" panose="02020603050405020304" pitchFamily="18" charset="0"/>
            </a:endParaRPr>
          </a:p>
          <a:p>
            <a:endParaRPr lang="en-US" sz="1200" dirty="0">
              <a:latin typeface="Baskerville Old Face" panose="02020602080505020303" pitchFamily="18" charset="0"/>
            </a:endParaRPr>
          </a:p>
        </p:txBody>
      </p:sp>
      <p:pic>
        <p:nvPicPr>
          <p:cNvPr id="13" name="Picture 12" descr="Diagram, map&#10;&#10;Description automatically generated">
            <a:extLst>
              <a:ext uri="{FF2B5EF4-FFF2-40B4-BE49-F238E27FC236}">
                <a16:creationId xmlns:a16="http://schemas.microsoft.com/office/drawing/2014/main" id="{B0C227B5-AEF6-406D-A195-C0E26AD21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26" y="3137913"/>
            <a:ext cx="4095368" cy="3262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5" name="Table 14">
            <a:extLst>
              <a:ext uri="{FF2B5EF4-FFF2-40B4-BE49-F238E27FC236}">
                <a16:creationId xmlns:a16="http://schemas.microsoft.com/office/drawing/2014/main" id="{B35ED043-95B8-4C57-AD3B-ED369B98C8B9}"/>
              </a:ext>
            </a:extLst>
          </p:cNvPr>
          <p:cNvGraphicFramePr>
            <a:graphicFrameLocks noGrp="1"/>
          </p:cNvGraphicFramePr>
          <p:nvPr>
            <p:extLst>
              <p:ext uri="{D42A27DB-BD31-4B8C-83A1-F6EECF244321}">
                <p14:modId xmlns:p14="http://schemas.microsoft.com/office/powerpoint/2010/main" val="2775307131"/>
              </p:ext>
            </p:extLst>
          </p:nvPr>
        </p:nvGraphicFramePr>
        <p:xfrm>
          <a:off x="7013324" y="4121249"/>
          <a:ext cx="4141674" cy="2476119"/>
        </p:xfrm>
        <a:graphic>
          <a:graphicData uri="http://schemas.openxmlformats.org/drawingml/2006/table">
            <a:tbl>
              <a:tblPr firstRow="1" bandRow="1"/>
              <a:tblGrid>
                <a:gridCol w="2121194">
                  <a:extLst>
                    <a:ext uri="{9D8B030D-6E8A-4147-A177-3AD203B41FA5}">
                      <a16:colId xmlns:a16="http://schemas.microsoft.com/office/drawing/2014/main" val="2265566708"/>
                    </a:ext>
                  </a:extLst>
                </a:gridCol>
                <a:gridCol w="2020480">
                  <a:extLst>
                    <a:ext uri="{9D8B030D-6E8A-4147-A177-3AD203B41FA5}">
                      <a16:colId xmlns:a16="http://schemas.microsoft.com/office/drawing/2014/main" val="1215218644"/>
                    </a:ext>
                  </a:extLst>
                </a:gridCol>
              </a:tblGrid>
              <a:tr h="146685">
                <a:tc>
                  <a:txBody>
                    <a:bodyPr/>
                    <a:lstStyle/>
                    <a:p>
                      <a:pPr marL="0" marR="0" algn="ctr">
                        <a:lnSpc>
                          <a:spcPct val="107000"/>
                        </a:lnSpc>
                        <a:spcBef>
                          <a:spcPts val="0"/>
                        </a:spcBef>
                        <a:spcAft>
                          <a:spcPts val="800"/>
                        </a:spcAft>
                      </a:pPr>
                      <a:r>
                        <a:rPr lang="en-US" sz="1050" b="1"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Town of Lawrenceville</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00000"/>
                    </a:solidFill>
                  </a:tcPr>
                </a:tc>
                <a:tc>
                  <a:txBody>
                    <a:bodyPr/>
                    <a:lstStyle/>
                    <a:p>
                      <a:pPr marL="0" marR="0" algn="ctr">
                        <a:lnSpc>
                          <a:spcPct val="107000"/>
                        </a:lnSpc>
                        <a:spcBef>
                          <a:spcPts val="0"/>
                        </a:spcBef>
                        <a:spcAft>
                          <a:spcPts val="800"/>
                        </a:spcAft>
                      </a:pPr>
                      <a:r>
                        <a:rPr lang="en-US" sz="1050" b="1"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Brunswick County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00000"/>
                    </a:solidFill>
                  </a:tcPr>
                </a:tc>
                <a:extLst>
                  <a:ext uri="{0D108BD9-81ED-4DB2-BD59-A6C34878D82A}">
                    <a16:rowId xmlns:a16="http://schemas.microsoft.com/office/drawing/2014/main" val="3440843323"/>
                  </a:ext>
                </a:extLst>
              </a:tr>
              <a:tr h="125730">
                <a:tc>
                  <a:txBody>
                    <a:bodyPr/>
                    <a:lstStyle/>
                    <a:p>
                      <a:pPr marL="0" marR="0" algn="ctr">
                        <a:lnSpc>
                          <a:spcPct val="107000"/>
                        </a:lnSpc>
                        <a:spcBef>
                          <a:spcPts val="0"/>
                        </a:spcBef>
                        <a:spcAft>
                          <a:spcPts val="800"/>
                        </a:spcAft>
                      </a:pPr>
                      <a:r>
                        <a:rPr lang="en-US" sz="105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Population: 1,020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tc>
                  <a:txBody>
                    <a:bodyPr/>
                    <a:lstStyle/>
                    <a:p>
                      <a:pPr marL="0" marR="0" algn="ctr">
                        <a:lnSpc>
                          <a:spcPct val="107000"/>
                        </a:lnSpc>
                        <a:spcBef>
                          <a:spcPts val="0"/>
                        </a:spcBef>
                        <a:spcAft>
                          <a:spcPts val="800"/>
                        </a:spcAft>
                      </a:pPr>
                      <a:r>
                        <a:rPr lang="en-US" sz="105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Population: 16,231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extLst>
                  <a:ext uri="{0D108BD9-81ED-4DB2-BD59-A6C34878D82A}">
                    <a16:rowId xmlns:a16="http://schemas.microsoft.com/office/drawing/2014/main" val="2720274436"/>
                  </a:ext>
                </a:extLst>
              </a:tr>
              <a:tr h="177165">
                <a:tc>
                  <a:txBody>
                    <a:bodyPr/>
                    <a:lstStyle/>
                    <a:p>
                      <a:pPr marL="0" marR="0" algn="ctr">
                        <a:lnSpc>
                          <a:spcPct val="107000"/>
                        </a:lnSpc>
                        <a:spcBef>
                          <a:spcPts val="0"/>
                        </a:spcBef>
                        <a:spcAft>
                          <a:spcPts val="800"/>
                        </a:spcAft>
                      </a:pPr>
                      <a:r>
                        <a:rPr lang="en-US" sz="105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Median Household Income: $26,369</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tc>
                  <a:txBody>
                    <a:bodyPr/>
                    <a:lstStyle/>
                    <a:p>
                      <a:pPr marL="0" marR="0" algn="ctr">
                        <a:lnSpc>
                          <a:spcPct val="107000"/>
                        </a:lnSpc>
                        <a:spcBef>
                          <a:spcPts val="0"/>
                        </a:spcBef>
                        <a:spcAft>
                          <a:spcPts val="800"/>
                        </a:spcAft>
                      </a:pPr>
                      <a:r>
                        <a:rPr lang="en-US" sz="105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Median Household Income: $44,433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extLst>
                  <a:ext uri="{0D108BD9-81ED-4DB2-BD59-A6C34878D82A}">
                    <a16:rowId xmlns:a16="http://schemas.microsoft.com/office/drawing/2014/main" val="3190976559"/>
                  </a:ext>
                </a:extLst>
              </a:tr>
              <a:tr h="0">
                <a:tc>
                  <a:txBody>
                    <a:bodyPr/>
                    <a:lstStyle/>
                    <a:p>
                      <a:pPr marL="0" marR="0" algn="ctr">
                        <a:lnSpc>
                          <a:spcPct val="107000"/>
                        </a:lnSpc>
                        <a:spcBef>
                          <a:spcPts val="0"/>
                        </a:spcBef>
                        <a:spcAft>
                          <a:spcPts val="800"/>
                        </a:spcAft>
                      </a:pPr>
                      <a:r>
                        <a:rPr lang="en-US" sz="105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Per Capita Income: $14,150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tc>
                  <a:txBody>
                    <a:bodyPr/>
                    <a:lstStyle/>
                    <a:p>
                      <a:pPr marL="0" marR="0" algn="ctr">
                        <a:lnSpc>
                          <a:spcPct val="107000"/>
                        </a:lnSpc>
                        <a:spcBef>
                          <a:spcPts val="0"/>
                        </a:spcBef>
                        <a:spcAft>
                          <a:spcPts val="800"/>
                        </a:spcAft>
                      </a:pPr>
                      <a:r>
                        <a:rPr lang="en-US" sz="105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Per Capita Income: $21,732</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extLst>
                  <a:ext uri="{0D108BD9-81ED-4DB2-BD59-A6C34878D82A}">
                    <a16:rowId xmlns:a16="http://schemas.microsoft.com/office/drawing/2014/main" val="1588086676"/>
                  </a:ext>
                </a:extLst>
              </a:tr>
              <a:tr h="187960">
                <a:tc>
                  <a:txBody>
                    <a:bodyPr/>
                    <a:lstStyle/>
                    <a:p>
                      <a:pPr marL="0" marR="0" algn="ctr">
                        <a:lnSpc>
                          <a:spcPct val="107000"/>
                        </a:lnSpc>
                        <a:spcBef>
                          <a:spcPts val="0"/>
                        </a:spcBef>
                        <a:spcAft>
                          <a:spcPts val="800"/>
                        </a:spcAft>
                      </a:pPr>
                      <a:r>
                        <a:rPr lang="en-US" sz="105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Medium Occupied Housing Value: $97,000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tc>
                  <a:txBody>
                    <a:bodyPr/>
                    <a:lstStyle/>
                    <a:p>
                      <a:pPr marL="0" marR="0" algn="ctr">
                        <a:lnSpc>
                          <a:spcPct val="107000"/>
                        </a:lnSpc>
                        <a:spcBef>
                          <a:spcPts val="0"/>
                        </a:spcBef>
                        <a:spcAft>
                          <a:spcPts val="800"/>
                        </a:spcAft>
                      </a:pPr>
                      <a:r>
                        <a:rPr lang="en-US" sz="105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Medium Occupied Housing Value: $112,200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extLst>
                  <a:ext uri="{0D108BD9-81ED-4DB2-BD59-A6C34878D82A}">
                    <a16:rowId xmlns:a16="http://schemas.microsoft.com/office/drawing/2014/main" val="122950173"/>
                  </a:ext>
                </a:extLst>
              </a:tr>
              <a:tr h="0">
                <a:tc>
                  <a:txBody>
                    <a:bodyPr/>
                    <a:lstStyle/>
                    <a:p>
                      <a:pPr marL="0" marR="0" algn="ctr">
                        <a:lnSpc>
                          <a:spcPct val="107000"/>
                        </a:lnSpc>
                        <a:spcBef>
                          <a:spcPts val="0"/>
                        </a:spcBef>
                        <a:spcAft>
                          <a:spcPts val="800"/>
                        </a:spcAft>
                      </a:pPr>
                      <a:r>
                        <a:rPr lang="en-US" sz="105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Real Estate: $0.34 per $100 of assessed value</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tc>
                  <a:txBody>
                    <a:bodyPr/>
                    <a:lstStyle/>
                    <a:p>
                      <a:pPr marL="0" marR="0" algn="ctr">
                        <a:lnSpc>
                          <a:spcPct val="107000"/>
                        </a:lnSpc>
                        <a:spcBef>
                          <a:spcPts val="0"/>
                        </a:spcBef>
                        <a:spcAft>
                          <a:spcPts val="800"/>
                        </a:spcAft>
                      </a:pPr>
                      <a:r>
                        <a:rPr lang="en-US" sz="105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Real Estate: $0.86 per $100 of assessed value</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extLst>
                  <a:ext uri="{0D108BD9-81ED-4DB2-BD59-A6C34878D82A}">
                    <a16:rowId xmlns:a16="http://schemas.microsoft.com/office/drawing/2014/main" val="2811110632"/>
                  </a:ext>
                </a:extLst>
              </a:tr>
              <a:tr h="198755">
                <a:tc>
                  <a:txBody>
                    <a:bodyPr/>
                    <a:lstStyle/>
                    <a:p>
                      <a:pPr marL="0" marR="0" algn="ctr">
                        <a:lnSpc>
                          <a:spcPct val="107000"/>
                        </a:lnSpc>
                        <a:spcBef>
                          <a:spcPts val="0"/>
                        </a:spcBef>
                        <a:spcAft>
                          <a:spcPts val="800"/>
                        </a:spcAft>
                      </a:pPr>
                      <a:r>
                        <a:rPr lang="en-US" sz="105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Personal Property: $1.80 per $100 of assessed value</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tc>
                  <a:txBody>
                    <a:bodyPr/>
                    <a:lstStyle/>
                    <a:p>
                      <a:pPr marL="0" marR="0" algn="ctr">
                        <a:lnSpc>
                          <a:spcPct val="107000"/>
                        </a:lnSpc>
                        <a:spcBef>
                          <a:spcPts val="0"/>
                        </a:spcBef>
                        <a:spcAft>
                          <a:spcPts val="800"/>
                        </a:spcAft>
                      </a:pPr>
                      <a:r>
                        <a:rPr lang="en-US" sz="105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Personal Property: $3.85 per $100 of assessed value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9000"/>
                    </a:solidFill>
                  </a:tcPr>
                </a:tc>
                <a:extLst>
                  <a:ext uri="{0D108BD9-81ED-4DB2-BD59-A6C34878D82A}">
                    <a16:rowId xmlns:a16="http://schemas.microsoft.com/office/drawing/2014/main" val="4094311634"/>
                  </a:ext>
                </a:extLst>
              </a:tr>
            </a:tbl>
          </a:graphicData>
        </a:graphic>
      </p:graphicFrame>
    </p:spTree>
    <p:extLst>
      <p:ext uri="{BB962C8B-B14F-4D97-AF65-F5344CB8AC3E}">
        <p14:creationId xmlns:p14="http://schemas.microsoft.com/office/powerpoint/2010/main" val="137597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56292" y="38100"/>
            <a:ext cx="573617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08600"/>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11" name="Group 10">
            <a:extLst>
              <a:ext uri="{FF2B5EF4-FFF2-40B4-BE49-F238E27FC236}">
                <a16:creationId xmlns:a16="http://schemas.microsoft.com/office/drawing/2014/main" id="{2AA5DACC-9407-41EA-962D-9F0939069B46}"/>
              </a:ext>
            </a:extLst>
          </p:cNvPr>
          <p:cNvGrpSpPr/>
          <p:nvPr/>
        </p:nvGrpSpPr>
        <p:grpSpPr>
          <a:xfrm>
            <a:off x="6178464" y="154014"/>
            <a:ext cx="5773485" cy="6475386"/>
            <a:chOff x="6096001" y="189620"/>
            <a:chExt cx="5954336" cy="6439780"/>
          </a:xfrm>
        </p:grpSpPr>
        <p:sp>
          <p:nvSpPr>
            <p:cNvPr id="112" name="Freeform: Shape 111">
              <a:extLst>
                <a:ext uri="{FF2B5EF4-FFF2-40B4-BE49-F238E27FC236}">
                  <a16:creationId xmlns:a16="http://schemas.microsoft.com/office/drawing/2014/main" id="{F74922B1-9723-4C0E-B7BE-1F9D93467AE1}"/>
                </a:ext>
              </a:extLst>
            </p:cNvPr>
            <p:cNvSpPr/>
            <p:nvPr/>
          </p:nvSpPr>
          <p:spPr>
            <a:xfrm>
              <a:off x="6096001" y="189620"/>
              <a:ext cx="5636597" cy="6439780"/>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Baskerville Old Face" panose="02020602080505020303" pitchFamily="18" charset="0"/>
                </a:rPr>
                <a:t>D</a:t>
              </a:r>
            </a:p>
          </p:txBody>
        </p:sp>
        <p:sp>
          <p:nvSpPr>
            <p:cNvPr id="10" name="TextBox 9">
              <a:extLst>
                <a:ext uri="{FF2B5EF4-FFF2-40B4-BE49-F238E27FC236}">
                  <a16:creationId xmlns:a16="http://schemas.microsoft.com/office/drawing/2014/main" id="{534C264F-331B-4BDF-B314-E452E0434655}"/>
                </a:ext>
              </a:extLst>
            </p:cNvPr>
            <p:cNvSpPr txBox="1"/>
            <p:nvPr/>
          </p:nvSpPr>
          <p:spPr>
            <a:xfrm rot="10800000">
              <a:off x="11288535" y="4793170"/>
              <a:ext cx="761802" cy="1802454"/>
            </a:xfrm>
            <a:prstGeom prst="rect">
              <a:avLst/>
            </a:prstGeom>
            <a:noFill/>
            <a:ln>
              <a:noFill/>
            </a:ln>
          </p:spPr>
          <p:txBody>
            <a:bodyPr vert="vert" wrap="square" rtlCol="0">
              <a:spAutoFit/>
            </a:bodyPr>
            <a:lstStyle/>
            <a:p>
              <a:pPr algn="ctr"/>
              <a:r>
                <a:rPr lang="en-US" sz="1200" dirty="0">
                  <a:latin typeface="Baskerville Old Face" panose="02020602080505020303" pitchFamily="18" charset="0"/>
                  <a:cs typeface="Times New Roman" panose="02020603050405020304" pitchFamily="18" charset="0"/>
                </a:rPr>
                <a:t>State and Federal Tax Incentives &amp;                  Business Services </a:t>
              </a:r>
            </a:p>
          </p:txBody>
        </p:sp>
      </p:grpSp>
      <p:sp>
        <p:nvSpPr>
          <p:cNvPr id="18" name="Rectangle: Rounded Corners 17">
            <a:extLst>
              <a:ext uri="{FF2B5EF4-FFF2-40B4-BE49-F238E27FC236}">
                <a16:creationId xmlns:a16="http://schemas.microsoft.com/office/drawing/2014/main" id="{98408276-056B-404F-BA39-B5F860E0FF3D}"/>
              </a:ext>
            </a:extLst>
          </p:cNvPr>
          <p:cNvSpPr/>
          <p:nvPr/>
        </p:nvSpPr>
        <p:spPr>
          <a:xfrm>
            <a:off x="412544" y="4694659"/>
            <a:ext cx="707875" cy="1950894"/>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8" name="Freeform: Shape 47">
            <a:extLst>
              <a:ext uri="{FF2B5EF4-FFF2-40B4-BE49-F238E27FC236}">
                <a16:creationId xmlns:a16="http://schemas.microsoft.com/office/drawing/2014/main" id="{B78EAAC9-BE6B-4097-99D0-43A524D4FD7C}"/>
              </a:ext>
            </a:extLst>
          </p:cNvPr>
          <p:cNvSpPr/>
          <p:nvPr/>
        </p:nvSpPr>
        <p:spPr>
          <a:xfrm>
            <a:off x="470759" y="162760"/>
            <a:ext cx="5405268" cy="6475385"/>
          </a:xfrm>
          <a:custGeom>
            <a:avLst/>
            <a:gdLst>
              <a:gd name="connsiteX0" fmla="*/ 0 w 5405268"/>
              <a:gd name="connsiteY0" fmla="*/ 0 h 6475385"/>
              <a:gd name="connsiteX1" fmla="*/ 5405268 w 5405268"/>
              <a:gd name="connsiteY1" fmla="*/ 0 h 6475385"/>
              <a:gd name="connsiteX2" fmla="*/ 5405268 w 5405268"/>
              <a:gd name="connsiteY2" fmla="*/ 6475385 h 6475385"/>
              <a:gd name="connsiteX3" fmla="*/ 598520 w 5405268"/>
              <a:gd name="connsiteY3" fmla="*/ 6475385 h 6475385"/>
              <a:gd name="connsiteX4" fmla="*/ 598520 w 5405268"/>
              <a:gd name="connsiteY4" fmla="*/ 4655528 h 6475385"/>
              <a:gd name="connsiteX5" fmla="*/ 497578 w 5405268"/>
              <a:gd name="connsiteY5" fmla="*/ 4554586 h 6475385"/>
              <a:gd name="connsiteX6" fmla="*/ 93824 w 5405268"/>
              <a:gd name="connsiteY6" fmla="*/ 4554586 h 6475385"/>
              <a:gd name="connsiteX7" fmla="*/ 815 w 5405268"/>
              <a:gd name="connsiteY7" fmla="*/ 4616237 h 6475385"/>
              <a:gd name="connsiteX8" fmla="*/ 0 w 5405268"/>
              <a:gd name="connsiteY8" fmla="*/ 4620271 h 647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5268" h="6475385">
                <a:moveTo>
                  <a:pt x="0" y="0"/>
                </a:moveTo>
                <a:lnTo>
                  <a:pt x="5405268" y="0"/>
                </a:lnTo>
                <a:lnTo>
                  <a:pt x="5405268" y="6475385"/>
                </a:lnTo>
                <a:lnTo>
                  <a:pt x="598520" y="6475385"/>
                </a:lnTo>
                <a:lnTo>
                  <a:pt x="598520" y="4655528"/>
                </a:lnTo>
                <a:cubicBezTo>
                  <a:pt x="598520" y="4599779"/>
                  <a:pt x="553327" y="4554586"/>
                  <a:pt x="497578" y="4554586"/>
                </a:cubicBezTo>
                <a:lnTo>
                  <a:pt x="93824" y="4554586"/>
                </a:lnTo>
                <a:cubicBezTo>
                  <a:pt x="52012" y="4554586"/>
                  <a:pt x="16138" y="4580007"/>
                  <a:pt x="815" y="4616237"/>
                </a:cubicBezTo>
                <a:lnTo>
                  <a:pt x="0" y="462027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2" name="TextBox 11">
            <a:extLst>
              <a:ext uri="{FF2B5EF4-FFF2-40B4-BE49-F238E27FC236}">
                <a16:creationId xmlns:a16="http://schemas.microsoft.com/office/drawing/2014/main" id="{236EB235-7C67-4D69-8CFD-742F3C553417}"/>
              </a:ext>
            </a:extLst>
          </p:cNvPr>
          <p:cNvSpPr txBox="1"/>
          <p:nvPr/>
        </p:nvSpPr>
        <p:spPr>
          <a:xfrm>
            <a:off x="7260771" y="529370"/>
            <a:ext cx="1817915" cy="369332"/>
          </a:xfrm>
          <a:prstGeom prst="rect">
            <a:avLst/>
          </a:prstGeom>
          <a:noFill/>
        </p:spPr>
        <p:txBody>
          <a:bodyPr wrap="square" rtlCol="0">
            <a:spAutoFit/>
          </a:bodyPr>
          <a:lstStyle/>
          <a:p>
            <a:pPr algn="ctr"/>
            <a:endParaRPr lang="en-US" b="1" dirty="0">
              <a:latin typeface="Baskerville Old Face" panose="02020602080505020303"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6F114CA-F303-48DD-AA05-1961075C7AAF}"/>
              </a:ext>
            </a:extLst>
          </p:cNvPr>
          <p:cNvSpPr txBox="1"/>
          <p:nvPr/>
        </p:nvSpPr>
        <p:spPr>
          <a:xfrm>
            <a:off x="1188505" y="257170"/>
            <a:ext cx="3548414"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Town of Lawrenceville Incentives </a:t>
            </a:r>
            <a:endParaRPr lang="en-US" dirty="0">
              <a:latin typeface="Baskerville Old Face" panose="02020602080505020303"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1C9E5809-7606-4217-9973-2F5EE50C336B}"/>
              </a:ext>
            </a:extLst>
          </p:cNvPr>
          <p:cNvSpPr txBox="1"/>
          <p:nvPr/>
        </p:nvSpPr>
        <p:spPr>
          <a:xfrm rot="10800000">
            <a:off x="455745" y="4821489"/>
            <a:ext cx="615553" cy="1773948"/>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Town Tax Incentives &amp; Historic District  </a:t>
            </a:r>
          </a:p>
        </p:txBody>
      </p:sp>
      <p:sp>
        <p:nvSpPr>
          <p:cNvPr id="2" name="TextBox 1">
            <a:extLst>
              <a:ext uri="{FF2B5EF4-FFF2-40B4-BE49-F238E27FC236}">
                <a16:creationId xmlns:a16="http://schemas.microsoft.com/office/drawing/2014/main" id="{6CB5D88A-A6E7-4F14-861F-5F93FEA6E18C}"/>
              </a:ext>
            </a:extLst>
          </p:cNvPr>
          <p:cNvSpPr txBox="1"/>
          <p:nvPr/>
        </p:nvSpPr>
        <p:spPr>
          <a:xfrm>
            <a:off x="654907" y="521534"/>
            <a:ext cx="4454378" cy="2215991"/>
          </a:xfrm>
          <a:prstGeom prst="rect">
            <a:avLst/>
          </a:prstGeom>
          <a:noFill/>
        </p:spPr>
        <p:txBody>
          <a:bodyPr wrap="square" rtlCol="0">
            <a:spAutoFit/>
          </a:bodyPr>
          <a:lstStyle/>
          <a:p>
            <a:r>
              <a:rPr lang="en-US" sz="1500" dirty="0">
                <a:latin typeface="Baskerville Old Face" panose="02020602080505020303" pitchFamily="18" charset="0"/>
              </a:rPr>
              <a:t>The Town will consider providing incentives as means of attracting suitable development including, but not limited to, waiving and reducing certain fees. Such fees include a business license fee, tap fee, water cut-on fee, and zoning permit fees.  In addition, a waiver for several other fees can be negotiated.  In some cases, tax credits for businesses that are part of a renovation or relocation may be available.</a:t>
            </a:r>
          </a:p>
          <a:p>
            <a:endParaRPr lang="en-US" dirty="0">
              <a:latin typeface="Baskerville Old Face" panose="02020602080505020303" pitchFamily="18" charset="0"/>
            </a:endParaRPr>
          </a:p>
        </p:txBody>
      </p:sp>
      <p:sp>
        <p:nvSpPr>
          <p:cNvPr id="8" name="TextBox 7">
            <a:extLst>
              <a:ext uri="{FF2B5EF4-FFF2-40B4-BE49-F238E27FC236}">
                <a16:creationId xmlns:a16="http://schemas.microsoft.com/office/drawing/2014/main" id="{BC6028C9-1468-4B53-B7D7-30720ABC1841}"/>
              </a:ext>
            </a:extLst>
          </p:cNvPr>
          <p:cNvSpPr txBox="1"/>
          <p:nvPr/>
        </p:nvSpPr>
        <p:spPr>
          <a:xfrm>
            <a:off x="7098069" y="3501641"/>
            <a:ext cx="4147374" cy="3093796"/>
          </a:xfrm>
          <a:prstGeom prst="rect">
            <a:avLst/>
          </a:prstGeom>
          <a:noFill/>
        </p:spPr>
        <p:txBody>
          <a:bodyPr wrap="square" rtlCol="0">
            <a:spAutoFit/>
          </a:bodyPr>
          <a:lstStyle/>
          <a:p>
            <a:pPr marL="0" marR="0">
              <a:lnSpc>
                <a:spcPct val="107000"/>
              </a:lnSpc>
              <a:spcBef>
                <a:spcPts val="0"/>
              </a:spcBef>
              <a:spcAft>
                <a:spcPts val="800"/>
              </a:spcAft>
            </a:pPr>
            <a:r>
              <a:rPr lang="en-US" sz="1500" dirty="0">
                <a:effectLst/>
                <a:latin typeface="Baskerville Old Face" panose="02020602080505020303" pitchFamily="18" charset="0"/>
                <a:ea typeface="Calibri" panose="020F0502020204030204" pitchFamily="34" charset="0"/>
                <a:cs typeface="Times New Roman" panose="02020603050405020304" pitchFamily="18" charset="0"/>
              </a:rPr>
              <a:t>In addition, property owners are entitled to apply for real property investment grants to offset the cost of building facilities and approving properties for up to five (5) million dollars.  The Town of Lawrenceville, through the Brunswick Chamber of Commerce, provides business promotion services such as: marketing via social media, hosting activities</a:t>
            </a:r>
            <a:r>
              <a:rPr lang="en-US" sz="1500" dirty="0">
                <a:latin typeface="Baskerville Old Face" panose="02020602080505020303" pitchFamily="18" charset="0"/>
                <a:ea typeface="Calibri" panose="020F0502020204030204" pitchFamily="34" charset="0"/>
                <a:cs typeface="Times New Roman" panose="02020603050405020304" pitchFamily="18" charset="0"/>
              </a:rPr>
              <a:t>, promoting networking opportunities, and sending local publications to businesses.</a:t>
            </a:r>
          </a:p>
          <a:p>
            <a:pPr marL="0" marR="0">
              <a:lnSpc>
                <a:spcPct val="107000"/>
              </a:lnSpc>
              <a:spcBef>
                <a:spcPts val="0"/>
              </a:spcBef>
              <a:spcAft>
                <a:spcPts val="800"/>
              </a:spcAft>
            </a:pPr>
            <a:r>
              <a:rPr lang="en-US" sz="1800" dirty="0">
                <a:effectLst/>
                <a:latin typeface="Baskerville Old Face" panose="02020602080505020303" pitchFamily="18" charset="0"/>
                <a:ea typeface="Calibri" panose="020F0502020204030204" pitchFamily="34" charset="0"/>
                <a:cs typeface="Times New Roman" panose="02020603050405020304" pitchFamily="18" charset="0"/>
              </a:rPr>
              <a:t> </a:t>
            </a:r>
          </a:p>
          <a:p>
            <a:endParaRPr lang="en-US" dirty="0">
              <a:latin typeface="Baskerville Old Face" panose="02020602080505020303" pitchFamily="18" charset="0"/>
            </a:endParaRPr>
          </a:p>
        </p:txBody>
      </p:sp>
      <p:sp>
        <p:nvSpPr>
          <p:cNvPr id="13" name="TextBox 12">
            <a:extLst>
              <a:ext uri="{FF2B5EF4-FFF2-40B4-BE49-F238E27FC236}">
                <a16:creationId xmlns:a16="http://schemas.microsoft.com/office/drawing/2014/main" id="{FE420242-E3AD-408C-B597-8016D3430447}"/>
              </a:ext>
            </a:extLst>
          </p:cNvPr>
          <p:cNvSpPr txBox="1"/>
          <p:nvPr/>
        </p:nvSpPr>
        <p:spPr>
          <a:xfrm>
            <a:off x="7245005" y="294688"/>
            <a:ext cx="3824023"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State and Federal Tax Incentives </a:t>
            </a:r>
            <a:endParaRPr lang="en-US" dirty="0">
              <a:latin typeface="Baskerville Old Face" panose="02020602080505020303"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8BFDB380-90F2-4798-AD77-6D9C7E1256C4}"/>
              </a:ext>
            </a:extLst>
          </p:cNvPr>
          <p:cNvSpPr txBox="1"/>
          <p:nvPr/>
        </p:nvSpPr>
        <p:spPr>
          <a:xfrm>
            <a:off x="7114148" y="632684"/>
            <a:ext cx="4163452" cy="2631490"/>
          </a:xfrm>
          <a:prstGeom prst="rect">
            <a:avLst/>
          </a:prstGeom>
          <a:noFill/>
        </p:spPr>
        <p:txBody>
          <a:bodyPr wrap="square">
            <a:spAutoFit/>
          </a:bodyPr>
          <a:lstStyle/>
          <a:p>
            <a:r>
              <a:rPr lang="en-US" sz="1500" dirty="0">
                <a:latin typeface="Baskerville Old Face" panose="02020602080505020303" pitchFamily="18" charset="0"/>
              </a:rPr>
              <a:t>Under the laws of the Commonwealth of Virginia, the Town of Lawrenceville has created an Enterprise Zone in which businesses can qualify for benefits if they meet certain requirements.   Businesses can apply for grants to offset the costs of employee wages and health benefits. In addition, businesses can refer directly to the Virginia Economic Development Partnership  (</a:t>
            </a:r>
            <a:r>
              <a:rPr lang="en-US" sz="1500" dirty="0">
                <a:latin typeface="Baskerville Old Face" panose="02020602080505020303" pitchFamily="18" charset="0"/>
                <a:hlinkClick r:id="rId3"/>
              </a:rPr>
              <a:t>www.vedp.org</a:t>
            </a:r>
            <a:r>
              <a:rPr lang="en-US" sz="1500" dirty="0">
                <a:latin typeface="Baskerville Old Face" panose="02020602080505020303" pitchFamily="18" charset="0"/>
              </a:rPr>
              <a:t>) and Virginia Department of Housing &amp; Community Development (</a:t>
            </a:r>
            <a:r>
              <a:rPr lang="en-US" sz="1500" dirty="0">
                <a:latin typeface="Baskerville Old Face" panose="02020602080505020303" pitchFamily="18" charset="0"/>
                <a:hlinkClick r:id="rId4"/>
              </a:rPr>
              <a:t>www.dhcd.virginia.gov</a:t>
            </a:r>
            <a:r>
              <a:rPr lang="en-US" sz="1500" dirty="0">
                <a:latin typeface="Baskerville Old Face" panose="02020602080505020303" pitchFamily="18" charset="0"/>
              </a:rPr>
              <a:t>)</a:t>
            </a:r>
          </a:p>
          <a:p>
            <a:r>
              <a:rPr lang="en-US" sz="1500" dirty="0">
                <a:latin typeface="Baskerville Old Face" panose="02020602080505020303" pitchFamily="18" charset="0"/>
              </a:rPr>
              <a:t>websites for additional incentives. </a:t>
            </a:r>
          </a:p>
        </p:txBody>
      </p:sp>
      <p:sp>
        <p:nvSpPr>
          <p:cNvPr id="16" name="TextBox 15">
            <a:extLst>
              <a:ext uri="{FF2B5EF4-FFF2-40B4-BE49-F238E27FC236}">
                <a16:creationId xmlns:a16="http://schemas.microsoft.com/office/drawing/2014/main" id="{87A436B5-0A5B-4E13-91FC-AD0A8A8F2185}"/>
              </a:ext>
            </a:extLst>
          </p:cNvPr>
          <p:cNvSpPr txBox="1"/>
          <p:nvPr/>
        </p:nvSpPr>
        <p:spPr>
          <a:xfrm>
            <a:off x="7293647" y="3177190"/>
            <a:ext cx="3804453"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Business Services </a:t>
            </a:r>
            <a:endParaRPr lang="en-US" dirty="0">
              <a:latin typeface="Baskerville Old Face" panose="02020602080505020303" pitchFamily="18" charset="0"/>
              <a:cs typeface="Times New Roman" panose="02020603050405020304" pitchFamily="18" charset="0"/>
            </a:endParaRPr>
          </a:p>
        </p:txBody>
      </p:sp>
      <p:pic>
        <p:nvPicPr>
          <p:cNvPr id="5126" name="Picture 6" descr="See the source image">
            <a:extLst>
              <a:ext uri="{FF2B5EF4-FFF2-40B4-BE49-F238E27FC236}">
                <a16:creationId xmlns:a16="http://schemas.microsoft.com/office/drawing/2014/main" id="{0936E7B9-7FBB-47C1-8465-3B205BEC82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115226" y="5718299"/>
            <a:ext cx="1926919" cy="817102"/>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5E77BA6-97D6-4B30-AC8C-9544FAC5DFD0}"/>
              </a:ext>
            </a:extLst>
          </p:cNvPr>
          <p:cNvSpPr txBox="1"/>
          <p:nvPr/>
        </p:nvSpPr>
        <p:spPr>
          <a:xfrm>
            <a:off x="680965" y="2726225"/>
            <a:ext cx="4454378" cy="1323439"/>
          </a:xfrm>
          <a:prstGeom prst="rect">
            <a:avLst/>
          </a:prstGeom>
          <a:noFill/>
        </p:spPr>
        <p:txBody>
          <a:bodyPr wrap="square" rtlCol="0">
            <a:spAutoFit/>
          </a:bodyPr>
          <a:lstStyle/>
          <a:p>
            <a:r>
              <a:rPr lang="en-US" sz="1600" dirty="0">
                <a:latin typeface="Baskerville Old Face" panose="02020602080505020303" pitchFamily="18" charset="0"/>
              </a:rPr>
              <a:t>A total of 431 properties have Historic District (HD) contributing designation, which makes them potentially eligible for Historic Tax Credits; these properties consist of: 423 buildings, six structures, one object, and one </a:t>
            </a:r>
            <a:r>
              <a:rPr lang="en-US" sz="1600">
                <a:latin typeface="Baskerville Old Face" panose="02020602080505020303" pitchFamily="18" charset="0"/>
              </a:rPr>
              <a:t>site).        </a:t>
            </a:r>
            <a:endParaRPr lang="en-US" sz="1600" dirty="0">
              <a:latin typeface="Baskerville Old Face" panose="02020602080505020303" pitchFamily="18" charset="0"/>
            </a:endParaRPr>
          </a:p>
        </p:txBody>
      </p:sp>
      <p:sp>
        <p:nvSpPr>
          <p:cNvPr id="14" name="TextBox 13">
            <a:extLst>
              <a:ext uri="{FF2B5EF4-FFF2-40B4-BE49-F238E27FC236}">
                <a16:creationId xmlns:a16="http://schemas.microsoft.com/office/drawing/2014/main" id="{D641ACF4-83DC-40EC-9262-F2C7C2D624F8}"/>
              </a:ext>
            </a:extLst>
          </p:cNvPr>
          <p:cNvSpPr txBox="1"/>
          <p:nvPr/>
        </p:nvSpPr>
        <p:spPr>
          <a:xfrm>
            <a:off x="1063153" y="2415290"/>
            <a:ext cx="3794133"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Lawrenceville Historic District </a:t>
            </a:r>
          </a:p>
        </p:txBody>
      </p:sp>
      <p:pic>
        <p:nvPicPr>
          <p:cNvPr id="54" name="Picture 53">
            <a:extLst>
              <a:ext uri="{FF2B5EF4-FFF2-40B4-BE49-F238E27FC236}">
                <a16:creationId xmlns:a16="http://schemas.microsoft.com/office/drawing/2014/main" id="{A149E8D4-05E9-4431-BC62-57F9B00A8D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4334" y="4159205"/>
            <a:ext cx="2600094" cy="2281167"/>
          </a:xfrm>
          <a:prstGeom prst="rect">
            <a:avLst/>
          </a:prstGeom>
          <a:solidFill>
            <a:schemeClr val="accent4">
              <a:lumMod val="40000"/>
              <a:lumOff val="60000"/>
            </a:schemeClr>
          </a:solidFill>
          <a:ln w="38100">
            <a:solidFill>
              <a:schemeClr val="tx1"/>
            </a:solidFill>
          </a:ln>
          <a:effectLst/>
        </p:spPr>
      </p:pic>
    </p:spTree>
    <p:extLst>
      <p:ext uri="{BB962C8B-B14F-4D97-AF65-F5344CB8AC3E}">
        <p14:creationId xmlns:p14="http://schemas.microsoft.com/office/powerpoint/2010/main" val="215820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9397" y="0"/>
            <a:ext cx="573617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08600"/>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11" name="Group 10">
            <a:extLst>
              <a:ext uri="{FF2B5EF4-FFF2-40B4-BE49-F238E27FC236}">
                <a16:creationId xmlns:a16="http://schemas.microsoft.com/office/drawing/2014/main" id="{2AA5DACC-9407-41EA-962D-9F0939069B46}"/>
              </a:ext>
            </a:extLst>
          </p:cNvPr>
          <p:cNvGrpSpPr/>
          <p:nvPr/>
        </p:nvGrpSpPr>
        <p:grpSpPr>
          <a:xfrm>
            <a:off x="6178464" y="125279"/>
            <a:ext cx="5689617" cy="6493650"/>
            <a:chOff x="6096001" y="189620"/>
            <a:chExt cx="5867840" cy="6457945"/>
          </a:xfrm>
        </p:grpSpPr>
        <p:sp>
          <p:nvSpPr>
            <p:cNvPr id="112" name="Freeform: Shape 111">
              <a:extLst>
                <a:ext uri="{FF2B5EF4-FFF2-40B4-BE49-F238E27FC236}">
                  <a16:creationId xmlns:a16="http://schemas.microsoft.com/office/drawing/2014/main" id="{F74922B1-9723-4C0E-B7BE-1F9D93467AE1}"/>
                </a:ext>
              </a:extLst>
            </p:cNvPr>
            <p:cNvSpPr/>
            <p:nvPr/>
          </p:nvSpPr>
          <p:spPr>
            <a:xfrm>
              <a:off x="6096001" y="189620"/>
              <a:ext cx="5636597" cy="6439780"/>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Baskerville Old Face" panose="02020602080505020303" pitchFamily="18" charset="0"/>
                </a:rPr>
                <a:t>D</a:t>
              </a:r>
            </a:p>
          </p:txBody>
        </p:sp>
        <p:sp>
          <p:nvSpPr>
            <p:cNvPr id="10" name="TextBox 9">
              <a:extLst>
                <a:ext uri="{FF2B5EF4-FFF2-40B4-BE49-F238E27FC236}">
                  <a16:creationId xmlns:a16="http://schemas.microsoft.com/office/drawing/2014/main" id="{534C264F-331B-4BDF-B314-E452E0434655}"/>
                </a:ext>
              </a:extLst>
            </p:cNvPr>
            <p:cNvSpPr txBox="1"/>
            <p:nvPr/>
          </p:nvSpPr>
          <p:spPr>
            <a:xfrm rot="10800000">
              <a:off x="11329006" y="4798451"/>
              <a:ext cx="634835" cy="1849114"/>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High Potential Properties: </a:t>
              </a:r>
              <a:r>
                <a:rPr lang="en-US" sz="1400">
                  <a:latin typeface="Baskerville Old Face" panose="02020602080505020303" pitchFamily="18" charset="0"/>
                  <a:cs typeface="Times New Roman" panose="02020603050405020304" pitchFamily="18" charset="0"/>
                </a:rPr>
                <a:t>Hicks Street</a:t>
              </a:r>
              <a:endParaRPr lang="en-US" sz="1400" dirty="0">
                <a:latin typeface="Baskerville Old Face" panose="02020602080505020303"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4E43BF77-4563-44A8-AC4D-0EA2CB911749}"/>
              </a:ext>
            </a:extLst>
          </p:cNvPr>
          <p:cNvSpPr/>
          <p:nvPr/>
        </p:nvSpPr>
        <p:spPr>
          <a:xfrm>
            <a:off x="513006" y="142658"/>
            <a:ext cx="5405268" cy="64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2" name="TextBox 11">
            <a:extLst>
              <a:ext uri="{FF2B5EF4-FFF2-40B4-BE49-F238E27FC236}">
                <a16:creationId xmlns:a16="http://schemas.microsoft.com/office/drawing/2014/main" id="{236EB235-7C67-4D69-8CFD-742F3C553417}"/>
              </a:ext>
            </a:extLst>
          </p:cNvPr>
          <p:cNvSpPr txBox="1"/>
          <p:nvPr/>
        </p:nvSpPr>
        <p:spPr>
          <a:xfrm>
            <a:off x="7260771" y="529370"/>
            <a:ext cx="1817915" cy="369332"/>
          </a:xfrm>
          <a:prstGeom prst="rect">
            <a:avLst/>
          </a:prstGeom>
          <a:noFill/>
        </p:spPr>
        <p:txBody>
          <a:bodyPr wrap="square" rtlCol="0">
            <a:spAutoFit/>
          </a:bodyPr>
          <a:lstStyle/>
          <a:p>
            <a:pPr algn="ctr"/>
            <a:endParaRPr lang="en-US" b="1" dirty="0">
              <a:latin typeface="Baskerville Old Face" panose="02020602080505020303"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6F114CA-F303-48DD-AA05-1961075C7AAF}"/>
              </a:ext>
            </a:extLst>
          </p:cNvPr>
          <p:cNvSpPr txBox="1"/>
          <p:nvPr/>
        </p:nvSpPr>
        <p:spPr>
          <a:xfrm>
            <a:off x="970248" y="547611"/>
            <a:ext cx="4226635" cy="830997"/>
          </a:xfrm>
          <a:prstGeom prst="rect">
            <a:avLst/>
          </a:prstGeom>
          <a:noFill/>
        </p:spPr>
        <p:txBody>
          <a:bodyPr wrap="square" rtlCol="0">
            <a:spAutoFit/>
          </a:bodyPr>
          <a:lstStyle/>
          <a:p>
            <a:pPr algn="ctr"/>
            <a:r>
              <a:rPr lang="en-US" sz="2400" b="1" dirty="0">
                <a:latin typeface="Baskerville Old Face" panose="02020602080505020303" pitchFamily="18" charset="0"/>
                <a:cs typeface="Times New Roman" panose="02020603050405020304" pitchFamily="18" charset="0"/>
              </a:rPr>
              <a:t>Corner of Hicks and Main Street</a:t>
            </a:r>
          </a:p>
          <a:p>
            <a:pPr algn="ctr"/>
            <a:r>
              <a:rPr lang="en-US" sz="2400" b="1" dirty="0">
                <a:latin typeface="Baskerville Old Face" panose="02020602080505020303" pitchFamily="18" charset="0"/>
                <a:cs typeface="Times New Roman" panose="02020603050405020304" pitchFamily="18" charset="0"/>
              </a:rPr>
              <a:t>(Peebles Property)</a:t>
            </a:r>
            <a:endParaRPr lang="en-US" sz="2400" dirty="0">
              <a:latin typeface="Baskerville Old Face" panose="02020602080505020303" pitchFamily="18" charset="0"/>
              <a:cs typeface="Times New Roman" panose="02020603050405020304" pitchFamily="18" charset="0"/>
            </a:endParaRPr>
          </a:p>
        </p:txBody>
      </p:sp>
      <p:pic>
        <p:nvPicPr>
          <p:cNvPr id="8" name="Picture 6">
            <a:extLst>
              <a:ext uri="{FF2B5EF4-FFF2-40B4-BE49-F238E27FC236}">
                <a16:creationId xmlns:a16="http://schemas.microsoft.com/office/drawing/2014/main" id="{60742344-35BB-44F3-ABB5-C3AD9F55A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100" y="1393770"/>
            <a:ext cx="3547009" cy="1906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0E7864D5-8713-4DD7-AB9C-AF6A96DE166A}"/>
              </a:ext>
            </a:extLst>
          </p:cNvPr>
          <p:cNvSpPr txBox="1"/>
          <p:nvPr/>
        </p:nvSpPr>
        <p:spPr>
          <a:xfrm>
            <a:off x="663552" y="142658"/>
            <a:ext cx="4610272" cy="400110"/>
          </a:xfrm>
          <a:prstGeom prst="rect">
            <a:avLst/>
          </a:prstGeom>
          <a:noFill/>
        </p:spPr>
        <p:txBody>
          <a:bodyPr wrap="square" rtlCol="0">
            <a:spAutoFit/>
          </a:bodyPr>
          <a:lstStyle/>
          <a:p>
            <a:pPr algn="ctr"/>
            <a:r>
              <a:rPr lang="en-US" sz="2000" b="1" dirty="0">
                <a:latin typeface="Baskerville Old Face" panose="02020602080505020303" pitchFamily="18" charset="0"/>
                <a:cs typeface="Times New Roman" panose="02020603050405020304" pitchFamily="18" charset="0"/>
              </a:rPr>
              <a:t>High Potential Downtown Properties </a:t>
            </a:r>
            <a:endParaRPr lang="en-US" sz="2000" dirty="0">
              <a:latin typeface="Baskerville Old Face" panose="02020602080505020303" pitchFamily="18" charset="0"/>
            </a:endParaRPr>
          </a:p>
        </p:txBody>
      </p:sp>
      <p:pic>
        <p:nvPicPr>
          <p:cNvPr id="16" name="Picture 3">
            <a:extLst>
              <a:ext uri="{FF2B5EF4-FFF2-40B4-BE49-F238E27FC236}">
                <a16:creationId xmlns:a16="http://schemas.microsoft.com/office/drawing/2014/main" id="{1A5B5F76-5018-4193-BF16-42B080114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0309" y="929480"/>
            <a:ext cx="2613833" cy="1415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Rounded Corners 18">
            <a:extLst>
              <a:ext uri="{FF2B5EF4-FFF2-40B4-BE49-F238E27FC236}">
                <a16:creationId xmlns:a16="http://schemas.microsoft.com/office/drawing/2014/main" id="{AEE49423-2210-4BC4-8BBF-270ADB1CA3F5}"/>
              </a:ext>
            </a:extLst>
          </p:cNvPr>
          <p:cNvSpPr/>
          <p:nvPr/>
        </p:nvSpPr>
        <p:spPr>
          <a:xfrm>
            <a:off x="377541" y="4598351"/>
            <a:ext cx="592707" cy="2096889"/>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0" name="TextBox 19">
            <a:extLst>
              <a:ext uri="{FF2B5EF4-FFF2-40B4-BE49-F238E27FC236}">
                <a16:creationId xmlns:a16="http://schemas.microsoft.com/office/drawing/2014/main" id="{7D1B4CC4-DCE6-4AD5-8DE9-F2F3368EA315}"/>
              </a:ext>
            </a:extLst>
          </p:cNvPr>
          <p:cNvSpPr txBox="1"/>
          <p:nvPr/>
        </p:nvSpPr>
        <p:spPr>
          <a:xfrm rot="10800000">
            <a:off x="376216" y="4744494"/>
            <a:ext cx="615553" cy="1906078"/>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High Potential Property: Peebles</a:t>
            </a:r>
          </a:p>
        </p:txBody>
      </p:sp>
      <p:sp>
        <p:nvSpPr>
          <p:cNvPr id="24" name="TextBox 23">
            <a:extLst>
              <a:ext uri="{FF2B5EF4-FFF2-40B4-BE49-F238E27FC236}">
                <a16:creationId xmlns:a16="http://schemas.microsoft.com/office/drawing/2014/main" id="{5DB631D7-70B3-4E78-B169-D46D023C5000}"/>
              </a:ext>
            </a:extLst>
          </p:cNvPr>
          <p:cNvSpPr txBox="1"/>
          <p:nvPr/>
        </p:nvSpPr>
        <p:spPr>
          <a:xfrm>
            <a:off x="7422528" y="492348"/>
            <a:ext cx="3473164" cy="461665"/>
          </a:xfrm>
          <a:prstGeom prst="rect">
            <a:avLst/>
          </a:prstGeom>
          <a:noFill/>
        </p:spPr>
        <p:txBody>
          <a:bodyPr wrap="square" rtlCol="0">
            <a:spAutoFit/>
          </a:bodyPr>
          <a:lstStyle/>
          <a:p>
            <a:pPr algn="ctr"/>
            <a:r>
              <a:rPr lang="en-US" sz="2400" b="1" dirty="0">
                <a:latin typeface="Baskerville Old Face" panose="02020602080505020303" pitchFamily="18" charset="0"/>
                <a:cs typeface="Times New Roman" panose="02020603050405020304" pitchFamily="18" charset="0"/>
              </a:rPr>
              <a:t>113-115 W. Hicks Street </a:t>
            </a:r>
            <a:endParaRPr lang="en-US" sz="2400" dirty="0">
              <a:latin typeface="Baskerville Old Face" panose="02020602080505020303"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A01A6DB-2A8A-49EF-B9AD-2D4456B311C0}"/>
              </a:ext>
            </a:extLst>
          </p:cNvPr>
          <p:cNvSpPr txBox="1"/>
          <p:nvPr/>
        </p:nvSpPr>
        <p:spPr>
          <a:xfrm>
            <a:off x="1127235" y="3464477"/>
            <a:ext cx="4092542" cy="2585323"/>
          </a:xfrm>
          <a:prstGeom prst="rect">
            <a:avLst/>
          </a:prstGeom>
          <a:noFill/>
        </p:spPr>
        <p:txBody>
          <a:bodyPr wrap="square" rtlCol="0">
            <a:spAutoFit/>
          </a:bodyPr>
          <a:lstStyle/>
          <a:p>
            <a:r>
              <a:rPr lang="en-US" dirty="0">
                <a:latin typeface="Baskerville Old Face" panose="02020602080505020303" pitchFamily="18" charset="0"/>
                <a:cs typeface="Times New Roman" panose="02020603050405020304" pitchFamily="18" charset="0"/>
              </a:rPr>
              <a:t>Peeble’s was built in 1900 and is located at the corner of Hicks and Main Street in Downtown Lawrenceville.  This building has three levels, which consists of a basement that is 6,765 square feet while the two above grade levels are 13,530 square feet.  This building has been zoned as mixed-use commercial and is available for Historical Tax Credits.</a:t>
            </a:r>
          </a:p>
        </p:txBody>
      </p:sp>
      <p:sp>
        <p:nvSpPr>
          <p:cNvPr id="27" name="TextBox 26">
            <a:extLst>
              <a:ext uri="{FF2B5EF4-FFF2-40B4-BE49-F238E27FC236}">
                <a16:creationId xmlns:a16="http://schemas.microsoft.com/office/drawing/2014/main" id="{BC1ABCFB-9D5B-4251-8982-7436F3078048}"/>
              </a:ext>
            </a:extLst>
          </p:cNvPr>
          <p:cNvSpPr txBox="1"/>
          <p:nvPr/>
        </p:nvSpPr>
        <p:spPr>
          <a:xfrm>
            <a:off x="6773550" y="169056"/>
            <a:ext cx="4610272" cy="400110"/>
          </a:xfrm>
          <a:prstGeom prst="rect">
            <a:avLst/>
          </a:prstGeom>
          <a:noFill/>
        </p:spPr>
        <p:txBody>
          <a:bodyPr wrap="square" rtlCol="0">
            <a:spAutoFit/>
          </a:bodyPr>
          <a:lstStyle/>
          <a:p>
            <a:pPr algn="ctr"/>
            <a:r>
              <a:rPr lang="en-US" sz="2000" b="1" dirty="0">
                <a:latin typeface="Baskerville Old Face" panose="02020602080505020303" pitchFamily="18" charset="0"/>
                <a:cs typeface="Times New Roman" panose="02020603050405020304" pitchFamily="18" charset="0"/>
              </a:rPr>
              <a:t>High Potential Downtown Properties </a:t>
            </a:r>
            <a:endParaRPr lang="en-US" sz="2000" dirty="0">
              <a:latin typeface="Baskerville Old Face" panose="02020602080505020303" pitchFamily="18" charset="0"/>
            </a:endParaRPr>
          </a:p>
        </p:txBody>
      </p:sp>
      <p:sp>
        <p:nvSpPr>
          <p:cNvPr id="29" name="TextBox 28">
            <a:extLst>
              <a:ext uri="{FF2B5EF4-FFF2-40B4-BE49-F238E27FC236}">
                <a16:creationId xmlns:a16="http://schemas.microsoft.com/office/drawing/2014/main" id="{78662F4B-8D69-44AA-9885-1A0D0ECEE9B1}"/>
              </a:ext>
            </a:extLst>
          </p:cNvPr>
          <p:cNvSpPr txBox="1"/>
          <p:nvPr/>
        </p:nvSpPr>
        <p:spPr>
          <a:xfrm>
            <a:off x="7142147" y="2380739"/>
            <a:ext cx="4241675" cy="830997"/>
          </a:xfrm>
          <a:prstGeom prst="rect">
            <a:avLst/>
          </a:prstGeom>
          <a:noFill/>
        </p:spPr>
        <p:txBody>
          <a:bodyPr wrap="square" rtlCol="0">
            <a:spAutoFit/>
          </a:bodyPr>
          <a:lstStyle/>
          <a:p>
            <a:r>
              <a:rPr lang="en-US" sz="1600" dirty="0">
                <a:latin typeface="Baskerville Old Face" panose="02020602080505020303" pitchFamily="18" charset="0"/>
                <a:cs typeface="Times New Roman" panose="02020603050405020304" pitchFamily="18" charset="0"/>
              </a:rPr>
              <a:t>This 1920 two-story building is 8</a:t>
            </a:r>
            <a:r>
              <a:rPr kumimoji="0" lang="en-US" sz="1600" b="0" i="0" u="none" strike="noStrike" kern="0" cap="none" spc="0" normalizeH="0" baseline="0" noProof="0" dirty="0">
                <a:ln>
                  <a:noFill/>
                </a:ln>
                <a:solidFill>
                  <a:prstClr val="black"/>
                </a:solidFill>
                <a:effectLst/>
                <a:uLnTx/>
                <a:uFillTx/>
                <a:latin typeface="Baskerville Old Face" panose="02020602080505020303" pitchFamily="18" charset="0"/>
              </a:rPr>
              <a:t>,320 square foot.  </a:t>
            </a:r>
            <a:r>
              <a:rPr lang="en-US" sz="1600" dirty="0">
                <a:latin typeface="Baskerville Old Face" panose="02020602080505020303" pitchFamily="18" charset="0"/>
                <a:cs typeface="Times New Roman" panose="02020603050405020304" pitchFamily="18" charset="0"/>
              </a:rPr>
              <a:t>It has been zoned as mixed-use commercial and is available for Historical Tax Credits.</a:t>
            </a:r>
          </a:p>
        </p:txBody>
      </p:sp>
      <p:sp>
        <p:nvSpPr>
          <p:cNvPr id="54" name="TextBox 53">
            <a:extLst>
              <a:ext uri="{FF2B5EF4-FFF2-40B4-BE49-F238E27FC236}">
                <a16:creationId xmlns:a16="http://schemas.microsoft.com/office/drawing/2014/main" id="{5EE62EC0-89B2-4FA5-988D-2C2C44DEC8D4}"/>
              </a:ext>
            </a:extLst>
          </p:cNvPr>
          <p:cNvSpPr txBox="1"/>
          <p:nvPr/>
        </p:nvSpPr>
        <p:spPr>
          <a:xfrm>
            <a:off x="7411325" y="3211736"/>
            <a:ext cx="3508493" cy="1200329"/>
          </a:xfrm>
          <a:prstGeom prst="rect">
            <a:avLst/>
          </a:prstGeom>
          <a:noFill/>
        </p:spPr>
        <p:txBody>
          <a:bodyPr wrap="square" rtlCol="0">
            <a:spAutoFit/>
          </a:bodyPr>
          <a:lstStyle/>
          <a:p>
            <a:pPr algn="ctr"/>
            <a:r>
              <a:rPr lang="en-US" sz="2400" b="1" dirty="0">
                <a:latin typeface="Baskerville Old Face" panose="02020602080505020303" pitchFamily="18" charset="0"/>
                <a:cs typeface="Times New Roman" panose="02020603050405020304" pitchFamily="18" charset="0"/>
              </a:rPr>
              <a:t>305 New Hicks Street</a:t>
            </a:r>
          </a:p>
          <a:p>
            <a:pPr algn="ctr"/>
            <a:r>
              <a:rPr lang="en-US" sz="2400" b="1" dirty="0">
                <a:latin typeface="Baskerville Old Face" panose="02020602080505020303" pitchFamily="18" charset="0"/>
                <a:cs typeface="Times New Roman" panose="02020603050405020304" pitchFamily="18" charset="0"/>
              </a:rPr>
              <a:t>(Star Value Property)</a:t>
            </a:r>
          </a:p>
          <a:p>
            <a:pPr algn="ctr"/>
            <a:endParaRPr lang="en-US" sz="2400" b="1" dirty="0">
              <a:latin typeface="Baskerville Old Face" panose="02020602080505020303" pitchFamily="18" charset="0"/>
              <a:cs typeface="Times New Roman" panose="02020603050405020304" pitchFamily="18" charset="0"/>
            </a:endParaRPr>
          </a:p>
        </p:txBody>
      </p:sp>
      <p:pic>
        <p:nvPicPr>
          <p:cNvPr id="55" name="Picture 54">
            <a:extLst>
              <a:ext uri="{FF2B5EF4-FFF2-40B4-BE49-F238E27FC236}">
                <a16:creationId xmlns:a16="http://schemas.microsoft.com/office/drawing/2014/main" id="{DD93C14B-B1E2-42F1-A622-93E60658F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449" y="4012082"/>
            <a:ext cx="3066407" cy="1229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3" name="TextBox 52">
            <a:extLst>
              <a:ext uri="{FF2B5EF4-FFF2-40B4-BE49-F238E27FC236}">
                <a16:creationId xmlns:a16="http://schemas.microsoft.com/office/drawing/2014/main" id="{7B969A2F-5BF4-4B37-882D-7B44E8282ECA}"/>
              </a:ext>
            </a:extLst>
          </p:cNvPr>
          <p:cNvSpPr txBox="1"/>
          <p:nvPr/>
        </p:nvSpPr>
        <p:spPr>
          <a:xfrm>
            <a:off x="7142147" y="5271250"/>
            <a:ext cx="4046851" cy="1508105"/>
          </a:xfrm>
          <a:prstGeom prst="rect">
            <a:avLst/>
          </a:prstGeom>
          <a:noFill/>
        </p:spPr>
        <p:txBody>
          <a:bodyPr wrap="square" rtlCol="0">
            <a:spAutoFit/>
          </a:bodyPr>
          <a:lstStyle/>
          <a:p>
            <a:r>
              <a:rPr lang="en-US" sz="1600" dirty="0">
                <a:latin typeface="Baskerville Old Face" panose="02020602080505020303" pitchFamily="18" charset="0"/>
              </a:rPr>
              <a:t>The Star Value building was built in 1955.  This property is 11,984 square feet with a 200 x 20 lot and 25,000 square foot paved section.  In addition, there is a 62 x 100 square foot porch </a:t>
            </a:r>
            <a:r>
              <a:rPr lang="en-US" sz="1600">
                <a:latin typeface="Baskerville Old Face" panose="02020602080505020303" pitchFamily="18" charset="0"/>
              </a:rPr>
              <a:t>with a 10 x 10 square foot </a:t>
            </a:r>
            <a:r>
              <a:rPr lang="en-US" sz="1600" dirty="0">
                <a:latin typeface="Baskerville Old Face" panose="02020602080505020303" pitchFamily="18" charset="0"/>
              </a:rPr>
              <a:t>cold storage section.  </a:t>
            </a:r>
          </a:p>
          <a:p>
            <a:r>
              <a:rPr lang="en-US" sz="1200" dirty="0">
                <a:latin typeface="Baskerville Old Face" panose="02020602080505020303" pitchFamily="18" charset="0"/>
              </a:rPr>
              <a:t>				</a:t>
            </a:r>
            <a:endParaRPr lang="en-US" sz="1200" dirty="0"/>
          </a:p>
        </p:txBody>
      </p:sp>
    </p:spTree>
    <p:extLst>
      <p:ext uri="{BB962C8B-B14F-4D97-AF65-F5344CB8AC3E}">
        <p14:creationId xmlns:p14="http://schemas.microsoft.com/office/powerpoint/2010/main" val="2141153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9397" y="0"/>
            <a:ext cx="573617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27261"/>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11" name="Group 10">
            <a:extLst>
              <a:ext uri="{FF2B5EF4-FFF2-40B4-BE49-F238E27FC236}">
                <a16:creationId xmlns:a16="http://schemas.microsoft.com/office/drawing/2014/main" id="{2AA5DACC-9407-41EA-962D-9F0939069B46}"/>
              </a:ext>
            </a:extLst>
          </p:cNvPr>
          <p:cNvGrpSpPr/>
          <p:nvPr/>
        </p:nvGrpSpPr>
        <p:grpSpPr>
          <a:xfrm>
            <a:off x="6189368" y="115107"/>
            <a:ext cx="5717900" cy="6544268"/>
            <a:chOff x="6096001" y="189620"/>
            <a:chExt cx="5897008" cy="6508285"/>
          </a:xfrm>
        </p:grpSpPr>
        <p:sp>
          <p:nvSpPr>
            <p:cNvPr id="112" name="Freeform: Shape 111">
              <a:extLst>
                <a:ext uri="{FF2B5EF4-FFF2-40B4-BE49-F238E27FC236}">
                  <a16:creationId xmlns:a16="http://schemas.microsoft.com/office/drawing/2014/main" id="{F74922B1-9723-4C0E-B7BE-1F9D93467AE1}"/>
                </a:ext>
              </a:extLst>
            </p:cNvPr>
            <p:cNvSpPr/>
            <p:nvPr/>
          </p:nvSpPr>
          <p:spPr>
            <a:xfrm>
              <a:off x="6096001" y="189620"/>
              <a:ext cx="5636597" cy="6439780"/>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Baskerville Old Face" panose="02020602080505020303" pitchFamily="18" charset="0"/>
                </a:rPr>
                <a:t>D</a:t>
              </a:r>
            </a:p>
          </p:txBody>
        </p:sp>
        <p:sp>
          <p:nvSpPr>
            <p:cNvPr id="10" name="TextBox 9">
              <a:extLst>
                <a:ext uri="{FF2B5EF4-FFF2-40B4-BE49-F238E27FC236}">
                  <a16:creationId xmlns:a16="http://schemas.microsoft.com/office/drawing/2014/main" id="{534C264F-331B-4BDF-B314-E452E0434655}"/>
                </a:ext>
              </a:extLst>
            </p:cNvPr>
            <p:cNvSpPr txBox="1"/>
            <p:nvPr/>
          </p:nvSpPr>
          <p:spPr>
            <a:xfrm rot="10800000">
              <a:off x="11358174" y="4791533"/>
              <a:ext cx="634835" cy="1906372"/>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High Potential Property:                   Red and White</a:t>
              </a:r>
            </a:p>
          </p:txBody>
        </p:sp>
      </p:grpSp>
      <p:sp>
        <p:nvSpPr>
          <p:cNvPr id="2" name="Rectangle 1">
            <a:extLst>
              <a:ext uri="{FF2B5EF4-FFF2-40B4-BE49-F238E27FC236}">
                <a16:creationId xmlns:a16="http://schemas.microsoft.com/office/drawing/2014/main" id="{4E43BF77-4563-44A8-AC4D-0EA2CB911749}"/>
              </a:ext>
            </a:extLst>
          </p:cNvPr>
          <p:cNvSpPr/>
          <p:nvPr/>
        </p:nvSpPr>
        <p:spPr>
          <a:xfrm>
            <a:off x="525676" y="134964"/>
            <a:ext cx="5405268" cy="64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2" name="TextBox 11">
            <a:extLst>
              <a:ext uri="{FF2B5EF4-FFF2-40B4-BE49-F238E27FC236}">
                <a16:creationId xmlns:a16="http://schemas.microsoft.com/office/drawing/2014/main" id="{236EB235-7C67-4D69-8CFD-742F3C553417}"/>
              </a:ext>
            </a:extLst>
          </p:cNvPr>
          <p:cNvSpPr txBox="1"/>
          <p:nvPr/>
        </p:nvSpPr>
        <p:spPr>
          <a:xfrm>
            <a:off x="7260771" y="529370"/>
            <a:ext cx="1817915" cy="369332"/>
          </a:xfrm>
          <a:prstGeom prst="rect">
            <a:avLst/>
          </a:prstGeom>
          <a:noFill/>
        </p:spPr>
        <p:txBody>
          <a:bodyPr wrap="square" rtlCol="0">
            <a:spAutoFit/>
          </a:bodyPr>
          <a:lstStyle/>
          <a:p>
            <a:pPr algn="ctr"/>
            <a:endParaRPr lang="en-US" b="1" dirty="0">
              <a:latin typeface="Baskerville Old Face" panose="02020602080505020303"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CBCD98D-AD45-440E-AD6C-F07E02EB400C}"/>
              </a:ext>
            </a:extLst>
          </p:cNvPr>
          <p:cNvSpPr txBox="1"/>
          <p:nvPr/>
        </p:nvSpPr>
        <p:spPr>
          <a:xfrm>
            <a:off x="663552" y="195186"/>
            <a:ext cx="4610272" cy="384721"/>
          </a:xfrm>
          <a:prstGeom prst="rect">
            <a:avLst/>
          </a:prstGeom>
          <a:noFill/>
        </p:spPr>
        <p:txBody>
          <a:bodyPr wrap="square" rtlCol="0">
            <a:spAutoFit/>
          </a:bodyPr>
          <a:lstStyle/>
          <a:p>
            <a:pPr algn="ctr"/>
            <a:r>
              <a:rPr lang="en-US" sz="1900" b="1" dirty="0">
                <a:latin typeface="Baskerville Old Face" panose="02020602080505020303" pitchFamily="18" charset="0"/>
                <a:cs typeface="Times New Roman" panose="02020603050405020304" pitchFamily="18" charset="0"/>
              </a:rPr>
              <a:t>High Potential Properties </a:t>
            </a:r>
            <a:endParaRPr lang="en-US" sz="1900" dirty="0">
              <a:latin typeface="Baskerville Old Face" panose="02020602080505020303" pitchFamily="18" charset="0"/>
            </a:endParaRPr>
          </a:p>
        </p:txBody>
      </p:sp>
      <p:sp>
        <p:nvSpPr>
          <p:cNvPr id="15" name="Rectangle: Rounded Corners 14">
            <a:extLst>
              <a:ext uri="{FF2B5EF4-FFF2-40B4-BE49-F238E27FC236}">
                <a16:creationId xmlns:a16="http://schemas.microsoft.com/office/drawing/2014/main" id="{EE2D62F7-6CC1-4445-9285-CE806B60B303}"/>
              </a:ext>
            </a:extLst>
          </p:cNvPr>
          <p:cNvSpPr/>
          <p:nvPr/>
        </p:nvSpPr>
        <p:spPr>
          <a:xfrm>
            <a:off x="377541" y="4598351"/>
            <a:ext cx="592707" cy="2096889"/>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8" name="TextBox 17">
            <a:extLst>
              <a:ext uri="{FF2B5EF4-FFF2-40B4-BE49-F238E27FC236}">
                <a16:creationId xmlns:a16="http://schemas.microsoft.com/office/drawing/2014/main" id="{C01B2296-CBB2-4C59-9C45-2176653943A9}"/>
              </a:ext>
            </a:extLst>
          </p:cNvPr>
          <p:cNvSpPr txBox="1"/>
          <p:nvPr/>
        </p:nvSpPr>
        <p:spPr>
          <a:xfrm rot="10800000">
            <a:off x="386958" y="4670174"/>
            <a:ext cx="615553" cy="1906078"/>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High Potential Property: Southern States</a:t>
            </a:r>
          </a:p>
        </p:txBody>
      </p:sp>
      <p:pic>
        <p:nvPicPr>
          <p:cNvPr id="20" name="Picture 19">
            <a:extLst>
              <a:ext uri="{FF2B5EF4-FFF2-40B4-BE49-F238E27FC236}">
                <a16:creationId xmlns:a16="http://schemas.microsoft.com/office/drawing/2014/main" id="{E6CD9E23-176B-4DA6-AD2A-3BB8F0599042}"/>
              </a:ext>
            </a:extLst>
          </p:cNvPr>
          <p:cNvPicPr>
            <a:picLocks noChangeAspect="1"/>
          </p:cNvPicPr>
          <p:nvPr/>
        </p:nvPicPr>
        <p:blipFill>
          <a:blip r:embed="rId3"/>
          <a:stretch>
            <a:fillRect/>
          </a:stretch>
        </p:blipFill>
        <p:spPr>
          <a:xfrm>
            <a:off x="7394364" y="1343847"/>
            <a:ext cx="3743239" cy="2321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9E9D2D9C-E12B-49E2-9884-75B6680E97A8}"/>
              </a:ext>
            </a:extLst>
          </p:cNvPr>
          <p:cNvPicPr>
            <a:picLocks noChangeAspect="1"/>
          </p:cNvPicPr>
          <p:nvPr/>
        </p:nvPicPr>
        <p:blipFill>
          <a:blip r:embed="rId4"/>
          <a:stretch>
            <a:fillRect/>
          </a:stretch>
        </p:blipFill>
        <p:spPr>
          <a:xfrm>
            <a:off x="974603" y="1378608"/>
            <a:ext cx="3867294" cy="2137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5D3474D3-53F6-4817-9383-D663EFC9F504}"/>
              </a:ext>
            </a:extLst>
          </p:cNvPr>
          <p:cNvSpPr txBox="1"/>
          <p:nvPr/>
        </p:nvSpPr>
        <p:spPr>
          <a:xfrm>
            <a:off x="7583404" y="844491"/>
            <a:ext cx="3222998" cy="461665"/>
          </a:xfrm>
          <a:prstGeom prst="rect">
            <a:avLst/>
          </a:prstGeom>
          <a:noFill/>
        </p:spPr>
        <p:txBody>
          <a:bodyPr wrap="square" rtlCol="0">
            <a:spAutoFit/>
          </a:bodyPr>
          <a:lstStyle/>
          <a:p>
            <a:pPr algn="ctr"/>
            <a:r>
              <a:rPr lang="en-US" sz="2400" b="1" dirty="0">
                <a:latin typeface="Baskerville Old Face" panose="02020602080505020303" pitchFamily="18" charset="0"/>
                <a:cs typeface="Times New Roman" panose="02020603050405020304" pitchFamily="18" charset="0"/>
              </a:rPr>
              <a:t>(Red &amp; White Property)</a:t>
            </a:r>
            <a:endParaRPr lang="en-US" sz="2400" dirty="0">
              <a:latin typeface="Baskerville Old Face" panose="02020602080505020303"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CA027FC-F4FB-46D5-97E1-76ED8C088BE0}"/>
              </a:ext>
            </a:extLst>
          </p:cNvPr>
          <p:cNvSpPr txBox="1"/>
          <p:nvPr/>
        </p:nvSpPr>
        <p:spPr>
          <a:xfrm>
            <a:off x="1035038" y="889911"/>
            <a:ext cx="3806859" cy="461665"/>
          </a:xfrm>
          <a:prstGeom prst="rect">
            <a:avLst/>
          </a:prstGeom>
          <a:noFill/>
        </p:spPr>
        <p:txBody>
          <a:bodyPr wrap="square" rtlCol="0">
            <a:spAutoFit/>
          </a:bodyPr>
          <a:lstStyle/>
          <a:p>
            <a:pPr algn="ctr"/>
            <a:r>
              <a:rPr lang="en-US" sz="2400" b="1" dirty="0">
                <a:latin typeface="Baskerville Old Face" panose="02020602080505020303" pitchFamily="18" charset="0"/>
                <a:cs typeface="Times New Roman" panose="02020603050405020304" pitchFamily="18" charset="0"/>
              </a:rPr>
              <a:t>(Southern States Property)</a:t>
            </a:r>
            <a:endParaRPr lang="en-US" sz="2400" dirty="0">
              <a:latin typeface="Baskerville Old Face" panose="02020602080505020303"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DEFC8D75-49C9-4EFC-9BC2-C0D116693DCE}"/>
              </a:ext>
            </a:extLst>
          </p:cNvPr>
          <p:cNvSpPr txBox="1"/>
          <p:nvPr/>
        </p:nvSpPr>
        <p:spPr>
          <a:xfrm>
            <a:off x="7870276" y="540991"/>
            <a:ext cx="2629616" cy="461665"/>
          </a:xfrm>
          <a:prstGeom prst="rect">
            <a:avLst/>
          </a:prstGeom>
          <a:noFill/>
        </p:spPr>
        <p:txBody>
          <a:bodyPr wrap="square" rtlCol="0">
            <a:spAutoFit/>
          </a:bodyPr>
          <a:lstStyle/>
          <a:p>
            <a:pPr algn="ctr"/>
            <a:r>
              <a:rPr lang="en-US" sz="2400" b="1" i="0" dirty="0">
                <a:effectLst/>
                <a:latin typeface="Baskerville Old Face" panose="02020602080505020303" pitchFamily="18" charset="0"/>
                <a:cs typeface="Times New Roman" panose="02020603050405020304" pitchFamily="18" charset="0"/>
              </a:rPr>
              <a:t>202 Court Street</a:t>
            </a:r>
            <a:endParaRPr lang="en-US" sz="2400" b="1" dirty="0">
              <a:latin typeface="Baskerville Old Face" panose="02020602080505020303"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62C12B3-8223-4061-85C5-4D62D5692463}"/>
              </a:ext>
            </a:extLst>
          </p:cNvPr>
          <p:cNvSpPr txBox="1"/>
          <p:nvPr/>
        </p:nvSpPr>
        <p:spPr>
          <a:xfrm>
            <a:off x="985067" y="574006"/>
            <a:ext cx="3867294" cy="461665"/>
          </a:xfrm>
          <a:prstGeom prst="rect">
            <a:avLst/>
          </a:prstGeom>
          <a:noFill/>
        </p:spPr>
        <p:txBody>
          <a:bodyPr wrap="square" rtlCol="0">
            <a:spAutoFit/>
          </a:bodyPr>
          <a:lstStyle/>
          <a:p>
            <a:pPr algn="ctr"/>
            <a:r>
              <a:rPr lang="en-US" sz="2400" b="1" i="0" dirty="0">
                <a:effectLst/>
                <a:latin typeface="Baskerville Old Face" panose="02020602080505020303" pitchFamily="18" charset="0"/>
                <a:cs typeface="Times New Roman" panose="02020603050405020304" pitchFamily="18" charset="0"/>
              </a:rPr>
              <a:t>409 West 5th Avenue</a:t>
            </a:r>
            <a:endParaRPr lang="en-US" sz="2400" b="1" dirty="0">
              <a:latin typeface="Baskerville Old Face" panose="02020602080505020303" pitchFamily="18" charset="0"/>
              <a:cs typeface="Times New Roman" panose="02020603050405020304" pitchFamily="18" charset="0"/>
            </a:endParaRPr>
          </a:p>
        </p:txBody>
      </p:sp>
      <p:pic>
        <p:nvPicPr>
          <p:cNvPr id="31" name="Picture 30" descr="A picture containing ceiling, indoor, floor, wall&#10;&#10;Description automatically generated">
            <a:extLst>
              <a:ext uri="{FF2B5EF4-FFF2-40B4-BE49-F238E27FC236}">
                <a16:creationId xmlns:a16="http://schemas.microsoft.com/office/drawing/2014/main" id="{0A87A45D-F6B9-4439-AC07-7F103BB4B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2391" y="3165767"/>
            <a:ext cx="2048035" cy="1368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9" name="TextBox 48">
            <a:extLst>
              <a:ext uri="{FF2B5EF4-FFF2-40B4-BE49-F238E27FC236}">
                <a16:creationId xmlns:a16="http://schemas.microsoft.com/office/drawing/2014/main" id="{8ED4C993-0213-4684-AEC9-530FF91A5512}"/>
              </a:ext>
            </a:extLst>
          </p:cNvPr>
          <p:cNvSpPr txBox="1"/>
          <p:nvPr/>
        </p:nvSpPr>
        <p:spPr>
          <a:xfrm>
            <a:off x="7260771" y="3852798"/>
            <a:ext cx="3910602" cy="2308324"/>
          </a:xfrm>
          <a:prstGeom prst="rect">
            <a:avLst/>
          </a:prstGeom>
          <a:noFill/>
        </p:spPr>
        <p:txBody>
          <a:bodyPr wrap="square" rtlCol="0">
            <a:spAutoFit/>
          </a:bodyPr>
          <a:lstStyle/>
          <a:p>
            <a:r>
              <a:rPr lang="en-US" dirty="0">
                <a:latin typeface="Baskerville Old Face" panose="02020602080505020303" pitchFamily="18" charset="0"/>
                <a:cs typeface="Times New Roman" panose="02020603050405020304" pitchFamily="18" charset="0"/>
              </a:rPr>
              <a:t>Red and White was built in 1964 and is currently zoned as both commercial and industrial in Downtown Lawrenceville.  It is 8,768 square foot with a 728 square foot porch.  This property includes two paved lots with the dimensions of  </a:t>
            </a:r>
          </a:p>
          <a:p>
            <a:r>
              <a:rPr lang="en-US" dirty="0">
                <a:latin typeface="Baskerville Old Face" panose="02020602080505020303" pitchFamily="18" charset="0"/>
                <a:cs typeface="Times New Roman" panose="02020603050405020304" pitchFamily="18" charset="0"/>
              </a:rPr>
              <a:t>160 x 250 and 100 x 100.</a:t>
            </a:r>
          </a:p>
          <a:p>
            <a:endParaRPr lang="en-US" dirty="0">
              <a:latin typeface="Baskerville Old Face" panose="02020602080505020303"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1F6DB9BF-4AF4-465E-9F60-00D1C59B97FE}"/>
              </a:ext>
            </a:extLst>
          </p:cNvPr>
          <p:cNvSpPr txBox="1"/>
          <p:nvPr/>
        </p:nvSpPr>
        <p:spPr>
          <a:xfrm>
            <a:off x="1183091" y="4621469"/>
            <a:ext cx="3928789" cy="2031325"/>
          </a:xfrm>
          <a:prstGeom prst="rect">
            <a:avLst/>
          </a:prstGeom>
          <a:noFill/>
        </p:spPr>
        <p:txBody>
          <a:bodyPr wrap="square" rtlCol="0">
            <a:spAutoFit/>
          </a:bodyPr>
          <a:lstStyle/>
          <a:p>
            <a:r>
              <a:rPr lang="en-US" dirty="0">
                <a:latin typeface="Baskerville Old Face" panose="02020602080505020303" pitchFamily="18" charset="0"/>
                <a:cs typeface="Times New Roman" panose="02020603050405020304" pitchFamily="18" charset="0"/>
              </a:rPr>
              <a:t>This desired building was constructed in 1950 and renovated in 2019.  It is 14,724 square feet and includes 1.61 acres of land.  The facility is adequate for production and manufacturing and includes ample office space. </a:t>
            </a:r>
          </a:p>
          <a:p>
            <a:r>
              <a:rPr lang="en-US" dirty="0">
                <a:latin typeface="Baskerville Old Face" panose="02020602080505020303" pitchFamily="18" charset="0"/>
                <a:cs typeface="Times New Roman" panose="02020603050405020304" pitchFamily="18" charset="0"/>
              </a:rPr>
              <a:t> </a:t>
            </a:r>
          </a:p>
        </p:txBody>
      </p:sp>
      <p:sp>
        <p:nvSpPr>
          <p:cNvPr id="54" name="TextBox 53">
            <a:extLst>
              <a:ext uri="{FF2B5EF4-FFF2-40B4-BE49-F238E27FC236}">
                <a16:creationId xmlns:a16="http://schemas.microsoft.com/office/drawing/2014/main" id="{C8E50158-B000-4D22-BB0F-47C1EBD573A2}"/>
              </a:ext>
            </a:extLst>
          </p:cNvPr>
          <p:cNvSpPr txBox="1"/>
          <p:nvPr/>
        </p:nvSpPr>
        <p:spPr>
          <a:xfrm>
            <a:off x="6773550" y="162750"/>
            <a:ext cx="4610272" cy="384721"/>
          </a:xfrm>
          <a:prstGeom prst="rect">
            <a:avLst/>
          </a:prstGeom>
          <a:noFill/>
        </p:spPr>
        <p:txBody>
          <a:bodyPr wrap="square" rtlCol="0">
            <a:spAutoFit/>
          </a:bodyPr>
          <a:lstStyle/>
          <a:p>
            <a:pPr algn="ctr"/>
            <a:r>
              <a:rPr lang="en-US" sz="1900" b="1" dirty="0">
                <a:latin typeface="Baskerville Old Face" panose="02020602080505020303" pitchFamily="18" charset="0"/>
                <a:cs typeface="Times New Roman" panose="02020603050405020304" pitchFamily="18" charset="0"/>
              </a:rPr>
              <a:t>High Potential Properties </a:t>
            </a:r>
            <a:endParaRPr lang="en-US" sz="1900" dirty="0">
              <a:latin typeface="Baskerville Old Face" panose="02020602080505020303" pitchFamily="18" charset="0"/>
            </a:endParaRPr>
          </a:p>
        </p:txBody>
      </p:sp>
    </p:spTree>
    <p:extLst>
      <p:ext uri="{BB962C8B-B14F-4D97-AF65-F5344CB8AC3E}">
        <p14:creationId xmlns:p14="http://schemas.microsoft.com/office/powerpoint/2010/main" val="1975101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9397" y="0"/>
            <a:ext cx="573617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27261"/>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12" name="Freeform: Shape 111">
            <a:extLst>
              <a:ext uri="{FF2B5EF4-FFF2-40B4-BE49-F238E27FC236}">
                <a16:creationId xmlns:a16="http://schemas.microsoft.com/office/drawing/2014/main" id="{F74922B1-9723-4C0E-B7BE-1F9D93467AE1}"/>
              </a:ext>
            </a:extLst>
          </p:cNvPr>
          <p:cNvSpPr/>
          <p:nvPr/>
        </p:nvSpPr>
        <p:spPr>
          <a:xfrm>
            <a:off x="6187560" y="125445"/>
            <a:ext cx="5465398" cy="6475384"/>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Baskerville Old Face" panose="02020602080505020303" pitchFamily="18" charset="0"/>
              </a:rPr>
              <a:t>D</a:t>
            </a:r>
          </a:p>
        </p:txBody>
      </p:sp>
      <p:sp>
        <p:nvSpPr>
          <p:cNvPr id="2" name="Rectangle 1">
            <a:extLst>
              <a:ext uri="{FF2B5EF4-FFF2-40B4-BE49-F238E27FC236}">
                <a16:creationId xmlns:a16="http://schemas.microsoft.com/office/drawing/2014/main" id="{4E43BF77-4563-44A8-AC4D-0EA2CB911749}"/>
              </a:ext>
            </a:extLst>
          </p:cNvPr>
          <p:cNvSpPr/>
          <p:nvPr/>
        </p:nvSpPr>
        <p:spPr>
          <a:xfrm>
            <a:off x="526063" y="125444"/>
            <a:ext cx="5405268" cy="64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2" name="TextBox 11">
            <a:extLst>
              <a:ext uri="{FF2B5EF4-FFF2-40B4-BE49-F238E27FC236}">
                <a16:creationId xmlns:a16="http://schemas.microsoft.com/office/drawing/2014/main" id="{236EB235-7C67-4D69-8CFD-742F3C553417}"/>
              </a:ext>
            </a:extLst>
          </p:cNvPr>
          <p:cNvSpPr txBox="1"/>
          <p:nvPr/>
        </p:nvSpPr>
        <p:spPr>
          <a:xfrm>
            <a:off x="7290808" y="533145"/>
            <a:ext cx="1817915" cy="369332"/>
          </a:xfrm>
          <a:prstGeom prst="rect">
            <a:avLst/>
          </a:prstGeom>
          <a:noFill/>
        </p:spPr>
        <p:txBody>
          <a:bodyPr wrap="square" rtlCol="0">
            <a:spAutoFit/>
          </a:bodyPr>
          <a:lstStyle/>
          <a:p>
            <a:pPr algn="ctr"/>
            <a:endParaRPr lang="en-US" b="1" dirty="0">
              <a:latin typeface="Baskerville Old Face" panose="02020602080505020303"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EE2D62F7-6CC1-4445-9285-CE806B60B303}"/>
              </a:ext>
            </a:extLst>
          </p:cNvPr>
          <p:cNvSpPr/>
          <p:nvPr/>
        </p:nvSpPr>
        <p:spPr>
          <a:xfrm>
            <a:off x="377541" y="4598351"/>
            <a:ext cx="592707" cy="2096889"/>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5" name="TextBox 54">
            <a:extLst>
              <a:ext uri="{FF2B5EF4-FFF2-40B4-BE49-F238E27FC236}">
                <a16:creationId xmlns:a16="http://schemas.microsoft.com/office/drawing/2014/main" id="{9BC8EFAE-B682-469B-A75C-BAFD3A9FFC02}"/>
              </a:ext>
            </a:extLst>
          </p:cNvPr>
          <p:cNvSpPr txBox="1"/>
          <p:nvPr/>
        </p:nvSpPr>
        <p:spPr>
          <a:xfrm>
            <a:off x="7194569" y="2259979"/>
            <a:ext cx="4111413" cy="1569660"/>
          </a:xfrm>
          <a:prstGeom prst="rect">
            <a:avLst/>
          </a:prstGeom>
          <a:noFill/>
        </p:spPr>
        <p:txBody>
          <a:bodyPr wrap="square" rtlCol="0">
            <a:spAutoFit/>
          </a:bodyPr>
          <a:lstStyle/>
          <a:p>
            <a:r>
              <a:rPr lang="en-US" sz="1600" dirty="0">
                <a:latin typeface="Baskerville Old Face" panose="02020602080505020303" pitchFamily="18" charset="0"/>
              </a:rPr>
              <a:t>The Butler property includes 12 acres that is wooded/flat, has multiple structures, and is zoned industrial; the following includes the site buildings and dimensions: warehouse (45,660 sq. ft.); shop (3,000 sq. ft.); shelter (3,150 sq. ft.); and office (1,440 sq. ft.)</a:t>
            </a:r>
          </a:p>
        </p:txBody>
      </p:sp>
      <p:pic>
        <p:nvPicPr>
          <p:cNvPr id="45" name="Picture 2">
            <a:extLst>
              <a:ext uri="{FF2B5EF4-FFF2-40B4-BE49-F238E27FC236}">
                <a16:creationId xmlns:a16="http://schemas.microsoft.com/office/drawing/2014/main" id="{8F26BB75-3CD1-4704-AA4B-7262EB077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99" y="1397698"/>
            <a:ext cx="3717420" cy="2069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8" name="TextBox 47">
            <a:extLst>
              <a:ext uri="{FF2B5EF4-FFF2-40B4-BE49-F238E27FC236}">
                <a16:creationId xmlns:a16="http://schemas.microsoft.com/office/drawing/2014/main" id="{E1AA1A10-50DB-45FA-AFD1-7C73AD2A385D}"/>
              </a:ext>
            </a:extLst>
          </p:cNvPr>
          <p:cNvSpPr txBox="1"/>
          <p:nvPr/>
        </p:nvSpPr>
        <p:spPr>
          <a:xfrm>
            <a:off x="1226126" y="890287"/>
            <a:ext cx="3447326" cy="461665"/>
          </a:xfrm>
          <a:prstGeom prst="rect">
            <a:avLst/>
          </a:prstGeom>
          <a:noFill/>
        </p:spPr>
        <p:txBody>
          <a:bodyPr wrap="square" rtlCol="0">
            <a:spAutoFit/>
          </a:bodyPr>
          <a:lstStyle/>
          <a:p>
            <a:pPr algn="ctr"/>
            <a:r>
              <a:rPr lang="en-US" sz="2400" b="1" dirty="0">
                <a:latin typeface="Baskerville Old Face" panose="02020602080505020303" pitchFamily="18" charset="0"/>
                <a:cs typeface="Times New Roman" panose="02020603050405020304" pitchFamily="18" charset="0"/>
              </a:rPr>
              <a:t>(Bank of America) </a:t>
            </a:r>
            <a:endParaRPr lang="en-US" sz="2400" dirty="0">
              <a:latin typeface="Baskerville Old Face" panose="02020602080505020303"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1669E4A0-C439-422E-8BFF-2F15A094F39E}"/>
              </a:ext>
            </a:extLst>
          </p:cNvPr>
          <p:cNvSpPr txBox="1"/>
          <p:nvPr/>
        </p:nvSpPr>
        <p:spPr>
          <a:xfrm>
            <a:off x="1035041" y="534011"/>
            <a:ext cx="3867294" cy="461665"/>
          </a:xfrm>
          <a:prstGeom prst="rect">
            <a:avLst/>
          </a:prstGeom>
          <a:noFill/>
        </p:spPr>
        <p:txBody>
          <a:bodyPr wrap="square" rtlCol="0">
            <a:spAutoFit/>
          </a:bodyPr>
          <a:lstStyle/>
          <a:p>
            <a:pPr algn="ctr"/>
            <a:r>
              <a:rPr lang="en-US" sz="2400" b="1" i="0" dirty="0">
                <a:effectLst/>
                <a:latin typeface="Baskerville Old Face" panose="02020602080505020303" pitchFamily="18" charset="0"/>
                <a:cs typeface="Times New Roman" panose="02020603050405020304" pitchFamily="18" charset="0"/>
              </a:rPr>
              <a:t>300 N. Main Street </a:t>
            </a:r>
            <a:endParaRPr lang="en-US" sz="2400" b="1" dirty="0">
              <a:latin typeface="Baskerville Old Face" panose="02020602080505020303"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6657C972-81DE-4C71-A115-D59FBACBA3DE}"/>
              </a:ext>
            </a:extLst>
          </p:cNvPr>
          <p:cNvSpPr txBox="1"/>
          <p:nvPr/>
        </p:nvSpPr>
        <p:spPr>
          <a:xfrm>
            <a:off x="663552" y="195186"/>
            <a:ext cx="4610272" cy="384721"/>
          </a:xfrm>
          <a:prstGeom prst="rect">
            <a:avLst/>
          </a:prstGeom>
          <a:noFill/>
        </p:spPr>
        <p:txBody>
          <a:bodyPr wrap="square" rtlCol="0">
            <a:spAutoFit/>
          </a:bodyPr>
          <a:lstStyle/>
          <a:p>
            <a:pPr algn="ctr"/>
            <a:r>
              <a:rPr lang="en-US" sz="1900" b="1" dirty="0">
                <a:latin typeface="Baskerville Old Face" panose="02020602080505020303" pitchFamily="18" charset="0"/>
                <a:cs typeface="Times New Roman" panose="02020603050405020304" pitchFamily="18" charset="0"/>
              </a:rPr>
              <a:t>High Potential Properties </a:t>
            </a:r>
            <a:endParaRPr lang="en-US" sz="1900" dirty="0">
              <a:latin typeface="Baskerville Old Face" panose="02020602080505020303" pitchFamily="18" charset="0"/>
            </a:endParaRPr>
          </a:p>
        </p:txBody>
      </p:sp>
      <p:sp>
        <p:nvSpPr>
          <p:cNvPr id="53" name="TextBox 52">
            <a:extLst>
              <a:ext uri="{FF2B5EF4-FFF2-40B4-BE49-F238E27FC236}">
                <a16:creationId xmlns:a16="http://schemas.microsoft.com/office/drawing/2014/main" id="{EB940150-AF65-470B-B3EA-8B19A133CAF0}"/>
              </a:ext>
            </a:extLst>
          </p:cNvPr>
          <p:cNvSpPr txBox="1"/>
          <p:nvPr/>
        </p:nvSpPr>
        <p:spPr>
          <a:xfrm rot="10800000">
            <a:off x="386958" y="4670174"/>
            <a:ext cx="615553" cy="1906078"/>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High Potential Property: Bank of America</a:t>
            </a:r>
          </a:p>
        </p:txBody>
      </p:sp>
      <p:sp>
        <p:nvSpPr>
          <p:cNvPr id="54" name="TextBox 53">
            <a:extLst>
              <a:ext uri="{FF2B5EF4-FFF2-40B4-BE49-F238E27FC236}">
                <a16:creationId xmlns:a16="http://schemas.microsoft.com/office/drawing/2014/main" id="{E6F04667-5F66-4673-A8EC-6EEBE5C5CA91}"/>
              </a:ext>
            </a:extLst>
          </p:cNvPr>
          <p:cNvSpPr txBox="1"/>
          <p:nvPr/>
        </p:nvSpPr>
        <p:spPr>
          <a:xfrm rot="10800000">
            <a:off x="11290130" y="4761397"/>
            <a:ext cx="615553" cy="1906078"/>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High Potential Property: Butler &amp; Brick and Tile</a:t>
            </a:r>
          </a:p>
        </p:txBody>
      </p:sp>
      <p:sp>
        <p:nvSpPr>
          <p:cNvPr id="57" name="TextBox 56">
            <a:extLst>
              <a:ext uri="{FF2B5EF4-FFF2-40B4-BE49-F238E27FC236}">
                <a16:creationId xmlns:a16="http://schemas.microsoft.com/office/drawing/2014/main" id="{E65A75C3-7F98-4FB2-BFEE-14FA6979C28D}"/>
              </a:ext>
            </a:extLst>
          </p:cNvPr>
          <p:cNvSpPr txBox="1"/>
          <p:nvPr/>
        </p:nvSpPr>
        <p:spPr>
          <a:xfrm>
            <a:off x="6860834" y="190525"/>
            <a:ext cx="4678895" cy="384721"/>
          </a:xfrm>
          <a:prstGeom prst="rect">
            <a:avLst/>
          </a:prstGeom>
          <a:noFill/>
        </p:spPr>
        <p:txBody>
          <a:bodyPr wrap="square" rtlCol="0">
            <a:spAutoFit/>
          </a:bodyPr>
          <a:lstStyle/>
          <a:p>
            <a:pPr algn="ctr"/>
            <a:r>
              <a:rPr lang="en-US" sz="1900" b="1" dirty="0">
                <a:latin typeface="Baskerville Old Face" panose="02020602080505020303" pitchFamily="18" charset="0"/>
                <a:cs typeface="Times New Roman" panose="02020603050405020304" pitchFamily="18" charset="0"/>
              </a:rPr>
              <a:t>High Potential Properties </a:t>
            </a:r>
            <a:endParaRPr lang="en-US" sz="1900" dirty="0">
              <a:latin typeface="Baskerville Old Face" panose="02020602080505020303" pitchFamily="18" charset="0"/>
            </a:endParaRPr>
          </a:p>
        </p:txBody>
      </p:sp>
      <p:sp>
        <p:nvSpPr>
          <p:cNvPr id="60" name="TextBox 59">
            <a:extLst>
              <a:ext uri="{FF2B5EF4-FFF2-40B4-BE49-F238E27FC236}">
                <a16:creationId xmlns:a16="http://schemas.microsoft.com/office/drawing/2014/main" id="{B4294588-7654-4329-A7C7-4AE03DF34DFA}"/>
              </a:ext>
            </a:extLst>
          </p:cNvPr>
          <p:cNvSpPr txBox="1"/>
          <p:nvPr/>
        </p:nvSpPr>
        <p:spPr>
          <a:xfrm>
            <a:off x="7397599" y="710482"/>
            <a:ext cx="3605367" cy="461665"/>
          </a:xfrm>
          <a:prstGeom prst="rect">
            <a:avLst/>
          </a:prstGeom>
          <a:noFill/>
        </p:spPr>
        <p:txBody>
          <a:bodyPr wrap="square" rtlCol="0">
            <a:spAutoFit/>
          </a:bodyPr>
          <a:lstStyle/>
          <a:p>
            <a:pPr algn="ctr"/>
            <a:r>
              <a:rPr lang="en-US" sz="2000" b="1" dirty="0">
                <a:latin typeface="Baskerville Old Face" panose="02020602080505020303" pitchFamily="18" charset="0"/>
                <a:cs typeface="Times New Roman" panose="02020603050405020304" pitchFamily="18" charset="0"/>
              </a:rPr>
              <a:t>(Butler Lumber</a:t>
            </a:r>
            <a:r>
              <a:rPr lang="en-US" sz="2400" b="1" dirty="0">
                <a:latin typeface="Baskerville Old Face" panose="02020602080505020303" pitchFamily="18" charset="0"/>
                <a:cs typeface="Times New Roman" panose="02020603050405020304" pitchFamily="18" charset="0"/>
              </a:rPr>
              <a:t> </a:t>
            </a:r>
            <a:r>
              <a:rPr lang="en-US" sz="2000" b="1" dirty="0">
                <a:latin typeface="Baskerville Old Face" panose="02020602080505020303" pitchFamily="18" charset="0"/>
                <a:cs typeface="Times New Roman" panose="02020603050405020304" pitchFamily="18" charset="0"/>
              </a:rPr>
              <a:t>Property)</a:t>
            </a:r>
            <a:endParaRPr lang="en-US" sz="2000" dirty="0">
              <a:latin typeface="Baskerville Old Face" panose="02020602080505020303"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059B9963-CE01-4B77-AE22-8DE46DC1F06A}"/>
              </a:ext>
            </a:extLst>
          </p:cNvPr>
          <p:cNvSpPr txBox="1"/>
          <p:nvPr/>
        </p:nvSpPr>
        <p:spPr>
          <a:xfrm>
            <a:off x="7320102" y="529370"/>
            <a:ext cx="3867294" cy="400110"/>
          </a:xfrm>
          <a:prstGeom prst="rect">
            <a:avLst/>
          </a:prstGeom>
          <a:noFill/>
        </p:spPr>
        <p:txBody>
          <a:bodyPr wrap="square" rtlCol="0">
            <a:spAutoFit/>
          </a:bodyPr>
          <a:lstStyle/>
          <a:p>
            <a:pPr algn="ctr"/>
            <a:r>
              <a:rPr lang="en-US" sz="2000" b="1" i="0" dirty="0">
                <a:effectLst/>
                <a:latin typeface="Baskerville Old Face" panose="02020602080505020303" pitchFamily="18" charset="0"/>
                <a:cs typeface="Times New Roman" panose="02020603050405020304" pitchFamily="18" charset="0"/>
              </a:rPr>
              <a:t>1381 Brickyard Street </a:t>
            </a:r>
            <a:endParaRPr lang="en-US" sz="2000" b="1" dirty="0">
              <a:latin typeface="Baskerville Old Face" panose="02020602080505020303"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94F05F2-AE4D-44A5-ABF8-A11EA6F84B2C}"/>
              </a:ext>
            </a:extLst>
          </p:cNvPr>
          <p:cNvSpPr txBox="1"/>
          <p:nvPr/>
        </p:nvSpPr>
        <p:spPr>
          <a:xfrm>
            <a:off x="7094579" y="4006379"/>
            <a:ext cx="4211403"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(Brick and Tile Property)</a:t>
            </a:r>
          </a:p>
        </p:txBody>
      </p:sp>
      <p:sp>
        <p:nvSpPr>
          <p:cNvPr id="8" name="TextBox 7">
            <a:extLst>
              <a:ext uri="{FF2B5EF4-FFF2-40B4-BE49-F238E27FC236}">
                <a16:creationId xmlns:a16="http://schemas.microsoft.com/office/drawing/2014/main" id="{412FB492-9AAA-4ED7-81D8-0CA7DCF1422D}"/>
              </a:ext>
            </a:extLst>
          </p:cNvPr>
          <p:cNvSpPr txBox="1"/>
          <p:nvPr/>
        </p:nvSpPr>
        <p:spPr>
          <a:xfrm>
            <a:off x="1218192" y="3639646"/>
            <a:ext cx="3717420" cy="3139321"/>
          </a:xfrm>
          <a:prstGeom prst="rect">
            <a:avLst/>
          </a:prstGeom>
          <a:noFill/>
        </p:spPr>
        <p:txBody>
          <a:bodyPr wrap="square" rtlCol="0">
            <a:spAutoFit/>
          </a:bodyPr>
          <a:lstStyle/>
          <a:p>
            <a:r>
              <a:rPr lang="en-US" dirty="0">
                <a:latin typeface="Baskerville Old Face" panose="02020602080505020303" pitchFamily="18" charset="0"/>
              </a:rPr>
              <a:t>This beautiful Bank of America building was built in 1979 and the main level is </a:t>
            </a:r>
            <a:r>
              <a:rPr lang="en-US" sz="1800" dirty="0">
                <a:latin typeface="Baskerville Old Face" panose="02020602080505020303" pitchFamily="18" charset="0"/>
              </a:rPr>
              <a:t>6,763 square feet.  This unique structure has both a finished and unfinished basement; the unfinished basement is 3,381 square feet, </a:t>
            </a:r>
            <a:r>
              <a:rPr lang="en-US" dirty="0">
                <a:latin typeface="Baskerville Old Face" panose="02020602080505020303" pitchFamily="18" charset="0"/>
              </a:rPr>
              <a:t>while the </a:t>
            </a:r>
            <a:r>
              <a:rPr lang="en-US" sz="1800" dirty="0">
                <a:latin typeface="Baskerville Old Face" panose="02020602080505020303" pitchFamily="18" charset="0"/>
              </a:rPr>
              <a:t>finished basement is  3,382 square feet.  It has a 450 squar</a:t>
            </a:r>
            <a:r>
              <a:rPr lang="en-US" dirty="0">
                <a:latin typeface="Baskerville Old Face" panose="02020602080505020303" pitchFamily="18" charset="0"/>
              </a:rPr>
              <a:t>e foot </a:t>
            </a:r>
            <a:r>
              <a:rPr lang="en-US" sz="1800" dirty="0">
                <a:latin typeface="Baskerville Old Face" panose="02020602080505020303" pitchFamily="18" charset="0"/>
              </a:rPr>
              <a:t>canopy drive thru, along with lots that </a:t>
            </a:r>
            <a:r>
              <a:rPr lang="en-US" dirty="0">
                <a:latin typeface="Baskerville Old Face" panose="02020602080505020303" pitchFamily="18" charset="0"/>
              </a:rPr>
              <a:t>are </a:t>
            </a:r>
            <a:r>
              <a:rPr lang="en-US" sz="1800" dirty="0">
                <a:latin typeface="Baskerville Old Face" panose="02020602080505020303" pitchFamily="18" charset="0"/>
              </a:rPr>
              <a:t>76 x 143 and 50 x 40.</a:t>
            </a:r>
          </a:p>
          <a:p>
            <a:endParaRPr lang="en-US" dirty="0">
              <a:latin typeface="Baskerville Old Face" panose="02020602080505020303" pitchFamily="18" charset="0"/>
            </a:endParaRPr>
          </a:p>
        </p:txBody>
      </p:sp>
      <p:pic>
        <p:nvPicPr>
          <p:cNvPr id="13" name="Picture 12">
            <a:extLst>
              <a:ext uri="{FF2B5EF4-FFF2-40B4-BE49-F238E27FC236}">
                <a16:creationId xmlns:a16="http://schemas.microsoft.com/office/drawing/2014/main" id="{D6D1802B-3C68-44FC-860E-74712442706C}"/>
              </a:ext>
            </a:extLst>
          </p:cNvPr>
          <p:cNvPicPr>
            <a:picLocks noChangeAspect="1"/>
          </p:cNvPicPr>
          <p:nvPr/>
        </p:nvPicPr>
        <p:blipFill>
          <a:blip r:embed="rId4"/>
          <a:stretch>
            <a:fillRect/>
          </a:stretch>
        </p:blipFill>
        <p:spPr>
          <a:xfrm>
            <a:off x="7933690" y="1113619"/>
            <a:ext cx="2591101" cy="1210747"/>
          </a:xfrm>
          <a:prstGeom prst="rect">
            <a:avLst/>
          </a:prstGeom>
        </p:spPr>
      </p:pic>
      <p:pic>
        <p:nvPicPr>
          <p:cNvPr id="14" name="Picture 13">
            <a:extLst>
              <a:ext uri="{FF2B5EF4-FFF2-40B4-BE49-F238E27FC236}">
                <a16:creationId xmlns:a16="http://schemas.microsoft.com/office/drawing/2014/main" id="{1B0155C0-408E-4ACC-A2C4-3381032E7175}"/>
              </a:ext>
            </a:extLst>
          </p:cNvPr>
          <p:cNvPicPr>
            <a:picLocks noChangeAspect="1"/>
          </p:cNvPicPr>
          <p:nvPr/>
        </p:nvPicPr>
        <p:blipFill>
          <a:blip r:embed="rId5"/>
          <a:stretch>
            <a:fillRect/>
          </a:stretch>
        </p:blipFill>
        <p:spPr>
          <a:xfrm>
            <a:off x="7962725" y="4360613"/>
            <a:ext cx="2473098" cy="1077858"/>
          </a:xfrm>
          <a:prstGeom prst="rect">
            <a:avLst/>
          </a:prstGeom>
        </p:spPr>
      </p:pic>
      <p:sp>
        <p:nvSpPr>
          <p:cNvPr id="58" name="TextBox 57">
            <a:extLst>
              <a:ext uri="{FF2B5EF4-FFF2-40B4-BE49-F238E27FC236}">
                <a16:creationId xmlns:a16="http://schemas.microsoft.com/office/drawing/2014/main" id="{075F518F-CE12-4155-AF59-A60B11A1E3CB}"/>
              </a:ext>
            </a:extLst>
          </p:cNvPr>
          <p:cNvSpPr txBox="1"/>
          <p:nvPr/>
        </p:nvSpPr>
        <p:spPr>
          <a:xfrm>
            <a:off x="7257930" y="3770745"/>
            <a:ext cx="3867294" cy="400110"/>
          </a:xfrm>
          <a:prstGeom prst="rect">
            <a:avLst/>
          </a:prstGeom>
          <a:noFill/>
        </p:spPr>
        <p:txBody>
          <a:bodyPr wrap="square" rtlCol="0">
            <a:spAutoFit/>
          </a:bodyPr>
          <a:lstStyle/>
          <a:p>
            <a:pPr algn="ctr"/>
            <a:r>
              <a:rPr lang="en-US" sz="2000" b="1" i="0" dirty="0">
                <a:effectLst/>
                <a:latin typeface="Baskerville Old Face" panose="02020602080505020303" pitchFamily="18" charset="0"/>
                <a:cs typeface="Times New Roman" panose="02020603050405020304" pitchFamily="18" charset="0"/>
              </a:rPr>
              <a:t>1244 Brickyard Street </a:t>
            </a:r>
            <a:endParaRPr lang="en-US" sz="2000" b="1" dirty="0">
              <a:latin typeface="Baskerville Old Face" panose="02020602080505020303"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9ADFF17-452C-4C59-BA6F-B72739D7CC1C}"/>
              </a:ext>
            </a:extLst>
          </p:cNvPr>
          <p:cNvSpPr txBox="1"/>
          <p:nvPr/>
        </p:nvSpPr>
        <p:spPr>
          <a:xfrm>
            <a:off x="7123540" y="5324622"/>
            <a:ext cx="3992622" cy="1323439"/>
          </a:xfrm>
          <a:prstGeom prst="rect">
            <a:avLst/>
          </a:prstGeom>
          <a:noFill/>
        </p:spPr>
        <p:txBody>
          <a:bodyPr wrap="square" rtlCol="0">
            <a:spAutoFit/>
          </a:bodyPr>
          <a:lstStyle/>
          <a:p>
            <a:r>
              <a:rPr lang="en-US" sz="1600" dirty="0">
                <a:latin typeface="Baskerville Old Face" panose="02020602080505020303" pitchFamily="18" charset="0"/>
              </a:rPr>
              <a:t>This unique property comprises of 63.02 acres of land, along with office and shop structures that were constructed in 1966; the office space is 3,532 square feet, while the shop building is 3,500 square feet.</a:t>
            </a:r>
          </a:p>
        </p:txBody>
      </p:sp>
    </p:spTree>
    <p:extLst>
      <p:ext uri="{BB962C8B-B14F-4D97-AF65-F5344CB8AC3E}">
        <p14:creationId xmlns:p14="http://schemas.microsoft.com/office/powerpoint/2010/main" val="630314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9397" y="0"/>
            <a:ext cx="573617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08600"/>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11" name="Group 10">
            <a:extLst>
              <a:ext uri="{FF2B5EF4-FFF2-40B4-BE49-F238E27FC236}">
                <a16:creationId xmlns:a16="http://schemas.microsoft.com/office/drawing/2014/main" id="{2AA5DACC-9407-41EA-962D-9F0939069B46}"/>
              </a:ext>
            </a:extLst>
          </p:cNvPr>
          <p:cNvGrpSpPr/>
          <p:nvPr/>
        </p:nvGrpSpPr>
        <p:grpSpPr>
          <a:xfrm>
            <a:off x="6178141" y="190742"/>
            <a:ext cx="5567659" cy="6475385"/>
            <a:chOff x="6096001" y="189620"/>
            <a:chExt cx="5742062" cy="6439780"/>
          </a:xfrm>
        </p:grpSpPr>
        <p:sp>
          <p:nvSpPr>
            <p:cNvPr id="112" name="Freeform: Shape 111">
              <a:extLst>
                <a:ext uri="{FF2B5EF4-FFF2-40B4-BE49-F238E27FC236}">
                  <a16:creationId xmlns:a16="http://schemas.microsoft.com/office/drawing/2014/main" id="{F74922B1-9723-4C0E-B7BE-1F9D93467AE1}"/>
                </a:ext>
              </a:extLst>
            </p:cNvPr>
            <p:cNvSpPr/>
            <p:nvPr/>
          </p:nvSpPr>
          <p:spPr>
            <a:xfrm>
              <a:off x="6096001" y="189620"/>
              <a:ext cx="5636597" cy="6439780"/>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Baskerville Old Face" panose="02020602080505020303" pitchFamily="18" charset="0"/>
                </a:rPr>
                <a:t>D</a:t>
              </a:r>
            </a:p>
          </p:txBody>
        </p:sp>
        <p:sp>
          <p:nvSpPr>
            <p:cNvPr id="10" name="TextBox 9">
              <a:extLst>
                <a:ext uri="{FF2B5EF4-FFF2-40B4-BE49-F238E27FC236}">
                  <a16:creationId xmlns:a16="http://schemas.microsoft.com/office/drawing/2014/main" id="{534C264F-331B-4BDF-B314-E452E0434655}"/>
                </a:ext>
              </a:extLst>
            </p:cNvPr>
            <p:cNvSpPr txBox="1"/>
            <p:nvPr/>
          </p:nvSpPr>
          <p:spPr>
            <a:xfrm rot="10800000">
              <a:off x="11425420" y="4817934"/>
              <a:ext cx="412643" cy="1806038"/>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Saint Paul’s College</a:t>
              </a:r>
            </a:p>
          </p:txBody>
        </p:sp>
      </p:grpSp>
      <p:sp>
        <p:nvSpPr>
          <p:cNvPr id="2" name="Rectangle 1">
            <a:extLst>
              <a:ext uri="{FF2B5EF4-FFF2-40B4-BE49-F238E27FC236}">
                <a16:creationId xmlns:a16="http://schemas.microsoft.com/office/drawing/2014/main" id="{4E43BF77-4563-44A8-AC4D-0EA2CB911749}"/>
              </a:ext>
            </a:extLst>
          </p:cNvPr>
          <p:cNvSpPr/>
          <p:nvPr/>
        </p:nvSpPr>
        <p:spPr>
          <a:xfrm>
            <a:off x="526384" y="185848"/>
            <a:ext cx="5405268" cy="64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12" name="TextBox 11">
            <a:extLst>
              <a:ext uri="{FF2B5EF4-FFF2-40B4-BE49-F238E27FC236}">
                <a16:creationId xmlns:a16="http://schemas.microsoft.com/office/drawing/2014/main" id="{236EB235-7C67-4D69-8CFD-742F3C553417}"/>
              </a:ext>
            </a:extLst>
          </p:cNvPr>
          <p:cNvSpPr txBox="1"/>
          <p:nvPr/>
        </p:nvSpPr>
        <p:spPr>
          <a:xfrm>
            <a:off x="7260771" y="529370"/>
            <a:ext cx="1817915" cy="369332"/>
          </a:xfrm>
          <a:prstGeom prst="rect">
            <a:avLst/>
          </a:prstGeom>
          <a:noFill/>
        </p:spPr>
        <p:txBody>
          <a:bodyPr wrap="square" rtlCol="0">
            <a:spAutoFit/>
          </a:bodyPr>
          <a:lstStyle/>
          <a:p>
            <a:pPr algn="ctr"/>
            <a:endParaRPr lang="en-US" b="1" dirty="0">
              <a:latin typeface="Baskerville Old Face" panose="02020602080505020303" pitchFamily="18" charset="0"/>
              <a:cs typeface="Times New Roman" panose="02020603050405020304" pitchFamily="18" charset="0"/>
            </a:endParaRPr>
          </a:p>
        </p:txBody>
      </p:sp>
      <p:pic>
        <p:nvPicPr>
          <p:cNvPr id="8" name="Picture 3">
            <a:extLst>
              <a:ext uri="{FF2B5EF4-FFF2-40B4-BE49-F238E27FC236}">
                <a16:creationId xmlns:a16="http://schemas.microsoft.com/office/drawing/2014/main" id="{6561D485-E243-4F83-85B2-252A1EE24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07696"/>
            <a:ext cx="3738765" cy="2428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02023219-21AD-4C03-A9D5-245CFC3C1E04}"/>
              </a:ext>
            </a:extLst>
          </p:cNvPr>
          <p:cNvSpPr txBox="1"/>
          <p:nvPr/>
        </p:nvSpPr>
        <p:spPr>
          <a:xfrm>
            <a:off x="910813" y="257171"/>
            <a:ext cx="4047152"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Educational/Institutional Site </a:t>
            </a:r>
          </a:p>
        </p:txBody>
      </p:sp>
      <p:sp>
        <p:nvSpPr>
          <p:cNvPr id="16" name="Rectangle: Rounded Corners 15">
            <a:extLst>
              <a:ext uri="{FF2B5EF4-FFF2-40B4-BE49-F238E27FC236}">
                <a16:creationId xmlns:a16="http://schemas.microsoft.com/office/drawing/2014/main" id="{0D9875AC-AF74-467C-AAE5-3876051DB5D0}"/>
              </a:ext>
            </a:extLst>
          </p:cNvPr>
          <p:cNvSpPr/>
          <p:nvPr/>
        </p:nvSpPr>
        <p:spPr>
          <a:xfrm>
            <a:off x="377541" y="4598351"/>
            <a:ext cx="592707" cy="2096889"/>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7" name="TextBox 16">
            <a:extLst>
              <a:ext uri="{FF2B5EF4-FFF2-40B4-BE49-F238E27FC236}">
                <a16:creationId xmlns:a16="http://schemas.microsoft.com/office/drawing/2014/main" id="{ABF81F76-688D-4355-B944-A80133D1FF8F}"/>
              </a:ext>
            </a:extLst>
          </p:cNvPr>
          <p:cNvSpPr txBox="1"/>
          <p:nvPr/>
        </p:nvSpPr>
        <p:spPr>
          <a:xfrm rot="10800000">
            <a:off x="362171" y="4688513"/>
            <a:ext cx="615553" cy="1978912"/>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Educational/</a:t>
            </a:r>
          </a:p>
          <a:p>
            <a:pPr algn="ctr"/>
            <a:r>
              <a:rPr lang="en-US" sz="1400" dirty="0">
                <a:latin typeface="Baskerville Old Face" panose="02020602080505020303" pitchFamily="18" charset="0"/>
                <a:cs typeface="Times New Roman" panose="02020603050405020304" pitchFamily="18" charset="0"/>
              </a:rPr>
              <a:t>Institutional Site </a:t>
            </a:r>
          </a:p>
        </p:txBody>
      </p:sp>
      <p:pic>
        <p:nvPicPr>
          <p:cNvPr id="18" name="Picture 2">
            <a:extLst>
              <a:ext uri="{FF2B5EF4-FFF2-40B4-BE49-F238E27FC236}">
                <a16:creationId xmlns:a16="http://schemas.microsoft.com/office/drawing/2014/main" id="{90730754-2996-4215-AA3B-C19B7A84D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056" y="738074"/>
            <a:ext cx="4056544" cy="2457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00DC96EB-2576-4AA9-9AA9-224C77415C89}"/>
              </a:ext>
            </a:extLst>
          </p:cNvPr>
          <p:cNvSpPr txBox="1"/>
          <p:nvPr/>
        </p:nvSpPr>
        <p:spPr>
          <a:xfrm>
            <a:off x="1064687" y="3257864"/>
            <a:ext cx="3851259" cy="3139321"/>
          </a:xfrm>
          <a:prstGeom prst="rect">
            <a:avLst/>
          </a:prstGeom>
          <a:noFill/>
        </p:spPr>
        <p:txBody>
          <a:bodyPr wrap="square" rtlCol="0">
            <a:spAutoFit/>
          </a:bodyPr>
          <a:lstStyle/>
          <a:p>
            <a:r>
              <a:rPr lang="en-US" sz="1800" dirty="0">
                <a:effectLst/>
                <a:latin typeface="Baskerville Old Face" panose="02020602080505020303" pitchFamily="18" charset="0"/>
                <a:ea typeface="Calibri" panose="020F0502020204030204" pitchFamily="34" charset="0"/>
                <a:cs typeface="Times New Roman" panose="02020603050405020304" pitchFamily="18" charset="0"/>
              </a:rPr>
              <a:t>Saint Paul’s Campus consists </a:t>
            </a:r>
            <a:r>
              <a:rPr lang="en-US" sz="1800" dirty="0">
                <a:latin typeface="Baskerville Old Face" panose="02020602080505020303" pitchFamily="18" charset="0"/>
              </a:rPr>
              <a:t>of 31 buildings and is situated on 135 acres in the rolling hills of Brunswick County in Southern Virginia.  Founded in 1888 by James Solomon Russell as  the Saint Paul Normal and Industrial School and affiliated with the Episcopal Church, Saint Paul’s College was a private, historically Black, accredited, four-year coeducational liberal arts institution of higher learning until closing in 2013.  </a:t>
            </a:r>
            <a:endParaRPr lang="en-US" dirty="0">
              <a:latin typeface="Baskerville Old Face" panose="02020602080505020303" pitchFamily="18" charset="0"/>
            </a:endParaRPr>
          </a:p>
        </p:txBody>
      </p:sp>
      <p:sp>
        <p:nvSpPr>
          <p:cNvPr id="15" name="TextBox 14">
            <a:extLst>
              <a:ext uri="{FF2B5EF4-FFF2-40B4-BE49-F238E27FC236}">
                <a16:creationId xmlns:a16="http://schemas.microsoft.com/office/drawing/2014/main" id="{57ADD37B-38C2-4ED1-9868-FF8E0B4FEBFC}"/>
              </a:ext>
            </a:extLst>
          </p:cNvPr>
          <p:cNvSpPr txBox="1"/>
          <p:nvPr/>
        </p:nvSpPr>
        <p:spPr>
          <a:xfrm>
            <a:off x="7129563" y="3350196"/>
            <a:ext cx="4205518" cy="1477328"/>
          </a:xfrm>
          <a:prstGeom prst="rect">
            <a:avLst/>
          </a:prstGeom>
          <a:noFill/>
        </p:spPr>
        <p:txBody>
          <a:bodyPr wrap="square" rtlCol="0">
            <a:spAutoFit/>
          </a:bodyPr>
          <a:lstStyle/>
          <a:p>
            <a:r>
              <a:rPr lang="en-US" sz="1800" dirty="0">
                <a:effectLst/>
                <a:latin typeface="Baskerville Old Face" panose="02020602080505020303" pitchFamily="18" charset="0"/>
                <a:ea typeface="Calibri" panose="020F0502020204030204" pitchFamily="34" charset="0"/>
                <a:cs typeface="Times New Roman" panose="02020603050405020304" pitchFamily="18" charset="0"/>
              </a:rPr>
              <a:t>The historic campus and architectural structures are listed on the National Register of Historic Places.  In addition, 17 buildings are eligible for Historic Tax Credits.  </a:t>
            </a:r>
          </a:p>
          <a:p>
            <a:endParaRPr lang="en-US" dirty="0">
              <a:latin typeface="Baskerville Old Face" panose="02020602080505020303" pitchFamily="18" charset="0"/>
            </a:endParaRPr>
          </a:p>
        </p:txBody>
      </p:sp>
      <p:pic>
        <p:nvPicPr>
          <p:cNvPr id="1030" name="Picture 6" descr="See the source image">
            <a:extLst>
              <a:ext uri="{FF2B5EF4-FFF2-40B4-BE49-F238E27FC236}">
                <a16:creationId xmlns:a16="http://schemas.microsoft.com/office/drawing/2014/main" id="{86850789-559A-403A-A095-E9245A13E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9631" y="4665413"/>
            <a:ext cx="2679223" cy="1731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2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94B07785-42C0-4E3C-B58F-3FA199D22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6096000" y="0"/>
            <a:ext cx="57912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The Old Scofield Study Bible - Anniversary Edition - KJV - Genuine Burgundy  Leather - Thumb-Indexed - Featuring the 1917 Old Earth Notes - The Prophecy  Watchers">
            <a:extLst>
              <a:ext uri="{FF2B5EF4-FFF2-40B4-BE49-F238E27FC236}">
                <a16:creationId xmlns:a16="http://schemas.microsoft.com/office/drawing/2014/main" id="{6B32C222-18CA-4664-B0EA-9E190ADAC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7" t="4502" r="5181" b="3938"/>
          <a:stretch/>
        </p:blipFill>
        <p:spPr bwMode="auto">
          <a:xfrm>
            <a:off x="279397" y="0"/>
            <a:ext cx="573617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79D789-FFC1-4010-977B-DAECCB871D4A}"/>
              </a:ext>
            </a:extLst>
          </p:cNvPr>
          <p:cNvSpPr/>
          <p:nvPr/>
        </p:nvSpPr>
        <p:spPr>
          <a:xfrm>
            <a:off x="11277600" y="4727261"/>
            <a:ext cx="592707" cy="1920800"/>
          </a:xfrm>
          <a:prstGeom prst="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11" name="Group 10">
            <a:extLst>
              <a:ext uri="{FF2B5EF4-FFF2-40B4-BE49-F238E27FC236}">
                <a16:creationId xmlns:a16="http://schemas.microsoft.com/office/drawing/2014/main" id="{2AA5DACC-9407-41EA-962D-9F0939069B46}"/>
              </a:ext>
            </a:extLst>
          </p:cNvPr>
          <p:cNvGrpSpPr/>
          <p:nvPr/>
        </p:nvGrpSpPr>
        <p:grpSpPr>
          <a:xfrm>
            <a:off x="6178464" y="163790"/>
            <a:ext cx="5692733" cy="6475385"/>
            <a:chOff x="6096001" y="189620"/>
            <a:chExt cx="5871053" cy="6439780"/>
          </a:xfrm>
        </p:grpSpPr>
        <p:sp>
          <p:nvSpPr>
            <p:cNvPr id="112" name="Freeform: Shape 111">
              <a:extLst>
                <a:ext uri="{FF2B5EF4-FFF2-40B4-BE49-F238E27FC236}">
                  <a16:creationId xmlns:a16="http://schemas.microsoft.com/office/drawing/2014/main" id="{F74922B1-9723-4C0E-B7BE-1F9D93467AE1}"/>
                </a:ext>
              </a:extLst>
            </p:cNvPr>
            <p:cNvSpPr/>
            <p:nvPr/>
          </p:nvSpPr>
          <p:spPr>
            <a:xfrm>
              <a:off x="6096001" y="189620"/>
              <a:ext cx="5636597" cy="6439780"/>
            </a:xfrm>
            <a:custGeom>
              <a:avLst/>
              <a:gdLst>
                <a:gd name="connsiteX0" fmla="*/ 0 w 5577839"/>
                <a:gd name="connsiteY0" fmla="*/ 0 h 6439780"/>
                <a:gd name="connsiteX1" fmla="*/ 5577839 w 5577839"/>
                <a:gd name="connsiteY1" fmla="*/ 0 h 6439780"/>
                <a:gd name="connsiteX2" fmla="*/ 5577839 w 5577839"/>
                <a:gd name="connsiteY2" fmla="*/ 4626220 h 6439780"/>
                <a:gd name="connsiteX3" fmla="*/ 5304034 w 5577839"/>
                <a:gd name="connsiteY3" fmla="*/ 4626220 h 6439780"/>
                <a:gd name="connsiteX4" fmla="*/ 5205247 w 5577839"/>
                <a:gd name="connsiteY4" fmla="*/ 4725007 h 6439780"/>
                <a:gd name="connsiteX5" fmla="*/ 5205247 w 5577839"/>
                <a:gd name="connsiteY5" fmla="*/ 6439780 h 6439780"/>
                <a:gd name="connsiteX6" fmla="*/ 0 w 5577839"/>
                <a:gd name="connsiteY6" fmla="*/ 6439780 h 64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7839" h="6439780">
                  <a:moveTo>
                    <a:pt x="0" y="0"/>
                  </a:moveTo>
                  <a:lnTo>
                    <a:pt x="5577839" y="0"/>
                  </a:lnTo>
                  <a:lnTo>
                    <a:pt x="5577839" y="4626220"/>
                  </a:lnTo>
                  <a:lnTo>
                    <a:pt x="5304034" y="4626220"/>
                  </a:lnTo>
                  <a:cubicBezTo>
                    <a:pt x="5249475" y="4626220"/>
                    <a:pt x="5205247" y="4670448"/>
                    <a:pt x="5205247" y="4725007"/>
                  </a:cubicBezTo>
                  <a:lnTo>
                    <a:pt x="5205247" y="6439780"/>
                  </a:lnTo>
                  <a:lnTo>
                    <a:pt x="0" y="6439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Baskerville Old Face" panose="02020602080505020303" pitchFamily="18" charset="0"/>
                </a:rPr>
                <a:t>D</a:t>
              </a:r>
            </a:p>
          </p:txBody>
        </p:sp>
        <p:sp>
          <p:nvSpPr>
            <p:cNvPr id="10" name="TextBox 9">
              <a:extLst>
                <a:ext uri="{FF2B5EF4-FFF2-40B4-BE49-F238E27FC236}">
                  <a16:creationId xmlns:a16="http://schemas.microsoft.com/office/drawing/2014/main" id="{534C264F-331B-4BDF-B314-E452E0434655}"/>
                </a:ext>
              </a:extLst>
            </p:cNvPr>
            <p:cNvSpPr txBox="1"/>
            <p:nvPr/>
          </p:nvSpPr>
          <p:spPr>
            <a:xfrm rot="10800000">
              <a:off x="11332219" y="4890904"/>
              <a:ext cx="634835" cy="1687285"/>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Industrial Property: Industrial Park </a:t>
              </a:r>
              <a:endParaRPr lang="en-US" dirty="0">
                <a:latin typeface="Baskerville Old Face" panose="02020602080505020303"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4E43BF77-4563-44A8-AC4D-0EA2CB911749}"/>
              </a:ext>
            </a:extLst>
          </p:cNvPr>
          <p:cNvSpPr/>
          <p:nvPr/>
        </p:nvSpPr>
        <p:spPr>
          <a:xfrm>
            <a:off x="525676" y="154014"/>
            <a:ext cx="5405268" cy="64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nvGrpSpPr>
          <p:cNvPr id="4" name="Group 3">
            <a:extLst>
              <a:ext uri="{FF2B5EF4-FFF2-40B4-BE49-F238E27FC236}">
                <a16:creationId xmlns:a16="http://schemas.microsoft.com/office/drawing/2014/main" id="{D241B48B-2B2F-4B4E-B080-5195677A0100}"/>
              </a:ext>
            </a:extLst>
          </p:cNvPr>
          <p:cNvGrpSpPr/>
          <p:nvPr/>
        </p:nvGrpSpPr>
        <p:grpSpPr>
          <a:xfrm>
            <a:off x="5262920" y="257171"/>
            <a:ext cx="1586633" cy="6503911"/>
            <a:chOff x="5262920" y="257171"/>
            <a:chExt cx="1586633" cy="6503911"/>
          </a:xfrm>
        </p:grpSpPr>
        <p:grpSp>
          <p:nvGrpSpPr>
            <p:cNvPr id="83" name="Group 82">
              <a:extLst>
                <a:ext uri="{FF2B5EF4-FFF2-40B4-BE49-F238E27FC236}">
                  <a16:creationId xmlns:a16="http://schemas.microsoft.com/office/drawing/2014/main" id="{336C920E-7E3E-4596-A9BF-73858A234FF4}"/>
                </a:ext>
              </a:extLst>
            </p:cNvPr>
            <p:cNvGrpSpPr/>
            <p:nvPr/>
          </p:nvGrpSpPr>
          <p:grpSpPr>
            <a:xfrm>
              <a:off x="5262920" y="380190"/>
              <a:ext cx="651021" cy="6060182"/>
              <a:chOff x="6198532" y="365028"/>
              <a:chExt cx="651021" cy="6060182"/>
            </a:xfrm>
          </p:grpSpPr>
          <p:sp>
            <p:nvSpPr>
              <p:cNvPr id="84" name="Rectangle 83">
                <a:extLst>
                  <a:ext uri="{FF2B5EF4-FFF2-40B4-BE49-F238E27FC236}">
                    <a16:creationId xmlns:a16="http://schemas.microsoft.com/office/drawing/2014/main" id="{1E2D2137-28BB-4E85-9801-35A28D0F0157}"/>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6" name="Rectangle 85">
                <a:extLst>
                  <a:ext uri="{FF2B5EF4-FFF2-40B4-BE49-F238E27FC236}">
                    <a16:creationId xmlns:a16="http://schemas.microsoft.com/office/drawing/2014/main" id="{62662230-88C4-4B31-866B-2B2C23D16AC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88" name="Rectangle 87">
                <a:extLst>
                  <a:ext uri="{FF2B5EF4-FFF2-40B4-BE49-F238E27FC236}">
                    <a16:creationId xmlns:a16="http://schemas.microsoft.com/office/drawing/2014/main" id="{901D58FD-0F7F-43FE-B0AB-65092907CDBD}"/>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0" name="Rectangle 89">
                <a:extLst>
                  <a:ext uri="{FF2B5EF4-FFF2-40B4-BE49-F238E27FC236}">
                    <a16:creationId xmlns:a16="http://schemas.microsoft.com/office/drawing/2014/main" id="{2A07DB4C-07AD-4EA5-92F5-D6E5F2E7CC77}"/>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2" name="Rectangle 91">
                <a:extLst>
                  <a:ext uri="{FF2B5EF4-FFF2-40B4-BE49-F238E27FC236}">
                    <a16:creationId xmlns:a16="http://schemas.microsoft.com/office/drawing/2014/main" id="{1F5735F7-6755-4A1C-A878-74644D48C99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4" name="Rectangle 93">
                <a:extLst>
                  <a:ext uri="{FF2B5EF4-FFF2-40B4-BE49-F238E27FC236}">
                    <a16:creationId xmlns:a16="http://schemas.microsoft.com/office/drawing/2014/main" id="{582E2D89-D137-4C8C-8F6F-3E58C9A8513B}"/>
                  </a:ext>
                </a:extLst>
              </p:cNvPr>
              <p:cNvSpPr/>
              <p:nvPr/>
            </p:nvSpPr>
            <p:spPr>
              <a:xfrm>
                <a:off x="6218918" y="397080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6" name="Rectangle 95">
                <a:extLst>
                  <a:ext uri="{FF2B5EF4-FFF2-40B4-BE49-F238E27FC236}">
                    <a16:creationId xmlns:a16="http://schemas.microsoft.com/office/drawing/2014/main" id="{64F409A1-1C2E-4B0D-A858-3B2E5FFF107D}"/>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98" name="Rectangle 97">
                <a:extLst>
                  <a:ext uri="{FF2B5EF4-FFF2-40B4-BE49-F238E27FC236}">
                    <a16:creationId xmlns:a16="http://schemas.microsoft.com/office/drawing/2014/main" id="{2D16369C-E622-43B5-AD9B-CF56F9991061}"/>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100" name="Rectangle 99">
                <a:extLst>
                  <a:ext uri="{FF2B5EF4-FFF2-40B4-BE49-F238E27FC236}">
                    <a16:creationId xmlns:a16="http://schemas.microsoft.com/office/drawing/2014/main" id="{19CFB7BF-761C-41FC-A495-3DA098FD8C8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grpSp>
        <p:grpSp>
          <p:nvGrpSpPr>
            <p:cNvPr id="3" name="Group 2">
              <a:extLst>
                <a:ext uri="{FF2B5EF4-FFF2-40B4-BE49-F238E27FC236}">
                  <a16:creationId xmlns:a16="http://schemas.microsoft.com/office/drawing/2014/main" id="{C90D2FDA-2BE1-40F5-A1B0-C83AD12322E6}"/>
                </a:ext>
              </a:extLst>
            </p:cNvPr>
            <p:cNvGrpSpPr/>
            <p:nvPr/>
          </p:nvGrpSpPr>
          <p:grpSpPr>
            <a:xfrm>
              <a:off x="5606143" y="257171"/>
              <a:ext cx="1243410" cy="6503911"/>
              <a:chOff x="5606143" y="257171"/>
              <a:chExt cx="1243410" cy="6503911"/>
            </a:xfrm>
          </p:grpSpPr>
          <p:sp>
            <p:nvSpPr>
              <p:cNvPr id="5" name="Rectangle 4">
                <a:extLst>
                  <a:ext uri="{FF2B5EF4-FFF2-40B4-BE49-F238E27FC236}">
                    <a16:creationId xmlns:a16="http://schemas.microsoft.com/office/drawing/2014/main" id="{778123EC-D24F-413B-B1F2-7E480EC435B4}"/>
                  </a:ext>
                </a:extLst>
              </p:cNvPr>
              <p:cNvSpPr/>
              <p:nvPr/>
            </p:nvSpPr>
            <p:spPr>
              <a:xfrm>
                <a:off x="6247364" y="36502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3" name="Rectangle 32">
                <a:extLst>
                  <a:ext uri="{FF2B5EF4-FFF2-40B4-BE49-F238E27FC236}">
                    <a16:creationId xmlns:a16="http://schemas.microsoft.com/office/drawing/2014/main" id="{79B5D2B7-F172-4864-BB74-671688E460EF}"/>
                  </a:ext>
                </a:extLst>
              </p:cNvPr>
              <p:cNvSpPr/>
              <p:nvPr/>
            </p:nvSpPr>
            <p:spPr>
              <a:xfrm>
                <a:off x="6256846" y="108024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6" name="Rectangle 35">
                <a:extLst>
                  <a:ext uri="{FF2B5EF4-FFF2-40B4-BE49-F238E27FC236}">
                    <a16:creationId xmlns:a16="http://schemas.microsoft.com/office/drawing/2014/main" id="{97A8ED13-1795-4618-8874-699A12EA26AE}"/>
                  </a:ext>
                </a:extLst>
              </p:cNvPr>
              <p:cNvSpPr/>
              <p:nvPr/>
            </p:nvSpPr>
            <p:spPr>
              <a:xfrm>
                <a:off x="6247364" y="180288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8" name="Rectangle 37">
                <a:extLst>
                  <a:ext uri="{FF2B5EF4-FFF2-40B4-BE49-F238E27FC236}">
                    <a16:creationId xmlns:a16="http://schemas.microsoft.com/office/drawing/2014/main" id="{40BF423C-4510-4AFD-A68F-939CDF60A451}"/>
                  </a:ext>
                </a:extLst>
              </p:cNvPr>
              <p:cNvSpPr/>
              <p:nvPr/>
            </p:nvSpPr>
            <p:spPr>
              <a:xfrm>
                <a:off x="6237882" y="2525524"/>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0" name="Rectangle 39">
                <a:extLst>
                  <a:ext uri="{FF2B5EF4-FFF2-40B4-BE49-F238E27FC236}">
                    <a16:creationId xmlns:a16="http://schemas.microsoft.com/office/drawing/2014/main" id="{9F8E0CD9-3AB8-4F04-A07F-A396D91587F6}"/>
                  </a:ext>
                </a:extLst>
              </p:cNvPr>
              <p:cNvSpPr/>
              <p:nvPr/>
            </p:nvSpPr>
            <p:spPr>
              <a:xfrm>
                <a:off x="6228400" y="3248162"/>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2" name="Rectangle 41">
                <a:extLst>
                  <a:ext uri="{FF2B5EF4-FFF2-40B4-BE49-F238E27FC236}">
                    <a16:creationId xmlns:a16="http://schemas.microsoft.com/office/drawing/2014/main" id="{7F501C48-9592-4D33-9B5E-EDB812D0B1F7}"/>
                  </a:ext>
                </a:extLst>
              </p:cNvPr>
              <p:cNvSpPr/>
              <p:nvPr/>
            </p:nvSpPr>
            <p:spPr>
              <a:xfrm>
                <a:off x="6218918" y="3970800"/>
                <a:ext cx="630635" cy="313522"/>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4" name="Rectangle 43">
                <a:extLst>
                  <a:ext uri="{FF2B5EF4-FFF2-40B4-BE49-F238E27FC236}">
                    <a16:creationId xmlns:a16="http://schemas.microsoft.com/office/drawing/2014/main" id="{E8DF2167-F8EC-44C1-B38F-246294E78D76}"/>
                  </a:ext>
                </a:extLst>
              </p:cNvPr>
              <p:cNvSpPr/>
              <p:nvPr/>
            </p:nvSpPr>
            <p:spPr>
              <a:xfrm>
                <a:off x="6209436" y="4693438"/>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6" name="Rectangle 45">
                <a:extLst>
                  <a:ext uri="{FF2B5EF4-FFF2-40B4-BE49-F238E27FC236}">
                    <a16:creationId xmlns:a16="http://schemas.microsoft.com/office/drawing/2014/main" id="{216B747D-206D-4BB9-990B-7861011476B2}"/>
                  </a:ext>
                </a:extLst>
              </p:cNvPr>
              <p:cNvSpPr/>
              <p:nvPr/>
            </p:nvSpPr>
            <p:spPr>
              <a:xfrm>
                <a:off x="6198532" y="5416076"/>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50" name="Rectangle 49">
                <a:extLst>
                  <a:ext uri="{FF2B5EF4-FFF2-40B4-BE49-F238E27FC236}">
                    <a16:creationId xmlns:a16="http://schemas.microsoft.com/office/drawing/2014/main" id="{6252F4A2-6ACE-4953-A04A-C78319FC05BF}"/>
                  </a:ext>
                </a:extLst>
              </p:cNvPr>
              <p:cNvSpPr/>
              <p:nvPr/>
            </p:nvSpPr>
            <p:spPr>
              <a:xfrm>
                <a:off x="6209436" y="6126850"/>
                <a:ext cx="592707" cy="298360"/>
              </a:xfrm>
              <a:prstGeom prst="rect">
                <a:avLst/>
              </a:prstGeom>
              <a:solidFill>
                <a:srgbClr val="8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28" name="Arc 27">
                <a:extLst>
                  <a:ext uri="{FF2B5EF4-FFF2-40B4-BE49-F238E27FC236}">
                    <a16:creationId xmlns:a16="http://schemas.microsoft.com/office/drawing/2014/main" id="{5883101E-5C1D-46BF-AEBA-62C67467F0E3}"/>
                  </a:ext>
                </a:extLst>
              </p:cNvPr>
              <p:cNvSpPr/>
              <p:nvPr/>
            </p:nvSpPr>
            <p:spPr>
              <a:xfrm>
                <a:off x="5617583" y="257171"/>
                <a:ext cx="935616" cy="719921"/>
              </a:xfrm>
              <a:prstGeom prst="arc">
                <a:avLst>
                  <a:gd name="adj1" fmla="val 10548288"/>
                  <a:gd name="adj2" fmla="val 311300"/>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4" name="Arc 103">
                <a:extLst>
                  <a:ext uri="{FF2B5EF4-FFF2-40B4-BE49-F238E27FC236}">
                    <a16:creationId xmlns:a16="http://schemas.microsoft.com/office/drawing/2014/main" id="{52F85524-069B-4533-BBE9-923E15D665CF}"/>
                  </a:ext>
                </a:extLst>
              </p:cNvPr>
              <p:cNvSpPr/>
              <p:nvPr/>
            </p:nvSpPr>
            <p:spPr>
              <a:xfrm>
                <a:off x="5625822" y="872455"/>
                <a:ext cx="917895" cy="817101"/>
              </a:xfrm>
              <a:prstGeom prst="arc">
                <a:avLst>
                  <a:gd name="adj1" fmla="val 10124652"/>
                  <a:gd name="adj2" fmla="val 61001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5" name="Arc 104">
                <a:extLst>
                  <a:ext uri="{FF2B5EF4-FFF2-40B4-BE49-F238E27FC236}">
                    <a16:creationId xmlns:a16="http://schemas.microsoft.com/office/drawing/2014/main" id="{FFFEA0D6-3230-4B7D-90E3-3DB1DFAF292A}"/>
                  </a:ext>
                </a:extLst>
              </p:cNvPr>
              <p:cNvSpPr/>
              <p:nvPr/>
            </p:nvSpPr>
            <p:spPr>
              <a:xfrm>
                <a:off x="5625822" y="1602068"/>
                <a:ext cx="917895" cy="817101"/>
              </a:xfrm>
              <a:prstGeom prst="arc">
                <a:avLst>
                  <a:gd name="adj1" fmla="val 10166077"/>
                  <a:gd name="adj2" fmla="val 558014"/>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6" name="Arc 105">
                <a:extLst>
                  <a:ext uri="{FF2B5EF4-FFF2-40B4-BE49-F238E27FC236}">
                    <a16:creationId xmlns:a16="http://schemas.microsoft.com/office/drawing/2014/main" id="{6339EA70-16B6-4027-BC57-569A5798F781}"/>
                  </a:ext>
                </a:extLst>
              </p:cNvPr>
              <p:cNvSpPr/>
              <p:nvPr/>
            </p:nvSpPr>
            <p:spPr>
              <a:xfrm>
                <a:off x="5606143" y="2320812"/>
                <a:ext cx="917895" cy="817101"/>
              </a:xfrm>
              <a:prstGeom prst="arc">
                <a:avLst>
                  <a:gd name="adj1" fmla="val 10166077"/>
                  <a:gd name="adj2" fmla="val 600852"/>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7" name="Arc 106">
                <a:extLst>
                  <a:ext uri="{FF2B5EF4-FFF2-40B4-BE49-F238E27FC236}">
                    <a16:creationId xmlns:a16="http://schemas.microsoft.com/office/drawing/2014/main" id="{1C0CED6F-7E2B-411A-91A2-D69065518F26}"/>
                  </a:ext>
                </a:extLst>
              </p:cNvPr>
              <p:cNvSpPr/>
              <p:nvPr/>
            </p:nvSpPr>
            <p:spPr>
              <a:xfrm>
                <a:off x="5606143" y="3050325"/>
                <a:ext cx="917895" cy="817101"/>
              </a:xfrm>
              <a:prstGeom prst="arc">
                <a:avLst>
                  <a:gd name="adj1" fmla="val 10134609"/>
                  <a:gd name="adj2" fmla="val 54959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8" name="Arc 107">
                <a:extLst>
                  <a:ext uri="{FF2B5EF4-FFF2-40B4-BE49-F238E27FC236}">
                    <a16:creationId xmlns:a16="http://schemas.microsoft.com/office/drawing/2014/main" id="{47AF2CDE-CC2D-4D92-8602-99B0429E96B4}"/>
                  </a:ext>
                </a:extLst>
              </p:cNvPr>
              <p:cNvSpPr/>
              <p:nvPr/>
            </p:nvSpPr>
            <p:spPr>
              <a:xfrm>
                <a:off x="5606143" y="3781250"/>
                <a:ext cx="917895" cy="817101"/>
              </a:xfrm>
              <a:prstGeom prst="arc">
                <a:avLst>
                  <a:gd name="adj1" fmla="val 10270304"/>
                  <a:gd name="adj2" fmla="val 574929"/>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09" name="Arc 108">
                <a:extLst>
                  <a:ext uri="{FF2B5EF4-FFF2-40B4-BE49-F238E27FC236}">
                    <a16:creationId xmlns:a16="http://schemas.microsoft.com/office/drawing/2014/main" id="{EA15DFE1-BDEC-49F8-8185-6052C993838F}"/>
                  </a:ext>
                </a:extLst>
              </p:cNvPr>
              <p:cNvSpPr/>
              <p:nvPr/>
            </p:nvSpPr>
            <p:spPr>
              <a:xfrm>
                <a:off x="5617583" y="4498582"/>
                <a:ext cx="917895" cy="817101"/>
              </a:xfrm>
              <a:prstGeom prst="arc">
                <a:avLst>
                  <a:gd name="adj1" fmla="val 10166069"/>
                  <a:gd name="adj2" fmla="val 608217"/>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0" name="Arc 109">
                <a:extLst>
                  <a:ext uri="{FF2B5EF4-FFF2-40B4-BE49-F238E27FC236}">
                    <a16:creationId xmlns:a16="http://schemas.microsoft.com/office/drawing/2014/main" id="{AAF06403-A475-4409-9E97-951CE3DF6FE9}"/>
                  </a:ext>
                </a:extLst>
              </p:cNvPr>
              <p:cNvSpPr/>
              <p:nvPr/>
            </p:nvSpPr>
            <p:spPr>
              <a:xfrm>
                <a:off x="5625822" y="5229507"/>
                <a:ext cx="917895" cy="817101"/>
              </a:xfrm>
              <a:prstGeom prst="arc">
                <a:avLst>
                  <a:gd name="adj1" fmla="val 10218055"/>
                  <a:gd name="adj2" fmla="val 446376"/>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sp>
            <p:nvSpPr>
              <p:cNvPr id="111" name="Arc 110">
                <a:extLst>
                  <a:ext uri="{FF2B5EF4-FFF2-40B4-BE49-F238E27FC236}">
                    <a16:creationId xmlns:a16="http://schemas.microsoft.com/office/drawing/2014/main" id="{DB9636C4-1A28-43F0-9124-4D1B611DAA4A}"/>
                  </a:ext>
                </a:extLst>
              </p:cNvPr>
              <p:cNvSpPr/>
              <p:nvPr/>
            </p:nvSpPr>
            <p:spPr>
              <a:xfrm>
                <a:off x="5637052" y="5943981"/>
                <a:ext cx="917895" cy="817101"/>
              </a:xfrm>
              <a:prstGeom prst="arc">
                <a:avLst>
                  <a:gd name="adj1" fmla="val 10322800"/>
                  <a:gd name="adj2" fmla="val 503403"/>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Old Face" panose="02020602080505020303" pitchFamily="18" charset="0"/>
                </a:endParaRPr>
              </a:p>
            </p:txBody>
          </p:sp>
        </p:grpSp>
      </p:grpSp>
      <p:sp>
        <p:nvSpPr>
          <p:cNvPr id="8" name="TextBox 7">
            <a:extLst>
              <a:ext uri="{FF2B5EF4-FFF2-40B4-BE49-F238E27FC236}">
                <a16:creationId xmlns:a16="http://schemas.microsoft.com/office/drawing/2014/main" id="{27E230E4-A28C-476F-81E8-696262B67115}"/>
              </a:ext>
            </a:extLst>
          </p:cNvPr>
          <p:cNvSpPr txBox="1"/>
          <p:nvPr/>
        </p:nvSpPr>
        <p:spPr>
          <a:xfrm>
            <a:off x="1443572" y="1095410"/>
            <a:ext cx="2328328" cy="646331"/>
          </a:xfrm>
          <a:prstGeom prst="rect">
            <a:avLst/>
          </a:prstGeom>
          <a:noFill/>
        </p:spPr>
        <p:txBody>
          <a:bodyPr wrap="square" rtlCol="0">
            <a:spAutoFit/>
          </a:bodyPr>
          <a:lstStyle/>
          <a:p>
            <a:endParaRPr lang="en-US" dirty="0">
              <a:latin typeface="Baskerville Old Face" panose="02020602080505020303" pitchFamily="18" charset="0"/>
            </a:endParaRPr>
          </a:p>
          <a:p>
            <a:endParaRPr lang="en-US" dirty="0">
              <a:latin typeface="Baskerville Old Face" panose="02020602080505020303" pitchFamily="18" charset="0"/>
            </a:endParaRPr>
          </a:p>
        </p:txBody>
      </p:sp>
      <p:sp>
        <p:nvSpPr>
          <p:cNvPr id="15" name="TextBox 14">
            <a:extLst>
              <a:ext uri="{FF2B5EF4-FFF2-40B4-BE49-F238E27FC236}">
                <a16:creationId xmlns:a16="http://schemas.microsoft.com/office/drawing/2014/main" id="{39FA4A17-DEB1-4ADE-8188-51E0EF23CA81}"/>
              </a:ext>
            </a:extLst>
          </p:cNvPr>
          <p:cNvSpPr txBox="1"/>
          <p:nvPr/>
        </p:nvSpPr>
        <p:spPr>
          <a:xfrm>
            <a:off x="880289" y="162032"/>
            <a:ext cx="4185437" cy="646331"/>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Industrial Sites Supported by Town of Lawrenceville Water/Sewer </a:t>
            </a:r>
          </a:p>
        </p:txBody>
      </p:sp>
      <p:pic>
        <p:nvPicPr>
          <p:cNvPr id="16" name="Picture 5">
            <a:extLst>
              <a:ext uri="{FF2B5EF4-FFF2-40B4-BE49-F238E27FC236}">
                <a16:creationId xmlns:a16="http://schemas.microsoft.com/office/drawing/2014/main" id="{FBEA0B02-D70F-405A-A316-FD473AEF4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035" y="1259512"/>
            <a:ext cx="3685001" cy="2199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7DA744CF-946E-44A2-BC1F-4D9C8CB4F4BE}"/>
              </a:ext>
            </a:extLst>
          </p:cNvPr>
          <p:cNvSpPr txBox="1"/>
          <p:nvPr/>
        </p:nvSpPr>
        <p:spPr>
          <a:xfrm>
            <a:off x="1244650" y="872455"/>
            <a:ext cx="3770748" cy="369332"/>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Interstate 85 Business Center Park</a:t>
            </a:r>
          </a:p>
        </p:txBody>
      </p:sp>
      <p:pic>
        <p:nvPicPr>
          <p:cNvPr id="19" name="Picture 4">
            <a:extLst>
              <a:ext uri="{FF2B5EF4-FFF2-40B4-BE49-F238E27FC236}">
                <a16:creationId xmlns:a16="http://schemas.microsoft.com/office/drawing/2014/main" id="{D8D62759-B7BF-423A-AB74-AD2B10CC4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5770" y="1229429"/>
            <a:ext cx="3770273" cy="2199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F15EF237-3522-4493-A399-3877D96FD12A}"/>
              </a:ext>
            </a:extLst>
          </p:cNvPr>
          <p:cNvSpPr txBox="1"/>
          <p:nvPr/>
        </p:nvSpPr>
        <p:spPr>
          <a:xfrm>
            <a:off x="7325770" y="861831"/>
            <a:ext cx="3781713" cy="367597"/>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Brunswick County Industrial Park</a:t>
            </a:r>
          </a:p>
        </p:txBody>
      </p:sp>
      <p:sp>
        <p:nvSpPr>
          <p:cNvPr id="21" name="TextBox 20">
            <a:extLst>
              <a:ext uri="{FF2B5EF4-FFF2-40B4-BE49-F238E27FC236}">
                <a16:creationId xmlns:a16="http://schemas.microsoft.com/office/drawing/2014/main" id="{A430878A-08DD-4957-A259-10F8B0BF1B37}"/>
              </a:ext>
            </a:extLst>
          </p:cNvPr>
          <p:cNvSpPr txBox="1"/>
          <p:nvPr/>
        </p:nvSpPr>
        <p:spPr>
          <a:xfrm>
            <a:off x="7127660" y="3489673"/>
            <a:ext cx="4267831" cy="3323987"/>
          </a:xfrm>
          <a:prstGeom prst="rect">
            <a:avLst/>
          </a:prstGeom>
          <a:noFill/>
        </p:spPr>
        <p:txBody>
          <a:bodyPr wrap="square" rtlCol="0">
            <a:spAutoFit/>
          </a:bodyPr>
          <a:lstStyle/>
          <a:p>
            <a:r>
              <a:rPr lang="en-US" sz="1400" dirty="0">
                <a:latin typeface="Baskerville Old Face" panose="02020602080505020303" pitchFamily="18" charset="0"/>
                <a:cs typeface="Times New Roman" panose="02020603050405020304" pitchFamily="18" charset="0"/>
              </a:rPr>
              <a:t>The Brunswick County Industrial Park is located on                     4-lane U.S 58 in a Virginia Enterprise Zone that is eligible for several State incentives for qualified businesses locating or expanding in this particular area.  The Industrial Park is a fully developed infrastructural zone that includes: (1) high-speed fiber optics (provided by Verizon); (2) water and sewer (provided by the Town of Lawrenceville); (3) natural gas (provided by Columbia Gas); (4) electricity (provided by Dominion Power); and (5) the proximity to I-85 and I-95 and the Mecklenburg/Brunswick County Regional Airport.  Tracts are available from five (5) to 46 acres, and the topography is level/gently rolling. This site has been  </a:t>
            </a:r>
          </a:p>
          <a:p>
            <a:r>
              <a:rPr lang="en-US" sz="1400" dirty="0">
                <a:latin typeface="Baskerville Old Face" panose="02020602080505020303" pitchFamily="18" charset="0"/>
              </a:rPr>
              <a:t>designed as a Mid-Atlantic Broadband Giga Park.</a:t>
            </a:r>
          </a:p>
          <a:p>
            <a:r>
              <a:rPr lang="en-US" sz="1400" dirty="0">
                <a:latin typeface="Baskerville Old Face" panose="02020602080505020303" pitchFamily="18" charset="0"/>
                <a:cs typeface="Times New Roman" panose="02020603050405020304" pitchFamily="18" charset="0"/>
              </a:rPr>
              <a:t> </a:t>
            </a:r>
          </a:p>
        </p:txBody>
      </p:sp>
      <p:sp>
        <p:nvSpPr>
          <p:cNvPr id="35" name="Rectangle: Rounded Corners 34">
            <a:extLst>
              <a:ext uri="{FF2B5EF4-FFF2-40B4-BE49-F238E27FC236}">
                <a16:creationId xmlns:a16="http://schemas.microsoft.com/office/drawing/2014/main" id="{389F2C70-E68B-4B0E-9EA4-16E860C93ABB}"/>
              </a:ext>
            </a:extLst>
          </p:cNvPr>
          <p:cNvSpPr/>
          <p:nvPr/>
        </p:nvSpPr>
        <p:spPr>
          <a:xfrm>
            <a:off x="379747" y="4599079"/>
            <a:ext cx="592707" cy="2096889"/>
          </a:xfrm>
          <a:prstGeom prst="roundRect">
            <a:avLst/>
          </a:prstGeom>
          <a:solidFill>
            <a:schemeClr val="accent4">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37" name="TextBox 36">
            <a:extLst>
              <a:ext uri="{FF2B5EF4-FFF2-40B4-BE49-F238E27FC236}">
                <a16:creationId xmlns:a16="http://schemas.microsoft.com/office/drawing/2014/main" id="{E7A91C7B-AA8B-4542-A3DF-6B6CF09BF99B}"/>
              </a:ext>
            </a:extLst>
          </p:cNvPr>
          <p:cNvSpPr txBox="1"/>
          <p:nvPr/>
        </p:nvSpPr>
        <p:spPr>
          <a:xfrm rot="10800000">
            <a:off x="325074" y="4598350"/>
            <a:ext cx="615553" cy="2096887"/>
          </a:xfrm>
          <a:prstGeom prst="rect">
            <a:avLst/>
          </a:prstGeom>
          <a:noFill/>
          <a:ln>
            <a:noFill/>
          </a:ln>
        </p:spPr>
        <p:txBody>
          <a:bodyPr vert="vert" wrap="square" rtlCol="0">
            <a:spAutoFit/>
          </a:bodyPr>
          <a:lstStyle/>
          <a:p>
            <a:pPr algn="ctr"/>
            <a:r>
              <a:rPr lang="en-US" sz="1400" dirty="0">
                <a:latin typeface="Baskerville Old Face" panose="02020602080505020303" pitchFamily="18" charset="0"/>
                <a:cs typeface="Times New Roman" panose="02020603050405020304" pitchFamily="18" charset="0"/>
              </a:rPr>
              <a:t>Industrial Property:          I85 Business Center Park</a:t>
            </a:r>
          </a:p>
        </p:txBody>
      </p:sp>
      <p:sp>
        <p:nvSpPr>
          <p:cNvPr id="45" name="TextBox 44">
            <a:extLst>
              <a:ext uri="{FF2B5EF4-FFF2-40B4-BE49-F238E27FC236}">
                <a16:creationId xmlns:a16="http://schemas.microsoft.com/office/drawing/2014/main" id="{34D17B2F-82E1-4131-831F-64C46B181A2E}"/>
              </a:ext>
            </a:extLst>
          </p:cNvPr>
          <p:cNvSpPr txBox="1"/>
          <p:nvPr/>
        </p:nvSpPr>
        <p:spPr>
          <a:xfrm>
            <a:off x="1088083" y="3527242"/>
            <a:ext cx="4054684" cy="2908489"/>
          </a:xfrm>
          <a:prstGeom prst="rect">
            <a:avLst/>
          </a:prstGeom>
          <a:noFill/>
        </p:spPr>
        <p:txBody>
          <a:bodyPr wrap="square" rtlCol="0">
            <a:spAutoFit/>
          </a:bodyPr>
          <a:lstStyle/>
          <a:p>
            <a:r>
              <a:rPr lang="en-US" sz="1400" dirty="0">
                <a:latin typeface="Baskerville Old Face" panose="02020602080505020303" pitchFamily="18" charset="0"/>
                <a:cs typeface="Times New Roman" panose="02020603050405020304" pitchFamily="18" charset="0"/>
              </a:rPr>
              <a:t>The I-85 Business Center Park is a 114-acre business park located on 4-lane U.S. Route 1 and within one-half mile of Interstate 85.  It is designed to provide your company with a competitive advantage, as it is located within a Business and Technology Zone and one-half mile from Southside Virginia Community College.  Water and sewer are provided by the Town of Lawrenceville, electricity is provided by Dominion Energy, and fiber optics is provided by Verizon.  Tracts are available from five acres to 114 acres, and the topography is level/gently rolling.  This site has been </a:t>
            </a:r>
            <a:r>
              <a:rPr lang="en-US" sz="1400" dirty="0">
                <a:latin typeface="Baskerville Old Face" panose="02020602080505020303" pitchFamily="18" charset="0"/>
              </a:rPr>
              <a:t>designed as a Mid-Atlantic Broadband </a:t>
            </a:r>
            <a:r>
              <a:rPr lang="en-US" sz="1400" dirty="0" err="1">
                <a:latin typeface="Baskerville Old Face" panose="02020602080505020303" pitchFamily="18" charset="0"/>
              </a:rPr>
              <a:t>GigaPark</a:t>
            </a:r>
            <a:r>
              <a:rPr lang="en-US" sz="1400" dirty="0">
                <a:latin typeface="Baskerville Old Face" panose="02020602080505020303" pitchFamily="18" charset="0"/>
              </a:rPr>
              <a:t>.</a:t>
            </a:r>
          </a:p>
          <a:p>
            <a:endParaRPr lang="en-US" sz="1500" dirty="0">
              <a:latin typeface="Baskerville Old Face" panose="02020602080505020303"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6EF1098E-0B4D-4176-B87C-BD35D4EAC84C}"/>
              </a:ext>
            </a:extLst>
          </p:cNvPr>
          <p:cNvSpPr txBox="1"/>
          <p:nvPr/>
        </p:nvSpPr>
        <p:spPr>
          <a:xfrm>
            <a:off x="7070207" y="155120"/>
            <a:ext cx="4185437" cy="646331"/>
          </a:xfrm>
          <a:prstGeom prst="rect">
            <a:avLst/>
          </a:prstGeom>
          <a:noFill/>
        </p:spPr>
        <p:txBody>
          <a:bodyPr wrap="square" rtlCol="0">
            <a:spAutoFit/>
          </a:bodyPr>
          <a:lstStyle/>
          <a:p>
            <a:pPr algn="ctr"/>
            <a:r>
              <a:rPr lang="en-US" b="1" dirty="0">
                <a:latin typeface="Baskerville Old Face" panose="02020602080505020303" pitchFamily="18" charset="0"/>
                <a:cs typeface="Times New Roman" panose="02020603050405020304" pitchFamily="18" charset="0"/>
              </a:rPr>
              <a:t>Industrial Sites Supported by Town of Lawrenceville Water/Sewer </a:t>
            </a:r>
          </a:p>
        </p:txBody>
      </p:sp>
    </p:spTree>
    <p:extLst>
      <p:ext uri="{BB962C8B-B14F-4D97-AF65-F5344CB8AC3E}">
        <p14:creationId xmlns:p14="http://schemas.microsoft.com/office/powerpoint/2010/main" val="3762586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149763</TotalTime>
  <Words>3083</Words>
  <Application>Microsoft Office PowerPoint</Application>
  <PresentationFormat>Widescreen</PresentationFormat>
  <Paragraphs>202</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Baskerville Old Face</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martin</dc:creator>
  <cp:lastModifiedBy>scott martin</cp:lastModifiedBy>
  <cp:revision>196</cp:revision>
  <cp:lastPrinted>2021-08-04T12:38:30Z</cp:lastPrinted>
  <dcterms:created xsi:type="dcterms:W3CDTF">2020-10-05T01:29:30Z</dcterms:created>
  <dcterms:modified xsi:type="dcterms:W3CDTF">2021-08-11T16:01:49Z</dcterms:modified>
</cp:coreProperties>
</file>