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8581526-5098-4318-B945-14EA17D9ACC2}">
  <a:tblStyle styleId="{68581526-5098-4318-B945-14EA17D9AC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-35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366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ed9bea1a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5ed9bea1af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5ed9bea1af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ed9bea1a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ed9bea1af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5ed9bea1af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ed9bea1a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ed9bea1af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5ed9bea1af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ee455a6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5ee455a61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5ee455a61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dec90d2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dec90d20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3dec90d20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dec90d20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3dec90d20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13dec90d20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b8334e8a5e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b8334e8a5e_2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b8334e8a5e_2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ed9bea1a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ed9bea1af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5ed9bea1af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ed9bea1a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5ed9bea1af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5ed9bea1af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8334e8a5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b8334e8a5e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b8334e8a5e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5ed9bea1a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5ed9bea1a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5ed9bea1af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b8334e8a5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b8334e8a5e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b8334e8a5e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ed9bea1a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5ed9bea1a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5ed9bea1af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5ed9bea1a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5ed9bea1af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25ed9bea1af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dee1f464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dee1f4649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13dee1f4649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8334e8a5e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8334e8a5e_2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b8334e8a5e_2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b8334e8a5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b8334e8a5e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b8334e8a5e_0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37d8e113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37d8e113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7d8e1131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37d8e1131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ebd5e23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ebd5e236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5ebd5e236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rankonesport.com/content/Parent/Parent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onsolfootball.com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hyperlink" Target="mailto:bschmidt@csisd.org" TargetMode="External"/><Relationship Id="rId12" Type="http://schemas.openxmlformats.org/officeDocument/2006/relationships/hyperlink" Target="mailto:grodriguez@csisd.org" TargetMode="External"/><Relationship Id="rId13" Type="http://schemas.openxmlformats.org/officeDocument/2006/relationships/hyperlink" Target="mailto:aedwards@csisd.org" TargetMode="External"/><Relationship Id="rId14" Type="http://schemas.openxmlformats.org/officeDocument/2006/relationships/hyperlink" Target="mailto:bharris@csisd.org" TargetMode="External"/><Relationship Id="rId15" Type="http://schemas.openxmlformats.org/officeDocument/2006/relationships/hyperlink" Target="mailto:lukecalvert@csisd.org" TargetMode="External"/><Relationship Id="rId16" Type="http://schemas.openxmlformats.org/officeDocument/2006/relationships/hyperlink" Target="mailto:wburton@csisd.org" TargetMode="External"/><Relationship Id="rId17" Type="http://schemas.openxmlformats.org/officeDocument/2006/relationships/hyperlink" Target="mailto:guecker@csisd.org" TargetMode="External"/><Relationship Id="rId18" Type="http://schemas.openxmlformats.org/officeDocument/2006/relationships/hyperlink" Target="mailto:ccollins@csisd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wrobertson@csisd.org" TargetMode="External"/><Relationship Id="rId4" Type="http://schemas.openxmlformats.org/officeDocument/2006/relationships/hyperlink" Target="mailto:wkavanaugh@csisd.org" TargetMode="External"/><Relationship Id="rId5" Type="http://schemas.openxmlformats.org/officeDocument/2006/relationships/hyperlink" Target="mailto:dhall@csisd.org" TargetMode="External"/><Relationship Id="rId6" Type="http://schemas.openxmlformats.org/officeDocument/2006/relationships/hyperlink" Target="mailto:dmiller@csisd.org" TargetMode="External"/><Relationship Id="rId7" Type="http://schemas.openxmlformats.org/officeDocument/2006/relationships/hyperlink" Target="mailto:leesoltis@csisd.org" TargetMode="External"/><Relationship Id="rId8" Type="http://schemas.openxmlformats.org/officeDocument/2006/relationships/hyperlink" Target="mailto:amoltz@csisd.org" TargetMode="External"/><Relationship Id="rId9" Type="http://schemas.openxmlformats.org/officeDocument/2006/relationships/hyperlink" Target="mailto:jgilbert@csisd.org" TargetMode="External"/><Relationship Id="rId10" Type="http://schemas.openxmlformats.org/officeDocument/2006/relationships/hyperlink" Target="mailto:mtaylor@csisd.or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cs.google.com/document/d/1GDQ74rHaLRZxn9lxhqVlRO4SX6hv9vCOcjTHOqD6l_I/edit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edinkmeyer@csisd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 descr="https://outlook.office365.com/owa/service.svc/s/GetFileAttachment?id=AAMkAGU3NDJmYzc5LWQyZjAtNDY2Ny05NTM2LWQ1MzRiMGZjYjE3YwBGAAAAAAAXLN7K%2FkjRRKgd1AGQ166BBwAR5wUesDmDSLZC0LbC4qQRAAAAAAEJAAAR5wUesDmDSLZC0LbC4qQRAAIXQqEzAAABEgAQAFFpqZ2%2BvcNDjOfdhuJC1SA%3D&amp;X-OWA-CANARY=cVb714b-akSysrmotZNytwCrqizk1NQYMrUHIugBfxeZ2Y-pdpvdaBWLb0hHnLAS6UGBrIPzjkQ.&amp;isImagePreview=True"/>
          <p:cNvSpPr/>
          <p:nvPr/>
        </p:nvSpPr>
        <p:spPr>
          <a:xfrm>
            <a:off x="155574" y="-144463"/>
            <a:ext cx="5813425" cy="581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 descr="Image result for prosper football district champions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</a:pPr>
            <a:endParaRPr sz="96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</a:pPr>
            <a:endParaRPr sz="9600"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579850" y="2179375"/>
            <a:ext cx="106545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>
                <a:solidFill>
                  <a:srgbClr val="EFEFEF"/>
                </a:solidFill>
                <a:latin typeface="Impact"/>
                <a:ea typeface="Impact"/>
                <a:cs typeface="Impact"/>
                <a:sym typeface="Impact"/>
              </a:rPr>
              <a:t>#Soul’dOut</a:t>
            </a:r>
            <a:endParaRPr sz="11100">
              <a:solidFill>
                <a:srgbClr val="EFEFE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 b="1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Educational vs Entertainment Athletics</a:t>
            </a:r>
            <a:endParaRPr b="1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20"/>
              <a:buNone/>
            </a:pPr>
            <a:r>
              <a:rPr lang="en-US" sz="2820" b="1" u="sng">
                <a:solidFill>
                  <a:schemeClr val="lt1"/>
                </a:solidFill>
              </a:rPr>
              <a:t>Educational Athletics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Character Curriculum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Focus on Habits for Success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Positive Reinforcement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Learning from Losses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Positive School Culture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Promote Academic Awards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Academic Program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Productive Citizenship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Sportsmanship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Responsibility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Unified Coaching Staff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Appreciative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Overcoming Adversity</a:t>
            </a:r>
            <a:endParaRPr sz="3200" b="1">
              <a:solidFill>
                <a:schemeClr val="lt1"/>
              </a:solidFill>
            </a:endParaRPr>
          </a:p>
          <a:p>
            <a:pPr marL="228600" lvl="0" indent="-1308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940" b="1" u="sng">
              <a:solidFill>
                <a:schemeClr val="lt1"/>
              </a:solidFill>
            </a:endParaRPr>
          </a:p>
          <a:p>
            <a:pPr marL="228600" lvl="0" indent="-13081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940" b="1" u="sng">
              <a:solidFill>
                <a:schemeClr val="lt1"/>
              </a:solidFill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50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20"/>
              <a:buNone/>
            </a:pPr>
            <a:r>
              <a:rPr lang="en-US" sz="2820" b="1" u="sng">
                <a:solidFill>
                  <a:schemeClr val="lt1"/>
                </a:solidFill>
              </a:rPr>
              <a:t>Entertainment Athletics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Teach Skills Only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Win at all Cost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Negative Reinforcement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Punishment for Losing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Disengaged Athletes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Promote only Wins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Student Athlete Failures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Disenfranchised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Poor Sportsmanship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Irresponsible Actions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40"/>
              <a:buChar char="•"/>
            </a:pPr>
            <a:r>
              <a:rPr lang="en-US" sz="1940" b="1">
                <a:solidFill>
                  <a:schemeClr val="lt1"/>
                </a:solidFill>
              </a:rPr>
              <a:t>Dissention in Staff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Entitled</a:t>
            </a:r>
            <a:endParaRPr sz="32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95"/>
              <a:buChar char="•"/>
            </a:pPr>
            <a:r>
              <a:rPr lang="en-US" sz="1995" b="1">
                <a:solidFill>
                  <a:schemeClr val="lt1"/>
                </a:solidFill>
              </a:rPr>
              <a:t>Quitting/Giving Up</a:t>
            </a:r>
            <a:endParaRPr sz="1995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What Does Success Look Like?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838200" y="1305700"/>
            <a:ext cx="10515600" cy="5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Consistent Improvement 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A’s and B’s in the classroom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High Conduct and Character at all times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Community Involvement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Interpersonal Communication Skills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Cooperative Problem Solving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Learning from Adversity as well as Success</a:t>
            </a:r>
            <a:endParaRPr b="1"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</a:rPr>
              <a:t>Being a positive Leader and a Follower.</a:t>
            </a:r>
            <a:endParaRPr b="1">
              <a:solidFill>
                <a:schemeClr val="lt1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“People who avoid failure also avoid success.”---Robert Kiyosaki</a:t>
            </a:r>
            <a:endParaRPr b="1">
              <a:highlight>
                <a:srgbClr val="FFFF00"/>
              </a:highlight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 t="17129" b="16425"/>
          <a:stretch/>
        </p:blipFill>
        <p:spPr>
          <a:xfrm>
            <a:off x="7877700" y="1410600"/>
            <a:ext cx="3242950" cy="3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l="28205" t="18834" r="33230" b="3687"/>
          <a:stretch/>
        </p:blipFill>
        <p:spPr>
          <a:xfrm>
            <a:off x="3249838" y="212350"/>
            <a:ext cx="5692325" cy="643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 l="28360" t="24654" r="33315" b="8496"/>
          <a:stretch/>
        </p:blipFill>
        <p:spPr>
          <a:xfrm>
            <a:off x="2807850" y="202799"/>
            <a:ext cx="6576302" cy="645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l="28363" t="20396" r="33072" b="7223"/>
          <a:stretch/>
        </p:blipFill>
        <p:spPr>
          <a:xfrm>
            <a:off x="3147425" y="315912"/>
            <a:ext cx="5897155" cy="622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3">
            <a:alphaModFix/>
          </a:blip>
          <a:srcRect l="28207" t="21673" r="33153" b="3822"/>
          <a:stretch/>
        </p:blipFill>
        <p:spPr>
          <a:xfrm>
            <a:off x="3225563" y="232338"/>
            <a:ext cx="5740877" cy="62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Rank One Paperwork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1" name="Google Shape;2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>
                <a:solidFill>
                  <a:schemeClr val="lt1"/>
                </a:solidFill>
                <a:highlight>
                  <a:srgbClr val="C00000"/>
                </a:highlight>
              </a:rPr>
              <a:t>Physicals and online paperwork must be completed by </a:t>
            </a:r>
            <a:r>
              <a:rPr lang="en-US" b="1" u="sng">
                <a:solidFill>
                  <a:schemeClr val="lt1"/>
                </a:solidFill>
                <a:highlight>
                  <a:srgbClr val="C00000"/>
                </a:highlight>
              </a:rPr>
              <a:t>August 7th.</a:t>
            </a:r>
            <a:endParaRPr b="1">
              <a:solidFill>
                <a:schemeClr val="lt1"/>
              </a:solidFill>
              <a:highlight>
                <a:srgbClr val="C00000"/>
              </a:highlight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chemeClr val="lt1"/>
                </a:solidFill>
              </a:rPr>
              <a:t>Link to Rank One Parent Portal</a:t>
            </a:r>
            <a:endParaRPr sz="41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300" b="1" u="sng">
                <a:solidFill>
                  <a:schemeClr val="hlink"/>
                </a:solidFill>
                <a:hlinkClick r:id="rId3"/>
              </a:rPr>
              <a:t>https://www.rankonesport.com/content/Parent/Parent</a:t>
            </a:r>
            <a:endParaRPr sz="33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Previous Athletic Participation Form (PAPF)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>
                <a:solidFill>
                  <a:schemeClr val="lt1"/>
                </a:solidFill>
              </a:rPr>
              <a:t>Any student that is new to Consol High School and is participating in athletics (examples include move-ins, transfers, foreign exchange students).</a:t>
            </a:r>
            <a:endParaRPr sz="4000">
              <a:solidFill>
                <a:schemeClr val="lt1"/>
              </a:solidFill>
            </a:endParaRPr>
          </a:p>
          <a:p>
            <a:pPr marL="2286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>
                <a:solidFill>
                  <a:schemeClr val="lt1"/>
                </a:solidFill>
              </a:rPr>
              <a:t>Any incoming freshman that </a:t>
            </a:r>
            <a:r>
              <a:rPr lang="en-US" sz="4000" b="1">
                <a:solidFill>
                  <a:schemeClr val="lt1"/>
                </a:solidFill>
              </a:rPr>
              <a:t>did not </a:t>
            </a:r>
            <a:r>
              <a:rPr lang="en-US" sz="4000">
                <a:solidFill>
                  <a:schemeClr val="lt1"/>
                </a:solidFill>
              </a:rPr>
              <a:t>attend AMCMS, CSMS, or Wellborn.</a:t>
            </a:r>
            <a:endParaRPr sz="4000">
              <a:solidFill>
                <a:schemeClr val="lt1"/>
              </a:solidFill>
            </a:endParaRPr>
          </a:p>
          <a:p>
            <a:pPr marL="2286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>
                <a:solidFill>
                  <a:schemeClr val="lt1"/>
                </a:solidFill>
              </a:rPr>
              <a:t>We will reach out to you to initiate this process.</a:t>
            </a:r>
            <a:endParaRPr sz="4000">
              <a:solidFill>
                <a:schemeClr val="l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Injuries/Concussions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3" name="Google Shape;223;p31"/>
          <p:cNvSpPr txBox="1">
            <a:spLocks noGrp="1"/>
          </p:cNvSpPr>
          <p:nvPr>
            <p:ph type="body" idx="1"/>
          </p:nvPr>
        </p:nvSpPr>
        <p:spPr>
          <a:xfrm>
            <a:off x="838200" y="1079675"/>
            <a:ext cx="10515600" cy="55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CSISD requires all athletes to have a physical every calendar year. Medical history is required for grades 7-12 and a completed UIL Athletic Participation Form must be on file each year before the athlete can be issued any equipment or participate in any workout. </a:t>
            </a:r>
            <a:endParaRPr sz="2700" b="1">
              <a:solidFill>
                <a:schemeClr val="lt1"/>
              </a:solidFill>
            </a:endParaRPr>
          </a:p>
          <a:p>
            <a:pPr marL="4572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All injuries are to be reported to the Athletic Trainer.</a:t>
            </a:r>
            <a:endParaRPr sz="2700" b="1">
              <a:solidFill>
                <a:schemeClr val="lt1"/>
              </a:solidFill>
            </a:endParaRPr>
          </a:p>
          <a:p>
            <a:pPr marL="4572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Injury assessments will be left to the Athletic Trainer. All return to play decisions will be made by the Athletic Trainer along with consultations by treating medical physicians. </a:t>
            </a:r>
            <a:endParaRPr sz="2700" b="1">
              <a:solidFill>
                <a:schemeClr val="lt1"/>
              </a:solidFill>
            </a:endParaRPr>
          </a:p>
          <a:p>
            <a:pPr marL="4572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When an athlete is under a physician’s care for an injury or illness they will not be allowed to return to competition without a written release from the attending physician. </a:t>
            </a:r>
            <a:endParaRPr sz="2700" b="1">
              <a:solidFill>
                <a:schemeClr val="lt1"/>
              </a:solidFill>
            </a:endParaRPr>
          </a:p>
          <a:p>
            <a:pPr marL="4572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All physicians’ instructions regarding athletes practicing or playing in games are final and will not be modified in anyway. </a:t>
            </a:r>
            <a:endParaRPr sz="2700" b="1">
              <a:solidFill>
                <a:schemeClr val="lt1"/>
              </a:solidFill>
            </a:endParaRPr>
          </a:p>
          <a:p>
            <a:pPr marL="4572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All information regarding the status of an injured athlete is confidential.  </a:t>
            </a:r>
            <a:endParaRPr sz="2700" b="1">
              <a:solidFill>
                <a:schemeClr val="lt1"/>
              </a:solidFill>
            </a:endParaRPr>
          </a:p>
          <a:p>
            <a:pPr marL="4572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</a:pPr>
            <a:r>
              <a:rPr lang="en-US" sz="2700" b="1">
                <a:solidFill>
                  <a:schemeClr val="lt1"/>
                </a:solidFill>
              </a:rPr>
              <a:t>Concussion Protocol </a:t>
            </a:r>
            <a:endParaRPr sz="2700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70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70" b="1">
                <a:solidFill>
                  <a:schemeClr val="lt1"/>
                </a:solidFill>
              </a:rPr>
              <a:t>UIL link to Concussion Information: http://www.uiltexas.org/health/concussions</a:t>
            </a:r>
            <a:endParaRPr sz="207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7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70"/>
              <a:buNone/>
            </a:pPr>
            <a:endParaRPr sz="207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Equipment</a:t>
            </a:r>
            <a:endParaRPr u="sng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9" name="Google Shape;229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The </a:t>
            </a:r>
            <a:r>
              <a:rPr lang="en-US" sz="2790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ONLY</a:t>
            </a: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 thing we don’t provide is cleats and girdles (we do keep some extras).</a:t>
            </a:r>
            <a:endParaRPr sz="3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228600" lvl="0" indent="-2413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If you are planning on purchasing your own helmet and/or shoulder pads see Coach Edwards first (fit/condition/age appropriate)</a:t>
            </a:r>
            <a:endParaRPr sz="3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228600" lvl="0" indent="-2413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Visors must be clear</a:t>
            </a:r>
            <a:endParaRPr sz="3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228600" lvl="0" indent="-2413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Team colors only; Maroon, White, gray, black.</a:t>
            </a:r>
            <a:endParaRPr sz="3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228600" lvl="0" indent="-2413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Tights- Team Colors only</a:t>
            </a:r>
            <a:endParaRPr sz="3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228600" lvl="0" indent="-2413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If your son loses CSISD equipment they will be responsible for paying for its replacement </a:t>
            </a:r>
            <a:endParaRPr sz="3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228600" lvl="0" indent="-2413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90"/>
              <a:buFont typeface="Anton"/>
              <a:buChar char="•"/>
            </a:pPr>
            <a:r>
              <a:rPr lang="en-US" sz="279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We do laundry…everyday…sometimes twice a day.  Your kid does not need to take his laundry home…ever.</a:t>
            </a:r>
            <a:endParaRPr sz="279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838188" y="0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lt1"/>
                </a:solidFill>
              </a:rPr>
              <a:t>A&amp;M Consolidated HS Administration</a:t>
            </a:r>
            <a:endParaRPr b="1" u="sng">
              <a:solidFill>
                <a:schemeClr val="lt1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t="14536" b="8385"/>
          <a:stretch/>
        </p:blipFill>
        <p:spPr>
          <a:xfrm>
            <a:off x="8732750" y="1063307"/>
            <a:ext cx="3316726" cy="287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 l="5111" t="16469" r="6149" b="9707"/>
          <a:stretch/>
        </p:blipFill>
        <p:spPr>
          <a:xfrm>
            <a:off x="8732750" y="3938875"/>
            <a:ext cx="3316731" cy="27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5119" t="17235" r="6914" b="10857"/>
          <a:stretch/>
        </p:blipFill>
        <p:spPr>
          <a:xfrm>
            <a:off x="0" y="3938875"/>
            <a:ext cx="3546825" cy="289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6">
            <a:alphaModFix/>
          </a:blip>
          <a:srcRect l="6140" t="16827" r="5761" b="10672"/>
          <a:stretch/>
        </p:blipFill>
        <p:spPr>
          <a:xfrm>
            <a:off x="3682988" y="1839450"/>
            <a:ext cx="4932025" cy="40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7">
            <a:alphaModFix/>
          </a:blip>
          <a:srcRect l="6210" t="17359" r="4304" b="10997"/>
          <a:stretch/>
        </p:blipFill>
        <p:spPr>
          <a:xfrm>
            <a:off x="18425" y="1081163"/>
            <a:ext cx="3546825" cy="2839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Parent Communication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body" idx="1"/>
          </p:nvPr>
        </p:nvSpPr>
        <p:spPr>
          <a:xfrm>
            <a:off x="838200" y="13908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8702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Website- </a:t>
            </a:r>
            <a:r>
              <a:rPr lang="en-US" sz="3300" b="1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https://consolfootball.com/</a:t>
            </a:r>
            <a:r>
              <a:rPr lang="en-US" sz="3300" b="1" u="sng">
                <a:solidFill>
                  <a:schemeClr val="lt1"/>
                </a:solidFill>
              </a:rPr>
              <a:t> </a:t>
            </a:r>
            <a:endParaRPr sz="3300" b="1" u="sng">
              <a:solidFill>
                <a:schemeClr val="lt1"/>
              </a:solidFill>
            </a:endParaRPr>
          </a:p>
          <a:p>
            <a:pPr marL="228600" lvl="0" indent="-28702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E-mail</a:t>
            </a:r>
            <a:r>
              <a:rPr lang="en-US" sz="3300" b="1">
                <a:solidFill>
                  <a:schemeClr val="lt1"/>
                </a:solidFill>
              </a:rPr>
              <a:t>- Contact coach in charge of whatever your question is regarding (ex: recruiting, JV, SAT).</a:t>
            </a:r>
            <a:endParaRPr sz="3300" b="1">
              <a:solidFill>
                <a:schemeClr val="lt1"/>
              </a:solidFill>
            </a:endParaRPr>
          </a:p>
          <a:p>
            <a:pPr marL="228600" lvl="0" indent="-2870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Rank One</a:t>
            </a:r>
            <a:r>
              <a:rPr lang="en-US" sz="3300" b="1">
                <a:solidFill>
                  <a:schemeClr val="lt1"/>
                </a:solidFill>
              </a:rPr>
              <a:t>-Schedules/Locations/Results</a:t>
            </a:r>
            <a:endParaRPr sz="3300" b="1">
              <a:solidFill>
                <a:schemeClr val="lt1"/>
              </a:solidFill>
            </a:endParaRPr>
          </a:p>
          <a:p>
            <a:pPr marL="228600" lvl="0" indent="-2870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Twitter</a:t>
            </a:r>
            <a:r>
              <a:rPr lang="en-US" sz="3300" b="1">
                <a:solidFill>
                  <a:schemeClr val="lt1"/>
                </a:solidFill>
              </a:rPr>
              <a:t>- @ConsolFootball  </a:t>
            </a:r>
            <a:endParaRPr sz="3300" b="1">
              <a:solidFill>
                <a:schemeClr val="lt1"/>
              </a:solidFill>
            </a:endParaRPr>
          </a:p>
          <a:p>
            <a:pPr marL="228600" lvl="0" indent="-2870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HUDL</a:t>
            </a:r>
            <a:r>
              <a:rPr lang="en-US" sz="3300" b="1">
                <a:solidFill>
                  <a:schemeClr val="lt1"/>
                </a:solidFill>
              </a:rPr>
              <a:t>- The program we use to watch film can message your kids.</a:t>
            </a:r>
            <a:endParaRPr sz="3300" b="1">
              <a:solidFill>
                <a:schemeClr val="lt1"/>
              </a:solidFill>
            </a:endParaRPr>
          </a:p>
          <a:p>
            <a:pPr marL="228600" lvl="0" indent="-26162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9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Your son</a:t>
            </a:r>
            <a:r>
              <a:rPr lang="en-US" sz="3300" b="1">
                <a:solidFill>
                  <a:schemeClr val="lt1"/>
                </a:solidFill>
              </a:rPr>
              <a:t>-</a:t>
            </a:r>
            <a:r>
              <a:rPr lang="en-US" sz="3500" b="1" i="1">
                <a:solidFill>
                  <a:schemeClr val="lt1"/>
                </a:solidFill>
              </a:rPr>
              <a:t>Talk to your son</a:t>
            </a:r>
            <a:endParaRPr sz="3500" b="1" i="1">
              <a:solidFill>
                <a:schemeClr val="lt1"/>
              </a:solidFill>
            </a:endParaRPr>
          </a:p>
          <a:p>
            <a:pPr marL="228600" lvl="0" indent="-3238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 u="sng">
                <a:solidFill>
                  <a:schemeClr val="lt1"/>
                </a:solidFill>
              </a:rPr>
              <a:t>Sports You-</a:t>
            </a:r>
            <a:r>
              <a:rPr lang="en-US" sz="3300" b="1">
                <a:solidFill>
                  <a:schemeClr val="lt1"/>
                </a:solidFill>
              </a:rPr>
              <a:t> Prompt Communication</a:t>
            </a:r>
            <a:endParaRPr sz="3300" b="1">
              <a:solidFill>
                <a:schemeClr val="lt1"/>
              </a:solidFill>
            </a:endParaRPr>
          </a:p>
          <a:p>
            <a:pPr marL="685800" lvl="1" indent="-32385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n-US" sz="3300" b="1">
                <a:solidFill>
                  <a:schemeClr val="lt1"/>
                </a:solidFill>
                <a:highlight>
                  <a:srgbClr val="C00000"/>
                </a:highlight>
              </a:rPr>
              <a:t>Access Code: 94WQDEU6  </a:t>
            </a:r>
            <a:endParaRPr sz="3300" b="1">
              <a:solidFill>
                <a:schemeClr val="lt1"/>
              </a:solidFill>
              <a:highlight>
                <a:srgbClr val="C000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u="sng">
                <a:solidFill>
                  <a:schemeClr val="lt1"/>
                </a:solidFill>
              </a:rPr>
              <a:t>RECRUITING</a:t>
            </a:r>
            <a:endParaRPr sz="4600" b="1" u="sng">
              <a:solidFill>
                <a:schemeClr val="lt1"/>
              </a:solidFill>
            </a:endParaRPr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1"/>
          </p:nvPr>
        </p:nvSpPr>
        <p:spPr>
          <a:xfrm>
            <a:off x="838200" y="1507250"/>
            <a:ext cx="10515600" cy="466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3400" b="1">
                <a:solidFill>
                  <a:schemeClr val="lt1"/>
                </a:solidFill>
              </a:rPr>
              <a:t>Recruiting Meeting in January</a:t>
            </a:r>
            <a:endParaRPr sz="3400" b="1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3400" b="1">
                <a:solidFill>
                  <a:schemeClr val="lt1"/>
                </a:solidFill>
              </a:rPr>
              <a:t>Update highlights weekly</a:t>
            </a:r>
            <a:endParaRPr sz="3400" b="1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3400" b="1">
                <a:solidFill>
                  <a:schemeClr val="lt1"/>
                </a:solidFill>
              </a:rPr>
              <a:t>Update Virtual Combine weekly</a:t>
            </a:r>
            <a:endParaRPr sz="3400" b="1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3400" b="1">
                <a:solidFill>
                  <a:schemeClr val="lt1"/>
                </a:solidFill>
              </a:rPr>
              <a:t>Communicate with your coaches</a:t>
            </a:r>
            <a:endParaRPr sz="3400" b="1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3400" b="1">
                <a:solidFill>
                  <a:schemeClr val="lt1"/>
                </a:solidFill>
              </a:rPr>
              <a:t>Tag @Consol_Recruits on Twitter in your posts</a:t>
            </a:r>
            <a:endParaRPr sz="3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lt1"/>
                </a:solidFill>
              </a:rPr>
              <a:t>Attending college football games-excused vs unexcused.</a:t>
            </a:r>
            <a:endParaRPr sz="3400" b="1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3400" b="1">
                <a:solidFill>
                  <a:schemeClr val="lt1"/>
                </a:solidFill>
              </a:rPr>
              <a:t>Is it an official invite or not?</a:t>
            </a:r>
            <a:endParaRPr sz="34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Rules to Know</a:t>
            </a:r>
            <a:endParaRPr u="sng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9" name="Google Shape;24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ton"/>
              <a:buAutoNum type="arabicPeriod"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Three unexcused absences will result in dismissal from the program.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ton"/>
              <a:buAutoNum type="arabicPeriod"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Failing multiple grading periods consecutively could result in dismissal from the program.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nton"/>
              <a:buAutoNum type="arabicPeriod"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An athlete that is detrimental, or could be detrimental, to the other athletes in the program will be dismissed from the program</a:t>
            </a:r>
            <a:r>
              <a:rPr lang="en-US">
                <a:latin typeface="Anton"/>
                <a:ea typeface="Anton"/>
                <a:cs typeface="Anton"/>
                <a:sym typeface="Anton"/>
              </a:rPr>
              <a:t>.</a:t>
            </a:r>
            <a:endParaRPr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371925" y="305650"/>
            <a:ext cx="5621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Parent Do’s</a:t>
            </a:r>
            <a:endParaRPr u="sng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5993325" y="305650"/>
            <a:ext cx="5621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Parent Don'ts</a:t>
            </a:r>
            <a:endParaRPr u="sng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1"/>
          </p:nvPr>
        </p:nvSpPr>
        <p:spPr>
          <a:xfrm>
            <a:off x="6551775" y="1825625"/>
            <a:ext cx="45045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not address officials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not Address/Coach athletes, including your child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not address Coaches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not enter the Track/Facility area during games/practices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not bring food/drink to your child during the game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930375" y="1825625"/>
            <a:ext cx="45045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Support your son and his teammates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keep all comments positive and appropriate 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enjoy practices/games from the spectator area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nton"/>
              <a:buAutoNum type="arabicPeriod"/>
            </a:pPr>
            <a:r>
              <a:rPr lang="en-US" sz="2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Do have fun</a:t>
            </a:r>
            <a:endParaRPr sz="2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Parent Opportunities for Involvement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4" name="Google Shape;26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 b="1">
                <a:solidFill>
                  <a:schemeClr val="lt1"/>
                </a:solidFill>
              </a:rPr>
              <a:t>Join the booster club, volunteer, &amp; participate in booster club activities</a:t>
            </a:r>
            <a:endParaRPr sz="3000" b="1">
              <a:solidFill>
                <a:schemeClr val="lt1"/>
              </a:solidFill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 b="1">
                <a:solidFill>
                  <a:schemeClr val="lt1"/>
                </a:solidFill>
              </a:rPr>
              <a:t>Sub-Varsity Games</a:t>
            </a:r>
            <a:endParaRPr sz="3000" b="1">
              <a:solidFill>
                <a:schemeClr val="lt1"/>
              </a:solidFill>
            </a:endParaRPr>
          </a:p>
          <a:p>
            <a:pPr marL="685800" lvl="1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 b="1">
                <a:solidFill>
                  <a:schemeClr val="lt1"/>
                </a:solidFill>
              </a:rPr>
              <a:t>Chain crew</a:t>
            </a:r>
            <a:endParaRPr sz="2600" b="1">
              <a:solidFill>
                <a:schemeClr val="lt1"/>
              </a:solidFill>
            </a:endParaRPr>
          </a:p>
          <a:p>
            <a:pPr marL="685800" lvl="1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 b="1">
                <a:solidFill>
                  <a:schemeClr val="lt1"/>
                </a:solidFill>
              </a:rPr>
              <a:t>Scoreboard</a:t>
            </a:r>
            <a:endParaRPr sz="2600" b="1">
              <a:solidFill>
                <a:schemeClr val="lt1"/>
              </a:solidFill>
            </a:endParaRPr>
          </a:p>
          <a:p>
            <a:pPr marL="685800" lvl="1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 b="1">
                <a:solidFill>
                  <a:schemeClr val="lt1"/>
                </a:solidFill>
              </a:rPr>
              <a:t>Announcer</a:t>
            </a:r>
            <a:endParaRPr sz="2600" b="1">
              <a:solidFill>
                <a:schemeClr val="lt1"/>
              </a:solidFill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3000" b="1">
                <a:solidFill>
                  <a:schemeClr val="lt1"/>
                </a:solidFill>
              </a:rPr>
              <a:t>Varsity Mom’s Clinic-Tuesday August 8-Invitation coming soon</a:t>
            </a:r>
            <a:endParaRPr sz="3000" b="1">
              <a:solidFill>
                <a:schemeClr val="lt1"/>
              </a:solidFill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 b="1">
                <a:solidFill>
                  <a:schemeClr val="lt1"/>
                </a:solidFill>
              </a:rPr>
              <a:t>Dads, Dinner, and Decals (Varsity Only)- Thursday August 24 at CSISD Board Room (6:30pm)-Tentative</a:t>
            </a:r>
            <a:endParaRPr sz="3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Important Dates</a:t>
            </a:r>
            <a:endParaRPr u="sng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0" name="Google Shape;270;p38"/>
          <p:cNvSpPr txBox="1">
            <a:spLocks noGrp="1"/>
          </p:cNvSpPr>
          <p:nvPr>
            <p:ph type="body" idx="1"/>
          </p:nvPr>
        </p:nvSpPr>
        <p:spPr>
          <a:xfrm>
            <a:off x="838200" y="1431901"/>
            <a:ext cx="10515600" cy="47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1st Day of Practice</a:t>
            </a:r>
            <a:endParaRPr sz="4000" b="1">
              <a:solidFill>
                <a:schemeClr val="lt1"/>
              </a:solidFill>
            </a:endParaRPr>
          </a:p>
          <a:p>
            <a:pPr marL="2286000" lvl="4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Freshmen July 31</a:t>
            </a:r>
            <a:endParaRPr sz="4000" b="1">
              <a:solidFill>
                <a:schemeClr val="lt1"/>
              </a:solidFill>
            </a:endParaRPr>
          </a:p>
          <a:p>
            <a:pPr marL="2286000" lvl="4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JV/Varsity August 7</a:t>
            </a:r>
            <a:endParaRPr sz="4000" b="1">
              <a:solidFill>
                <a:schemeClr val="lt1"/>
              </a:solidFill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Huddles and High Heels - August 8</a:t>
            </a:r>
            <a:endParaRPr sz="4000" b="1">
              <a:solidFill>
                <a:schemeClr val="lt1"/>
              </a:solidFill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Media/Picture Day - August 9</a:t>
            </a:r>
            <a:endParaRPr sz="4000" b="1">
              <a:solidFill>
                <a:schemeClr val="lt1"/>
              </a:solidFill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Welcome to the Jungle - August 11</a:t>
            </a:r>
            <a:endParaRPr sz="4000" b="1">
              <a:solidFill>
                <a:schemeClr val="lt1"/>
              </a:solidFill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1st Day of School - August 16</a:t>
            </a:r>
            <a:endParaRPr sz="4000" b="1">
              <a:solidFill>
                <a:schemeClr val="lt1"/>
              </a:solidFill>
            </a:endParaRPr>
          </a:p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</a:pPr>
            <a:r>
              <a:rPr lang="en-US" sz="4000" b="1">
                <a:solidFill>
                  <a:schemeClr val="lt1"/>
                </a:solidFill>
              </a:rPr>
              <a:t>Thanksgiving Break - We have practices/games</a:t>
            </a:r>
            <a:endParaRPr sz="4000" b="1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" name="Google Shape;276;p39"/>
          <p:cNvGraphicFramePr/>
          <p:nvPr/>
        </p:nvGraphicFramePr>
        <p:xfrm>
          <a:off x="968125" y="734775"/>
          <a:ext cx="10638450" cy="5786625"/>
        </p:xfrm>
        <a:graphic>
          <a:graphicData uri="http://schemas.openxmlformats.org/drawingml/2006/table">
            <a:tbl>
              <a:tblPr>
                <a:noFill/>
                <a:tableStyleId>{68581526-5098-4318-B945-14EA17D9ACC2}</a:tableStyleId>
              </a:tblPr>
              <a:tblGrid>
                <a:gridCol w="1773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4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Monday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Tuesday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Wednesday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Thursday 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Friday 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Saturday 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6:15am - 8:15am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6:30am - 8:00am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 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4:15pm - 5:45pm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 Weights/Meetings/Special teams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4:30pm - 6:00pm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Weights/Meetings/Special teams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 - 7:30am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All Levels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4:15pm - 5:45pm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 Weights/Meetings/Special teams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4:30pm - 6:00pm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Weights/Meetings/Special teams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 - 8:00am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6:15am - 7:45am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 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4:15pm - 5:45pm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 Weights/Meetings/Special teams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4:45pm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9th Cover/Media Day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6:00pm - 7:30pm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 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Media Day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 - 8:00am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6:15am - 7:45am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 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4:15pm - 5:45pm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 Weights/Meetings/Special teams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4:30pm - 6:00pm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Weights/Meetings/Special teams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 - 8:00am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6:15am - 7:45am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 Cover/Practice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4:15pm - 5:45pm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Var/JV Weights/Meetings/Special teams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4:30pm - 6:00pm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Weights/Meetings/Special teams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7:00pm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Welcome to the Jungle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8:00am - 10:30am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Var/JV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Meetings/Practice 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9:00am - 11:00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9th Cover 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874650" y="191225"/>
            <a:ext cx="10442700" cy="405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lt1"/>
                </a:solidFill>
              </a:rPr>
              <a:t>Two-A-Days Schedule (August 7-12)</a:t>
            </a:r>
            <a:endParaRPr b="1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838200" y="191250"/>
            <a:ext cx="10442700" cy="405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lt1"/>
                </a:solidFill>
              </a:rPr>
              <a:t>Varsity Weekly Schedule</a:t>
            </a:r>
            <a:endParaRPr b="1" u="sng">
              <a:solidFill>
                <a:schemeClr val="lt1"/>
              </a:solidFill>
            </a:endParaRPr>
          </a:p>
        </p:txBody>
      </p:sp>
      <p:graphicFrame>
        <p:nvGraphicFramePr>
          <p:cNvPr id="284" name="Google Shape;284;p40"/>
          <p:cNvGraphicFramePr/>
          <p:nvPr/>
        </p:nvGraphicFramePr>
        <p:xfrm>
          <a:off x="968125" y="734775"/>
          <a:ext cx="10638450" cy="5605010"/>
        </p:xfrm>
        <a:graphic>
          <a:graphicData uri="http://schemas.openxmlformats.org/drawingml/2006/table">
            <a:tbl>
              <a:tblPr>
                <a:noFill/>
                <a:tableStyleId>{68581526-5098-4318-B945-14EA17D9ACC2}</a:tableStyleId>
              </a:tblPr>
              <a:tblGrid>
                <a:gridCol w="1773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4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Monday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Tuesday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Wednesday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Thursday 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Friday 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u="sng">
                          <a:solidFill>
                            <a:schemeClr val="lt1"/>
                          </a:solidFill>
                        </a:rPr>
                        <a:t>Saturday (Varsity Only)</a:t>
                      </a:r>
                      <a:endParaRPr sz="17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Cover/Position Meetings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6:30am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Shower/Breakfast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4:00pm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Meetings/Weights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 Cover/Position Meetings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6:30am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Shower/Breakfast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4:00pm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-Meetings/Weights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6:00am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 Cover/Position Meetings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6:30am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-Practice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Shower/Breakfast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Nothing after school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7:25am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Cover/Position Meetings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7:50am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Walk Through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Shower/Breakfast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Nothing after school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7:35am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Cover/Position Meetings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Walk Through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8:40am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-Shower/Breakfast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7:00pm</a:t>
                      </a: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-Kick Off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9:00am 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Treatment </a:t>
                      </a: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10:00am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Cover/Weights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11:00am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Team Meeting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11:30am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Position Meetings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sng">
                          <a:solidFill>
                            <a:schemeClr val="lt1"/>
                          </a:solidFill>
                        </a:rPr>
                        <a:t>12:30pm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</a:rPr>
                        <a:t>GO HOME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>
            <a:spLocks noGrp="1"/>
          </p:cNvSpPr>
          <p:nvPr>
            <p:ph type="title"/>
          </p:nvPr>
        </p:nvSpPr>
        <p:spPr>
          <a:xfrm>
            <a:off x="838200" y="191250"/>
            <a:ext cx="10442700" cy="405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lt1"/>
                </a:solidFill>
              </a:rPr>
              <a:t>JV Weekly Schedule</a:t>
            </a:r>
            <a:endParaRPr b="1" u="sng">
              <a:solidFill>
                <a:schemeClr val="lt1"/>
              </a:solidFill>
            </a:endParaRPr>
          </a:p>
        </p:txBody>
      </p:sp>
      <p:graphicFrame>
        <p:nvGraphicFramePr>
          <p:cNvPr id="291" name="Google Shape;291;p41"/>
          <p:cNvGraphicFramePr/>
          <p:nvPr/>
        </p:nvGraphicFramePr>
        <p:xfrm>
          <a:off x="968125" y="734775"/>
          <a:ext cx="10638450" cy="5665970"/>
        </p:xfrm>
        <a:graphic>
          <a:graphicData uri="http://schemas.openxmlformats.org/drawingml/2006/table">
            <a:tbl>
              <a:tblPr>
                <a:noFill/>
                <a:tableStyleId>{68581526-5098-4318-B945-14EA17D9ACC2}</a:tableStyleId>
              </a:tblPr>
              <a:tblGrid>
                <a:gridCol w="1773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73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4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sng">
                          <a:solidFill>
                            <a:schemeClr val="lt1"/>
                          </a:solidFill>
                        </a:rPr>
                        <a:t>Monday</a:t>
                      </a:r>
                      <a:endParaRPr sz="19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sng">
                          <a:solidFill>
                            <a:schemeClr val="lt1"/>
                          </a:solidFill>
                        </a:rPr>
                        <a:t>Tuesday</a:t>
                      </a:r>
                      <a:endParaRPr sz="19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sng">
                          <a:solidFill>
                            <a:schemeClr val="lt1"/>
                          </a:solidFill>
                        </a:rPr>
                        <a:t>Wednesday</a:t>
                      </a:r>
                      <a:endParaRPr sz="19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sng">
                          <a:solidFill>
                            <a:schemeClr val="lt1"/>
                          </a:solidFill>
                        </a:rPr>
                        <a:t>Thursday </a:t>
                      </a:r>
                      <a:endParaRPr sz="19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sng">
                          <a:solidFill>
                            <a:schemeClr val="lt1"/>
                          </a:solidFill>
                        </a:rPr>
                        <a:t>Friday </a:t>
                      </a:r>
                      <a:endParaRPr sz="19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u="sng">
                          <a:solidFill>
                            <a:schemeClr val="lt1"/>
                          </a:solidFill>
                        </a:rPr>
                        <a:t>Saturday (Varsity Only)</a:t>
                      </a:r>
                      <a:endParaRPr sz="19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6:00am</a:t>
                      </a: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- Cover/Weights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6:30am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Nothing after school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6:00am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Cover/Weights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6:30am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Nothing after school</a:t>
                      </a:r>
                      <a:endParaRPr sz="18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6:25am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JV Cover</a:t>
                      </a: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/</a:t>
                      </a: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Nothing After School</a:t>
                      </a:r>
                      <a:endParaRPr sz="1800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8:10am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Cover/Walk Through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8:40am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GAMEDAY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8:10am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JV Cover/Weights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8:45am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Nothing After School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lt1"/>
                          </a:solidFill>
                        </a:rPr>
                        <a:t>Nothing 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>
            <a:spLocks noGrp="1"/>
          </p:cNvSpPr>
          <p:nvPr>
            <p:ph type="title"/>
          </p:nvPr>
        </p:nvSpPr>
        <p:spPr>
          <a:xfrm>
            <a:off x="838200" y="191250"/>
            <a:ext cx="10442700" cy="405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lt1"/>
                </a:solidFill>
              </a:rPr>
              <a:t>Freshman Weekly Schedule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298" name="Google Shape;298;p42"/>
          <p:cNvSpPr txBox="1">
            <a:spLocks noGrp="1"/>
          </p:cNvSpPr>
          <p:nvPr>
            <p:ph type="body" idx="1"/>
          </p:nvPr>
        </p:nvSpPr>
        <p:spPr>
          <a:xfrm>
            <a:off x="838200" y="1252325"/>
            <a:ext cx="10515600" cy="492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99" name="Google Shape;299;p42"/>
          <p:cNvGraphicFramePr/>
          <p:nvPr/>
        </p:nvGraphicFramePr>
        <p:xfrm>
          <a:off x="968175" y="975288"/>
          <a:ext cx="10385625" cy="5478575"/>
        </p:xfrm>
        <a:graphic>
          <a:graphicData uri="http://schemas.openxmlformats.org/drawingml/2006/table">
            <a:tbl>
              <a:tblPr>
                <a:noFill/>
                <a:tableStyleId>{68581526-5098-4318-B945-14EA17D9ACC2}</a:tableStyleId>
              </a:tblPr>
              <a:tblGrid>
                <a:gridCol w="2077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4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Monday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Tuesday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Wednesday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Thursday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Friday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5:10pm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Weights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5:40pm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GO HOME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5:10pm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Weights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5:40pm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GO HOME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Practice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5:05pm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GO HOME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Walk Through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GAME DAY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Weights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After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Consol High School Football Staff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259800" y="1000950"/>
            <a:ext cx="5836200" cy="55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Bill Robertson</a:t>
            </a:r>
            <a:r>
              <a:rPr lang="en-US" sz="2000" b="1">
                <a:solidFill>
                  <a:schemeClr val="lt1"/>
                </a:solidFill>
              </a:rPr>
              <a:t>- Defensive Coordinator, Outside LB’s,  Recruiting Coordinator, Powerlifting.  </a:t>
            </a:r>
            <a:r>
              <a:rPr lang="en-US" sz="2000" b="1" u="sng">
                <a:solidFill>
                  <a:schemeClr val="hlink"/>
                </a:solidFill>
                <a:hlinkClick r:id="rId3"/>
              </a:rPr>
              <a:t>wrobertson@csisd.org</a:t>
            </a:r>
            <a:r>
              <a:rPr lang="en-US" sz="2000" b="1">
                <a:solidFill>
                  <a:schemeClr val="lt1"/>
                </a:solidFill>
              </a:rPr>
              <a:t> 	                                                                             </a:t>
            </a:r>
            <a:endParaRPr sz="20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Ray Kavanaugh</a:t>
            </a:r>
            <a:r>
              <a:rPr lang="en-US" sz="2000" b="1">
                <a:solidFill>
                  <a:schemeClr val="lt1"/>
                </a:solidFill>
              </a:rPr>
              <a:t>- Inside LB’s,  Track.  </a:t>
            </a:r>
            <a:r>
              <a:rPr lang="en-US" sz="2000" b="1" u="sng">
                <a:solidFill>
                  <a:schemeClr val="hlink"/>
                </a:solidFill>
                <a:hlinkClick r:id="rId4"/>
              </a:rPr>
              <a:t>wkavanaugh@csisd.org</a:t>
            </a:r>
            <a:r>
              <a:rPr lang="en-US" sz="2000" b="1">
                <a:solidFill>
                  <a:schemeClr val="lt1"/>
                </a:solidFill>
              </a:rPr>
              <a:t> 	</a:t>
            </a:r>
            <a:endParaRPr sz="2000" b="1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David Hall</a:t>
            </a:r>
            <a:r>
              <a:rPr lang="en-US" sz="2000" b="1">
                <a:solidFill>
                  <a:schemeClr val="lt1"/>
                </a:solidFill>
              </a:rPr>
              <a:t>- Safeties, Track </a:t>
            </a:r>
            <a:r>
              <a:rPr lang="en-US" sz="2000" b="1" u="sng">
                <a:solidFill>
                  <a:schemeClr val="hlink"/>
                </a:solidFill>
                <a:hlinkClick r:id="rId5"/>
              </a:rPr>
              <a:t>dhall@csisd.org</a:t>
            </a:r>
            <a:r>
              <a:rPr lang="en-US" sz="2000" b="1">
                <a:solidFill>
                  <a:schemeClr val="lt1"/>
                </a:solidFill>
              </a:rPr>
              <a:t>                               </a:t>
            </a:r>
            <a:r>
              <a:rPr lang="en-US" sz="2000" b="1" u="sng">
                <a:solidFill>
                  <a:schemeClr val="lt1"/>
                </a:solidFill>
              </a:rPr>
              <a:t>    </a:t>
            </a:r>
            <a:r>
              <a:rPr lang="en-US" sz="2000" b="1">
                <a:solidFill>
                  <a:schemeClr val="lt1"/>
                </a:solidFill>
              </a:rPr>
              <a:t>               </a:t>
            </a:r>
            <a:endParaRPr sz="2000" b="1" u="sng">
              <a:solidFill>
                <a:schemeClr val="lt1"/>
              </a:solidFill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Donn Miller</a:t>
            </a:r>
            <a:r>
              <a:rPr lang="en-US" sz="2000" b="1">
                <a:solidFill>
                  <a:schemeClr val="lt1"/>
                </a:solidFill>
              </a:rPr>
              <a:t>- Corners, Head Powerlifting.  </a:t>
            </a:r>
            <a:r>
              <a:rPr lang="en-US" sz="2000" b="1" u="sng">
                <a:solidFill>
                  <a:schemeClr val="hlink"/>
                </a:solidFill>
                <a:hlinkClick r:id="rId6"/>
              </a:rPr>
              <a:t>dmiller@csisd.org</a:t>
            </a:r>
            <a:r>
              <a:rPr lang="en-US" sz="2000" b="1">
                <a:solidFill>
                  <a:schemeClr val="lt1"/>
                </a:solidFill>
              </a:rPr>
              <a:t> </a:t>
            </a:r>
            <a:endParaRPr sz="2000" b="1">
              <a:solidFill>
                <a:schemeClr val="lt1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Lee Soltis</a:t>
            </a:r>
            <a:r>
              <a:rPr lang="en-US" sz="2000" b="1">
                <a:solidFill>
                  <a:schemeClr val="lt1"/>
                </a:solidFill>
              </a:rPr>
              <a:t>- Defensive Line, Head Girls Track.  </a:t>
            </a:r>
            <a:r>
              <a:rPr lang="en-US" sz="2000" b="1" u="sng">
                <a:solidFill>
                  <a:schemeClr val="hlink"/>
                </a:solidFill>
                <a:hlinkClick r:id="rId7"/>
              </a:rPr>
              <a:t>lesoltis@csisd.org</a:t>
            </a:r>
            <a:r>
              <a:rPr lang="en-US" sz="2000" b="1">
                <a:solidFill>
                  <a:schemeClr val="lt1"/>
                </a:solidFill>
              </a:rPr>
              <a:t> </a:t>
            </a:r>
            <a:endParaRPr sz="2000" b="1">
              <a:solidFill>
                <a:schemeClr val="lt1"/>
              </a:solidFill>
            </a:endParaRPr>
          </a:p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Anthony Moltz</a:t>
            </a:r>
            <a:r>
              <a:rPr lang="en-US" sz="2000" b="1">
                <a:solidFill>
                  <a:schemeClr val="lt1"/>
                </a:solidFill>
              </a:rPr>
              <a:t>- Defensive Line, Freshman, Powerlifting. </a:t>
            </a:r>
            <a:r>
              <a:rPr lang="en-US" sz="2000" b="1" u="sng">
                <a:solidFill>
                  <a:schemeClr val="hlink"/>
                </a:solidFill>
                <a:hlinkClick r:id="rId8"/>
              </a:rPr>
              <a:t>amoltz@csisd.org</a:t>
            </a:r>
            <a:r>
              <a:rPr lang="en-US" sz="2000" b="1">
                <a:solidFill>
                  <a:schemeClr val="lt1"/>
                </a:solidFill>
              </a:rPr>
              <a:t> </a:t>
            </a:r>
            <a:endParaRPr sz="2000" b="1">
              <a:solidFill>
                <a:schemeClr val="lt1"/>
              </a:solidFill>
            </a:endParaRPr>
          </a:p>
          <a:p>
            <a:pPr marL="22860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Jimmie Gilbert</a:t>
            </a:r>
            <a:r>
              <a:rPr lang="en-US" sz="2000" b="1">
                <a:solidFill>
                  <a:schemeClr val="lt1"/>
                </a:solidFill>
              </a:rPr>
              <a:t>- Linebackers, Head Freshman, Basketball. </a:t>
            </a:r>
            <a:r>
              <a:rPr lang="en-US" sz="2000" b="1" u="sng">
                <a:solidFill>
                  <a:schemeClr val="hlink"/>
                </a:solidFill>
                <a:hlinkClick r:id="rId9"/>
              </a:rPr>
              <a:t>jgilbert@csisd.org</a:t>
            </a:r>
            <a:r>
              <a:rPr lang="en-US" sz="2000" b="1">
                <a:solidFill>
                  <a:schemeClr val="lt1"/>
                </a:solidFill>
              </a:rPr>
              <a:t> </a:t>
            </a:r>
            <a:endParaRPr sz="2000" b="1">
              <a:solidFill>
                <a:schemeClr val="lt1"/>
              </a:solidFill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</a:endParaRPr>
          </a:p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 b="1" u="sng">
                <a:solidFill>
                  <a:schemeClr val="lt1"/>
                </a:solidFill>
              </a:rPr>
              <a:t>Michael Taylor</a:t>
            </a:r>
            <a:r>
              <a:rPr lang="en-US" sz="2000" b="1">
                <a:solidFill>
                  <a:schemeClr val="lt1"/>
                </a:solidFill>
              </a:rPr>
              <a:t>- Secondary, Freshman, Basketball</a:t>
            </a:r>
            <a:endParaRPr sz="2000" b="1">
              <a:solidFill>
                <a:schemeClr val="lt1"/>
              </a:solidFill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hlink"/>
                </a:solidFill>
                <a:hlinkClick r:id="rId10"/>
              </a:rPr>
              <a:t>mtaylor@csisd.org</a:t>
            </a:r>
            <a:r>
              <a:rPr lang="en-US" sz="2000" b="1">
                <a:solidFill>
                  <a:schemeClr val="lt1"/>
                </a:solidFill>
              </a:rPr>
              <a:t> . </a:t>
            </a:r>
            <a:endParaRPr sz="2000" b="1">
              <a:solidFill>
                <a:schemeClr val="lt1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sz="1200" b="1">
                <a:solidFill>
                  <a:schemeClr val="lt1"/>
                </a:solidFill>
              </a:rPr>
              <a:t>                     </a:t>
            </a:r>
            <a:endParaRPr sz="1600" b="1">
              <a:solidFill>
                <a:srgbClr val="FF0000"/>
              </a:solidFill>
            </a:endParaRPr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b="1"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2"/>
          </p:nvPr>
        </p:nvSpPr>
        <p:spPr>
          <a:xfrm>
            <a:off x="6096000" y="996150"/>
            <a:ext cx="5979000" cy="55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Brandon Schmidt</a:t>
            </a:r>
            <a:r>
              <a:rPr lang="en-US" sz="1900" b="1">
                <a:solidFill>
                  <a:schemeClr val="lt1"/>
                </a:solidFill>
              </a:rPr>
              <a:t>- Head Coach, Offensive Line.  </a:t>
            </a:r>
            <a:r>
              <a:rPr lang="en-US" sz="1900" b="1" u="sng">
                <a:solidFill>
                  <a:schemeClr val="hlink"/>
                </a:solidFill>
                <a:hlinkClick r:id="rId11"/>
              </a:rPr>
              <a:t>bschmidt@csisd.org</a:t>
            </a:r>
            <a:r>
              <a:rPr lang="en-US" sz="1900" b="1">
                <a:solidFill>
                  <a:schemeClr val="lt1"/>
                </a:solidFill>
              </a:rPr>
              <a:t> </a:t>
            </a:r>
            <a:endParaRPr sz="1900" b="1" u="sng">
              <a:solidFill>
                <a:schemeClr val="lt1"/>
              </a:solidFill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Gabriel Rodriguez</a:t>
            </a:r>
            <a:r>
              <a:rPr lang="en-US" sz="1900" b="1">
                <a:solidFill>
                  <a:schemeClr val="lt1"/>
                </a:solidFill>
              </a:rPr>
              <a:t>- Offensive Coordinator, QB’s, Head Track.  Academic Coordinator  </a:t>
            </a:r>
            <a:r>
              <a:rPr lang="en-US" sz="1900" b="1" u="sng">
                <a:solidFill>
                  <a:schemeClr val="hlink"/>
                </a:solidFill>
                <a:hlinkClick r:id="rId12"/>
              </a:rPr>
              <a:t>grodriguez@csisd.org</a:t>
            </a:r>
            <a:r>
              <a:rPr lang="en-US" sz="1900" b="1">
                <a:solidFill>
                  <a:schemeClr val="lt1"/>
                </a:solidFill>
              </a:rPr>
              <a:t>               </a:t>
            </a:r>
            <a:endParaRPr sz="1900" b="1">
              <a:solidFill>
                <a:schemeClr val="lt1"/>
              </a:solidFill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Aaron Edwards </a:t>
            </a:r>
            <a:r>
              <a:rPr lang="en-US" sz="1900" b="1">
                <a:solidFill>
                  <a:schemeClr val="lt1"/>
                </a:solidFill>
              </a:rPr>
              <a:t>-Receivers, JV, Baseball.</a:t>
            </a:r>
            <a:endParaRPr sz="3100"/>
          </a:p>
          <a:p>
            <a:pPr marL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900" b="1">
                <a:solidFill>
                  <a:schemeClr val="lt1"/>
                </a:solidFill>
              </a:rPr>
              <a:t>     </a:t>
            </a:r>
            <a:r>
              <a:rPr lang="en-US" sz="1900" b="1" u="sng">
                <a:solidFill>
                  <a:schemeClr val="hlink"/>
                </a:solidFill>
                <a:hlinkClick r:id="rId13"/>
              </a:rPr>
              <a:t>aedwards@csisd.org</a:t>
            </a:r>
            <a:r>
              <a:rPr lang="en-US" sz="1900" b="1">
                <a:solidFill>
                  <a:schemeClr val="lt1"/>
                </a:solidFill>
              </a:rPr>
              <a:t>          </a:t>
            </a:r>
            <a:endParaRPr sz="1900" b="1">
              <a:solidFill>
                <a:schemeClr val="lt1"/>
              </a:solidFill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Bart Harris</a:t>
            </a:r>
            <a:r>
              <a:rPr lang="en-US" sz="1900" b="1">
                <a:solidFill>
                  <a:schemeClr val="lt1"/>
                </a:solidFill>
              </a:rPr>
              <a:t>- Running backs, Head JV Coach, Basketball.                </a:t>
            </a:r>
            <a:r>
              <a:rPr lang="en-US" sz="1900" b="1" u="sng">
                <a:solidFill>
                  <a:schemeClr val="hlink"/>
                </a:solidFill>
                <a:hlinkClick r:id="rId14"/>
              </a:rPr>
              <a:t>bharris@csisd.org</a:t>
            </a:r>
            <a:r>
              <a:rPr lang="en-US" sz="1900" b="1">
                <a:solidFill>
                  <a:schemeClr val="lt1"/>
                </a:solidFill>
              </a:rPr>
              <a:t> </a:t>
            </a:r>
            <a:endParaRPr sz="1900" b="1">
              <a:solidFill>
                <a:schemeClr val="lt1"/>
              </a:solidFill>
            </a:endParaRPr>
          </a:p>
          <a:p>
            <a:pPr marL="228600" lvl="0" indent="-2349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Luke Calvert</a:t>
            </a:r>
            <a:r>
              <a:rPr lang="en-US" sz="1900" b="1">
                <a:solidFill>
                  <a:schemeClr val="lt1"/>
                </a:solidFill>
              </a:rPr>
              <a:t>- H backs, JV, Baseball.  </a:t>
            </a:r>
            <a:r>
              <a:rPr lang="en-US" sz="1900" b="1" u="sng">
                <a:solidFill>
                  <a:schemeClr val="hlink"/>
                </a:solidFill>
                <a:hlinkClick r:id="rId15"/>
              </a:rPr>
              <a:t>lukecalvert@csisd.org</a:t>
            </a:r>
            <a:r>
              <a:rPr lang="en-US" sz="1900" b="1">
                <a:solidFill>
                  <a:schemeClr val="lt1"/>
                </a:solidFill>
              </a:rPr>
              <a:t>                         </a:t>
            </a:r>
            <a:endParaRPr sz="1900" b="1">
              <a:solidFill>
                <a:schemeClr val="lt1"/>
              </a:solidFill>
            </a:endParaRPr>
          </a:p>
          <a:p>
            <a:pPr marL="228600" lvl="0" indent="-2349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BJ Burton</a:t>
            </a:r>
            <a:r>
              <a:rPr lang="en-US" sz="1900" b="1">
                <a:solidFill>
                  <a:schemeClr val="lt1"/>
                </a:solidFill>
              </a:rPr>
              <a:t>- QB’s/RB’s, Freshman, Baseball.  </a:t>
            </a:r>
            <a:r>
              <a:rPr lang="en-US" sz="1900" b="1" u="sng">
                <a:solidFill>
                  <a:schemeClr val="hlink"/>
                </a:solidFill>
                <a:hlinkClick r:id="rId16"/>
              </a:rPr>
              <a:t>wburton@csisd.org</a:t>
            </a:r>
            <a:r>
              <a:rPr lang="en-US" sz="1900" b="1">
                <a:solidFill>
                  <a:schemeClr val="lt1"/>
                </a:solidFill>
              </a:rPr>
              <a:t> </a:t>
            </a:r>
            <a:endParaRPr sz="1900" b="1">
              <a:solidFill>
                <a:schemeClr val="lt1"/>
              </a:solidFill>
            </a:endParaRPr>
          </a:p>
          <a:p>
            <a:pPr marL="228600" lvl="0" indent="-2349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Grant Uecker</a:t>
            </a:r>
            <a:r>
              <a:rPr lang="en-US" sz="1900" b="1">
                <a:solidFill>
                  <a:schemeClr val="lt1"/>
                </a:solidFill>
              </a:rPr>
              <a:t>- Receivers, Freshman, Wrestling.	       	                    </a:t>
            </a:r>
            <a:endParaRPr sz="19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</a:rPr>
              <a:t>    </a:t>
            </a:r>
            <a:r>
              <a:rPr lang="en-US" sz="1900" b="1" u="sng">
                <a:solidFill>
                  <a:schemeClr val="hlink"/>
                </a:solidFill>
                <a:hlinkClick r:id="rId17"/>
              </a:rPr>
              <a:t>guecker@csisd.org</a:t>
            </a:r>
            <a:r>
              <a:rPr lang="en-US" sz="1900" b="1">
                <a:solidFill>
                  <a:schemeClr val="lt1"/>
                </a:solidFill>
              </a:rPr>
              <a:t> </a:t>
            </a:r>
            <a:endParaRPr sz="1900" b="1">
              <a:solidFill>
                <a:schemeClr val="lt1"/>
              </a:solidFill>
            </a:endParaRPr>
          </a:p>
          <a:p>
            <a:pPr marL="228600" lvl="0" indent="-234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 b="1" u="sng">
                <a:solidFill>
                  <a:schemeClr val="lt1"/>
                </a:solidFill>
              </a:rPr>
              <a:t>Chris Collins</a:t>
            </a:r>
            <a:r>
              <a:rPr lang="en-US" sz="1900" b="1">
                <a:solidFill>
                  <a:schemeClr val="lt1"/>
                </a:solidFill>
              </a:rPr>
              <a:t>- Offensive Line, Freshman,  Softball.	 </a:t>
            </a:r>
            <a:r>
              <a:rPr lang="en-US" sz="1900" b="1" u="sng">
                <a:solidFill>
                  <a:schemeClr val="hlink"/>
                </a:solidFill>
                <a:hlinkClick r:id="rId18"/>
              </a:rPr>
              <a:t>ccollins@csisd.org</a:t>
            </a:r>
            <a:r>
              <a:rPr lang="en-US" sz="1900" b="1">
                <a:solidFill>
                  <a:schemeClr val="lt1"/>
                </a:solidFill>
              </a:rPr>
              <a:t> </a:t>
            </a:r>
            <a:endParaRPr sz="1900" b="1">
              <a:solidFill>
                <a:schemeClr val="lt1"/>
              </a:solidFill>
            </a:endParaRPr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>
            <a:spLocks noGrp="1"/>
          </p:cNvSpPr>
          <p:nvPr>
            <p:ph type="title"/>
          </p:nvPr>
        </p:nvSpPr>
        <p:spPr>
          <a:xfrm>
            <a:off x="838200" y="191250"/>
            <a:ext cx="10442700" cy="405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lt1"/>
                </a:solidFill>
              </a:rPr>
              <a:t>Freshman Weekly Schedule </a:t>
            </a:r>
            <a:r>
              <a:rPr lang="en-US" b="1" u="sng">
                <a:solidFill>
                  <a:srgbClr val="FF0000"/>
                </a:solidFill>
              </a:rPr>
              <a:t>PLAN B</a:t>
            </a:r>
            <a:endParaRPr b="1" u="sng">
              <a:solidFill>
                <a:srgbClr val="FF0000"/>
              </a:solidFill>
            </a:endParaRPr>
          </a:p>
        </p:txBody>
      </p:sp>
      <p:graphicFrame>
        <p:nvGraphicFramePr>
          <p:cNvPr id="306" name="Google Shape;306;p43"/>
          <p:cNvGraphicFramePr/>
          <p:nvPr/>
        </p:nvGraphicFramePr>
        <p:xfrm>
          <a:off x="968175" y="975288"/>
          <a:ext cx="10385625" cy="5478575"/>
        </p:xfrm>
        <a:graphic>
          <a:graphicData uri="http://schemas.openxmlformats.org/drawingml/2006/table">
            <a:tbl>
              <a:tblPr>
                <a:noFill/>
                <a:tableStyleId>{68581526-5098-4318-B945-14EA17D9ACC2}</a:tableStyleId>
              </a:tblPr>
              <a:tblGrid>
                <a:gridCol w="2077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71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4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Monday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Tuesday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Wednesday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Thursday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>
                          <a:solidFill>
                            <a:schemeClr val="lt1"/>
                          </a:solidFill>
                        </a:rPr>
                        <a:t>Friday</a:t>
                      </a:r>
                      <a:endParaRPr sz="24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6:15am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7:50am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Cover/Weights</a:t>
                      </a:r>
                      <a:endParaRPr sz="21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6:15am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7:50am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Cover/Weights</a:t>
                      </a:r>
                      <a:endParaRPr sz="21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6:15am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Cover/Practice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7:50am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Shower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&amp;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Breakfast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3:00pm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Cover/Position Meetings</a:t>
                      </a:r>
                      <a:endParaRPr sz="21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Walk Through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GAME DAY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Before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3:05pm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lt1"/>
                          </a:solidFill>
                        </a:rPr>
                        <a:t>Weights</a:t>
                      </a: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sng">
                          <a:solidFill>
                            <a:schemeClr val="lt1"/>
                          </a:solidFill>
                        </a:rPr>
                        <a:t>Tutorials After School if Necessary</a:t>
                      </a:r>
                      <a:endParaRPr sz="1800" b="1" u="sng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>
            <a:spLocks noGrp="1"/>
          </p:cNvSpPr>
          <p:nvPr>
            <p:ph type="title"/>
          </p:nvPr>
        </p:nvSpPr>
        <p:spPr>
          <a:xfrm>
            <a:off x="779925" y="25410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Football </a:t>
            </a: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Policies</a:t>
            </a:r>
            <a:r>
              <a:rPr lang="en-US" u="sng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and Contract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Parent Meeting Acknowledgement Form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19" name="Google Shape;3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5700" y="1580950"/>
            <a:ext cx="4862376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Consol High School Athletic Trainers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226950" y="1325700"/>
            <a:ext cx="10809900" cy="5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100"/>
              <a:buChar char="•"/>
            </a:pPr>
            <a:r>
              <a:rPr lang="en-US" sz="4100" b="1" u="sng">
                <a:solidFill>
                  <a:schemeClr val="lt1"/>
                </a:solidFill>
              </a:rPr>
              <a:t>Elli Dinkmeyer</a:t>
            </a:r>
            <a:r>
              <a:rPr lang="en-US" sz="4100" b="1">
                <a:solidFill>
                  <a:schemeClr val="lt1"/>
                </a:solidFill>
              </a:rPr>
              <a:t>- Licensed Athletic Trainer.  </a:t>
            </a:r>
            <a:r>
              <a:rPr lang="en-US" sz="4100" b="1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edinkmeyer@csisd.org</a:t>
            </a:r>
            <a:r>
              <a:rPr lang="en-US" sz="4100" b="1">
                <a:solidFill>
                  <a:schemeClr val="lt1"/>
                </a:solidFill>
              </a:rPr>
              <a:t> </a:t>
            </a:r>
            <a:endParaRPr sz="4100" b="1">
              <a:solidFill>
                <a:schemeClr val="lt1"/>
              </a:solidFill>
            </a:endParaRPr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100" b="1">
              <a:solidFill>
                <a:schemeClr val="lt1"/>
              </a:solidFill>
            </a:endParaRPr>
          </a:p>
          <a:p>
            <a:pPr marL="2286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100"/>
              <a:buChar char="•"/>
            </a:pPr>
            <a:r>
              <a:rPr lang="en-US" sz="4100" b="1" u="sng">
                <a:solidFill>
                  <a:schemeClr val="lt1"/>
                </a:solidFill>
              </a:rPr>
              <a:t>Deion Tolliver</a:t>
            </a:r>
            <a:r>
              <a:rPr lang="en-US" sz="4100" b="1">
                <a:solidFill>
                  <a:schemeClr val="lt1"/>
                </a:solidFill>
              </a:rPr>
              <a:t>- Licensed Athletic Trainer.   	 	             dtolliver@csisd.org</a:t>
            </a:r>
            <a:endParaRPr sz="41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100" b="1">
                <a:solidFill>
                  <a:schemeClr val="lt1"/>
                </a:solidFill>
              </a:rPr>
              <a:t> </a:t>
            </a:r>
            <a:endParaRPr sz="41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</a:rPr>
              <a:t>	          		                	               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838" y="76200"/>
            <a:ext cx="8950332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/>
        </p:nvSpPr>
        <p:spPr>
          <a:xfrm>
            <a:off x="6518875" y="222475"/>
            <a:ext cx="1937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82500" y="146700"/>
            <a:ext cx="1202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900"/>
            <a:ext cx="12179401" cy="675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Consol Football Mission Statement</a:t>
            </a:r>
            <a:endParaRPr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To Grow and Excel socially, academically, and athletically through the understanding of our 4 core values</a:t>
            </a:r>
            <a:endParaRPr sz="60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-1477792" y="231331"/>
            <a:ext cx="15147600" cy="101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>
                <a:solidFill>
                  <a:schemeClr val="lt1"/>
                </a:solidFill>
              </a:rPr>
              <a:t>CORE VALUES</a:t>
            </a:r>
            <a:endParaRPr sz="7500" b="1">
              <a:solidFill>
                <a:schemeClr val="lt1"/>
              </a:solidFill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637788" y="4678625"/>
            <a:ext cx="2579400" cy="18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SERVICE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TO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OTHERS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3601526" y="4678625"/>
            <a:ext cx="2579400" cy="18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HONOR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THE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TEAM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6630651" y="4678625"/>
            <a:ext cx="2579400" cy="18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BELIEF IN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THE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PROCESS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1"/>
          </p:nvPr>
        </p:nvSpPr>
        <p:spPr>
          <a:xfrm>
            <a:off x="9302376" y="4678625"/>
            <a:ext cx="2579400" cy="18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EXPECT 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EXCELLENCE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l="9629" r="16465"/>
          <a:stretch/>
        </p:blipFill>
        <p:spPr>
          <a:xfrm>
            <a:off x="3555362" y="1401625"/>
            <a:ext cx="2671724" cy="31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4">
            <a:alphaModFix/>
          </a:blip>
          <a:srcRect l="19325" r="6769"/>
          <a:stretch/>
        </p:blipFill>
        <p:spPr>
          <a:xfrm>
            <a:off x="6494375" y="1401625"/>
            <a:ext cx="2671724" cy="31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198" y="1554025"/>
            <a:ext cx="2448576" cy="312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6">
            <a:alphaModFix/>
          </a:blip>
          <a:srcRect t="17129" b="16425"/>
          <a:stretch/>
        </p:blipFill>
        <p:spPr>
          <a:xfrm>
            <a:off x="9433400" y="1430595"/>
            <a:ext cx="2579400" cy="3060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</a:rPr>
              <a:t>“DO YOUR JOB”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08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Love Your Teammates</a:t>
            </a:r>
            <a:endParaRPr sz="3500">
              <a:solidFill>
                <a:schemeClr val="lt1"/>
              </a:solidFill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Never Be Outworked</a:t>
            </a:r>
            <a:endParaRPr sz="3500">
              <a:solidFill>
                <a:schemeClr val="lt1"/>
              </a:solidFill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Have an Attack Mindset</a:t>
            </a:r>
            <a:endParaRPr sz="3500">
              <a:solidFill>
                <a:schemeClr val="lt1"/>
              </a:solidFill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Be Mentally and Physically Prepared</a:t>
            </a:r>
            <a:endParaRPr sz="3500">
              <a:solidFill>
                <a:schemeClr val="lt1"/>
              </a:solidFill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Char char="•"/>
            </a:pPr>
            <a:r>
              <a:rPr lang="en-US" sz="3500">
                <a:solidFill>
                  <a:schemeClr val="lt1"/>
                </a:solidFill>
              </a:rPr>
              <a:t>Play Smart</a:t>
            </a:r>
            <a:endParaRPr sz="3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1820</Words>
  <Application>Microsoft Macintosh PowerPoint</Application>
  <PresentationFormat>Custom</PresentationFormat>
  <Paragraphs>508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Anton</vt:lpstr>
      <vt:lpstr>Calibri</vt:lpstr>
      <vt:lpstr>EB Garamond</vt:lpstr>
      <vt:lpstr>Impact</vt:lpstr>
      <vt:lpstr>Office Theme</vt:lpstr>
      <vt:lpstr>PowerPoint Presentation</vt:lpstr>
      <vt:lpstr>A&amp;M Consolidated HS Administration</vt:lpstr>
      <vt:lpstr>Consol High School Football Staff</vt:lpstr>
      <vt:lpstr>Consol High School Athletic Trainers</vt:lpstr>
      <vt:lpstr>PowerPoint Presentation</vt:lpstr>
      <vt:lpstr>PowerPoint Presentation</vt:lpstr>
      <vt:lpstr>Consol Football Mission Statement</vt:lpstr>
      <vt:lpstr>CORE VALUES</vt:lpstr>
      <vt:lpstr>“DO YOUR JOB”</vt:lpstr>
      <vt:lpstr>Educational vs Entertainment Athletics</vt:lpstr>
      <vt:lpstr>What Does Success Look Like?</vt:lpstr>
      <vt:lpstr>PowerPoint Presentation</vt:lpstr>
      <vt:lpstr>PowerPoint Presentation</vt:lpstr>
      <vt:lpstr>PowerPoint Presentation</vt:lpstr>
      <vt:lpstr>PowerPoint Presentation</vt:lpstr>
      <vt:lpstr>Rank One Paperwork</vt:lpstr>
      <vt:lpstr>Previous Athletic Participation Form (PAPF)</vt:lpstr>
      <vt:lpstr>Injuries/Concussions</vt:lpstr>
      <vt:lpstr>Equipment</vt:lpstr>
      <vt:lpstr>Parent Communication</vt:lpstr>
      <vt:lpstr>RECRUITING</vt:lpstr>
      <vt:lpstr>Rules to Know</vt:lpstr>
      <vt:lpstr>Parent Do’s</vt:lpstr>
      <vt:lpstr>Parent Opportunities for Involvement</vt:lpstr>
      <vt:lpstr>Important Dates</vt:lpstr>
      <vt:lpstr>Two-A-Days Schedule (August 7-12)</vt:lpstr>
      <vt:lpstr>Varsity Weekly Schedule</vt:lpstr>
      <vt:lpstr>JV Weekly Schedule</vt:lpstr>
      <vt:lpstr>Freshman Weekly Schedule</vt:lpstr>
      <vt:lpstr>Freshman Weekly Schedule PLAN B</vt:lpstr>
      <vt:lpstr>Football Policies and Contract</vt:lpstr>
      <vt:lpstr>Parent Meeting Acknowledgement Form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Schmidt, Brandon</dc:creator>
  <cp:lastModifiedBy>Bjork Family Computer</cp:lastModifiedBy>
  <cp:revision>1</cp:revision>
  <dcterms:modified xsi:type="dcterms:W3CDTF">2023-08-05T01:36:24Z</dcterms:modified>
</cp:coreProperties>
</file>