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58" r:id="rId4"/>
    <p:sldId id="257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32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198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473D-41B7-43FB-AD65-2ADD7C6F373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167D8-5284-427A-A6FA-22EF5EBA2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4A9D-C0AA-5E81-0367-3867CF5A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C3332-FDE9-593F-ACA4-78965DA18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C5B37-042F-BC22-828D-E5F0572EC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9BBBF-FCF7-3F2A-CD1B-FAF5CDEA5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37BDE-FCE3-41C4-B976-0DC28743AC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D0F0D78-5633-D720-D503-E3511DDD6C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3538" y="5486400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F2BF0F-8FFC-DC53-4DF0-1308A606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5B357-F7A2-1FBE-99BA-9C6015E47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3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3F444-2E75-46E1-D212-87C0F85F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6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30579-FCCB-9858-1B3D-269BEA9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94DDCF-E1E7-BB8D-E02B-E0A3EE1B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A07D0-6704-0B4B-6DBD-0D508A61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0214A-1F29-B6FA-79F5-2F5E7001C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B270E-EE12-40A2-F7FA-4D8DF2EE3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CB06-1EA2-63EA-4CF4-CE47D76B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9F31E-BBD1-BE83-0A58-6DDCD813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7F45E-3D97-9C80-A187-0E63212B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6E80E-442F-4BA9-6846-EC803084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DC6D6-208C-BC5B-A8D9-DCDF0CE5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3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CDB3-CB80-4B55-AA7A-C57DCAC8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08" y="894110"/>
            <a:ext cx="5181735" cy="2534890"/>
          </a:xfrm>
        </p:spPr>
        <p:txBody>
          <a:bodyPr anchor="b">
            <a:noAutofit/>
          </a:bodyPr>
          <a:lstStyle>
            <a:lvl1pPr>
              <a:defRPr lang="en-US" sz="5400" b="1" kern="1200" spc="4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EFD46DF2-E81B-4E77-B06D-F09DC5853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D044CC36-2EFF-44B0-90A3-986DACB7E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AA3D090-A815-4AF9-88CE-94F0B7DD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98169C0-3B43-43E5-AC66-3B5B27A466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4905" y="3728425"/>
            <a:ext cx="5181735" cy="2534890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7F553A0-E179-4D32-97DB-0F36799679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0003" y="1856226"/>
            <a:ext cx="2040674" cy="2040674"/>
          </a:xfrm>
          <a:custGeom>
            <a:avLst/>
            <a:gdLst>
              <a:gd name="connsiteX0" fmla="*/ 1020337 w 2040674"/>
              <a:gd name="connsiteY0" fmla="*/ 0 h 2040674"/>
              <a:gd name="connsiteX1" fmla="*/ 2040674 w 2040674"/>
              <a:gd name="connsiteY1" fmla="*/ 1020337 h 2040674"/>
              <a:gd name="connsiteX2" fmla="*/ 1020337 w 2040674"/>
              <a:gd name="connsiteY2" fmla="*/ 2040674 h 2040674"/>
              <a:gd name="connsiteX3" fmla="*/ 0 w 2040674"/>
              <a:gd name="connsiteY3" fmla="*/ 1020337 h 2040674"/>
              <a:gd name="connsiteX4" fmla="*/ 1020337 w 2040674"/>
              <a:gd name="connsiteY4" fmla="*/ 0 h 20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BD1CE3-05F6-44F6-B6FB-EB60AB96BE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5160" y="0"/>
            <a:ext cx="2866840" cy="2925044"/>
          </a:xfrm>
          <a:custGeom>
            <a:avLst/>
            <a:gdLst>
              <a:gd name="connsiteX0" fmla="*/ 1437601 w 2866840"/>
              <a:gd name="connsiteY0" fmla="*/ 0 h 2925044"/>
              <a:gd name="connsiteX1" fmla="*/ 1488735 w 2866840"/>
              <a:gd name="connsiteY1" fmla="*/ 0 h 2925044"/>
              <a:gd name="connsiteX2" fmla="*/ 1612768 w 2866840"/>
              <a:gd name="connsiteY2" fmla="*/ 6263 h 2925044"/>
              <a:gd name="connsiteX3" fmla="*/ 2860554 w 2866840"/>
              <a:gd name="connsiteY3" fmla="*/ 1026775 h 2925044"/>
              <a:gd name="connsiteX4" fmla="*/ 2866840 w 2866840"/>
              <a:gd name="connsiteY4" fmla="*/ 1051223 h 2925044"/>
              <a:gd name="connsiteX5" fmla="*/ 2866840 w 2866840"/>
              <a:gd name="connsiteY5" fmla="*/ 1872530 h 2925044"/>
              <a:gd name="connsiteX6" fmla="*/ 2860554 w 2866840"/>
              <a:gd name="connsiteY6" fmla="*/ 1896978 h 2925044"/>
              <a:gd name="connsiteX7" fmla="*/ 1463168 w 2866840"/>
              <a:gd name="connsiteY7" fmla="*/ 2925044 h 2925044"/>
              <a:gd name="connsiteX8" fmla="*/ 0 w 2866840"/>
              <a:gd name="connsiteY8" fmla="*/ 1461877 h 2925044"/>
              <a:gd name="connsiteX9" fmla="*/ 1313568 w 2866840"/>
              <a:gd name="connsiteY9" fmla="*/ 6263 h 292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6562173-D9DF-4B80-B41C-B2366D8F2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5227" y="3267983"/>
            <a:ext cx="3726773" cy="3590017"/>
          </a:xfrm>
          <a:custGeom>
            <a:avLst/>
            <a:gdLst>
              <a:gd name="connsiteX0" fmla="*/ 2272751 w 3726773"/>
              <a:gd name="connsiteY0" fmla="*/ 0 h 3590017"/>
              <a:gd name="connsiteX1" fmla="*/ 3718432 w 3726773"/>
              <a:gd name="connsiteY1" fmla="*/ 518986 h 3590017"/>
              <a:gd name="connsiteX2" fmla="*/ 3726773 w 3726773"/>
              <a:gd name="connsiteY2" fmla="*/ 526567 h 3590017"/>
              <a:gd name="connsiteX3" fmla="*/ 3726773 w 3726773"/>
              <a:gd name="connsiteY3" fmla="*/ 3590017 h 3590017"/>
              <a:gd name="connsiteX4" fmla="*/ 422959 w 3726773"/>
              <a:gd name="connsiteY4" fmla="*/ 3590017 h 3590017"/>
              <a:gd name="connsiteX5" fmla="*/ 388150 w 3726773"/>
              <a:gd name="connsiteY5" fmla="*/ 3543469 h 3590017"/>
              <a:gd name="connsiteX6" fmla="*/ 0 w 3726773"/>
              <a:gd name="connsiteY6" fmla="*/ 2272752 h 3590017"/>
              <a:gd name="connsiteX7" fmla="*/ 2272751 w 3726773"/>
              <a:gd name="connsiteY7" fmla="*/ 0 h 35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773" h="3590017">
                <a:moveTo>
                  <a:pt x="2272751" y="0"/>
                </a:moveTo>
                <a:cubicBezTo>
                  <a:pt x="2821903" y="0"/>
                  <a:pt x="3325566" y="194765"/>
                  <a:pt x="3718432" y="518986"/>
                </a:cubicBezTo>
                <a:lnTo>
                  <a:pt x="3726773" y="526567"/>
                </a:lnTo>
                <a:lnTo>
                  <a:pt x="3726773" y="3590017"/>
                </a:lnTo>
                <a:lnTo>
                  <a:pt x="422959" y="3590017"/>
                </a:lnTo>
                <a:lnTo>
                  <a:pt x="388150" y="3543469"/>
                </a:lnTo>
                <a:cubicBezTo>
                  <a:pt x="143093" y="3180735"/>
                  <a:pt x="0" y="2743454"/>
                  <a:pt x="0" y="2272752"/>
                </a:cubicBezTo>
                <a:cubicBezTo>
                  <a:pt x="0" y="1017546"/>
                  <a:pt x="1017546" y="0"/>
                  <a:pt x="22727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CFE18B2-C456-4DF2-9D4C-6A9017A6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ABD619-DC62-4FA6-8ABC-122A5C4B4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8A21E-0201-405E-A386-7A39F8F82F4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301262" y="2182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6BABF-2A15-48FB-BA27-BC36B637FC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762668" y="4999038"/>
            <a:ext cx="33528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2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7C048-BE2D-2BF5-1891-DA31C7E3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5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D38E0-8891-A60C-D654-936ED4151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DD0EF-AD2D-EA66-6231-084205EC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2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DC5BB-838D-6E71-59B1-B217FF2F0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83537-750C-A6AC-A4A5-B7EDE145D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D6BAC-7090-AB68-2A09-FA036C61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FC788-A4EE-0459-5FD9-E9487E303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1ED84421-1BF4-49AC-B3A3-C7195523FE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7ACB1-9F00-160E-B0A9-A5DA5D4CE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5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45E5-CA84-4B87-AD9A-411F49C6ABE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F197247-3340-0DE0-7290-63C15ED8E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940"/>
            <a:ext cx="12192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17B9E-C80F-D715-2A11-1CCC27AB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1" y="185750"/>
            <a:ext cx="3789741" cy="3789741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33B21FB-7FE1-52E7-C5B4-3C9E82EA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04" y="0"/>
            <a:ext cx="7743996" cy="2594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0395CB-6A24-EFC7-5F42-8B5293248EDD}"/>
              </a:ext>
            </a:extLst>
          </p:cNvPr>
          <p:cNvSpPr/>
          <p:nvPr/>
        </p:nvSpPr>
        <p:spPr>
          <a:xfrm>
            <a:off x="5212644" y="3005995"/>
            <a:ext cx="63139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Hacer</a:t>
            </a:r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Negocios</a:t>
            </a:r>
          </a:p>
          <a:p>
            <a:pPr algn="ctr"/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en</a:t>
            </a:r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el</a:t>
            </a:r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Extranjero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178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110C-90B5-9103-891E-1AFB87C7F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6F203-3A20-D23D-B03A-7C74D9F59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240" y="1492156"/>
            <a:ext cx="8915400" cy="3777622"/>
          </a:xfrm>
        </p:spPr>
        <p:txBody>
          <a:bodyPr/>
          <a:lstStyle/>
          <a:p>
            <a:r>
              <a:rPr lang="en-US" dirty="0"/>
              <a:t>USA</a:t>
            </a:r>
          </a:p>
          <a:p>
            <a:pPr lvl="1"/>
            <a:r>
              <a:rPr lang="en-US" dirty="0"/>
              <a:t>¿Limited Liability Company?</a:t>
            </a:r>
          </a:p>
          <a:p>
            <a:pPr lvl="1"/>
            <a:r>
              <a:rPr lang="en-US" dirty="0"/>
              <a:t>Mexicana que se de </a:t>
            </a:r>
            <a:r>
              <a:rPr lang="en-US" dirty="0" err="1"/>
              <a:t>de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extranjero</a:t>
            </a:r>
            <a:endParaRPr lang="en-US" dirty="0"/>
          </a:p>
          <a:p>
            <a:pPr lvl="1"/>
            <a:r>
              <a:rPr lang="en-US" dirty="0"/>
              <a:t>C-CORPS</a:t>
            </a:r>
          </a:p>
          <a:p>
            <a:pPr lvl="2"/>
            <a:r>
              <a:rPr lang="en-US" dirty="0"/>
              <a:t>NEVADA</a:t>
            </a:r>
          </a:p>
          <a:p>
            <a:pPr lvl="2"/>
            <a:r>
              <a:rPr lang="en-US" dirty="0"/>
              <a:t>DELAWER</a:t>
            </a:r>
          </a:p>
          <a:p>
            <a:r>
              <a:rPr lang="en-US" dirty="0"/>
              <a:t>OTROS PAISES</a:t>
            </a:r>
          </a:p>
          <a:p>
            <a:pPr lvl="1"/>
            <a:r>
              <a:rPr lang="en-US" dirty="0"/>
              <a:t>Sociedad </a:t>
            </a:r>
            <a:r>
              <a:rPr lang="en-US" dirty="0" err="1"/>
              <a:t>Anónima</a:t>
            </a:r>
            <a:endParaRPr lang="en-US" dirty="0"/>
          </a:p>
          <a:p>
            <a:pPr lvl="2"/>
            <a:r>
              <a:rPr lang="en-US" dirty="0"/>
              <a:t>Cambio de </a:t>
            </a:r>
            <a:r>
              <a:rPr lang="en-US" dirty="0" err="1"/>
              <a:t>socios</a:t>
            </a:r>
            <a:endParaRPr lang="en-US" dirty="0"/>
          </a:p>
          <a:p>
            <a:pPr lvl="2"/>
            <a:r>
              <a:rPr lang="en-US" dirty="0" err="1"/>
              <a:t>Anonimidad</a:t>
            </a:r>
            <a:r>
              <a:rPr lang="en-US" dirty="0"/>
              <a:t> sin </a:t>
            </a:r>
            <a:r>
              <a:rPr lang="en-US" dirty="0" err="1"/>
              <a:t>registroBearer</a:t>
            </a:r>
            <a:r>
              <a:rPr lang="en-US" dirty="0"/>
              <a:t> Stockholders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4C2BB9-AABE-BD91-4D57-7A696E20E5ED}"/>
              </a:ext>
            </a:extLst>
          </p:cNvPr>
          <p:cNvSpPr/>
          <p:nvPr/>
        </p:nvSpPr>
        <p:spPr>
          <a:xfrm>
            <a:off x="1968240" y="415203"/>
            <a:ext cx="805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¿Que tipo de Empresa?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04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F41C9-D7E2-4820-CE88-DB7030035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E22EF3-59C2-1C50-A7BE-CFC8853F4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139" y="1581158"/>
            <a:ext cx="5302155" cy="3520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CA6BD1-1B2B-BC59-1494-D8E0AF4AFAE4}"/>
              </a:ext>
            </a:extLst>
          </p:cNvPr>
          <p:cNvSpPr/>
          <p:nvPr/>
        </p:nvSpPr>
        <p:spPr>
          <a:xfrm>
            <a:off x="6599164" y="517562"/>
            <a:ext cx="5367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Financiamiento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35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AE660-A0D1-1A54-2BF5-F84793B3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89F357-DEF0-6D58-580B-483F0CD7A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262" y="1430692"/>
            <a:ext cx="6538944" cy="4341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07C97D-9840-2597-09B0-EA0727993E93}"/>
              </a:ext>
            </a:extLst>
          </p:cNvPr>
          <p:cNvSpPr/>
          <p:nvPr/>
        </p:nvSpPr>
        <p:spPr>
          <a:xfrm>
            <a:off x="4257631" y="244607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BANCO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97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F8103-4F54-BC7C-57F5-6889810DD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9BCB02-50E7-EAC0-1B28-AD45C9D5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82" y="289079"/>
            <a:ext cx="6635030" cy="54293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76F751-D822-85BC-F971-7F087D694E14}"/>
              </a:ext>
            </a:extLst>
          </p:cNvPr>
          <p:cNvSpPr/>
          <p:nvPr/>
        </p:nvSpPr>
        <p:spPr>
          <a:xfrm>
            <a:off x="1296066" y="2025640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BANCO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83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0C661-8DB8-F712-4E76-C6AAB6E84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3E63E20A-C72D-0014-3840-F23DAC5D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4" y="501651"/>
            <a:ext cx="443472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5D65EF-1974-3DE3-DB7A-690D7288D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7" y="177349"/>
            <a:ext cx="3078733" cy="4718364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DD47945-F1AB-076B-5A57-EDCC4CF3D9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18" r="218"/>
          <a:stretch/>
        </p:blipFill>
        <p:spPr>
          <a:xfrm>
            <a:off x="3612274" y="1671944"/>
            <a:ext cx="2419003" cy="2468573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0EA4AEC-C807-3BBE-5B01-25F26308CD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L.C. Alfredo Bladinieres, MST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Info@consultoresgab.com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EBB3EF-4AA4-9888-4D96-976A250B8435}"/>
              </a:ext>
            </a:extLst>
          </p:cNvPr>
          <p:cNvSpPr/>
          <p:nvPr/>
        </p:nvSpPr>
        <p:spPr>
          <a:xfrm>
            <a:off x="6346217" y="4039470"/>
            <a:ext cx="3695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5559091515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7B8972D-310F-22F6-5281-D9DB07D5F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6851" y="3835114"/>
            <a:ext cx="1108154" cy="11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3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E345C-2803-3975-32DF-8830CBE82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70EC-2D00-4B47-B667-FB1F34D66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arriba</a:t>
            </a:r>
            <a:r>
              <a:rPr lang="en-US" dirty="0"/>
              <a:t> que las </a:t>
            </a:r>
            <a:r>
              <a:rPr lang="en-US" dirty="0" err="1"/>
              <a:t>leyes</a:t>
            </a:r>
            <a:r>
              <a:rPr lang="en-US" dirty="0"/>
              <a:t> </a:t>
            </a:r>
            <a:r>
              <a:rPr lang="en-US" dirty="0" err="1"/>
              <a:t>internas</a:t>
            </a:r>
            <a:r>
              <a:rPr lang="en-US" dirty="0"/>
              <a:t>,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diriá</a:t>
            </a:r>
            <a:r>
              <a:rPr lang="en-US" dirty="0"/>
              <a:t> que </a:t>
            </a:r>
            <a:r>
              <a:rPr lang="en-US" dirty="0" err="1"/>
              <a:t>arriba</a:t>
            </a:r>
            <a:r>
              <a:rPr lang="en-US" dirty="0"/>
              <a:t> de la </a:t>
            </a:r>
            <a:r>
              <a:rPr lang="en-US" dirty="0" err="1"/>
              <a:t>constitución</a:t>
            </a:r>
            <a:r>
              <a:rPr lang="en-US" dirty="0"/>
              <a:t>.</a:t>
            </a:r>
          </a:p>
          <a:p>
            <a:r>
              <a:rPr lang="en-US" dirty="0"/>
              <a:t>Ley Internacional	</a:t>
            </a:r>
          </a:p>
          <a:p>
            <a:pPr lvl="1"/>
            <a:r>
              <a:rPr lang="en-US" dirty="0"/>
              <a:t>Por </a:t>
            </a:r>
            <a:r>
              <a:rPr lang="en-US" dirty="0" err="1"/>
              <a:t>Tratados</a:t>
            </a:r>
            <a:endParaRPr lang="en-US" dirty="0"/>
          </a:p>
          <a:p>
            <a:pPr lvl="1"/>
            <a:r>
              <a:rPr lang="en-US" dirty="0"/>
              <a:t>Por </a:t>
            </a:r>
            <a:r>
              <a:rPr lang="en-US" dirty="0" err="1"/>
              <a:t>Jurisprudencia</a:t>
            </a:r>
            <a:endParaRPr lang="en-US" dirty="0"/>
          </a:p>
          <a:p>
            <a:pPr lvl="1"/>
            <a:r>
              <a:rPr lang="en-US" dirty="0"/>
              <a:t>Por </a:t>
            </a:r>
            <a:r>
              <a:rPr lang="en-US" dirty="0" err="1"/>
              <a:t>contrato</a:t>
            </a:r>
            <a:r>
              <a:rPr lang="en-US" dirty="0"/>
              <a:t> o </a:t>
            </a:r>
            <a:r>
              <a:rPr lang="en-US" dirty="0" err="1"/>
              <a:t>concesi</a:t>
            </a:r>
            <a:r>
              <a:rPr lang="es-MX" dirty="0" err="1"/>
              <a:t>ón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83AB58-7D89-DB8A-AB80-E177A513A1A5}"/>
              </a:ext>
            </a:extLst>
          </p:cNvPr>
          <p:cNvSpPr/>
          <p:nvPr/>
        </p:nvSpPr>
        <p:spPr>
          <a:xfrm>
            <a:off x="1746289" y="544858"/>
            <a:ext cx="9927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INVERSIONES GARANTIZADAS</a:t>
            </a:r>
          </a:p>
        </p:txBody>
      </p:sp>
    </p:spTree>
    <p:extLst>
      <p:ext uri="{BB962C8B-B14F-4D97-AF65-F5344CB8AC3E}">
        <p14:creationId xmlns:p14="http://schemas.microsoft.com/office/powerpoint/2010/main" val="294895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F6F4-8799-B52A-5D24-D0EF0EC51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0D4F12-069B-AC92-729D-6FF8375E6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1504" y="14040"/>
            <a:ext cx="9376014" cy="67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5AD4-6393-7B6A-B691-15D0D935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2108" y="1437564"/>
            <a:ext cx="4313864" cy="3777622"/>
          </a:xfrm>
        </p:spPr>
        <p:txBody>
          <a:bodyPr>
            <a:normAutofit/>
          </a:bodyPr>
          <a:lstStyle/>
          <a:p>
            <a:r>
              <a:rPr lang="en-US" dirty="0" err="1"/>
              <a:t>Inmuebles</a:t>
            </a:r>
            <a:endParaRPr lang="en-US" dirty="0"/>
          </a:p>
          <a:p>
            <a:pPr lvl="1"/>
            <a:r>
              <a:rPr lang="en-US" sz="1800" dirty="0"/>
              <a:t>Renta, Airbnb, </a:t>
            </a:r>
            <a:r>
              <a:rPr lang="en-US" sz="1800" dirty="0" err="1"/>
              <a:t>especulación</a:t>
            </a:r>
            <a:r>
              <a:rPr lang="en-US" sz="1800" dirty="0"/>
              <a:t>, etc.</a:t>
            </a:r>
          </a:p>
          <a:p>
            <a:pPr lvl="1"/>
            <a:r>
              <a:rPr lang="en-US" sz="1800" dirty="0" err="1"/>
              <a:t>Remodelación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Construcción</a:t>
            </a:r>
            <a:r>
              <a:rPr lang="en-US" sz="1800" dirty="0"/>
              <a:t>.</a:t>
            </a:r>
          </a:p>
          <a:p>
            <a:r>
              <a:rPr lang="en-US" dirty="0" err="1"/>
              <a:t>Muebles</a:t>
            </a:r>
            <a:endParaRPr lang="en-US" dirty="0"/>
          </a:p>
          <a:p>
            <a:pPr lvl="1"/>
            <a:r>
              <a:rPr lang="en-US" sz="1800" dirty="0" err="1"/>
              <a:t>Aviones</a:t>
            </a:r>
            <a:r>
              <a:rPr lang="en-US" sz="1800" dirty="0"/>
              <a:t> y </a:t>
            </a:r>
            <a:r>
              <a:rPr lang="en-US" sz="1800" dirty="0" err="1"/>
              <a:t>barcos</a:t>
            </a:r>
            <a:endParaRPr lang="en-US" sz="1800" dirty="0"/>
          </a:p>
          <a:p>
            <a:pPr lvl="1"/>
            <a:r>
              <a:rPr lang="en-US" sz="1800" dirty="0" err="1"/>
              <a:t>Acciones</a:t>
            </a:r>
            <a:r>
              <a:rPr lang="en-US" sz="1800" dirty="0"/>
              <a:t> u </a:t>
            </a:r>
            <a:r>
              <a:rPr lang="en-US" sz="1800" dirty="0" err="1"/>
              <a:t>obligaciones</a:t>
            </a:r>
            <a:endParaRPr lang="en-US" sz="1800" dirty="0"/>
          </a:p>
          <a:p>
            <a:r>
              <a:rPr lang="en-US" dirty="0"/>
              <a:t>En lo que sabes </a:t>
            </a:r>
            <a:r>
              <a:rPr lang="en-US" dirty="0" err="1"/>
              <a:t>hacer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empresa</a:t>
            </a:r>
            <a:endParaRPr lang="en-US" dirty="0"/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50261-A3B4-80B7-B255-6B28431F4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2" r="8445" b="-1"/>
          <a:stretch/>
        </p:blipFill>
        <p:spPr>
          <a:xfrm>
            <a:off x="7190747" y="2126222"/>
            <a:ext cx="4313864" cy="377762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792911-AF14-42E0-43FD-BFD0367CEC80}"/>
              </a:ext>
            </a:extLst>
          </p:cNvPr>
          <p:cNvSpPr/>
          <p:nvPr/>
        </p:nvSpPr>
        <p:spPr>
          <a:xfrm>
            <a:off x="2557268" y="346965"/>
            <a:ext cx="567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 que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invertir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505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C0825-B8AC-D0E4-F61C-53FD21EE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25F67-5435-E60B-D941-EF78AED6C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851" y="1540189"/>
            <a:ext cx="5422024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/>
              <a:t>Complicadas</a:t>
            </a:r>
            <a:r>
              <a:rPr lang="en-US" sz="1700" dirty="0"/>
              <a:t> y </a:t>
            </a:r>
            <a:r>
              <a:rPr lang="en-US" sz="1700" dirty="0" err="1"/>
              <a:t>difíciles</a:t>
            </a:r>
            <a:r>
              <a:rPr lang="en-US" sz="1700" dirty="0"/>
              <a:t> de </a:t>
            </a:r>
            <a:r>
              <a:rPr lang="en-US" sz="1700" dirty="0" err="1"/>
              <a:t>obtener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países</a:t>
            </a:r>
            <a:r>
              <a:rPr lang="en-US" sz="1700" dirty="0"/>
              <a:t> con </a:t>
            </a:r>
            <a:r>
              <a:rPr lang="en-US" sz="1700" dirty="0" err="1"/>
              <a:t>mucha</a:t>
            </a:r>
            <a:r>
              <a:rPr lang="en-US" sz="1700" dirty="0"/>
              <a:t> </a:t>
            </a:r>
            <a:r>
              <a:rPr lang="en-US" sz="1700" dirty="0" err="1"/>
              <a:t>demanda</a:t>
            </a: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1700" dirty="0" err="1"/>
              <a:t>Estados</a:t>
            </a:r>
            <a:r>
              <a:rPr lang="en-US" sz="1700" dirty="0"/>
              <a:t> Unidos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Visa de </a:t>
            </a:r>
            <a:r>
              <a:rPr lang="en-US" sz="1700" dirty="0" err="1"/>
              <a:t>Trabajo</a:t>
            </a:r>
            <a:r>
              <a:rPr lang="en-US" sz="1700" dirty="0"/>
              <a:t> </a:t>
            </a:r>
            <a:r>
              <a:rPr lang="en-US" sz="1700" dirty="0" err="1"/>
              <a:t>empleado</a:t>
            </a:r>
            <a:r>
              <a:rPr lang="en-US" sz="1700" dirty="0"/>
              <a:t> de </a:t>
            </a:r>
            <a:r>
              <a:rPr lang="en-US" sz="1700" dirty="0" err="1"/>
              <a:t>confianza</a:t>
            </a:r>
            <a:endParaRPr lang="en-US" sz="1700" dirty="0"/>
          </a:p>
          <a:p>
            <a:pPr lvl="2">
              <a:lnSpc>
                <a:spcPct val="90000"/>
              </a:lnSpc>
            </a:pPr>
            <a:r>
              <a:rPr lang="en-US" sz="1700" dirty="0"/>
              <a:t>Visa de </a:t>
            </a:r>
            <a:r>
              <a:rPr lang="en-US" sz="1700" dirty="0" err="1"/>
              <a:t>trabajadores</a:t>
            </a:r>
            <a:r>
              <a:rPr lang="en-US" sz="1700" dirty="0"/>
              <a:t> </a:t>
            </a:r>
            <a:r>
              <a:rPr lang="en-US" sz="1700" dirty="0" err="1"/>
              <a:t>vajo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USMCA (TN)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Visa de </a:t>
            </a:r>
            <a:r>
              <a:rPr lang="en-US" sz="1700" dirty="0" err="1"/>
              <a:t>inversionista</a:t>
            </a:r>
            <a:r>
              <a:rPr lang="en-US" sz="1700" dirty="0"/>
              <a:t> </a:t>
            </a:r>
            <a:r>
              <a:rPr lang="en-US" sz="1700" dirty="0" err="1"/>
              <a:t>más</a:t>
            </a:r>
            <a:r>
              <a:rPr lang="en-US" sz="1700" dirty="0"/>
              <a:t> de un </a:t>
            </a:r>
            <a:r>
              <a:rPr lang="en-US" sz="1700" dirty="0" err="1"/>
              <a:t>millón</a:t>
            </a:r>
            <a:r>
              <a:rPr lang="en-US" sz="1700" dirty="0"/>
              <a:t> de </a:t>
            </a:r>
            <a:r>
              <a:rPr lang="en-US" sz="1700" dirty="0" err="1"/>
              <a:t>dólares</a:t>
            </a:r>
            <a:r>
              <a:rPr lang="en-US" sz="1700" dirty="0"/>
              <a:t> y 5 </a:t>
            </a:r>
            <a:r>
              <a:rPr lang="en-US" sz="1700" dirty="0" err="1"/>
              <a:t>trabajadores</a:t>
            </a:r>
            <a:r>
              <a:rPr lang="en-US" sz="1700" dirty="0"/>
              <a:t> “E-2”</a:t>
            </a:r>
          </a:p>
          <a:p>
            <a:pPr lvl="1">
              <a:lnSpc>
                <a:spcPct val="90000"/>
              </a:lnSpc>
            </a:pPr>
            <a:r>
              <a:rPr lang="en-US" sz="1700" dirty="0" err="1"/>
              <a:t>España</a:t>
            </a:r>
            <a:r>
              <a:rPr lang="en-US" sz="1700" dirty="0"/>
              <a:t> </a:t>
            </a:r>
            <a:r>
              <a:rPr lang="en-US" sz="1700" dirty="0" err="1"/>
              <a:t>tiene</a:t>
            </a:r>
            <a:r>
              <a:rPr lang="en-US" sz="1700" dirty="0"/>
              <a:t> </a:t>
            </a:r>
            <a:r>
              <a:rPr lang="en-US" sz="1700" dirty="0" err="1"/>
              <a:t>una</a:t>
            </a:r>
            <a:r>
              <a:rPr lang="en-US" sz="1700" dirty="0"/>
              <a:t> visa de residencia que no </a:t>
            </a:r>
            <a:r>
              <a:rPr lang="en-US" sz="1700" dirty="0" err="1"/>
              <a:t>puedes</a:t>
            </a:r>
            <a:r>
              <a:rPr lang="en-US" sz="1700" dirty="0"/>
              <a:t> </a:t>
            </a:r>
            <a:r>
              <a:rPr lang="en-US" sz="1700" dirty="0" err="1"/>
              <a:t>trabajar</a:t>
            </a:r>
            <a:r>
              <a:rPr lang="en-US" sz="1700" dirty="0"/>
              <a:t>.</a:t>
            </a:r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CD0892-918B-4F05-EC29-4081231DDC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0085" y="1597918"/>
            <a:ext cx="4313238" cy="2424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5FBD74-1D8A-DE84-4AA2-4459F4187BE7}"/>
              </a:ext>
            </a:extLst>
          </p:cNvPr>
          <p:cNvSpPr/>
          <p:nvPr/>
        </p:nvSpPr>
        <p:spPr>
          <a:xfrm>
            <a:off x="2740750" y="319670"/>
            <a:ext cx="251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¿V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ISA?</a:t>
            </a:r>
          </a:p>
        </p:txBody>
      </p:sp>
    </p:spTree>
    <p:extLst>
      <p:ext uri="{BB962C8B-B14F-4D97-AF65-F5344CB8AC3E}">
        <p14:creationId xmlns:p14="http://schemas.microsoft.com/office/powerpoint/2010/main" val="238058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B7566-177F-081F-ADF2-8D92F1222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928E-689E-2F9C-341C-2FD8DDDC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366226" cy="1887078"/>
          </a:xfrm>
        </p:spPr>
        <p:txBody>
          <a:bodyPr/>
          <a:lstStyle/>
          <a:p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IMPUESTOS RESIDENTES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461D9-3014-657C-7838-065A718DB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81" y="1674685"/>
            <a:ext cx="6086901" cy="34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77BB-915F-FA74-4EAB-A1D6F5A5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48908-DEC4-5B5E-0CED-F3962476E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920" y="1674685"/>
            <a:ext cx="5135823" cy="3423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2F87B6-244C-694E-6AB2-1C292F37916F}"/>
              </a:ext>
            </a:extLst>
          </p:cNvPr>
          <p:cNvSpPr/>
          <p:nvPr/>
        </p:nvSpPr>
        <p:spPr>
          <a:xfrm>
            <a:off x="1923456" y="381084"/>
            <a:ext cx="9123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IMPUESTOS DONDE RESIDES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96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37AC-9702-7695-CA31-4D8838CE1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7ACC-3F32-203E-8772-24A29287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r>
              <a:rPr lang="en-US" dirty="0"/>
              <a:t>EMPRESA</a:t>
            </a:r>
          </a:p>
          <a:p>
            <a:pPr lvl="1"/>
            <a:r>
              <a:rPr lang="en-US" sz="1800" dirty="0"/>
              <a:t>Mexicana que se de </a:t>
            </a:r>
            <a:r>
              <a:rPr lang="en-US" sz="1800" dirty="0" err="1"/>
              <a:t>de</a:t>
            </a:r>
            <a:r>
              <a:rPr lang="en-US" sz="1800" dirty="0"/>
              <a:t> </a:t>
            </a:r>
            <a:r>
              <a:rPr lang="en-US" sz="1800" dirty="0" err="1"/>
              <a:t>alta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extranjero</a:t>
            </a:r>
            <a:endParaRPr lang="en-US" sz="1800" dirty="0"/>
          </a:p>
          <a:p>
            <a:pPr lvl="1"/>
            <a:r>
              <a:rPr lang="en-US" sz="1800" dirty="0" err="1"/>
              <a:t>Extranjera</a:t>
            </a:r>
            <a:r>
              <a:rPr lang="en-US" sz="1800" dirty="0"/>
              <a:t> con </a:t>
            </a:r>
            <a:r>
              <a:rPr lang="en-US" sz="1800" dirty="0" err="1"/>
              <a:t>accionistas</a:t>
            </a:r>
            <a:r>
              <a:rPr lang="en-US" sz="1800" dirty="0"/>
              <a:t> </a:t>
            </a:r>
            <a:r>
              <a:rPr lang="en-US" sz="1800" dirty="0" err="1"/>
              <a:t>mexicanos</a:t>
            </a:r>
            <a:endParaRPr lang="en-US" sz="1800" dirty="0"/>
          </a:p>
          <a:p>
            <a:r>
              <a:rPr lang="en-US" dirty="0"/>
              <a:t>IMPUESTOS</a:t>
            </a:r>
          </a:p>
          <a:p>
            <a:pPr lvl="1"/>
            <a:r>
              <a:rPr lang="en-US" sz="1800" dirty="0"/>
              <a:t>No hay doble </a:t>
            </a:r>
            <a:r>
              <a:rPr lang="en-US" sz="1800" dirty="0" err="1"/>
              <a:t>tributación</a:t>
            </a:r>
            <a:endParaRPr lang="en-US" sz="1800" dirty="0"/>
          </a:p>
          <a:p>
            <a:pPr lvl="2"/>
            <a:r>
              <a:rPr lang="en-US" sz="1800" dirty="0"/>
              <a:t>México </a:t>
            </a:r>
            <a:r>
              <a:rPr lang="en-US" sz="1800" dirty="0" err="1"/>
              <a:t>tiene</a:t>
            </a:r>
            <a:r>
              <a:rPr lang="en-US" sz="1800" dirty="0"/>
              <a:t> 74 </a:t>
            </a:r>
            <a:r>
              <a:rPr lang="en-US" sz="1800" dirty="0" err="1"/>
              <a:t>tratados</a:t>
            </a:r>
            <a:endParaRPr lang="en-US" sz="1800" dirty="0"/>
          </a:p>
          <a:p>
            <a:pPr lvl="2"/>
            <a:r>
              <a:rPr lang="en-US" sz="1800" dirty="0"/>
              <a:t>Evita doble </a:t>
            </a:r>
            <a:r>
              <a:rPr lang="en-US" sz="1800" dirty="0" err="1"/>
              <a:t>tributación</a:t>
            </a:r>
            <a:r>
              <a:rPr lang="en-US" sz="1800" dirty="0"/>
              <a:t>, reduce </a:t>
            </a:r>
            <a:r>
              <a:rPr lang="en-US" sz="1800" dirty="0" err="1"/>
              <a:t>retenciones</a:t>
            </a:r>
            <a:r>
              <a:rPr lang="en-US" sz="1800" dirty="0"/>
              <a:t> y da Certeza </a:t>
            </a:r>
            <a:r>
              <a:rPr lang="en-US" sz="1800" dirty="0" err="1"/>
              <a:t>jurídica</a:t>
            </a:r>
            <a:endParaRPr lang="en-US" sz="1800" dirty="0"/>
          </a:p>
          <a:p>
            <a:pPr lvl="2"/>
            <a:r>
              <a:rPr lang="en-US" sz="1800" dirty="0"/>
              <a:t>Si </a:t>
            </a:r>
            <a:r>
              <a:rPr lang="en-US" sz="1800" dirty="0" err="1"/>
              <a:t>trabajas</a:t>
            </a:r>
            <a:r>
              <a:rPr lang="en-US" sz="1800" dirty="0"/>
              <a:t> 6 meses </a:t>
            </a: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n-US" sz="1800" dirty="0" err="1"/>
              <a:t>excento</a:t>
            </a:r>
            <a:r>
              <a:rPr lang="en-US" sz="1800" dirty="0"/>
              <a:t> de </a:t>
            </a:r>
            <a:r>
              <a:rPr lang="en-US" sz="1800" dirty="0" err="1"/>
              <a:t>retención</a:t>
            </a:r>
            <a:r>
              <a:rPr lang="en-US" sz="1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7B18A-1B4D-F7A5-2AB4-CAEAFCFD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6" y="1528549"/>
            <a:ext cx="5800820" cy="3562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DD610B-EF33-9A45-317A-F8875F7CFCE2}"/>
              </a:ext>
            </a:extLst>
          </p:cNvPr>
          <p:cNvSpPr/>
          <p:nvPr/>
        </p:nvSpPr>
        <p:spPr>
          <a:xfrm>
            <a:off x="1983122" y="230959"/>
            <a:ext cx="9440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Empresas no necesitan visa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42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8406A-4947-9E1C-75C2-D7E7F6954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BC07D1-2E41-4E2E-2A59-4ED3FBA29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626" y="1683224"/>
            <a:ext cx="4110305" cy="3778250"/>
          </a:xfrm>
        </p:spPr>
      </p:pic>
      <p:pic>
        <p:nvPicPr>
          <p:cNvPr id="9" name="Picture 8" descr="A diagram of tax reforms">
            <a:extLst>
              <a:ext uri="{FF2B5EF4-FFF2-40B4-BE49-F238E27FC236}">
                <a16:creationId xmlns:a16="http://schemas.microsoft.com/office/drawing/2014/main" id="{B8229DDB-8B6F-31BC-D124-0BB3F8250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4124"/>
            <a:ext cx="5417151" cy="3045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1755F0-2AC9-884F-7804-A7877143FFFD}"/>
              </a:ext>
            </a:extLst>
          </p:cNvPr>
          <p:cNvSpPr/>
          <p:nvPr/>
        </p:nvSpPr>
        <p:spPr>
          <a:xfrm>
            <a:off x="2817332" y="333317"/>
            <a:ext cx="5615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Double</a:t>
            </a:r>
            <a:r>
              <a:rPr lang="es-MX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MX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Taxation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9925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" id="{20B1B0AE-39D1-4D99-9D50-432A8DD4CAFD}" vid="{55DE6E33-C640-493D-BEAD-1382DE4217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234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IMPUESTOS RESIDENTES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alfredo bladinieres</dc:creator>
  <cp:lastModifiedBy>alfredo bladinieres</cp:lastModifiedBy>
  <cp:revision>5</cp:revision>
  <dcterms:created xsi:type="dcterms:W3CDTF">2025-02-09T01:42:55Z</dcterms:created>
  <dcterms:modified xsi:type="dcterms:W3CDTF">2025-02-09T03:12:50Z</dcterms:modified>
</cp:coreProperties>
</file>