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23"/>
  </p:notesMasterIdLst>
  <p:sldIdLst>
    <p:sldId id="267" r:id="rId2"/>
    <p:sldId id="256" r:id="rId3"/>
    <p:sldId id="581" r:id="rId4"/>
    <p:sldId id="259" r:id="rId5"/>
    <p:sldId id="266" r:id="rId6"/>
    <p:sldId id="586" r:id="rId7"/>
    <p:sldId id="587" r:id="rId8"/>
    <p:sldId id="268" r:id="rId9"/>
    <p:sldId id="261" r:id="rId10"/>
    <p:sldId id="264" r:id="rId11"/>
    <p:sldId id="257" r:id="rId12"/>
    <p:sldId id="585" r:id="rId13"/>
    <p:sldId id="260" r:id="rId14"/>
    <p:sldId id="262" r:id="rId15"/>
    <p:sldId id="263" r:id="rId16"/>
    <p:sldId id="269" r:id="rId17"/>
    <p:sldId id="582" r:id="rId18"/>
    <p:sldId id="588" r:id="rId19"/>
    <p:sldId id="584" r:id="rId20"/>
    <p:sldId id="590" r:id="rId21"/>
    <p:sldId id="58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43" autoAdjust="0"/>
    <p:restoredTop sz="93689"/>
  </p:normalViewPr>
  <p:slideViewPr>
    <p:cSldViewPr snapToGrid="0">
      <p:cViewPr varScale="1">
        <p:scale>
          <a:sx n="103" d="100"/>
          <a:sy n="103" d="100"/>
        </p:scale>
        <p:origin x="208" y="360"/>
      </p:cViewPr>
      <p:guideLst/>
    </p:cSldViewPr>
  </p:slideViewPr>
  <p:notesTextViewPr>
    <p:cViewPr>
      <p:scale>
        <a:sx n="1" d="1"/>
        <a:sy n="1" d="1"/>
      </p:scale>
      <p:origin x="0" y="0"/>
    </p:cViewPr>
  </p:notesTextViewPr>
  <p:sorterViewPr>
    <p:cViewPr>
      <p:scale>
        <a:sx n="100" d="100"/>
        <a:sy n="100" d="100"/>
      </p:scale>
      <p:origin x="0" y="-5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padian\Desktop\Documents\personal\Glen%20Ellen\SDC%20traffic%20analysis\SAFE%20rollout\Bus%20Speed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baseline="0" dirty="0"/>
              <a:t>Velocity on Arnold Drive Southbound</a:t>
            </a:r>
            <a:endParaRPr lang="en-US" sz="24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0000983482390168E-2"/>
          <c:y val="7.979629629629631E-2"/>
          <c:w val="0.93357993961879848"/>
          <c:h val="0.80462613006707495"/>
        </c:manualLayout>
      </c:layout>
      <c:lineChart>
        <c:grouping val="standard"/>
        <c:varyColors val="0"/>
        <c:ser>
          <c:idx val="1"/>
          <c:order val="0"/>
          <c:tx>
            <c:strRef>
              <c:f>Sheet1!$B$2</c:f>
              <c:strCache>
                <c:ptCount val="1"/>
                <c:pt idx="0">
                  <c:v>Base</c:v>
                </c:pt>
              </c:strCache>
            </c:strRef>
          </c:tx>
          <c:spPr>
            <a:ln w="28575" cap="rnd">
              <a:solidFill>
                <a:schemeClr val="accent6"/>
              </a:solidFill>
              <a:round/>
            </a:ln>
            <a:effectLst/>
          </c:spPr>
          <c:marker>
            <c:symbol val="none"/>
          </c:marker>
          <c:cat>
            <c:numRef>
              <c:f>Sheet1!$A$5:$A$91</c:f>
              <c:numCache>
                <c:formatCode>General</c:formatCode>
                <c:ptCount val="87"/>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pt idx="24">
                  <c:v>125</c:v>
                </c:pt>
                <c:pt idx="25">
                  <c:v>130</c:v>
                </c:pt>
                <c:pt idx="26">
                  <c:v>135</c:v>
                </c:pt>
                <c:pt idx="27">
                  <c:v>140</c:v>
                </c:pt>
                <c:pt idx="28">
                  <c:v>145</c:v>
                </c:pt>
                <c:pt idx="29">
                  <c:v>150</c:v>
                </c:pt>
                <c:pt idx="30">
                  <c:v>155</c:v>
                </c:pt>
                <c:pt idx="31">
                  <c:v>160</c:v>
                </c:pt>
                <c:pt idx="32">
                  <c:v>165</c:v>
                </c:pt>
                <c:pt idx="33">
                  <c:v>170</c:v>
                </c:pt>
                <c:pt idx="34">
                  <c:v>175</c:v>
                </c:pt>
                <c:pt idx="35">
                  <c:v>180</c:v>
                </c:pt>
                <c:pt idx="36">
                  <c:v>185</c:v>
                </c:pt>
                <c:pt idx="37">
                  <c:v>190</c:v>
                </c:pt>
                <c:pt idx="38">
                  <c:v>195</c:v>
                </c:pt>
                <c:pt idx="39">
                  <c:v>200</c:v>
                </c:pt>
                <c:pt idx="40">
                  <c:v>205</c:v>
                </c:pt>
                <c:pt idx="41">
                  <c:v>210</c:v>
                </c:pt>
                <c:pt idx="42">
                  <c:v>215</c:v>
                </c:pt>
                <c:pt idx="43">
                  <c:v>220</c:v>
                </c:pt>
                <c:pt idx="44">
                  <c:v>225</c:v>
                </c:pt>
                <c:pt idx="45">
                  <c:v>230</c:v>
                </c:pt>
                <c:pt idx="46">
                  <c:v>235</c:v>
                </c:pt>
                <c:pt idx="47">
                  <c:v>240</c:v>
                </c:pt>
                <c:pt idx="48">
                  <c:v>245</c:v>
                </c:pt>
                <c:pt idx="49">
                  <c:v>250</c:v>
                </c:pt>
                <c:pt idx="50">
                  <c:v>255</c:v>
                </c:pt>
                <c:pt idx="51">
                  <c:v>260</c:v>
                </c:pt>
                <c:pt idx="52">
                  <c:v>265</c:v>
                </c:pt>
                <c:pt idx="53">
                  <c:v>270</c:v>
                </c:pt>
                <c:pt idx="54">
                  <c:v>275</c:v>
                </c:pt>
                <c:pt idx="55">
                  <c:v>280</c:v>
                </c:pt>
                <c:pt idx="56">
                  <c:v>285</c:v>
                </c:pt>
                <c:pt idx="57">
                  <c:v>290</c:v>
                </c:pt>
                <c:pt idx="58">
                  <c:v>295</c:v>
                </c:pt>
                <c:pt idx="59">
                  <c:v>300</c:v>
                </c:pt>
                <c:pt idx="60">
                  <c:v>305</c:v>
                </c:pt>
                <c:pt idx="61">
                  <c:v>310</c:v>
                </c:pt>
                <c:pt idx="62">
                  <c:v>315</c:v>
                </c:pt>
                <c:pt idx="63">
                  <c:v>320</c:v>
                </c:pt>
                <c:pt idx="64">
                  <c:v>325</c:v>
                </c:pt>
                <c:pt idx="65">
                  <c:v>330</c:v>
                </c:pt>
                <c:pt idx="66">
                  <c:v>335</c:v>
                </c:pt>
                <c:pt idx="67">
                  <c:v>340</c:v>
                </c:pt>
                <c:pt idx="68">
                  <c:v>345</c:v>
                </c:pt>
                <c:pt idx="69">
                  <c:v>350</c:v>
                </c:pt>
                <c:pt idx="70">
                  <c:v>355</c:v>
                </c:pt>
                <c:pt idx="71">
                  <c:v>360</c:v>
                </c:pt>
                <c:pt idx="72">
                  <c:v>365</c:v>
                </c:pt>
                <c:pt idx="73">
                  <c:v>370</c:v>
                </c:pt>
                <c:pt idx="74">
                  <c:v>375</c:v>
                </c:pt>
                <c:pt idx="75">
                  <c:v>380</c:v>
                </c:pt>
                <c:pt idx="76">
                  <c:v>385</c:v>
                </c:pt>
                <c:pt idx="77">
                  <c:v>390</c:v>
                </c:pt>
                <c:pt idx="78">
                  <c:v>395</c:v>
                </c:pt>
                <c:pt idx="79">
                  <c:v>400</c:v>
                </c:pt>
                <c:pt idx="80">
                  <c:v>405</c:v>
                </c:pt>
                <c:pt idx="81">
                  <c:v>410</c:v>
                </c:pt>
                <c:pt idx="82">
                  <c:v>415</c:v>
                </c:pt>
                <c:pt idx="83">
                  <c:v>420</c:v>
                </c:pt>
                <c:pt idx="84">
                  <c:v>425</c:v>
                </c:pt>
                <c:pt idx="85">
                  <c:v>430</c:v>
                </c:pt>
                <c:pt idx="86">
                  <c:v>435</c:v>
                </c:pt>
              </c:numCache>
            </c:numRef>
          </c:cat>
          <c:val>
            <c:numRef>
              <c:f>Sheet1!$B$5:$B$73</c:f>
              <c:numCache>
                <c:formatCode>General</c:formatCode>
                <c:ptCount val="69"/>
                <c:pt idx="0">
                  <c:v>34.299999999999997</c:v>
                </c:pt>
                <c:pt idx="1">
                  <c:v>37.4</c:v>
                </c:pt>
                <c:pt idx="2">
                  <c:v>38.4</c:v>
                </c:pt>
                <c:pt idx="3">
                  <c:v>36.4</c:v>
                </c:pt>
                <c:pt idx="4">
                  <c:v>35.9</c:v>
                </c:pt>
                <c:pt idx="5">
                  <c:v>35.5</c:v>
                </c:pt>
                <c:pt idx="6">
                  <c:v>33.9</c:v>
                </c:pt>
                <c:pt idx="7">
                  <c:v>27.5</c:v>
                </c:pt>
                <c:pt idx="8">
                  <c:v>23.8</c:v>
                </c:pt>
                <c:pt idx="9">
                  <c:v>17.7</c:v>
                </c:pt>
                <c:pt idx="10">
                  <c:v>10.6</c:v>
                </c:pt>
                <c:pt idx="11">
                  <c:v>5.0999999999999996</c:v>
                </c:pt>
                <c:pt idx="12">
                  <c:v>5.2</c:v>
                </c:pt>
                <c:pt idx="13">
                  <c:v>4.3</c:v>
                </c:pt>
                <c:pt idx="14">
                  <c:v>4.2</c:v>
                </c:pt>
                <c:pt idx="15">
                  <c:v>5.2</c:v>
                </c:pt>
                <c:pt idx="16">
                  <c:v>2.2000000000000002</c:v>
                </c:pt>
                <c:pt idx="17">
                  <c:v>2.2999999999999998</c:v>
                </c:pt>
                <c:pt idx="18">
                  <c:v>2.1</c:v>
                </c:pt>
                <c:pt idx="19">
                  <c:v>1.9</c:v>
                </c:pt>
                <c:pt idx="20">
                  <c:v>1.9</c:v>
                </c:pt>
                <c:pt idx="21">
                  <c:v>1.7</c:v>
                </c:pt>
                <c:pt idx="22">
                  <c:v>2</c:v>
                </c:pt>
                <c:pt idx="23">
                  <c:v>2</c:v>
                </c:pt>
                <c:pt idx="24">
                  <c:v>2.2000000000000002</c:v>
                </c:pt>
                <c:pt idx="25">
                  <c:v>2.1</c:v>
                </c:pt>
                <c:pt idx="26">
                  <c:v>1.6</c:v>
                </c:pt>
                <c:pt idx="27">
                  <c:v>1.7</c:v>
                </c:pt>
                <c:pt idx="28">
                  <c:v>2.1</c:v>
                </c:pt>
                <c:pt idx="29">
                  <c:v>2.7</c:v>
                </c:pt>
                <c:pt idx="30">
                  <c:v>2.2999999999999998</c:v>
                </c:pt>
                <c:pt idx="31">
                  <c:v>4.0999999999999996</c:v>
                </c:pt>
                <c:pt idx="32">
                  <c:v>4.4000000000000004</c:v>
                </c:pt>
                <c:pt idx="33">
                  <c:v>3.6</c:v>
                </c:pt>
                <c:pt idx="34">
                  <c:v>3.3</c:v>
                </c:pt>
                <c:pt idx="35">
                  <c:v>5.5</c:v>
                </c:pt>
                <c:pt idx="36">
                  <c:v>2.4</c:v>
                </c:pt>
                <c:pt idx="37">
                  <c:v>5.0999999999999996</c:v>
                </c:pt>
                <c:pt idx="38">
                  <c:v>4.4000000000000004</c:v>
                </c:pt>
                <c:pt idx="39">
                  <c:v>4.8</c:v>
                </c:pt>
                <c:pt idx="40">
                  <c:v>9.4</c:v>
                </c:pt>
                <c:pt idx="41">
                  <c:v>6.3</c:v>
                </c:pt>
                <c:pt idx="42">
                  <c:v>5.2</c:v>
                </c:pt>
                <c:pt idx="43">
                  <c:v>5.5</c:v>
                </c:pt>
                <c:pt idx="44">
                  <c:v>4.7</c:v>
                </c:pt>
                <c:pt idx="45">
                  <c:v>11.9</c:v>
                </c:pt>
                <c:pt idx="46">
                  <c:v>10.3</c:v>
                </c:pt>
                <c:pt idx="47">
                  <c:v>12.8</c:v>
                </c:pt>
                <c:pt idx="48">
                  <c:v>12.7</c:v>
                </c:pt>
                <c:pt idx="49">
                  <c:v>10.3</c:v>
                </c:pt>
                <c:pt idx="50">
                  <c:v>5.9</c:v>
                </c:pt>
                <c:pt idx="51">
                  <c:v>12.5</c:v>
                </c:pt>
                <c:pt idx="52">
                  <c:v>15.4</c:v>
                </c:pt>
                <c:pt idx="53">
                  <c:v>10.6</c:v>
                </c:pt>
                <c:pt idx="54">
                  <c:v>14.5</c:v>
                </c:pt>
                <c:pt idx="55">
                  <c:v>12.6</c:v>
                </c:pt>
                <c:pt idx="56">
                  <c:v>7.3</c:v>
                </c:pt>
                <c:pt idx="57">
                  <c:v>13.2</c:v>
                </c:pt>
                <c:pt idx="58">
                  <c:v>18.899999999999999</c:v>
                </c:pt>
                <c:pt idx="59">
                  <c:v>23.2</c:v>
                </c:pt>
                <c:pt idx="60">
                  <c:v>24.4</c:v>
                </c:pt>
                <c:pt idx="61">
                  <c:v>7.2</c:v>
                </c:pt>
                <c:pt idx="62">
                  <c:v>13.8</c:v>
                </c:pt>
                <c:pt idx="63">
                  <c:v>26.9</c:v>
                </c:pt>
                <c:pt idx="64">
                  <c:v>30.8</c:v>
                </c:pt>
                <c:pt idx="65">
                  <c:v>40.4</c:v>
                </c:pt>
                <c:pt idx="66">
                  <c:v>40.799999999999997</c:v>
                </c:pt>
                <c:pt idx="67">
                  <c:v>40.799999999999997</c:v>
                </c:pt>
                <c:pt idx="68">
                  <c:v>40.799999999999997</c:v>
                </c:pt>
              </c:numCache>
            </c:numRef>
          </c:val>
          <c:smooth val="0"/>
          <c:extLst>
            <c:ext xmlns:c16="http://schemas.microsoft.com/office/drawing/2014/chart" uri="{C3380CC4-5D6E-409C-BE32-E72D297353CC}">
              <c16:uniqueId val="{00000000-A941-4AAA-B745-68A49AE32D3B}"/>
            </c:ext>
          </c:extLst>
        </c:ser>
        <c:ser>
          <c:idx val="5"/>
          <c:order val="1"/>
          <c:tx>
            <c:strRef>
              <c:f>Sheet1!$F$2</c:f>
              <c:strCache>
                <c:ptCount val="1"/>
                <c:pt idx="0">
                  <c:v>SDC</c:v>
                </c:pt>
              </c:strCache>
            </c:strRef>
          </c:tx>
          <c:spPr>
            <a:ln w="28575" cap="rnd">
              <a:solidFill>
                <a:schemeClr val="accent6"/>
              </a:solidFill>
              <a:prstDash val="sysDash"/>
              <a:round/>
            </a:ln>
            <a:effectLst/>
          </c:spPr>
          <c:marker>
            <c:symbol val="none"/>
          </c:marker>
          <c:cat>
            <c:numRef>
              <c:f>Sheet1!$A$5:$A$91</c:f>
              <c:numCache>
                <c:formatCode>General</c:formatCode>
                <c:ptCount val="87"/>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pt idx="24">
                  <c:v>125</c:v>
                </c:pt>
                <c:pt idx="25">
                  <c:v>130</c:v>
                </c:pt>
                <c:pt idx="26">
                  <c:v>135</c:v>
                </c:pt>
                <c:pt idx="27">
                  <c:v>140</c:v>
                </c:pt>
                <c:pt idx="28">
                  <c:v>145</c:v>
                </c:pt>
                <c:pt idx="29">
                  <c:v>150</c:v>
                </c:pt>
                <c:pt idx="30">
                  <c:v>155</c:v>
                </c:pt>
                <c:pt idx="31">
                  <c:v>160</c:v>
                </c:pt>
                <c:pt idx="32">
                  <c:v>165</c:v>
                </c:pt>
                <c:pt idx="33">
                  <c:v>170</c:v>
                </c:pt>
                <c:pt idx="34">
                  <c:v>175</c:v>
                </c:pt>
                <c:pt idx="35">
                  <c:v>180</c:v>
                </c:pt>
                <c:pt idx="36">
                  <c:v>185</c:v>
                </c:pt>
                <c:pt idx="37">
                  <c:v>190</c:v>
                </c:pt>
                <c:pt idx="38">
                  <c:v>195</c:v>
                </c:pt>
                <c:pt idx="39">
                  <c:v>200</c:v>
                </c:pt>
                <c:pt idx="40">
                  <c:v>205</c:v>
                </c:pt>
                <c:pt idx="41">
                  <c:v>210</c:v>
                </c:pt>
                <c:pt idx="42">
                  <c:v>215</c:v>
                </c:pt>
                <c:pt idx="43">
                  <c:v>220</c:v>
                </c:pt>
                <c:pt idx="44">
                  <c:v>225</c:v>
                </c:pt>
                <c:pt idx="45">
                  <c:v>230</c:v>
                </c:pt>
                <c:pt idx="46">
                  <c:v>235</c:v>
                </c:pt>
                <c:pt idx="47">
                  <c:v>240</c:v>
                </c:pt>
                <c:pt idx="48">
                  <c:v>245</c:v>
                </c:pt>
                <c:pt idx="49">
                  <c:v>250</c:v>
                </c:pt>
                <c:pt idx="50">
                  <c:v>255</c:v>
                </c:pt>
                <c:pt idx="51">
                  <c:v>260</c:v>
                </c:pt>
                <c:pt idx="52">
                  <c:v>265</c:v>
                </c:pt>
                <c:pt idx="53">
                  <c:v>270</c:v>
                </c:pt>
                <c:pt idx="54">
                  <c:v>275</c:v>
                </c:pt>
                <c:pt idx="55">
                  <c:v>280</c:v>
                </c:pt>
                <c:pt idx="56">
                  <c:v>285</c:v>
                </c:pt>
                <c:pt idx="57">
                  <c:v>290</c:v>
                </c:pt>
                <c:pt idx="58">
                  <c:v>295</c:v>
                </c:pt>
                <c:pt idx="59">
                  <c:v>300</c:v>
                </c:pt>
                <c:pt idx="60">
                  <c:v>305</c:v>
                </c:pt>
                <c:pt idx="61">
                  <c:v>310</c:v>
                </c:pt>
                <c:pt idx="62">
                  <c:v>315</c:v>
                </c:pt>
                <c:pt idx="63">
                  <c:v>320</c:v>
                </c:pt>
                <c:pt idx="64">
                  <c:v>325</c:v>
                </c:pt>
                <c:pt idx="65">
                  <c:v>330</c:v>
                </c:pt>
                <c:pt idx="66">
                  <c:v>335</c:v>
                </c:pt>
                <c:pt idx="67">
                  <c:v>340</c:v>
                </c:pt>
                <c:pt idx="68">
                  <c:v>345</c:v>
                </c:pt>
                <c:pt idx="69">
                  <c:v>350</c:v>
                </c:pt>
                <c:pt idx="70">
                  <c:v>355</c:v>
                </c:pt>
                <c:pt idx="71">
                  <c:v>360</c:v>
                </c:pt>
                <c:pt idx="72">
                  <c:v>365</c:v>
                </c:pt>
                <c:pt idx="73">
                  <c:v>370</c:v>
                </c:pt>
                <c:pt idx="74">
                  <c:v>375</c:v>
                </c:pt>
                <c:pt idx="75">
                  <c:v>380</c:v>
                </c:pt>
                <c:pt idx="76">
                  <c:v>385</c:v>
                </c:pt>
                <c:pt idx="77">
                  <c:v>390</c:v>
                </c:pt>
                <c:pt idx="78">
                  <c:v>395</c:v>
                </c:pt>
                <c:pt idx="79">
                  <c:v>400</c:v>
                </c:pt>
                <c:pt idx="80">
                  <c:v>405</c:v>
                </c:pt>
                <c:pt idx="81">
                  <c:v>410</c:v>
                </c:pt>
                <c:pt idx="82">
                  <c:v>415</c:v>
                </c:pt>
                <c:pt idx="83">
                  <c:v>420</c:v>
                </c:pt>
                <c:pt idx="84">
                  <c:v>425</c:v>
                </c:pt>
                <c:pt idx="85">
                  <c:v>430</c:v>
                </c:pt>
                <c:pt idx="86">
                  <c:v>435</c:v>
                </c:pt>
              </c:numCache>
            </c:numRef>
          </c:cat>
          <c:val>
            <c:numRef>
              <c:f>Sheet1!$F$5:$F$77</c:f>
              <c:numCache>
                <c:formatCode>General</c:formatCode>
                <c:ptCount val="73"/>
                <c:pt idx="0">
                  <c:v>34.5</c:v>
                </c:pt>
                <c:pt idx="1">
                  <c:v>36.5</c:v>
                </c:pt>
                <c:pt idx="2">
                  <c:v>38.4</c:v>
                </c:pt>
                <c:pt idx="3">
                  <c:v>36.5</c:v>
                </c:pt>
                <c:pt idx="4">
                  <c:v>36.299999999999997</c:v>
                </c:pt>
                <c:pt idx="5">
                  <c:v>35.700000000000003</c:v>
                </c:pt>
                <c:pt idx="6">
                  <c:v>30</c:v>
                </c:pt>
                <c:pt idx="7">
                  <c:v>21.2</c:v>
                </c:pt>
                <c:pt idx="8">
                  <c:v>11.8</c:v>
                </c:pt>
                <c:pt idx="9">
                  <c:v>11.9</c:v>
                </c:pt>
                <c:pt idx="10">
                  <c:v>8.4</c:v>
                </c:pt>
                <c:pt idx="11">
                  <c:v>4.7</c:v>
                </c:pt>
                <c:pt idx="12">
                  <c:v>4.0999999999999996</c:v>
                </c:pt>
                <c:pt idx="13">
                  <c:v>4.2</c:v>
                </c:pt>
                <c:pt idx="14">
                  <c:v>2.8</c:v>
                </c:pt>
                <c:pt idx="15">
                  <c:v>2.2999999999999998</c:v>
                </c:pt>
                <c:pt idx="16">
                  <c:v>1.7</c:v>
                </c:pt>
                <c:pt idx="17">
                  <c:v>1.7</c:v>
                </c:pt>
                <c:pt idx="18">
                  <c:v>1.4</c:v>
                </c:pt>
                <c:pt idx="19">
                  <c:v>1.4</c:v>
                </c:pt>
                <c:pt idx="20">
                  <c:v>1.3</c:v>
                </c:pt>
                <c:pt idx="21">
                  <c:v>1.3</c:v>
                </c:pt>
                <c:pt idx="22">
                  <c:v>1.4</c:v>
                </c:pt>
                <c:pt idx="23">
                  <c:v>1.2</c:v>
                </c:pt>
                <c:pt idx="24">
                  <c:v>1.2</c:v>
                </c:pt>
                <c:pt idx="25">
                  <c:v>1.3</c:v>
                </c:pt>
                <c:pt idx="26">
                  <c:v>1.3</c:v>
                </c:pt>
                <c:pt idx="27">
                  <c:v>1.5</c:v>
                </c:pt>
                <c:pt idx="28">
                  <c:v>1.7</c:v>
                </c:pt>
                <c:pt idx="29">
                  <c:v>1.6</c:v>
                </c:pt>
                <c:pt idx="30">
                  <c:v>1.5</c:v>
                </c:pt>
                <c:pt idx="31">
                  <c:v>1.6</c:v>
                </c:pt>
                <c:pt idx="32">
                  <c:v>2</c:v>
                </c:pt>
                <c:pt idx="33">
                  <c:v>2.2000000000000002</c:v>
                </c:pt>
                <c:pt idx="34">
                  <c:v>1.7</c:v>
                </c:pt>
                <c:pt idx="35">
                  <c:v>2.1</c:v>
                </c:pt>
                <c:pt idx="36">
                  <c:v>2.2999999999999998</c:v>
                </c:pt>
                <c:pt idx="37">
                  <c:v>3.3</c:v>
                </c:pt>
                <c:pt idx="38">
                  <c:v>3.5</c:v>
                </c:pt>
                <c:pt idx="39">
                  <c:v>2.8</c:v>
                </c:pt>
                <c:pt idx="40">
                  <c:v>2.8</c:v>
                </c:pt>
                <c:pt idx="41">
                  <c:v>3.3</c:v>
                </c:pt>
                <c:pt idx="42">
                  <c:v>3.6</c:v>
                </c:pt>
                <c:pt idx="43">
                  <c:v>3.1</c:v>
                </c:pt>
                <c:pt idx="44">
                  <c:v>3.6</c:v>
                </c:pt>
                <c:pt idx="45">
                  <c:v>2.1</c:v>
                </c:pt>
                <c:pt idx="46">
                  <c:v>2.7</c:v>
                </c:pt>
                <c:pt idx="47">
                  <c:v>3.4</c:v>
                </c:pt>
                <c:pt idx="48">
                  <c:v>2.8</c:v>
                </c:pt>
                <c:pt idx="49">
                  <c:v>3.5</c:v>
                </c:pt>
                <c:pt idx="50">
                  <c:v>5.0999999999999996</c:v>
                </c:pt>
                <c:pt idx="51">
                  <c:v>3.3</c:v>
                </c:pt>
                <c:pt idx="52">
                  <c:v>5.9</c:v>
                </c:pt>
                <c:pt idx="53">
                  <c:v>4.5999999999999996</c:v>
                </c:pt>
                <c:pt idx="54">
                  <c:v>6.7</c:v>
                </c:pt>
                <c:pt idx="55">
                  <c:v>9</c:v>
                </c:pt>
                <c:pt idx="56">
                  <c:v>4.8</c:v>
                </c:pt>
                <c:pt idx="57">
                  <c:v>10</c:v>
                </c:pt>
                <c:pt idx="58">
                  <c:v>5.6</c:v>
                </c:pt>
                <c:pt idx="59">
                  <c:v>13.2</c:v>
                </c:pt>
                <c:pt idx="60">
                  <c:v>12</c:v>
                </c:pt>
                <c:pt idx="61">
                  <c:v>18.5</c:v>
                </c:pt>
                <c:pt idx="62">
                  <c:v>15.7</c:v>
                </c:pt>
                <c:pt idx="63">
                  <c:v>17.600000000000001</c:v>
                </c:pt>
                <c:pt idx="64">
                  <c:v>21.4</c:v>
                </c:pt>
                <c:pt idx="65">
                  <c:v>22</c:v>
                </c:pt>
                <c:pt idx="66">
                  <c:v>28.6</c:v>
                </c:pt>
                <c:pt idx="67">
                  <c:v>32.799999999999997</c:v>
                </c:pt>
                <c:pt idx="68">
                  <c:v>37.299999999999997</c:v>
                </c:pt>
                <c:pt idx="69">
                  <c:v>37.700000000000003</c:v>
                </c:pt>
                <c:pt idx="70">
                  <c:v>37.700000000000003</c:v>
                </c:pt>
                <c:pt idx="71">
                  <c:v>40.799999999999997</c:v>
                </c:pt>
                <c:pt idx="72">
                  <c:v>40.799999999999997</c:v>
                </c:pt>
              </c:numCache>
            </c:numRef>
          </c:val>
          <c:smooth val="0"/>
          <c:extLst>
            <c:ext xmlns:c16="http://schemas.microsoft.com/office/drawing/2014/chart" uri="{C3380CC4-5D6E-409C-BE32-E72D297353CC}">
              <c16:uniqueId val="{00000001-A941-4AAA-B745-68A49AE32D3B}"/>
            </c:ext>
          </c:extLst>
        </c:ser>
        <c:dLbls>
          <c:showLegendKey val="0"/>
          <c:showVal val="0"/>
          <c:showCatName val="0"/>
          <c:showSerName val="0"/>
          <c:showPercent val="0"/>
          <c:showBubbleSize val="0"/>
        </c:dLbls>
        <c:smooth val="0"/>
        <c:axId val="1032360175"/>
        <c:axId val="1032359215"/>
      </c:lineChart>
      <c:catAx>
        <c:axId val="103236017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Minutes</a:t>
                </a:r>
                <a:r>
                  <a:rPr lang="en-US" baseline="0"/>
                  <a:t> from Evacuation Order</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032359215"/>
        <c:crosses val="autoZero"/>
        <c:auto val="1"/>
        <c:lblAlgn val="ctr"/>
        <c:lblOffset val="100"/>
        <c:noMultiLvlLbl val="0"/>
      </c:catAx>
      <c:valAx>
        <c:axId val="10323592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Speed</a:t>
                </a:r>
                <a:r>
                  <a:rPr lang="en-US" baseline="0"/>
                  <a:t> (mph)</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2360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'S-1'!$U$1</c:f>
          <c:strCache>
            <c:ptCount val="1"/>
            <c:pt idx="0">
              <c:v>ETE and Trip Generation 
Summer, Weekend, Midday
 (Scenarios 1, 3, and 5)</c:v>
            </c:pt>
          </c:strCache>
        </c:strRef>
      </c:tx>
      <c:layout>
        <c:manualLayout>
          <c:xMode val="edge"/>
          <c:yMode val="edge"/>
          <c:x val="4.489378210662693E-2"/>
          <c:y val="1.9135756654382715E-2"/>
        </c:manualLayout>
      </c:layout>
      <c:overlay val="0"/>
      <c:txPr>
        <a:bodyPr/>
        <a:lstStyle/>
        <a:p>
          <a:pPr>
            <a:defRPr sz="1400"/>
          </a:pPr>
          <a:endParaRPr lang="en-US"/>
        </a:p>
      </c:txPr>
    </c:title>
    <c:autoTitleDeleted val="0"/>
    <c:plotArea>
      <c:layout/>
      <c:scatterChart>
        <c:scatterStyle val="smoothMarker"/>
        <c:varyColors val="0"/>
        <c:ser>
          <c:idx val="1"/>
          <c:order val="0"/>
          <c:tx>
            <c:strRef>
              <c:f>'S-1'!$A$2:$S$2</c:f>
              <c:strCache>
                <c:ptCount val="1"/>
                <c:pt idx="0">
                  <c:v>Trip Generation</c:v>
                </c:pt>
              </c:strCache>
            </c:strRef>
          </c:tx>
          <c:spPr>
            <a:ln w="38100"/>
          </c:spPr>
          <c:marker>
            <c:symbol val="none"/>
          </c:marker>
          <c:xVal>
            <c:numRef>
              <c:f>'S-1'!$T$5:$T$18</c:f>
              <c:numCache>
                <c:formatCode>h:mm</c:formatCode>
                <c:ptCount val="14"/>
                <c:pt idx="0">
                  <c:v>0</c:v>
                </c:pt>
                <c:pt idx="1">
                  <c:v>1.0416666666666666E-2</c:v>
                </c:pt>
                <c:pt idx="2">
                  <c:v>2.0833333333333332E-2</c:v>
                </c:pt>
                <c:pt idx="3">
                  <c:v>3.125E-2</c:v>
                </c:pt>
                <c:pt idx="4">
                  <c:v>4.1666666666666664E-2</c:v>
                </c:pt>
                <c:pt idx="5">
                  <c:v>5.2083333333333336E-2</c:v>
                </c:pt>
                <c:pt idx="6">
                  <c:v>6.25E-2</c:v>
                </c:pt>
                <c:pt idx="7">
                  <c:v>7.2916666666666671E-2</c:v>
                </c:pt>
                <c:pt idx="8">
                  <c:v>8.3333333333333329E-2</c:v>
                </c:pt>
                <c:pt idx="9">
                  <c:v>0.10416666666666667</c:v>
                </c:pt>
                <c:pt idx="10">
                  <c:v>0.125</c:v>
                </c:pt>
                <c:pt idx="11">
                  <c:v>0.14583333333333334</c:v>
                </c:pt>
                <c:pt idx="12">
                  <c:v>0.16666666666666666</c:v>
                </c:pt>
                <c:pt idx="13">
                  <c:v>0.1875</c:v>
                </c:pt>
              </c:numCache>
            </c:numRef>
          </c:xVal>
          <c:yVal>
            <c:numRef>
              <c:f>'S-1'!$S$5:$S$18</c:f>
              <c:numCache>
                <c:formatCode>0.0%</c:formatCode>
                <c:ptCount val="14"/>
                <c:pt idx="0" formatCode="0%">
                  <c:v>0</c:v>
                </c:pt>
                <c:pt idx="1">
                  <c:v>1.9961419753086421E-2</c:v>
                </c:pt>
                <c:pt idx="2">
                  <c:v>6.0293209876543206E-2</c:v>
                </c:pt>
                <c:pt idx="3">
                  <c:v>0.16324845679012345</c:v>
                </c:pt>
                <c:pt idx="4">
                  <c:v>0.331820987654321</c:v>
                </c:pt>
                <c:pt idx="5">
                  <c:v>0.5129552469135803</c:v>
                </c:pt>
                <c:pt idx="6">
                  <c:v>0.6659104938271605</c:v>
                </c:pt>
                <c:pt idx="7">
                  <c:v>0.79053240740740738</c:v>
                </c:pt>
                <c:pt idx="8">
                  <c:v>0.86577160493827165</c:v>
                </c:pt>
                <c:pt idx="9">
                  <c:v>0.93691358024691362</c:v>
                </c:pt>
                <c:pt idx="10">
                  <c:v>0.98333333333333328</c:v>
                </c:pt>
                <c:pt idx="11">
                  <c:v>0.9937345679012346</c:v>
                </c:pt>
                <c:pt idx="12">
                  <c:v>0.99790123456790125</c:v>
                </c:pt>
                <c:pt idx="13">
                  <c:v>1</c:v>
                </c:pt>
              </c:numCache>
            </c:numRef>
          </c:yVal>
          <c:smooth val="1"/>
          <c:extLst>
            <c:ext xmlns:c16="http://schemas.microsoft.com/office/drawing/2014/chart" uri="{C3380CC4-5D6E-409C-BE32-E72D297353CC}">
              <c16:uniqueId val="{00000000-0F4B-40A1-8516-7A8D5B46C9D9}"/>
            </c:ext>
          </c:extLst>
        </c:ser>
        <c:ser>
          <c:idx val="0"/>
          <c:order val="1"/>
          <c:tx>
            <c:strRef>
              <c:f>'S-1'!$A$27:$C$27</c:f>
              <c:strCache>
                <c:ptCount val="1"/>
                <c:pt idx="0">
                  <c:v>ETE (Scenario 1)</c:v>
                </c:pt>
              </c:strCache>
            </c:strRef>
          </c:tx>
          <c:spPr>
            <a:ln w="38100"/>
          </c:spPr>
          <c:marker>
            <c:symbol val="none"/>
          </c:marker>
          <c:xVal>
            <c:numRef>
              <c:f>'S-1'!$D$29:$D$98</c:f>
              <c:numCache>
                <c:formatCode>h:mm</c:formatCode>
                <c:ptCount val="70"/>
                <c:pt idx="0">
                  <c:v>0</c:v>
                </c:pt>
                <c:pt idx="1">
                  <c:v>3.472222222222222E-3</c:v>
                </c:pt>
                <c:pt idx="2">
                  <c:v>6.9444444444444441E-3</c:v>
                </c:pt>
                <c:pt idx="3">
                  <c:v>1.0416666666666666E-2</c:v>
                </c:pt>
                <c:pt idx="4">
                  <c:v>1.3888888888888888E-2</c:v>
                </c:pt>
                <c:pt idx="5">
                  <c:v>1.7361111111111112E-2</c:v>
                </c:pt>
                <c:pt idx="6">
                  <c:v>2.0833333333333332E-2</c:v>
                </c:pt>
                <c:pt idx="7">
                  <c:v>2.4305555555555556E-2</c:v>
                </c:pt>
                <c:pt idx="8">
                  <c:v>2.7777777777777776E-2</c:v>
                </c:pt>
                <c:pt idx="9">
                  <c:v>3.125E-2</c:v>
                </c:pt>
                <c:pt idx="10">
                  <c:v>3.4722222222222224E-2</c:v>
                </c:pt>
                <c:pt idx="11">
                  <c:v>3.8194444444444448E-2</c:v>
                </c:pt>
                <c:pt idx="12">
                  <c:v>4.1666666666666664E-2</c:v>
                </c:pt>
                <c:pt idx="13">
                  <c:v>4.5138888888888888E-2</c:v>
                </c:pt>
                <c:pt idx="14">
                  <c:v>4.8611111111111112E-2</c:v>
                </c:pt>
                <c:pt idx="15">
                  <c:v>5.2083333333333336E-2</c:v>
                </c:pt>
                <c:pt idx="16">
                  <c:v>5.5555555555555552E-2</c:v>
                </c:pt>
                <c:pt idx="17">
                  <c:v>5.9027777777777776E-2</c:v>
                </c:pt>
                <c:pt idx="18">
                  <c:v>6.25E-2</c:v>
                </c:pt>
                <c:pt idx="19">
                  <c:v>6.5972222222222224E-2</c:v>
                </c:pt>
                <c:pt idx="20">
                  <c:v>6.9444444444444448E-2</c:v>
                </c:pt>
                <c:pt idx="21">
                  <c:v>7.2916666666666671E-2</c:v>
                </c:pt>
                <c:pt idx="22">
                  <c:v>7.6388888888888895E-2</c:v>
                </c:pt>
                <c:pt idx="23">
                  <c:v>7.9861111111111105E-2</c:v>
                </c:pt>
                <c:pt idx="24">
                  <c:v>8.3333333333333329E-2</c:v>
                </c:pt>
                <c:pt idx="25">
                  <c:v>8.6805555555555552E-2</c:v>
                </c:pt>
                <c:pt idx="26">
                  <c:v>9.0277777777777776E-2</c:v>
                </c:pt>
                <c:pt idx="27">
                  <c:v>9.375E-2</c:v>
                </c:pt>
                <c:pt idx="28">
                  <c:v>9.7222222222222224E-2</c:v>
                </c:pt>
                <c:pt idx="29">
                  <c:v>0.10069444444444445</c:v>
                </c:pt>
                <c:pt idx="30">
                  <c:v>0.10416666666666667</c:v>
                </c:pt>
                <c:pt idx="31">
                  <c:v>0.1076388888888889</c:v>
                </c:pt>
                <c:pt idx="32">
                  <c:v>0.1111111111111111</c:v>
                </c:pt>
                <c:pt idx="33">
                  <c:v>0.11458333333333333</c:v>
                </c:pt>
                <c:pt idx="34">
                  <c:v>0.11805555555555555</c:v>
                </c:pt>
                <c:pt idx="35">
                  <c:v>0.12152777777777778</c:v>
                </c:pt>
                <c:pt idx="36">
                  <c:v>0.125</c:v>
                </c:pt>
                <c:pt idx="37">
                  <c:v>0.12847222222222221</c:v>
                </c:pt>
                <c:pt idx="38">
                  <c:v>0.13194444444444445</c:v>
                </c:pt>
                <c:pt idx="39">
                  <c:v>0.13541666666666666</c:v>
                </c:pt>
                <c:pt idx="40">
                  <c:v>0.1388888888888889</c:v>
                </c:pt>
                <c:pt idx="41">
                  <c:v>0.1423611111111111</c:v>
                </c:pt>
                <c:pt idx="42">
                  <c:v>0.14583333333333334</c:v>
                </c:pt>
                <c:pt idx="43">
                  <c:v>0.14930555555555555</c:v>
                </c:pt>
                <c:pt idx="44">
                  <c:v>0.15277777777777779</c:v>
                </c:pt>
                <c:pt idx="45">
                  <c:v>0.15625</c:v>
                </c:pt>
                <c:pt idx="46">
                  <c:v>0.15972222222222221</c:v>
                </c:pt>
                <c:pt idx="47">
                  <c:v>0.16319444444444445</c:v>
                </c:pt>
                <c:pt idx="48">
                  <c:v>0.16666666666666666</c:v>
                </c:pt>
                <c:pt idx="49">
                  <c:v>0.1701388888888889</c:v>
                </c:pt>
                <c:pt idx="50">
                  <c:v>0.1736111111111111</c:v>
                </c:pt>
                <c:pt idx="51">
                  <c:v>0.17708333333333334</c:v>
                </c:pt>
                <c:pt idx="52">
                  <c:v>0.18055555555555555</c:v>
                </c:pt>
                <c:pt idx="53">
                  <c:v>0.18402777777777779</c:v>
                </c:pt>
                <c:pt idx="54">
                  <c:v>0.1875</c:v>
                </c:pt>
                <c:pt idx="55">
                  <c:v>0.19097222222222221</c:v>
                </c:pt>
                <c:pt idx="56">
                  <c:v>0.19444444444444445</c:v>
                </c:pt>
                <c:pt idx="57">
                  <c:v>0.19791666666666666</c:v>
                </c:pt>
                <c:pt idx="58">
                  <c:v>0.2013888888888889</c:v>
                </c:pt>
                <c:pt idx="59">
                  <c:v>0.2048611111111111</c:v>
                </c:pt>
                <c:pt idx="60">
                  <c:v>0.20833333333333334</c:v>
                </c:pt>
                <c:pt idx="61">
                  <c:v>0.21180555555555555</c:v>
                </c:pt>
                <c:pt idx="62">
                  <c:v>0.21527777777777779</c:v>
                </c:pt>
                <c:pt idx="63">
                  <c:v>0.21875</c:v>
                </c:pt>
                <c:pt idx="64">
                  <c:v>0.22222222222222221</c:v>
                </c:pt>
                <c:pt idx="65">
                  <c:v>0.22569444444444445</c:v>
                </c:pt>
                <c:pt idx="66">
                  <c:v>0.22916666666666666</c:v>
                </c:pt>
                <c:pt idx="67">
                  <c:v>0.2326388888888889</c:v>
                </c:pt>
                <c:pt idx="68">
                  <c:v>0.2361111111111111</c:v>
                </c:pt>
                <c:pt idx="69">
                  <c:v>0.23958333333333334</c:v>
                </c:pt>
              </c:numCache>
            </c:numRef>
          </c:xVal>
          <c:yVal>
            <c:numRef>
              <c:f>'S-1'!$C$29:$C$98</c:f>
              <c:numCache>
                <c:formatCode>0.0%</c:formatCode>
                <c:ptCount val="70"/>
                <c:pt idx="0">
                  <c:v>0</c:v>
                </c:pt>
                <c:pt idx="1">
                  <c:v>5.8680008647580217E-4</c:v>
                </c:pt>
                <c:pt idx="2">
                  <c:v>2.1618950554371662E-3</c:v>
                </c:pt>
                <c:pt idx="3">
                  <c:v>4.0767163902529421E-3</c:v>
                </c:pt>
                <c:pt idx="4">
                  <c:v>7.3813274035640381E-3</c:v>
                </c:pt>
                <c:pt idx="5">
                  <c:v>1.445381265635134E-2</c:v>
                </c:pt>
                <c:pt idx="6">
                  <c:v>2.4120571975663238E-2</c:v>
                </c:pt>
                <c:pt idx="7">
                  <c:v>3.770962660983971E-2</c:v>
                </c:pt>
                <c:pt idx="8">
                  <c:v>5.6826955742919794E-2</c:v>
                </c:pt>
                <c:pt idx="9">
                  <c:v>7.6685506037864046E-2</c:v>
                </c:pt>
                <c:pt idx="10">
                  <c:v>9.6822014268507367E-2</c:v>
                </c:pt>
                <c:pt idx="11">
                  <c:v>0.11600111183174279</c:v>
                </c:pt>
                <c:pt idx="12">
                  <c:v>0.13508755674974521</c:v>
                </c:pt>
                <c:pt idx="13">
                  <c:v>0.15037524321319373</c:v>
                </c:pt>
                <c:pt idx="14">
                  <c:v>0.16899842490503103</c:v>
                </c:pt>
                <c:pt idx="15">
                  <c:v>0.18743630130640229</c:v>
                </c:pt>
                <c:pt idx="16">
                  <c:v>0.20294017727539454</c:v>
                </c:pt>
                <c:pt idx="17">
                  <c:v>0.22193396954816394</c:v>
                </c:pt>
                <c:pt idx="18">
                  <c:v>0.2405880354550789</c:v>
                </c:pt>
                <c:pt idx="19">
                  <c:v>0.25658605886531394</c:v>
                </c:pt>
                <c:pt idx="20">
                  <c:v>0.27508570369684054</c:v>
                </c:pt>
                <c:pt idx="21">
                  <c:v>0.29383242224898853</c:v>
                </c:pt>
                <c:pt idx="22">
                  <c:v>0.30844065598072823</c:v>
                </c:pt>
                <c:pt idx="23">
                  <c:v>0.32502547947743909</c:v>
                </c:pt>
                <c:pt idx="24">
                  <c:v>0.34012786065042155</c:v>
                </c:pt>
                <c:pt idx="25">
                  <c:v>0.35553908397418077</c:v>
                </c:pt>
                <c:pt idx="26">
                  <c:v>0.37107384415825073</c:v>
                </c:pt>
                <c:pt idx="27">
                  <c:v>0.38799839402081598</c:v>
                </c:pt>
                <c:pt idx="28">
                  <c:v>0.40609654405633283</c:v>
                </c:pt>
                <c:pt idx="29">
                  <c:v>0.4229902097038204</c:v>
                </c:pt>
                <c:pt idx="30">
                  <c:v>0.4406559807282498</c:v>
                </c:pt>
                <c:pt idx="31">
                  <c:v>0.45751876216065968</c:v>
                </c:pt>
                <c:pt idx="32">
                  <c:v>0.47459773309861331</c:v>
                </c:pt>
                <c:pt idx="33">
                  <c:v>0.49247969362858646</c:v>
                </c:pt>
                <c:pt idx="34">
                  <c:v>0.50937335927607397</c:v>
                </c:pt>
                <c:pt idx="35">
                  <c:v>0.52660675128941603</c:v>
                </c:pt>
                <c:pt idx="36">
                  <c:v>0.54569319620741841</c:v>
                </c:pt>
                <c:pt idx="37">
                  <c:v>0.561166187961333</c:v>
                </c:pt>
                <c:pt idx="38">
                  <c:v>0.57586707433830564</c:v>
                </c:pt>
                <c:pt idx="39">
                  <c:v>0.58840606565984122</c:v>
                </c:pt>
                <c:pt idx="40">
                  <c:v>0.60279810988603721</c:v>
                </c:pt>
                <c:pt idx="41">
                  <c:v>0.61814756477964117</c:v>
                </c:pt>
                <c:pt idx="42">
                  <c:v>0.63349701967324501</c:v>
                </c:pt>
                <c:pt idx="43">
                  <c:v>0.65045245375088789</c:v>
                </c:pt>
                <c:pt idx="44">
                  <c:v>0.6673770036134532</c:v>
                </c:pt>
                <c:pt idx="45">
                  <c:v>0.68442509033632914</c:v>
                </c:pt>
                <c:pt idx="46">
                  <c:v>0.70134964019889434</c:v>
                </c:pt>
                <c:pt idx="47">
                  <c:v>0.71617406343617773</c:v>
                </c:pt>
                <c:pt idx="48">
                  <c:v>0.73201766577102445</c:v>
                </c:pt>
                <c:pt idx="49">
                  <c:v>0.75128941597949284</c:v>
                </c:pt>
                <c:pt idx="50">
                  <c:v>0.76929491336977673</c:v>
                </c:pt>
                <c:pt idx="51">
                  <c:v>0.78689891596405082</c:v>
                </c:pt>
                <c:pt idx="52">
                  <c:v>0.80373081318138295</c:v>
                </c:pt>
                <c:pt idx="53">
                  <c:v>0.8205627103987152</c:v>
                </c:pt>
                <c:pt idx="54">
                  <c:v>0.83652984959387255</c:v>
                </c:pt>
                <c:pt idx="55">
                  <c:v>0.85212637820809789</c:v>
                </c:pt>
                <c:pt idx="56">
                  <c:v>0.86800086475802218</c:v>
                </c:pt>
                <c:pt idx="57">
                  <c:v>0.88217671947867449</c:v>
                </c:pt>
                <c:pt idx="58">
                  <c:v>0.89533339510176346</c:v>
                </c:pt>
                <c:pt idx="59">
                  <c:v>0.9100651656938139</c:v>
                </c:pt>
                <c:pt idx="60">
                  <c:v>0.92359245189783501</c:v>
                </c:pt>
                <c:pt idx="61">
                  <c:v>0.93705796967170074</c:v>
                </c:pt>
                <c:pt idx="62">
                  <c:v>0.95228388770499395</c:v>
                </c:pt>
                <c:pt idx="63">
                  <c:v>0.96401988943451</c:v>
                </c:pt>
                <c:pt idx="64">
                  <c:v>0.97448963834584146</c:v>
                </c:pt>
                <c:pt idx="65">
                  <c:v>0.98378578708422126</c:v>
                </c:pt>
                <c:pt idx="66">
                  <c:v>0.99107446184255232</c:v>
                </c:pt>
                <c:pt idx="67">
                  <c:v>0.99474968343679548</c:v>
                </c:pt>
                <c:pt idx="68">
                  <c:v>0.99793075758979588</c:v>
                </c:pt>
                <c:pt idx="69">
                  <c:v>1</c:v>
                </c:pt>
              </c:numCache>
            </c:numRef>
          </c:yVal>
          <c:smooth val="1"/>
          <c:extLst>
            <c:ext xmlns:c16="http://schemas.microsoft.com/office/drawing/2014/chart" uri="{C3380CC4-5D6E-409C-BE32-E72D297353CC}">
              <c16:uniqueId val="{00000001-0F4B-40A1-8516-7A8D5B46C9D9}"/>
            </c:ext>
          </c:extLst>
        </c:ser>
        <c:ser>
          <c:idx val="2"/>
          <c:order val="2"/>
          <c:tx>
            <c:strRef>
              <c:f>'S-1'!$E$28</c:f>
              <c:strCache>
                <c:ptCount val="1"/>
                <c:pt idx="0">
                  <c:v>ETE (Scenario 3)</c:v>
                </c:pt>
              </c:strCache>
            </c:strRef>
          </c:tx>
          <c:marker>
            <c:symbol val="none"/>
          </c:marker>
          <c:xVal>
            <c:numRef>
              <c:f>'S-1'!$D$29:$D$120</c:f>
              <c:numCache>
                <c:formatCode>h:mm</c:formatCode>
                <c:ptCount val="92"/>
                <c:pt idx="0">
                  <c:v>0</c:v>
                </c:pt>
                <c:pt idx="1">
                  <c:v>3.472222222222222E-3</c:v>
                </c:pt>
                <c:pt idx="2">
                  <c:v>6.9444444444444441E-3</c:v>
                </c:pt>
                <c:pt idx="3">
                  <c:v>1.0416666666666666E-2</c:v>
                </c:pt>
                <c:pt idx="4">
                  <c:v>1.3888888888888888E-2</c:v>
                </c:pt>
                <c:pt idx="5">
                  <c:v>1.7361111111111112E-2</c:v>
                </c:pt>
                <c:pt idx="6">
                  <c:v>2.0833333333333332E-2</c:v>
                </c:pt>
                <c:pt idx="7">
                  <c:v>2.4305555555555556E-2</c:v>
                </c:pt>
                <c:pt idx="8">
                  <c:v>2.7777777777777776E-2</c:v>
                </c:pt>
                <c:pt idx="9">
                  <c:v>3.125E-2</c:v>
                </c:pt>
                <c:pt idx="10">
                  <c:v>3.4722222222222224E-2</c:v>
                </c:pt>
                <c:pt idx="11">
                  <c:v>3.8194444444444448E-2</c:v>
                </c:pt>
                <c:pt idx="12">
                  <c:v>4.1666666666666664E-2</c:v>
                </c:pt>
                <c:pt idx="13">
                  <c:v>4.5138888888888888E-2</c:v>
                </c:pt>
                <c:pt idx="14">
                  <c:v>4.8611111111111112E-2</c:v>
                </c:pt>
                <c:pt idx="15">
                  <c:v>5.2083333333333336E-2</c:v>
                </c:pt>
                <c:pt idx="16">
                  <c:v>5.5555555555555552E-2</c:v>
                </c:pt>
                <c:pt idx="17">
                  <c:v>5.9027777777777776E-2</c:v>
                </c:pt>
                <c:pt idx="18">
                  <c:v>6.25E-2</c:v>
                </c:pt>
                <c:pt idx="19">
                  <c:v>6.5972222222222224E-2</c:v>
                </c:pt>
                <c:pt idx="20">
                  <c:v>6.9444444444444448E-2</c:v>
                </c:pt>
                <c:pt idx="21">
                  <c:v>7.2916666666666671E-2</c:v>
                </c:pt>
                <c:pt idx="22">
                  <c:v>7.6388888888888895E-2</c:v>
                </c:pt>
                <c:pt idx="23">
                  <c:v>7.9861111111111105E-2</c:v>
                </c:pt>
                <c:pt idx="24">
                  <c:v>8.3333333333333329E-2</c:v>
                </c:pt>
                <c:pt idx="25">
                  <c:v>8.6805555555555552E-2</c:v>
                </c:pt>
                <c:pt idx="26">
                  <c:v>9.0277777777777776E-2</c:v>
                </c:pt>
                <c:pt idx="27">
                  <c:v>9.375E-2</c:v>
                </c:pt>
                <c:pt idx="28">
                  <c:v>9.7222222222222224E-2</c:v>
                </c:pt>
                <c:pt idx="29">
                  <c:v>0.10069444444444445</c:v>
                </c:pt>
                <c:pt idx="30">
                  <c:v>0.10416666666666667</c:v>
                </c:pt>
                <c:pt idx="31">
                  <c:v>0.1076388888888889</c:v>
                </c:pt>
                <c:pt idx="32">
                  <c:v>0.1111111111111111</c:v>
                </c:pt>
                <c:pt idx="33">
                  <c:v>0.11458333333333333</c:v>
                </c:pt>
                <c:pt idx="34">
                  <c:v>0.11805555555555555</c:v>
                </c:pt>
                <c:pt idx="35">
                  <c:v>0.12152777777777778</c:v>
                </c:pt>
                <c:pt idx="36">
                  <c:v>0.125</c:v>
                </c:pt>
                <c:pt idx="37">
                  <c:v>0.12847222222222221</c:v>
                </c:pt>
                <c:pt idx="38">
                  <c:v>0.13194444444444445</c:v>
                </c:pt>
                <c:pt idx="39">
                  <c:v>0.13541666666666666</c:v>
                </c:pt>
                <c:pt idx="40">
                  <c:v>0.1388888888888889</c:v>
                </c:pt>
                <c:pt idx="41">
                  <c:v>0.1423611111111111</c:v>
                </c:pt>
                <c:pt idx="42">
                  <c:v>0.14583333333333334</c:v>
                </c:pt>
                <c:pt idx="43">
                  <c:v>0.14930555555555555</c:v>
                </c:pt>
                <c:pt idx="44">
                  <c:v>0.15277777777777779</c:v>
                </c:pt>
                <c:pt idx="45">
                  <c:v>0.15625</c:v>
                </c:pt>
                <c:pt idx="46">
                  <c:v>0.15972222222222221</c:v>
                </c:pt>
                <c:pt idx="47">
                  <c:v>0.16319444444444445</c:v>
                </c:pt>
                <c:pt idx="48">
                  <c:v>0.16666666666666666</c:v>
                </c:pt>
                <c:pt idx="49">
                  <c:v>0.1701388888888889</c:v>
                </c:pt>
                <c:pt idx="50">
                  <c:v>0.1736111111111111</c:v>
                </c:pt>
                <c:pt idx="51">
                  <c:v>0.17708333333333334</c:v>
                </c:pt>
                <c:pt idx="52">
                  <c:v>0.18055555555555555</c:v>
                </c:pt>
                <c:pt idx="53">
                  <c:v>0.18402777777777779</c:v>
                </c:pt>
                <c:pt idx="54">
                  <c:v>0.1875</c:v>
                </c:pt>
                <c:pt idx="55">
                  <c:v>0.19097222222222221</c:v>
                </c:pt>
                <c:pt idx="56">
                  <c:v>0.19444444444444445</c:v>
                </c:pt>
                <c:pt idx="57">
                  <c:v>0.19791666666666666</c:v>
                </c:pt>
                <c:pt idx="58">
                  <c:v>0.2013888888888889</c:v>
                </c:pt>
                <c:pt idx="59">
                  <c:v>0.2048611111111111</c:v>
                </c:pt>
                <c:pt idx="60">
                  <c:v>0.20833333333333334</c:v>
                </c:pt>
                <c:pt idx="61">
                  <c:v>0.21180555555555555</c:v>
                </c:pt>
                <c:pt idx="62">
                  <c:v>0.21527777777777779</c:v>
                </c:pt>
                <c:pt idx="63">
                  <c:v>0.21875</c:v>
                </c:pt>
                <c:pt idx="64">
                  <c:v>0.22222222222222221</c:v>
                </c:pt>
                <c:pt idx="65">
                  <c:v>0.22569444444444445</c:v>
                </c:pt>
                <c:pt idx="66">
                  <c:v>0.22916666666666666</c:v>
                </c:pt>
                <c:pt idx="67">
                  <c:v>0.2326388888888889</c:v>
                </c:pt>
                <c:pt idx="68">
                  <c:v>0.2361111111111111</c:v>
                </c:pt>
                <c:pt idx="69">
                  <c:v>0.23958333333333334</c:v>
                </c:pt>
                <c:pt idx="70">
                  <c:v>0.24305555555555555</c:v>
                </c:pt>
                <c:pt idx="71">
                  <c:v>0.24652777777777779</c:v>
                </c:pt>
                <c:pt idx="72">
                  <c:v>0.25</c:v>
                </c:pt>
                <c:pt idx="73">
                  <c:v>0.25347222222222221</c:v>
                </c:pt>
                <c:pt idx="74">
                  <c:v>0.25694444444444442</c:v>
                </c:pt>
                <c:pt idx="75">
                  <c:v>0.26041666666666669</c:v>
                </c:pt>
                <c:pt idx="76">
                  <c:v>0.2638888888888889</c:v>
                </c:pt>
                <c:pt idx="77">
                  <c:v>0.2673611111111111</c:v>
                </c:pt>
                <c:pt idx="78">
                  <c:v>0.27083333333333331</c:v>
                </c:pt>
                <c:pt idx="79">
                  <c:v>0.27430555555555558</c:v>
                </c:pt>
                <c:pt idx="80">
                  <c:v>0.27777777777777779</c:v>
                </c:pt>
                <c:pt idx="81">
                  <c:v>0.28125</c:v>
                </c:pt>
                <c:pt idx="82">
                  <c:v>0.28472222222222221</c:v>
                </c:pt>
                <c:pt idx="83">
                  <c:v>0.28819444444444442</c:v>
                </c:pt>
                <c:pt idx="84">
                  <c:v>0.29166666666666669</c:v>
                </c:pt>
                <c:pt idx="85">
                  <c:v>0.2951388888888889</c:v>
                </c:pt>
                <c:pt idx="86">
                  <c:v>0.2986111111111111</c:v>
                </c:pt>
                <c:pt idx="87">
                  <c:v>0.30208333333333331</c:v>
                </c:pt>
                <c:pt idx="88">
                  <c:v>0.30555555555555558</c:v>
                </c:pt>
                <c:pt idx="89">
                  <c:v>0.30902777777777779</c:v>
                </c:pt>
                <c:pt idx="90">
                  <c:v>0.3125</c:v>
                </c:pt>
                <c:pt idx="91">
                  <c:v>0.31597222222222221</c:v>
                </c:pt>
              </c:numCache>
            </c:numRef>
          </c:xVal>
          <c:yVal>
            <c:numRef>
              <c:f>'S-1'!$E$29:$E$120</c:f>
              <c:numCache>
                <c:formatCode>0.0%</c:formatCode>
                <c:ptCount val="92"/>
                <c:pt idx="0">
                  <c:v>0</c:v>
                </c:pt>
                <c:pt idx="1">
                  <c:v>3.4787448688513187E-5</c:v>
                </c:pt>
                <c:pt idx="2">
                  <c:v>1.7393724344256592E-4</c:v>
                </c:pt>
                <c:pt idx="3">
                  <c:v>3.1308703819661864E-4</c:v>
                </c:pt>
                <c:pt idx="4">
                  <c:v>1.5306477422945802E-3</c:v>
                </c:pt>
                <c:pt idx="5">
                  <c:v>5.3572670980310301E-3</c:v>
                </c:pt>
                <c:pt idx="6">
                  <c:v>1.0784109093439086E-2</c:v>
                </c:pt>
                <c:pt idx="7">
                  <c:v>2.0037570444583593E-2</c:v>
                </c:pt>
                <c:pt idx="8">
                  <c:v>3.3604675433103734E-2</c:v>
                </c:pt>
                <c:pt idx="9">
                  <c:v>5.2146385584081266E-2</c:v>
                </c:pt>
                <c:pt idx="10">
                  <c:v>7.0966395324566903E-2</c:v>
                </c:pt>
                <c:pt idx="11">
                  <c:v>9.0586516384888335E-2</c:v>
                </c:pt>
                <c:pt idx="12">
                  <c:v>0.10850205245947263</c:v>
                </c:pt>
                <c:pt idx="13">
                  <c:v>0.12370416753635288</c:v>
                </c:pt>
                <c:pt idx="14">
                  <c:v>0.14144576636749462</c:v>
                </c:pt>
                <c:pt idx="15">
                  <c:v>0.15414318513880193</c:v>
                </c:pt>
                <c:pt idx="16">
                  <c:v>0.16628400473109303</c:v>
                </c:pt>
                <c:pt idx="17">
                  <c:v>0.18228623112780909</c:v>
                </c:pt>
                <c:pt idx="18">
                  <c:v>0.19717525916649273</c:v>
                </c:pt>
                <c:pt idx="19">
                  <c:v>0.20844639254157099</c:v>
                </c:pt>
                <c:pt idx="20">
                  <c:v>0.21884783969943644</c:v>
                </c:pt>
                <c:pt idx="21">
                  <c:v>0.23105823418910457</c:v>
                </c:pt>
                <c:pt idx="22">
                  <c:v>0.2429903290892646</c:v>
                </c:pt>
                <c:pt idx="23">
                  <c:v>0.25840116885827591</c:v>
                </c:pt>
                <c:pt idx="24">
                  <c:v>0.27422945801154941</c:v>
                </c:pt>
                <c:pt idx="25">
                  <c:v>0.2865442148472831</c:v>
                </c:pt>
                <c:pt idx="26">
                  <c:v>0.30059834411744241</c:v>
                </c:pt>
                <c:pt idx="27">
                  <c:v>0.3129478884018646</c:v>
                </c:pt>
                <c:pt idx="28">
                  <c:v>0.32644541849300773</c:v>
                </c:pt>
                <c:pt idx="29">
                  <c:v>0.34223892019759272</c:v>
                </c:pt>
                <c:pt idx="30">
                  <c:v>0.35719752313365338</c:v>
                </c:pt>
                <c:pt idx="31">
                  <c:v>0.37201697627496</c:v>
                </c:pt>
                <c:pt idx="32">
                  <c:v>0.38913240102970847</c:v>
                </c:pt>
                <c:pt idx="33">
                  <c:v>0.40509983997773602</c:v>
                </c:pt>
                <c:pt idx="34">
                  <c:v>0.41779725874904333</c:v>
                </c:pt>
                <c:pt idx="35">
                  <c:v>0.43212968760871079</c:v>
                </c:pt>
                <c:pt idx="36">
                  <c:v>0.44489668127739512</c:v>
                </c:pt>
                <c:pt idx="37">
                  <c:v>0.45310651916788425</c:v>
                </c:pt>
                <c:pt idx="38">
                  <c:v>0.46469073958115914</c:v>
                </c:pt>
                <c:pt idx="39">
                  <c:v>0.47495303694427049</c:v>
                </c:pt>
                <c:pt idx="40">
                  <c:v>0.48660683225492241</c:v>
                </c:pt>
                <c:pt idx="41">
                  <c:v>0.49742572879705005</c:v>
                </c:pt>
                <c:pt idx="42">
                  <c:v>0.50932303624852149</c:v>
                </c:pt>
                <c:pt idx="43">
                  <c:v>0.51982884575245247</c:v>
                </c:pt>
                <c:pt idx="44">
                  <c:v>0.53412648716343147</c:v>
                </c:pt>
                <c:pt idx="45">
                  <c:v>0.5470326306268698</c:v>
                </c:pt>
                <c:pt idx="46">
                  <c:v>0.55826897655325958</c:v>
                </c:pt>
                <c:pt idx="47">
                  <c:v>0.56811382453210879</c:v>
                </c:pt>
                <c:pt idx="48">
                  <c:v>0.57674111180686005</c:v>
                </c:pt>
                <c:pt idx="49">
                  <c:v>0.58710777151603699</c:v>
                </c:pt>
                <c:pt idx="50">
                  <c:v>0.60011827732554091</c:v>
                </c:pt>
                <c:pt idx="51">
                  <c:v>0.61138941070061925</c:v>
                </c:pt>
                <c:pt idx="52">
                  <c:v>0.62095595908996037</c:v>
                </c:pt>
                <c:pt idx="53">
                  <c:v>0.63191400542684195</c:v>
                </c:pt>
                <c:pt idx="54">
                  <c:v>0.64457663674946075</c:v>
                </c:pt>
                <c:pt idx="55">
                  <c:v>0.65518680859945733</c:v>
                </c:pt>
                <c:pt idx="56">
                  <c:v>0.66471856954010988</c:v>
                </c:pt>
                <c:pt idx="57">
                  <c:v>0.67571140332568014</c:v>
                </c:pt>
                <c:pt idx="58">
                  <c:v>0.68851318444305298</c:v>
                </c:pt>
                <c:pt idx="59">
                  <c:v>0.7015236902525569</c:v>
                </c:pt>
                <c:pt idx="60">
                  <c:v>0.71404717178042165</c:v>
                </c:pt>
                <c:pt idx="61">
                  <c:v>0.72556181729631952</c:v>
                </c:pt>
                <c:pt idx="62">
                  <c:v>0.73857232310582344</c:v>
                </c:pt>
                <c:pt idx="63">
                  <c:v>0.75113059208237665</c:v>
                </c:pt>
                <c:pt idx="64">
                  <c:v>0.76341056146942188</c:v>
                </c:pt>
                <c:pt idx="65">
                  <c:v>0.77558616851040141</c:v>
                </c:pt>
                <c:pt idx="66">
                  <c:v>0.78730953871843035</c:v>
                </c:pt>
                <c:pt idx="67">
                  <c:v>0.79767619842760729</c:v>
                </c:pt>
                <c:pt idx="68">
                  <c:v>0.81016489250678358</c:v>
                </c:pt>
                <c:pt idx="69">
                  <c:v>0.82133166353579623</c:v>
                </c:pt>
                <c:pt idx="70">
                  <c:v>0.83291588394907112</c:v>
                </c:pt>
                <c:pt idx="71">
                  <c:v>0.84463925415710017</c:v>
                </c:pt>
                <c:pt idx="72">
                  <c:v>0.85646698671119459</c:v>
                </c:pt>
                <c:pt idx="73">
                  <c:v>0.86763375774020735</c:v>
                </c:pt>
                <c:pt idx="74">
                  <c:v>0.88064426354971126</c:v>
                </c:pt>
                <c:pt idx="75">
                  <c:v>0.89240242120642876</c:v>
                </c:pt>
                <c:pt idx="76">
                  <c:v>0.90280386836429416</c:v>
                </c:pt>
                <c:pt idx="77">
                  <c:v>0.91264871634314337</c:v>
                </c:pt>
                <c:pt idx="78">
                  <c:v>0.92231962707855009</c:v>
                </c:pt>
                <c:pt idx="79">
                  <c:v>0.93018159048215399</c:v>
                </c:pt>
                <c:pt idx="80">
                  <c:v>0.94152229875460935</c:v>
                </c:pt>
                <c:pt idx="81">
                  <c:v>0.95091490990050787</c:v>
                </c:pt>
                <c:pt idx="82">
                  <c:v>0.96069018298198006</c:v>
                </c:pt>
                <c:pt idx="83">
                  <c:v>0.96914353301328882</c:v>
                </c:pt>
                <c:pt idx="84">
                  <c:v>0.97655325958394212</c:v>
                </c:pt>
                <c:pt idx="85">
                  <c:v>0.98309329993738259</c:v>
                </c:pt>
                <c:pt idx="86">
                  <c:v>0.98876365407361022</c:v>
                </c:pt>
                <c:pt idx="87">
                  <c:v>0.99363389689000203</c:v>
                </c:pt>
                <c:pt idx="88">
                  <c:v>0.99666040492590269</c:v>
                </c:pt>
                <c:pt idx="89">
                  <c:v>0.99843456480901693</c:v>
                </c:pt>
                <c:pt idx="90">
                  <c:v>0.99986085020524595</c:v>
                </c:pt>
                <c:pt idx="91">
                  <c:v>1</c:v>
                </c:pt>
              </c:numCache>
            </c:numRef>
          </c:yVal>
          <c:smooth val="1"/>
          <c:extLst>
            <c:ext xmlns:c16="http://schemas.microsoft.com/office/drawing/2014/chart" uri="{C3380CC4-5D6E-409C-BE32-E72D297353CC}">
              <c16:uniqueId val="{00000002-0F4B-40A1-8516-7A8D5B46C9D9}"/>
            </c:ext>
          </c:extLst>
        </c:ser>
        <c:ser>
          <c:idx val="3"/>
          <c:order val="3"/>
          <c:tx>
            <c:strRef>
              <c:f>'S-1'!$F$28</c:f>
              <c:strCache>
                <c:ptCount val="1"/>
                <c:pt idx="0">
                  <c:v>ETE (Scenario 5)</c:v>
                </c:pt>
              </c:strCache>
            </c:strRef>
          </c:tx>
          <c:marker>
            <c:symbol val="none"/>
          </c:marker>
          <c:xVal>
            <c:numRef>
              <c:f>'S-1'!$D$29:$D$142</c:f>
              <c:numCache>
                <c:formatCode>h:mm</c:formatCode>
                <c:ptCount val="114"/>
                <c:pt idx="0">
                  <c:v>0</c:v>
                </c:pt>
                <c:pt idx="1">
                  <c:v>3.472222222222222E-3</c:v>
                </c:pt>
                <c:pt idx="2">
                  <c:v>6.9444444444444441E-3</c:v>
                </c:pt>
                <c:pt idx="3">
                  <c:v>1.0416666666666666E-2</c:v>
                </c:pt>
                <c:pt idx="4">
                  <c:v>1.3888888888888888E-2</c:v>
                </c:pt>
                <c:pt idx="5">
                  <c:v>1.7361111111111112E-2</c:v>
                </c:pt>
                <c:pt idx="6">
                  <c:v>2.0833333333333332E-2</c:v>
                </c:pt>
                <c:pt idx="7">
                  <c:v>2.4305555555555556E-2</c:v>
                </c:pt>
                <c:pt idx="8">
                  <c:v>2.7777777777777776E-2</c:v>
                </c:pt>
                <c:pt idx="9">
                  <c:v>3.125E-2</c:v>
                </c:pt>
                <c:pt idx="10">
                  <c:v>3.4722222222222224E-2</c:v>
                </c:pt>
                <c:pt idx="11">
                  <c:v>3.8194444444444448E-2</c:v>
                </c:pt>
                <c:pt idx="12">
                  <c:v>4.1666666666666664E-2</c:v>
                </c:pt>
                <c:pt idx="13">
                  <c:v>4.5138888888888888E-2</c:v>
                </c:pt>
                <c:pt idx="14">
                  <c:v>4.8611111111111112E-2</c:v>
                </c:pt>
                <c:pt idx="15">
                  <c:v>5.2083333333333336E-2</c:v>
                </c:pt>
                <c:pt idx="16">
                  <c:v>5.5555555555555552E-2</c:v>
                </c:pt>
                <c:pt idx="17">
                  <c:v>5.9027777777777776E-2</c:v>
                </c:pt>
                <c:pt idx="18">
                  <c:v>6.25E-2</c:v>
                </c:pt>
                <c:pt idx="19">
                  <c:v>6.5972222222222224E-2</c:v>
                </c:pt>
                <c:pt idx="20">
                  <c:v>6.9444444444444448E-2</c:v>
                </c:pt>
                <c:pt idx="21">
                  <c:v>7.2916666666666671E-2</c:v>
                </c:pt>
                <c:pt idx="22">
                  <c:v>7.6388888888888895E-2</c:v>
                </c:pt>
                <c:pt idx="23">
                  <c:v>7.9861111111111105E-2</c:v>
                </c:pt>
                <c:pt idx="24">
                  <c:v>8.3333333333333329E-2</c:v>
                </c:pt>
                <c:pt idx="25">
                  <c:v>8.6805555555555552E-2</c:v>
                </c:pt>
                <c:pt idx="26">
                  <c:v>9.0277777777777776E-2</c:v>
                </c:pt>
                <c:pt idx="27">
                  <c:v>9.375E-2</c:v>
                </c:pt>
                <c:pt idx="28">
                  <c:v>9.7222222222222224E-2</c:v>
                </c:pt>
                <c:pt idx="29">
                  <c:v>0.10069444444444445</c:v>
                </c:pt>
                <c:pt idx="30">
                  <c:v>0.10416666666666667</c:v>
                </c:pt>
                <c:pt idx="31">
                  <c:v>0.1076388888888889</c:v>
                </c:pt>
                <c:pt idx="32">
                  <c:v>0.1111111111111111</c:v>
                </c:pt>
                <c:pt idx="33">
                  <c:v>0.11458333333333333</c:v>
                </c:pt>
                <c:pt idx="34">
                  <c:v>0.11805555555555555</c:v>
                </c:pt>
                <c:pt idx="35">
                  <c:v>0.12152777777777778</c:v>
                </c:pt>
                <c:pt idx="36">
                  <c:v>0.125</c:v>
                </c:pt>
                <c:pt idx="37">
                  <c:v>0.12847222222222221</c:v>
                </c:pt>
                <c:pt idx="38">
                  <c:v>0.13194444444444445</c:v>
                </c:pt>
                <c:pt idx="39">
                  <c:v>0.13541666666666666</c:v>
                </c:pt>
                <c:pt idx="40">
                  <c:v>0.1388888888888889</c:v>
                </c:pt>
                <c:pt idx="41">
                  <c:v>0.1423611111111111</c:v>
                </c:pt>
                <c:pt idx="42">
                  <c:v>0.14583333333333334</c:v>
                </c:pt>
                <c:pt idx="43">
                  <c:v>0.14930555555555555</c:v>
                </c:pt>
                <c:pt idx="44">
                  <c:v>0.15277777777777779</c:v>
                </c:pt>
                <c:pt idx="45">
                  <c:v>0.15625</c:v>
                </c:pt>
                <c:pt idx="46">
                  <c:v>0.15972222222222221</c:v>
                </c:pt>
                <c:pt idx="47">
                  <c:v>0.16319444444444445</c:v>
                </c:pt>
                <c:pt idx="48">
                  <c:v>0.16666666666666666</c:v>
                </c:pt>
                <c:pt idx="49">
                  <c:v>0.1701388888888889</c:v>
                </c:pt>
                <c:pt idx="50">
                  <c:v>0.1736111111111111</c:v>
                </c:pt>
                <c:pt idx="51">
                  <c:v>0.17708333333333334</c:v>
                </c:pt>
                <c:pt idx="52">
                  <c:v>0.18055555555555555</c:v>
                </c:pt>
                <c:pt idx="53">
                  <c:v>0.18402777777777779</c:v>
                </c:pt>
                <c:pt idx="54">
                  <c:v>0.1875</c:v>
                </c:pt>
                <c:pt idx="55">
                  <c:v>0.19097222222222221</c:v>
                </c:pt>
                <c:pt idx="56">
                  <c:v>0.19444444444444445</c:v>
                </c:pt>
                <c:pt idx="57">
                  <c:v>0.19791666666666666</c:v>
                </c:pt>
                <c:pt idx="58">
                  <c:v>0.2013888888888889</c:v>
                </c:pt>
                <c:pt idx="59">
                  <c:v>0.2048611111111111</c:v>
                </c:pt>
                <c:pt idx="60">
                  <c:v>0.20833333333333334</c:v>
                </c:pt>
                <c:pt idx="61">
                  <c:v>0.21180555555555555</c:v>
                </c:pt>
                <c:pt idx="62">
                  <c:v>0.21527777777777779</c:v>
                </c:pt>
                <c:pt idx="63">
                  <c:v>0.21875</c:v>
                </c:pt>
                <c:pt idx="64">
                  <c:v>0.22222222222222221</c:v>
                </c:pt>
                <c:pt idx="65">
                  <c:v>0.22569444444444445</c:v>
                </c:pt>
                <c:pt idx="66">
                  <c:v>0.22916666666666666</c:v>
                </c:pt>
                <c:pt idx="67">
                  <c:v>0.2326388888888889</c:v>
                </c:pt>
                <c:pt idx="68">
                  <c:v>0.2361111111111111</c:v>
                </c:pt>
                <c:pt idx="69">
                  <c:v>0.23958333333333334</c:v>
                </c:pt>
                <c:pt idx="70">
                  <c:v>0.24305555555555555</c:v>
                </c:pt>
                <c:pt idx="71">
                  <c:v>0.24652777777777779</c:v>
                </c:pt>
                <c:pt idx="72">
                  <c:v>0.25</c:v>
                </c:pt>
                <c:pt idx="73">
                  <c:v>0.25347222222222221</c:v>
                </c:pt>
                <c:pt idx="74">
                  <c:v>0.25694444444444442</c:v>
                </c:pt>
                <c:pt idx="75">
                  <c:v>0.26041666666666669</c:v>
                </c:pt>
                <c:pt idx="76">
                  <c:v>0.2638888888888889</c:v>
                </c:pt>
                <c:pt idx="77">
                  <c:v>0.2673611111111111</c:v>
                </c:pt>
                <c:pt idx="78">
                  <c:v>0.27083333333333331</c:v>
                </c:pt>
                <c:pt idx="79">
                  <c:v>0.27430555555555558</c:v>
                </c:pt>
                <c:pt idx="80">
                  <c:v>0.27777777777777779</c:v>
                </c:pt>
                <c:pt idx="81">
                  <c:v>0.28125</c:v>
                </c:pt>
                <c:pt idx="82">
                  <c:v>0.28472222222222221</c:v>
                </c:pt>
                <c:pt idx="83">
                  <c:v>0.28819444444444442</c:v>
                </c:pt>
                <c:pt idx="84">
                  <c:v>0.29166666666666669</c:v>
                </c:pt>
                <c:pt idx="85">
                  <c:v>0.2951388888888889</c:v>
                </c:pt>
                <c:pt idx="86">
                  <c:v>0.2986111111111111</c:v>
                </c:pt>
                <c:pt idx="87">
                  <c:v>0.30208333333333331</c:v>
                </c:pt>
                <c:pt idx="88">
                  <c:v>0.30555555555555558</c:v>
                </c:pt>
                <c:pt idx="89">
                  <c:v>0.30902777777777779</c:v>
                </c:pt>
                <c:pt idx="90">
                  <c:v>0.3125</c:v>
                </c:pt>
                <c:pt idx="91">
                  <c:v>0.31597222222222221</c:v>
                </c:pt>
                <c:pt idx="92">
                  <c:v>0.31944444444444442</c:v>
                </c:pt>
                <c:pt idx="93">
                  <c:v>0.32291666666666669</c:v>
                </c:pt>
                <c:pt idx="94">
                  <c:v>0.3263888888888889</c:v>
                </c:pt>
                <c:pt idx="95">
                  <c:v>0.3298611111111111</c:v>
                </c:pt>
                <c:pt idx="96">
                  <c:v>0.33333333333333331</c:v>
                </c:pt>
                <c:pt idx="97">
                  <c:v>0.33680555555555558</c:v>
                </c:pt>
                <c:pt idx="98">
                  <c:v>0.34027777777777779</c:v>
                </c:pt>
                <c:pt idx="99">
                  <c:v>0.34375</c:v>
                </c:pt>
                <c:pt idx="100">
                  <c:v>0.34722222222222221</c:v>
                </c:pt>
                <c:pt idx="101">
                  <c:v>0.35069444444444442</c:v>
                </c:pt>
                <c:pt idx="102">
                  <c:v>0.35416666666666669</c:v>
                </c:pt>
                <c:pt idx="103">
                  <c:v>0.3576388888888889</c:v>
                </c:pt>
                <c:pt idx="104">
                  <c:v>0.3611111111111111</c:v>
                </c:pt>
                <c:pt idx="105">
                  <c:v>0.36458333333333331</c:v>
                </c:pt>
                <c:pt idx="106">
                  <c:v>0.36805555555555558</c:v>
                </c:pt>
                <c:pt idx="107">
                  <c:v>0.37152777777777779</c:v>
                </c:pt>
                <c:pt idx="108">
                  <c:v>0.375</c:v>
                </c:pt>
                <c:pt idx="109">
                  <c:v>0.37847222222222221</c:v>
                </c:pt>
                <c:pt idx="110">
                  <c:v>0.38194444444444442</c:v>
                </c:pt>
                <c:pt idx="111">
                  <c:v>0.38541666666666669</c:v>
                </c:pt>
                <c:pt idx="112">
                  <c:v>0.3888888888888889</c:v>
                </c:pt>
                <c:pt idx="113">
                  <c:v>0.3923611111111111</c:v>
                </c:pt>
              </c:numCache>
            </c:numRef>
          </c:xVal>
          <c:yVal>
            <c:numRef>
              <c:f>'S-1'!$F$29:$F$142</c:f>
              <c:numCache>
                <c:formatCode>0.0%</c:formatCode>
                <c:ptCount val="114"/>
                <c:pt idx="0">
                  <c:v>0</c:v>
                </c:pt>
                <c:pt idx="1">
                  <c:v>1.1695906432748539E-4</c:v>
                </c:pt>
                <c:pt idx="2">
                  <c:v>3.1189083820662769E-4</c:v>
                </c:pt>
                <c:pt idx="3">
                  <c:v>5.4580896686159844E-4</c:v>
                </c:pt>
                <c:pt idx="4">
                  <c:v>1.9103313840155946E-3</c:v>
                </c:pt>
                <c:pt idx="5">
                  <c:v>5.185185185185185E-3</c:v>
                </c:pt>
                <c:pt idx="6">
                  <c:v>9.5126705653021445E-3</c:v>
                </c:pt>
                <c:pt idx="7">
                  <c:v>1.7426900584795322E-2</c:v>
                </c:pt>
                <c:pt idx="8">
                  <c:v>2.7446393762183236E-2</c:v>
                </c:pt>
                <c:pt idx="9">
                  <c:v>3.8050682261208578E-2</c:v>
                </c:pt>
                <c:pt idx="10">
                  <c:v>4.9044834307992204E-2</c:v>
                </c:pt>
                <c:pt idx="11">
                  <c:v>6.0077972709551654E-2</c:v>
                </c:pt>
                <c:pt idx="12">
                  <c:v>7.0721247563352824E-2</c:v>
                </c:pt>
                <c:pt idx="13">
                  <c:v>8.1754385964912274E-2</c:v>
                </c:pt>
                <c:pt idx="14">
                  <c:v>9.3684210526315786E-2</c:v>
                </c:pt>
                <c:pt idx="15">
                  <c:v>0.10604288499025341</c:v>
                </c:pt>
                <c:pt idx="16">
                  <c:v>0.11832358674463937</c:v>
                </c:pt>
                <c:pt idx="17">
                  <c:v>0.13060428849902533</c:v>
                </c:pt>
                <c:pt idx="18">
                  <c:v>0.14335282651072126</c:v>
                </c:pt>
                <c:pt idx="19">
                  <c:v>0.15641325536062378</c:v>
                </c:pt>
                <c:pt idx="20">
                  <c:v>0.16873294346978557</c:v>
                </c:pt>
                <c:pt idx="21">
                  <c:v>0.18116959064327484</c:v>
                </c:pt>
                <c:pt idx="22">
                  <c:v>0.19333333333333333</c:v>
                </c:pt>
                <c:pt idx="23">
                  <c:v>0.20499025341130606</c:v>
                </c:pt>
                <c:pt idx="24">
                  <c:v>0.21653021442495127</c:v>
                </c:pt>
                <c:pt idx="25">
                  <c:v>0.22803118908382067</c:v>
                </c:pt>
                <c:pt idx="26">
                  <c:v>0.23957115009746588</c:v>
                </c:pt>
                <c:pt idx="27">
                  <c:v>0.25134502923976609</c:v>
                </c:pt>
                <c:pt idx="28">
                  <c:v>0.26385964912280702</c:v>
                </c:pt>
                <c:pt idx="29">
                  <c:v>0.27664717348927875</c:v>
                </c:pt>
                <c:pt idx="30">
                  <c:v>0.28857699805068227</c:v>
                </c:pt>
                <c:pt idx="31">
                  <c:v>0.29968810916179339</c:v>
                </c:pt>
                <c:pt idx="32">
                  <c:v>0.31087719298245614</c:v>
                </c:pt>
                <c:pt idx="33">
                  <c:v>0.32202729044834311</c:v>
                </c:pt>
                <c:pt idx="34">
                  <c:v>0.33321637426900585</c:v>
                </c:pt>
                <c:pt idx="35">
                  <c:v>0.34479532163742688</c:v>
                </c:pt>
                <c:pt idx="36">
                  <c:v>0.35703703703703704</c:v>
                </c:pt>
                <c:pt idx="37">
                  <c:v>0.3694346978557505</c:v>
                </c:pt>
                <c:pt idx="38">
                  <c:v>0.38062378167641325</c:v>
                </c:pt>
                <c:pt idx="39">
                  <c:v>0.39161793372319686</c:v>
                </c:pt>
                <c:pt idx="40">
                  <c:v>0.40241715399610134</c:v>
                </c:pt>
                <c:pt idx="41">
                  <c:v>0.41309941520467836</c:v>
                </c:pt>
                <c:pt idx="42">
                  <c:v>0.42389863547758283</c:v>
                </c:pt>
                <c:pt idx="43">
                  <c:v>0.43461988304093568</c:v>
                </c:pt>
                <c:pt idx="44">
                  <c:v>0.44608187134502925</c:v>
                </c:pt>
                <c:pt idx="45">
                  <c:v>0.4580506822612086</c:v>
                </c:pt>
                <c:pt idx="46">
                  <c:v>0.46947368421052632</c:v>
                </c:pt>
                <c:pt idx="47">
                  <c:v>0.48015594541910334</c:v>
                </c:pt>
                <c:pt idx="48">
                  <c:v>0.49072124756335284</c:v>
                </c:pt>
                <c:pt idx="49">
                  <c:v>0.5012475633528265</c:v>
                </c:pt>
                <c:pt idx="50">
                  <c:v>0.5116569200779727</c:v>
                </c:pt>
                <c:pt idx="51">
                  <c:v>0.52230019493177393</c:v>
                </c:pt>
                <c:pt idx="52">
                  <c:v>0.53384015594541911</c:v>
                </c:pt>
                <c:pt idx="53">
                  <c:v>0.54565302144249517</c:v>
                </c:pt>
                <c:pt idx="54">
                  <c:v>0.55762183235867446</c:v>
                </c:pt>
                <c:pt idx="55">
                  <c:v>0.56888888888888889</c:v>
                </c:pt>
                <c:pt idx="56">
                  <c:v>0.5797270955165692</c:v>
                </c:pt>
                <c:pt idx="57">
                  <c:v>0.59021442495126708</c:v>
                </c:pt>
                <c:pt idx="58">
                  <c:v>0.60058479532163744</c:v>
                </c:pt>
                <c:pt idx="59">
                  <c:v>0.61087719298245613</c:v>
                </c:pt>
                <c:pt idx="60">
                  <c:v>0.62128654970760233</c:v>
                </c:pt>
                <c:pt idx="61">
                  <c:v>0.63204678362573097</c:v>
                </c:pt>
                <c:pt idx="62">
                  <c:v>0.64346978557504875</c:v>
                </c:pt>
                <c:pt idx="63">
                  <c:v>0.65384015594541911</c:v>
                </c:pt>
                <c:pt idx="64">
                  <c:v>0.66191033138401556</c:v>
                </c:pt>
                <c:pt idx="65">
                  <c:v>0.66986354775828461</c:v>
                </c:pt>
                <c:pt idx="66">
                  <c:v>0.67750487329434694</c:v>
                </c:pt>
                <c:pt idx="67">
                  <c:v>0.68506822612085772</c:v>
                </c:pt>
                <c:pt idx="68">
                  <c:v>0.69267056530214421</c:v>
                </c:pt>
                <c:pt idx="69">
                  <c:v>0.70027290448343082</c:v>
                </c:pt>
                <c:pt idx="70">
                  <c:v>0.70756335282651073</c:v>
                </c:pt>
                <c:pt idx="71">
                  <c:v>0.7145029239766082</c:v>
                </c:pt>
                <c:pt idx="72">
                  <c:v>0.72136452241715399</c:v>
                </c:pt>
                <c:pt idx="73">
                  <c:v>0.72756335282651075</c:v>
                </c:pt>
                <c:pt idx="74">
                  <c:v>0.73352826510721247</c:v>
                </c:pt>
                <c:pt idx="75">
                  <c:v>0.73914230019493177</c:v>
                </c:pt>
                <c:pt idx="76">
                  <c:v>0.74518518518518517</c:v>
                </c:pt>
                <c:pt idx="77">
                  <c:v>0.75235867446393767</c:v>
                </c:pt>
                <c:pt idx="78">
                  <c:v>0.75964912280701757</c:v>
                </c:pt>
                <c:pt idx="79">
                  <c:v>0.76729044834307991</c:v>
                </c:pt>
                <c:pt idx="80">
                  <c:v>0.77489278752436652</c:v>
                </c:pt>
                <c:pt idx="81">
                  <c:v>0.78148148148148144</c:v>
                </c:pt>
                <c:pt idx="82">
                  <c:v>0.78783625730994156</c:v>
                </c:pt>
                <c:pt idx="83">
                  <c:v>0.79539961013645222</c:v>
                </c:pt>
                <c:pt idx="84">
                  <c:v>0.80280701754385964</c:v>
                </c:pt>
                <c:pt idx="85">
                  <c:v>0.81029239766081873</c:v>
                </c:pt>
                <c:pt idx="86">
                  <c:v>0.81711500974658868</c:v>
                </c:pt>
                <c:pt idx="87">
                  <c:v>0.82230019493177386</c:v>
                </c:pt>
                <c:pt idx="88">
                  <c:v>0.82775828460038992</c:v>
                </c:pt>
                <c:pt idx="89">
                  <c:v>0.83352826510721245</c:v>
                </c:pt>
                <c:pt idx="90">
                  <c:v>0.8389863547758285</c:v>
                </c:pt>
                <c:pt idx="91">
                  <c:v>0.84397660818713449</c:v>
                </c:pt>
                <c:pt idx="92">
                  <c:v>0.84873294346978556</c:v>
                </c:pt>
                <c:pt idx="93">
                  <c:v>0.85321637426900587</c:v>
                </c:pt>
                <c:pt idx="94">
                  <c:v>0.85773879142300191</c:v>
                </c:pt>
                <c:pt idx="95">
                  <c:v>0.86237816764132558</c:v>
                </c:pt>
                <c:pt idx="96">
                  <c:v>0.8686549707602339</c:v>
                </c:pt>
                <c:pt idx="97">
                  <c:v>0.87664717348927879</c:v>
                </c:pt>
                <c:pt idx="98">
                  <c:v>0.88674463937621828</c:v>
                </c:pt>
                <c:pt idx="99">
                  <c:v>0.89773879142300195</c:v>
                </c:pt>
                <c:pt idx="100">
                  <c:v>0.90838206627680307</c:v>
                </c:pt>
                <c:pt idx="101">
                  <c:v>0.91801169590643272</c:v>
                </c:pt>
                <c:pt idx="102">
                  <c:v>0.92530214424951263</c:v>
                </c:pt>
                <c:pt idx="103">
                  <c:v>0.93118908382066279</c:v>
                </c:pt>
                <c:pt idx="104">
                  <c:v>0.93801169590643274</c:v>
                </c:pt>
                <c:pt idx="105">
                  <c:v>0.94592592592592595</c:v>
                </c:pt>
                <c:pt idx="106">
                  <c:v>0.95411306042884991</c:v>
                </c:pt>
                <c:pt idx="107">
                  <c:v>0.96218323586744636</c:v>
                </c:pt>
                <c:pt idx="108">
                  <c:v>0.97029239766081876</c:v>
                </c:pt>
                <c:pt idx="109">
                  <c:v>0.97875243664717348</c:v>
                </c:pt>
                <c:pt idx="110">
                  <c:v>0.98760233918128659</c:v>
                </c:pt>
                <c:pt idx="111">
                  <c:v>0.99567251461988304</c:v>
                </c:pt>
                <c:pt idx="112">
                  <c:v>1</c:v>
                </c:pt>
                <c:pt idx="113">
                  <c:v>1</c:v>
                </c:pt>
              </c:numCache>
            </c:numRef>
          </c:yVal>
          <c:smooth val="1"/>
          <c:extLst>
            <c:ext xmlns:c16="http://schemas.microsoft.com/office/drawing/2014/chart" uri="{C3380CC4-5D6E-409C-BE32-E72D297353CC}">
              <c16:uniqueId val="{00000003-0F4B-40A1-8516-7A8D5B46C9D9}"/>
            </c:ext>
          </c:extLst>
        </c:ser>
        <c:dLbls>
          <c:showLegendKey val="0"/>
          <c:showVal val="0"/>
          <c:showCatName val="0"/>
          <c:showSerName val="0"/>
          <c:showPercent val="0"/>
          <c:showBubbleSize val="0"/>
        </c:dLbls>
        <c:axId val="796091904"/>
        <c:axId val="796093824"/>
      </c:scatterChart>
      <c:valAx>
        <c:axId val="796091904"/>
        <c:scaling>
          <c:orientation val="minMax"/>
          <c:min val="0"/>
        </c:scaling>
        <c:delete val="0"/>
        <c:axPos val="b"/>
        <c:title>
          <c:tx>
            <c:rich>
              <a:bodyPr/>
              <a:lstStyle/>
              <a:p>
                <a:pPr>
                  <a:defRPr/>
                </a:pPr>
                <a:r>
                  <a:rPr lang="en-US"/>
                  <a:t>Elapsed Time (h:mm)</a:t>
                </a:r>
              </a:p>
            </c:rich>
          </c:tx>
          <c:overlay val="0"/>
        </c:title>
        <c:numFmt formatCode="h:mm" sourceLinked="1"/>
        <c:majorTickMark val="in"/>
        <c:minorTickMark val="none"/>
        <c:tickLblPos val="nextTo"/>
        <c:txPr>
          <a:bodyPr rot="2400000"/>
          <a:lstStyle/>
          <a:p>
            <a:pPr>
              <a:defRPr/>
            </a:pPr>
            <a:endParaRPr lang="en-US"/>
          </a:p>
        </c:txPr>
        <c:crossAx val="796093824"/>
        <c:crosses val="autoZero"/>
        <c:crossBetween val="midCat"/>
        <c:majorUnit val="2.0833300000000003E-2"/>
      </c:valAx>
      <c:valAx>
        <c:axId val="796093824"/>
        <c:scaling>
          <c:orientation val="minMax"/>
          <c:max val="1"/>
          <c:min val="0"/>
        </c:scaling>
        <c:delete val="0"/>
        <c:axPos val="l"/>
        <c:majorGridlines/>
        <c:title>
          <c:tx>
            <c:rich>
              <a:bodyPr rot="-5400000" vert="horz"/>
              <a:lstStyle/>
              <a:p>
                <a:pPr>
                  <a:defRPr/>
                </a:pPr>
                <a:r>
                  <a:rPr lang="en-US"/>
                  <a:t>Percent of Total Vehicles</a:t>
                </a:r>
              </a:p>
            </c:rich>
          </c:tx>
          <c:overlay val="0"/>
        </c:title>
        <c:numFmt formatCode="0%" sourceLinked="1"/>
        <c:majorTickMark val="in"/>
        <c:minorTickMark val="none"/>
        <c:tickLblPos val="nextTo"/>
        <c:crossAx val="796091904"/>
        <c:crosses val="autoZero"/>
        <c:crossBetween val="midCat"/>
        <c:majorUnit val="0.2"/>
      </c:valAx>
    </c:plotArea>
    <c:plotVisOnly val="1"/>
    <c:dispBlanksAs val="gap"/>
    <c:showDLblsOverMax val="0"/>
  </c:chart>
  <c:spPr>
    <a:solidFill>
      <a:sysClr val="window" lastClr="FFFFFF"/>
    </a:solidFill>
    <a:ln>
      <a:solidFill>
        <a:sysClr val="windowText" lastClr="000000"/>
      </a:solidFill>
    </a:ln>
  </c:sp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564181-032B-4521-B64B-C8B6D3C463FC}" type="doc">
      <dgm:prSet loTypeId="urn:microsoft.com/office/officeart/2018/2/layout/IconLabelList" loCatId="icon" qsTypeId="urn:microsoft.com/office/officeart/2005/8/quickstyle/simple4" qsCatId="simple" csTypeId="urn:microsoft.com/office/officeart/2005/8/colors/colorful1" csCatId="colorful" phldr="1"/>
      <dgm:spPr/>
      <dgm:t>
        <a:bodyPr/>
        <a:lstStyle/>
        <a:p>
          <a:endParaRPr lang="en-US"/>
        </a:p>
      </dgm:t>
    </dgm:pt>
    <dgm:pt modelId="{80D2082C-D107-4B46-B8F8-C3A6EBEBD147}">
      <dgm:prSet custT="1"/>
      <dgm:spPr/>
      <dgm:t>
        <a:bodyPr/>
        <a:lstStyle/>
        <a:p>
          <a:pPr>
            <a:lnSpc>
              <a:spcPct val="100000"/>
            </a:lnSpc>
          </a:pPr>
          <a:r>
            <a:rPr lang="en-US" sz="1200" u="sng"/>
            <a:t>Permanent Residents </a:t>
          </a:r>
          <a:r>
            <a:rPr lang="en-US" sz="1200"/>
            <a:t>- year-round population within Sonoma Valley.</a:t>
          </a:r>
        </a:p>
      </dgm:t>
    </dgm:pt>
    <dgm:pt modelId="{27D5006D-C322-4258-BD6D-E878F2FDC754}" type="parTrans" cxnId="{0F854F02-E469-41EE-9F8A-9225DF23405B}">
      <dgm:prSet/>
      <dgm:spPr/>
      <dgm:t>
        <a:bodyPr/>
        <a:lstStyle/>
        <a:p>
          <a:endParaRPr lang="en-US"/>
        </a:p>
      </dgm:t>
    </dgm:pt>
    <dgm:pt modelId="{4A34A697-430E-4073-A552-B14214036E98}" type="sibTrans" cxnId="{0F854F02-E469-41EE-9F8A-9225DF23405B}">
      <dgm:prSet/>
      <dgm:spPr/>
      <dgm:t>
        <a:bodyPr/>
        <a:lstStyle/>
        <a:p>
          <a:endParaRPr lang="en-US"/>
        </a:p>
      </dgm:t>
    </dgm:pt>
    <dgm:pt modelId="{A7C9D3F7-2253-4A69-88CA-F4E43EEA4671}">
      <dgm:prSet custT="1"/>
      <dgm:spPr/>
      <dgm:t>
        <a:bodyPr/>
        <a:lstStyle/>
        <a:p>
          <a:pPr>
            <a:lnSpc>
              <a:spcPct val="100000"/>
            </a:lnSpc>
          </a:pPr>
          <a:r>
            <a:rPr lang="en-US" sz="1200" u="sng"/>
            <a:t>Visitors</a:t>
          </a:r>
          <a:r>
            <a:rPr lang="en-US" sz="1200"/>
            <a:t> – those who visit Sonoma Valley for recreational purposes.</a:t>
          </a:r>
        </a:p>
        <a:p>
          <a:pPr>
            <a:lnSpc>
              <a:spcPct val="100000"/>
            </a:lnSpc>
          </a:pPr>
          <a:endParaRPr lang="en-US" sz="1200"/>
        </a:p>
      </dgm:t>
    </dgm:pt>
    <dgm:pt modelId="{0A1676E0-F5FC-46D3-A7BF-0EF342FFEED7}" type="parTrans" cxnId="{2200E446-9223-4CE8-8D80-C583839BB2F6}">
      <dgm:prSet/>
      <dgm:spPr/>
      <dgm:t>
        <a:bodyPr/>
        <a:lstStyle/>
        <a:p>
          <a:endParaRPr lang="en-US"/>
        </a:p>
      </dgm:t>
    </dgm:pt>
    <dgm:pt modelId="{F2A42C6C-83FE-4DF2-AF0F-9CA5CF8FF18E}" type="sibTrans" cxnId="{2200E446-9223-4CE8-8D80-C583839BB2F6}">
      <dgm:prSet/>
      <dgm:spPr/>
      <dgm:t>
        <a:bodyPr/>
        <a:lstStyle/>
        <a:p>
          <a:endParaRPr lang="en-US"/>
        </a:p>
      </dgm:t>
    </dgm:pt>
    <dgm:pt modelId="{90EF0FF8-1E80-4C98-8271-735D5A17715E}">
      <dgm:prSet custT="1"/>
      <dgm:spPr/>
      <dgm:t>
        <a:bodyPr/>
        <a:lstStyle/>
        <a:p>
          <a:pPr>
            <a:lnSpc>
              <a:spcPct val="100000"/>
            </a:lnSpc>
          </a:pPr>
          <a:r>
            <a:rPr lang="en-US" sz="1200" u="sng"/>
            <a:t>External Traffic</a:t>
          </a:r>
          <a:r>
            <a:rPr lang="en-US" sz="1200"/>
            <a:t> – vehicles whose origin and destination are outside the Sonoma Valley but pass through the study area along California Highway 12, State Route 116, State Route 121, and South Napa Vallejo Highway as part of their trip.</a:t>
          </a:r>
        </a:p>
      </dgm:t>
    </dgm:pt>
    <dgm:pt modelId="{C0C0923F-0A9D-4253-862C-5BD8A74399CB}" type="parTrans" cxnId="{27361E79-F86B-4B46-A3CD-E6461CEAD7BB}">
      <dgm:prSet/>
      <dgm:spPr/>
      <dgm:t>
        <a:bodyPr/>
        <a:lstStyle/>
        <a:p>
          <a:endParaRPr lang="en-US"/>
        </a:p>
      </dgm:t>
    </dgm:pt>
    <dgm:pt modelId="{12F848E9-C0C2-4492-841D-6281E9A1BD0A}" type="sibTrans" cxnId="{27361E79-F86B-4B46-A3CD-E6461CEAD7BB}">
      <dgm:prSet/>
      <dgm:spPr/>
      <dgm:t>
        <a:bodyPr/>
        <a:lstStyle/>
        <a:p>
          <a:endParaRPr lang="en-US"/>
        </a:p>
      </dgm:t>
    </dgm:pt>
    <dgm:pt modelId="{38C7A89B-DBD9-4A9D-B0EE-FA120B64705D}">
      <dgm:prSet custT="1"/>
      <dgm:spPr/>
      <dgm:t>
        <a:bodyPr/>
        <a:lstStyle/>
        <a:p>
          <a:pPr>
            <a:lnSpc>
              <a:spcPct val="100000"/>
            </a:lnSpc>
          </a:pPr>
          <a:r>
            <a:rPr lang="en-US" sz="1200" u="sng"/>
            <a:t>Shadow Evacuees</a:t>
          </a:r>
          <a:r>
            <a:rPr lang="en-US" sz="1200" u="none"/>
            <a:t> – those who live outside of </a:t>
          </a:r>
          <a:r>
            <a:rPr lang="en-US" sz="1200"/>
            <a:t>Sonoma Valley </a:t>
          </a:r>
          <a:r>
            <a:rPr lang="en-US" sz="1200" u="none"/>
            <a:t>but may voluntarily evacuate.  </a:t>
          </a:r>
          <a:endParaRPr lang="en-US" sz="1200"/>
        </a:p>
      </dgm:t>
    </dgm:pt>
    <dgm:pt modelId="{0618AE80-73CB-48FB-8491-E992B7DD3112}" type="parTrans" cxnId="{A194880E-67B3-4601-BF38-215CBBA94A0D}">
      <dgm:prSet/>
      <dgm:spPr/>
      <dgm:t>
        <a:bodyPr/>
        <a:lstStyle/>
        <a:p>
          <a:endParaRPr lang="en-US"/>
        </a:p>
      </dgm:t>
    </dgm:pt>
    <dgm:pt modelId="{65695019-8469-493D-AF91-BFB885044E83}" type="sibTrans" cxnId="{A194880E-67B3-4601-BF38-215CBBA94A0D}">
      <dgm:prSet/>
      <dgm:spPr/>
      <dgm:t>
        <a:bodyPr/>
        <a:lstStyle/>
        <a:p>
          <a:endParaRPr lang="en-US"/>
        </a:p>
      </dgm:t>
    </dgm:pt>
    <dgm:pt modelId="{8F58F810-5ED3-4B12-A0A7-84871A6FCADE}">
      <dgm:prSet custT="1"/>
      <dgm:spPr/>
      <dgm:t>
        <a:bodyPr/>
        <a:lstStyle/>
        <a:p>
          <a:pPr>
            <a:lnSpc>
              <a:spcPct val="100000"/>
            </a:lnSpc>
          </a:pPr>
          <a:r>
            <a:rPr lang="en-US" sz="1200" u="sng"/>
            <a:t>Employees</a:t>
          </a:r>
          <a:r>
            <a:rPr lang="en-US" sz="1200"/>
            <a:t> - those people who work within Sonoma Valley, but who live outside Sonoma Valley.</a:t>
          </a:r>
        </a:p>
        <a:p>
          <a:endParaRPr lang="en-US" sz="1100"/>
        </a:p>
      </dgm:t>
    </dgm:pt>
    <dgm:pt modelId="{0ED5F0D4-62E6-4C59-8BAB-D48F6A631D86}" type="parTrans" cxnId="{F402AB9C-E5ED-46BB-9FD9-6E30432AC70B}">
      <dgm:prSet/>
      <dgm:spPr/>
      <dgm:t>
        <a:bodyPr/>
        <a:lstStyle/>
        <a:p>
          <a:endParaRPr lang="en-US"/>
        </a:p>
      </dgm:t>
    </dgm:pt>
    <dgm:pt modelId="{2A270D02-0855-4031-A293-8A92624977B0}" type="sibTrans" cxnId="{F402AB9C-E5ED-46BB-9FD9-6E30432AC70B}">
      <dgm:prSet/>
      <dgm:spPr/>
      <dgm:t>
        <a:bodyPr/>
        <a:lstStyle/>
        <a:p>
          <a:endParaRPr lang="en-US"/>
        </a:p>
      </dgm:t>
    </dgm:pt>
    <dgm:pt modelId="{A3B15FB3-EAF2-499C-B3A1-270BC8BAB6D4}" type="pres">
      <dgm:prSet presAssocID="{56564181-032B-4521-B64B-C8B6D3C463FC}" presName="root" presStyleCnt="0">
        <dgm:presLayoutVars>
          <dgm:dir/>
          <dgm:resizeHandles val="exact"/>
        </dgm:presLayoutVars>
      </dgm:prSet>
      <dgm:spPr/>
    </dgm:pt>
    <dgm:pt modelId="{C3C4567F-9844-4708-94C8-FE7404DE8242}" type="pres">
      <dgm:prSet presAssocID="{80D2082C-D107-4B46-B8F8-C3A6EBEBD147}" presName="compNode" presStyleCnt="0"/>
      <dgm:spPr/>
    </dgm:pt>
    <dgm:pt modelId="{06B873FD-9AD5-4EB9-AAB8-66FDD46820BB}" type="pres">
      <dgm:prSet presAssocID="{80D2082C-D107-4B46-B8F8-C3A6EBEBD147}" presName="iconRect" presStyleLbl="node1" presStyleIdx="0" presStyleCnt="5" custLinFactNeighborX="-30462" custLinFactNeighborY="3593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ouse"/>
        </a:ext>
      </dgm:extLst>
    </dgm:pt>
    <dgm:pt modelId="{0B230685-6CDE-4F67-B1CA-2109851B5DFC}" type="pres">
      <dgm:prSet presAssocID="{80D2082C-D107-4B46-B8F8-C3A6EBEBD147}" presName="spaceRect" presStyleCnt="0"/>
      <dgm:spPr/>
    </dgm:pt>
    <dgm:pt modelId="{98ADF682-54CD-440B-9D18-06935131D6A5}" type="pres">
      <dgm:prSet presAssocID="{80D2082C-D107-4B46-B8F8-C3A6EBEBD147}" presName="textRect" presStyleLbl="revTx" presStyleIdx="0" presStyleCnt="5" custScaleX="110486" custLinFactNeighborX="-12984" custLinFactNeighborY="423">
        <dgm:presLayoutVars>
          <dgm:chMax val="1"/>
          <dgm:chPref val="1"/>
        </dgm:presLayoutVars>
      </dgm:prSet>
      <dgm:spPr/>
    </dgm:pt>
    <dgm:pt modelId="{D7E4D747-F3E1-4FA7-9CAD-89387FE6F6B9}" type="pres">
      <dgm:prSet presAssocID="{4A34A697-430E-4073-A552-B14214036E98}" presName="sibTrans" presStyleCnt="0"/>
      <dgm:spPr/>
    </dgm:pt>
    <dgm:pt modelId="{94D8ABF3-11A8-4831-97FB-71AEE8F32FB3}" type="pres">
      <dgm:prSet presAssocID="{38C7A89B-DBD9-4A9D-B0EE-FA120B64705D}" presName="compNode" presStyleCnt="0"/>
      <dgm:spPr/>
    </dgm:pt>
    <dgm:pt modelId="{638A016D-1036-42A7-AB97-0D00BCACBCB3}" type="pres">
      <dgm:prSet presAssocID="{38C7A89B-DBD9-4A9D-B0EE-FA120B64705D}" presName="iconRect" presStyleLbl="node1" presStyleIdx="1" presStyleCnt="5" custLinFactNeighborX="-30462" custLinFactNeighborY="3593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ar"/>
        </a:ext>
      </dgm:extLst>
    </dgm:pt>
    <dgm:pt modelId="{BC078021-8C3D-47AD-89A2-92B1330C0130}" type="pres">
      <dgm:prSet presAssocID="{38C7A89B-DBD9-4A9D-B0EE-FA120B64705D}" presName="spaceRect" presStyleCnt="0"/>
      <dgm:spPr/>
    </dgm:pt>
    <dgm:pt modelId="{5B2613C5-E1FD-4B0F-88CB-3FFA2015F20F}" type="pres">
      <dgm:prSet presAssocID="{38C7A89B-DBD9-4A9D-B0EE-FA120B64705D}" presName="textRect" presStyleLbl="revTx" presStyleIdx="1" presStyleCnt="5" custScaleX="114967" custLinFactNeighborX="-11404" custLinFactNeighborY="526">
        <dgm:presLayoutVars>
          <dgm:chMax val="1"/>
          <dgm:chPref val="1"/>
        </dgm:presLayoutVars>
      </dgm:prSet>
      <dgm:spPr/>
    </dgm:pt>
    <dgm:pt modelId="{0F66321C-6A82-4125-8938-DCB91690F3E0}" type="pres">
      <dgm:prSet presAssocID="{65695019-8469-493D-AF91-BFB885044E83}" presName="sibTrans" presStyleCnt="0"/>
      <dgm:spPr/>
    </dgm:pt>
    <dgm:pt modelId="{B40F16D1-C1EE-429D-91B2-0222F4FB68C9}" type="pres">
      <dgm:prSet presAssocID="{A7C9D3F7-2253-4A69-88CA-F4E43EEA4671}" presName="compNode" presStyleCnt="0"/>
      <dgm:spPr/>
    </dgm:pt>
    <dgm:pt modelId="{1A8C7E31-8C00-4736-9479-3895CE355648}" type="pres">
      <dgm:prSet presAssocID="{A7C9D3F7-2253-4A69-88CA-F4E43EEA4671}" presName="iconRect" presStyleLbl="node1" presStyleIdx="2" presStyleCnt="5" custLinFactNeighborX="-6434" custLinFactNeighborY="4139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rapes with solid fill"/>
        </a:ext>
      </dgm:extLst>
    </dgm:pt>
    <dgm:pt modelId="{275E5660-DD5C-4A85-83C6-255BA91554AE}" type="pres">
      <dgm:prSet presAssocID="{A7C9D3F7-2253-4A69-88CA-F4E43EEA4671}" presName="spaceRect" presStyleCnt="0"/>
      <dgm:spPr/>
    </dgm:pt>
    <dgm:pt modelId="{EBC6AA86-34AE-4760-83D8-C60B535BAD2D}" type="pres">
      <dgm:prSet presAssocID="{A7C9D3F7-2253-4A69-88CA-F4E43EEA4671}" presName="textRect" presStyleLbl="revTx" presStyleIdx="2" presStyleCnt="5" custScaleX="97024" custLinFactNeighborX="-4521" custLinFactNeighborY="12477">
        <dgm:presLayoutVars>
          <dgm:chMax val="1"/>
          <dgm:chPref val="1"/>
        </dgm:presLayoutVars>
      </dgm:prSet>
      <dgm:spPr/>
    </dgm:pt>
    <dgm:pt modelId="{E6B91370-8889-44F8-8579-F9B7F59F2E08}" type="pres">
      <dgm:prSet presAssocID="{F2A42C6C-83FE-4DF2-AF0F-9CA5CF8FF18E}" presName="sibTrans" presStyleCnt="0"/>
      <dgm:spPr/>
    </dgm:pt>
    <dgm:pt modelId="{1A470E2D-BBE6-4795-93D4-FD6DB8BDE65D}" type="pres">
      <dgm:prSet presAssocID="{8F58F810-5ED3-4B12-A0A7-84871A6FCADE}" presName="compNode" presStyleCnt="0"/>
      <dgm:spPr/>
    </dgm:pt>
    <dgm:pt modelId="{10B2DF27-9790-4F00-8813-BAFC7A8FC275}" type="pres">
      <dgm:prSet presAssocID="{8F58F810-5ED3-4B12-A0A7-84871A6FCADE}" presName="iconRect" presStyleLbl="node1" presStyleIdx="3" presStyleCnt="5" custLinFactNeighborX="-3550" custLinFactNeighborY="4139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Office worker"/>
        </a:ext>
      </dgm:extLst>
    </dgm:pt>
    <dgm:pt modelId="{C1148100-0B54-4DC5-96BD-184072601D5F}" type="pres">
      <dgm:prSet presAssocID="{8F58F810-5ED3-4B12-A0A7-84871A6FCADE}" presName="spaceRect" presStyleCnt="0"/>
      <dgm:spPr/>
    </dgm:pt>
    <dgm:pt modelId="{386AE1F6-DBFB-4216-962D-62E763EFA7DB}" type="pres">
      <dgm:prSet presAssocID="{8F58F810-5ED3-4B12-A0A7-84871A6FCADE}" presName="textRect" presStyleLbl="revTx" presStyleIdx="3" presStyleCnt="5" custScaleX="110890" custLinFactNeighborX="-399" custLinFactNeighborY="5614">
        <dgm:presLayoutVars>
          <dgm:chMax val="1"/>
          <dgm:chPref val="1"/>
        </dgm:presLayoutVars>
      </dgm:prSet>
      <dgm:spPr/>
    </dgm:pt>
    <dgm:pt modelId="{6F591267-4E6E-432C-A4B7-49031F075600}" type="pres">
      <dgm:prSet presAssocID="{2A270D02-0855-4031-A293-8A92624977B0}" presName="sibTrans" presStyleCnt="0"/>
      <dgm:spPr/>
    </dgm:pt>
    <dgm:pt modelId="{09CECC45-4924-432F-BBF0-74ADAEEFDA64}" type="pres">
      <dgm:prSet presAssocID="{90EF0FF8-1E80-4C98-8271-735D5A17715E}" presName="compNode" presStyleCnt="0"/>
      <dgm:spPr/>
    </dgm:pt>
    <dgm:pt modelId="{A5862F37-7947-4FB7-ABB4-3E75C196168A}" type="pres">
      <dgm:prSet presAssocID="{90EF0FF8-1E80-4C98-8271-735D5A17715E}" presName="iconRect" presStyleLbl="node1" presStyleIdx="4" presStyleCnt="5" custLinFactNeighborX="15497" custLinFactNeighborY="43163"/>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Truck"/>
        </a:ext>
      </dgm:extLst>
    </dgm:pt>
    <dgm:pt modelId="{65237F05-092F-49A6-A02F-5DE4AD655557}" type="pres">
      <dgm:prSet presAssocID="{90EF0FF8-1E80-4C98-8271-735D5A17715E}" presName="spaceRect" presStyleCnt="0"/>
      <dgm:spPr/>
    </dgm:pt>
    <dgm:pt modelId="{C83756FF-717F-4324-B471-FFC1FAAEEAE8}" type="pres">
      <dgm:prSet presAssocID="{90EF0FF8-1E80-4C98-8271-735D5A17715E}" presName="textRect" presStyleLbl="revTx" presStyleIdx="4" presStyleCnt="5" custScaleX="102814" custLinFactNeighborX="9906" custLinFactNeighborY="2126">
        <dgm:presLayoutVars>
          <dgm:chMax val="1"/>
          <dgm:chPref val="1"/>
        </dgm:presLayoutVars>
      </dgm:prSet>
      <dgm:spPr/>
    </dgm:pt>
  </dgm:ptLst>
  <dgm:cxnLst>
    <dgm:cxn modelId="{0F854F02-E469-41EE-9F8A-9225DF23405B}" srcId="{56564181-032B-4521-B64B-C8B6D3C463FC}" destId="{80D2082C-D107-4B46-B8F8-C3A6EBEBD147}" srcOrd="0" destOrd="0" parTransId="{27D5006D-C322-4258-BD6D-E878F2FDC754}" sibTransId="{4A34A697-430E-4073-A552-B14214036E98}"/>
    <dgm:cxn modelId="{A194880E-67B3-4601-BF38-215CBBA94A0D}" srcId="{56564181-032B-4521-B64B-C8B6D3C463FC}" destId="{38C7A89B-DBD9-4A9D-B0EE-FA120B64705D}" srcOrd="1" destOrd="0" parTransId="{0618AE80-73CB-48FB-8491-E992B7DD3112}" sibTransId="{65695019-8469-493D-AF91-BFB885044E83}"/>
    <dgm:cxn modelId="{B5451F30-AAF1-4BB4-AD19-B76E6B3424C7}" type="presOf" srcId="{80D2082C-D107-4B46-B8F8-C3A6EBEBD147}" destId="{98ADF682-54CD-440B-9D18-06935131D6A5}" srcOrd="0" destOrd="0" presId="urn:microsoft.com/office/officeart/2018/2/layout/IconLabelList"/>
    <dgm:cxn modelId="{2F929D30-635D-49B2-871F-67500856421D}" type="presOf" srcId="{8F58F810-5ED3-4B12-A0A7-84871A6FCADE}" destId="{386AE1F6-DBFB-4216-962D-62E763EFA7DB}" srcOrd="0" destOrd="0" presId="urn:microsoft.com/office/officeart/2018/2/layout/IconLabelList"/>
    <dgm:cxn modelId="{9848C43F-36CC-48A5-AA39-5738AC756907}" type="presOf" srcId="{90EF0FF8-1E80-4C98-8271-735D5A17715E}" destId="{C83756FF-717F-4324-B471-FFC1FAAEEAE8}" srcOrd="0" destOrd="0" presId="urn:microsoft.com/office/officeart/2018/2/layout/IconLabelList"/>
    <dgm:cxn modelId="{2200E446-9223-4CE8-8D80-C583839BB2F6}" srcId="{56564181-032B-4521-B64B-C8B6D3C463FC}" destId="{A7C9D3F7-2253-4A69-88CA-F4E43EEA4671}" srcOrd="2" destOrd="0" parTransId="{0A1676E0-F5FC-46D3-A7BF-0EF342FFEED7}" sibTransId="{F2A42C6C-83FE-4DF2-AF0F-9CA5CF8FF18E}"/>
    <dgm:cxn modelId="{57FC2351-5FAA-4389-81D7-AA7E98CAB102}" type="presOf" srcId="{A7C9D3F7-2253-4A69-88CA-F4E43EEA4671}" destId="{EBC6AA86-34AE-4760-83D8-C60B535BAD2D}" srcOrd="0" destOrd="0" presId="urn:microsoft.com/office/officeart/2018/2/layout/IconLabelList"/>
    <dgm:cxn modelId="{27361E79-F86B-4B46-A3CD-E6461CEAD7BB}" srcId="{56564181-032B-4521-B64B-C8B6D3C463FC}" destId="{90EF0FF8-1E80-4C98-8271-735D5A17715E}" srcOrd="4" destOrd="0" parTransId="{C0C0923F-0A9D-4253-862C-5BD8A74399CB}" sibTransId="{12F848E9-C0C2-4492-841D-6281E9A1BD0A}"/>
    <dgm:cxn modelId="{4C955A7E-959B-41A6-AAC3-8D6ADECAC01E}" type="presOf" srcId="{56564181-032B-4521-B64B-C8B6D3C463FC}" destId="{A3B15FB3-EAF2-499C-B3A1-270BC8BAB6D4}" srcOrd="0" destOrd="0" presId="urn:microsoft.com/office/officeart/2018/2/layout/IconLabelList"/>
    <dgm:cxn modelId="{F402AB9C-E5ED-46BB-9FD9-6E30432AC70B}" srcId="{56564181-032B-4521-B64B-C8B6D3C463FC}" destId="{8F58F810-5ED3-4B12-A0A7-84871A6FCADE}" srcOrd="3" destOrd="0" parTransId="{0ED5F0D4-62E6-4C59-8BAB-D48F6A631D86}" sibTransId="{2A270D02-0855-4031-A293-8A92624977B0}"/>
    <dgm:cxn modelId="{9B0E5FA3-E46F-45CE-BC32-380027B8C24F}" type="presOf" srcId="{38C7A89B-DBD9-4A9D-B0EE-FA120B64705D}" destId="{5B2613C5-E1FD-4B0F-88CB-3FFA2015F20F}" srcOrd="0" destOrd="0" presId="urn:microsoft.com/office/officeart/2018/2/layout/IconLabelList"/>
    <dgm:cxn modelId="{B1ED1D2F-55FC-40C8-A9CC-B8F0968677C5}" type="presParOf" srcId="{A3B15FB3-EAF2-499C-B3A1-270BC8BAB6D4}" destId="{C3C4567F-9844-4708-94C8-FE7404DE8242}" srcOrd="0" destOrd="0" presId="urn:microsoft.com/office/officeart/2018/2/layout/IconLabelList"/>
    <dgm:cxn modelId="{D2D7E7BE-39D6-4AB5-B8E2-D832E38B914E}" type="presParOf" srcId="{C3C4567F-9844-4708-94C8-FE7404DE8242}" destId="{06B873FD-9AD5-4EB9-AAB8-66FDD46820BB}" srcOrd="0" destOrd="0" presId="urn:microsoft.com/office/officeart/2018/2/layout/IconLabelList"/>
    <dgm:cxn modelId="{8399B299-DCA2-4FB0-B15D-B482178FEDEE}" type="presParOf" srcId="{C3C4567F-9844-4708-94C8-FE7404DE8242}" destId="{0B230685-6CDE-4F67-B1CA-2109851B5DFC}" srcOrd="1" destOrd="0" presId="urn:microsoft.com/office/officeart/2018/2/layout/IconLabelList"/>
    <dgm:cxn modelId="{8C70712F-ED4E-4118-A3DB-63726B403772}" type="presParOf" srcId="{C3C4567F-9844-4708-94C8-FE7404DE8242}" destId="{98ADF682-54CD-440B-9D18-06935131D6A5}" srcOrd="2" destOrd="0" presId="urn:microsoft.com/office/officeart/2018/2/layout/IconLabelList"/>
    <dgm:cxn modelId="{86BF2A1A-AA2E-45E1-B89D-E204A7541952}" type="presParOf" srcId="{A3B15FB3-EAF2-499C-B3A1-270BC8BAB6D4}" destId="{D7E4D747-F3E1-4FA7-9CAD-89387FE6F6B9}" srcOrd="1" destOrd="0" presId="urn:microsoft.com/office/officeart/2018/2/layout/IconLabelList"/>
    <dgm:cxn modelId="{F89D9A6D-E60C-4203-AC6C-99A689E4B734}" type="presParOf" srcId="{A3B15FB3-EAF2-499C-B3A1-270BC8BAB6D4}" destId="{94D8ABF3-11A8-4831-97FB-71AEE8F32FB3}" srcOrd="2" destOrd="0" presId="urn:microsoft.com/office/officeart/2018/2/layout/IconLabelList"/>
    <dgm:cxn modelId="{9EA414BF-EC8E-4555-AF6B-6503B1BF3986}" type="presParOf" srcId="{94D8ABF3-11A8-4831-97FB-71AEE8F32FB3}" destId="{638A016D-1036-42A7-AB97-0D00BCACBCB3}" srcOrd="0" destOrd="0" presId="urn:microsoft.com/office/officeart/2018/2/layout/IconLabelList"/>
    <dgm:cxn modelId="{AC8C7CB8-2913-4848-A7A9-F20BE3275537}" type="presParOf" srcId="{94D8ABF3-11A8-4831-97FB-71AEE8F32FB3}" destId="{BC078021-8C3D-47AD-89A2-92B1330C0130}" srcOrd="1" destOrd="0" presId="urn:microsoft.com/office/officeart/2018/2/layout/IconLabelList"/>
    <dgm:cxn modelId="{4A815B3A-4405-4D21-8D2A-B708A524A370}" type="presParOf" srcId="{94D8ABF3-11A8-4831-97FB-71AEE8F32FB3}" destId="{5B2613C5-E1FD-4B0F-88CB-3FFA2015F20F}" srcOrd="2" destOrd="0" presId="urn:microsoft.com/office/officeart/2018/2/layout/IconLabelList"/>
    <dgm:cxn modelId="{ADD56CDE-588F-4AE4-B936-35D809882C07}" type="presParOf" srcId="{A3B15FB3-EAF2-499C-B3A1-270BC8BAB6D4}" destId="{0F66321C-6A82-4125-8938-DCB91690F3E0}" srcOrd="3" destOrd="0" presId="urn:microsoft.com/office/officeart/2018/2/layout/IconLabelList"/>
    <dgm:cxn modelId="{64D1772A-7FA7-4780-8F44-AD47EB804BE4}" type="presParOf" srcId="{A3B15FB3-EAF2-499C-B3A1-270BC8BAB6D4}" destId="{B40F16D1-C1EE-429D-91B2-0222F4FB68C9}" srcOrd="4" destOrd="0" presId="urn:microsoft.com/office/officeart/2018/2/layout/IconLabelList"/>
    <dgm:cxn modelId="{285FB5A8-4449-4F45-B802-60859A671551}" type="presParOf" srcId="{B40F16D1-C1EE-429D-91B2-0222F4FB68C9}" destId="{1A8C7E31-8C00-4736-9479-3895CE355648}" srcOrd="0" destOrd="0" presId="urn:microsoft.com/office/officeart/2018/2/layout/IconLabelList"/>
    <dgm:cxn modelId="{0B4F1610-CE3D-43D0-A4FE-C4BEA2FAFF4B}" type="presParOf" srcId="{B40F16D1-C1EE-429D-91B2-0222F4FB68C9}" destId="{275E5660-DD5C-4A85-83C6-255BA91554AE}" srcOrd="1" destOrd="0" presId="urn:microsoft.com/office/officeart/2018/2/layout/IconLabelList"/>
    <dgm:cxn modelId="{CFA8F89D-432D-4E1F-B6AC-B2EC9B4A6514}" type="presParOf" srcId="{B40F16D1-C1EE-429D-91B2-0222F4FB68C9}" destId="{EBC6AA86-34AE-4760-83D8-C60B535BAD2D}" srcOrd="2" destOrd="0" presId="urn:microsoft.com/office/officeart/2018/2/layout/IconLabelList"/>
    <dgm:cxn modelId="{6A7C8FB5-AD52-4F77-BC55-2E42E6FB73FF}" type="presParOf" srcId="{A3B15FB3-EAF2-499C-B3A1-270BC8BAB6D4}" destId="{E6B91370-8889-44F8-8579-F9B7F59F2E08}" srcOrd="5" destOrd="0" presId="urn:microsoft.com/office/officeart/2018/2/layout/IconLabelList"/>
    <dgm:cxn modelId="{C14D80B6-DE56-45CE-821B-697C996F6C2D}" type="presParOf" srcId="{A3B15FB3-EAF2-499C-B3A1-270BC8BAB6D4}" destId="{1A470E2D-BBE6-4795-93D4-FD6DB8BDE65D}" srcOrd="6" destOrd="0" presId="urn:microsoft.com/office/officeart/2018/2/layout/IconLabelList"/>
    <dgm:cxn modelId="{CF07EC88-A5AB-4E83-A4E8-1CD5951A8EAB}" type="presParOf" srcId="{1A470E2D-BBE6-4795-93D4-FD6DB8BDE65D}" destId="{10B2DF27-9790-4F00-8813-BAFC7A8FC275}" srcOrd="0" destOrd="0" presId="urn:microsoft.com/office/officeart/2018/2/layout/IconLabelList"/>
    <dgm:cxn modelId="{721AD0C1-3333-4DBF-B99D-FFE509AF7A28}" type="presParOf" srcId="{1A470E2D-BBE6-4795-93D4-FD6DB8BDE65D}" destId="{C1148100-0B54-4DC5-96BD-184072601D5F}" srcOrd="1" destOrd="0" presId="urn:microsoft.com/office/officeart/2018/2/layout/IconLabelList"/>
    <dgm:cxn modelId="{1114BB18-0524-4DC9-AFF4-546852B158BB}" type="presParOf" srcId="{1A470E2D-BBE6-4795-93D4-FD6DB8BDE65D}" destId="{386AE1F6-DBFB-4216-962D-62E763EFA7DB}" srcOrd="2" destOrd="0" presId="urn:microsoft.com/office/officeart/2018/2/layout/IconLabelList"/>
    <dgm:cxn modelId="{0F5511E4-5FEE-410A-BB6E-2D0990A56325}" type="presParOf" srcId="{A3B15FB3-EAF2-499C-B3A1-270BC8BAB6D4}" destId="{6F591267-4E6E-432C-A4B7-49031F075600}" srcOrd="7" destOrd="0" presId="urn:microsoft.com/office/officeart/2018/2/layout/IconLabelList"/>
    <dgm:cxn modelId="{7E56435F-E63A-46FF-9DA8-7EF35A4B782D}" type="presParOf" srcId="{A3B15FB3-EAF2-499C-B3A1-270BC8BAB6D4}" destId="{09CECC45-4924-432F-BBF0-74ADAEEFDA64}" srcOrd="8" destOrd="0" presId="urn:microsoft.com/office/officeart/2018/2/layout/IconLabelList"/>
    <dgm:cxn modelId="{4D9267A3-9B09-48AB-A7F1-BFC1823D48F9}" type="presParOf" srcId="{09CECC45-4924-432F-BBF0-74ADAEEFDA64}" destId="{A5862F37-7947-4FB7-ABB4-3E75C196168A}" srcOrd="0" destOrd="0" presId="urn:microsoft.com/office/officeart/2018/2/layout/IconLabelList"/>
    <dgm:cxn modelId="{6EE6EB56-E2C4-4BD8-B529-9A30F706F235}" type="presParOf" srcId="{09CECC45-4924-432F-BBF0-74ADAEEFDA64}" destId="{65237F05-092F-49A6-A02F-5DE4AD655557}" srcOrd="1" destOrd="0" presId="urn:microsoft.com/office/officeart/2018/2/layout/IconLabelList"/>
    <dgm:cxn modelId="{967DF515-515B-4F82-A88F-AE0E3AB49BF5}" type="presParOf" srcId="{09CECC45-4924-432F-BBF0-74ADAEEFDA64}" destId="{C83756FF-717F-4324-B471-FFC1FAAEEAE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873FD-9AD5-4EB9-AAB8-66FDD46820BB}">
      <dsp:nvSpPr>
        <dsp:cNvPr id="0" name=""/>
        <dsp:cNvSpPr/>
      </dsp:nvSpPr>
      <dsp:spPr>
        <a:xfrm>
          <a:off x="647252" y="1265691"/>
          <a:ext cx="810000" cy="81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8ADF682-54CD-440B-9D18-06935131D6A5}">
      <dsp:nvSpPr>
        <dsp:cNvPr id="0" name=""/>
        <dsp:cNvSpPr/>
      </dsp:nvSpPr>
      <dsp:spPr>
        <a:xfrm>
          <a:off x="70908" y="2068860"/>
          <a:ext cx="1988748" cy="778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u="sng" kern="1200"/>
            <a:t>Permanent Residents </a:t>
          </a:r>
          <a:r>
            <a:rPr lang="en-US" sz="1200" kern="1200"/>
            <a:t>- year-round population within Sonoma Valley.</a:t>
          </a:r>
        </a:p>
      </dsp:txBody>
      <dsp:txXfrm>
        <a:off x="70908" y="2068860"/>
        <a:ext cx="1988748" cy="778257"/>
      </dsp:txXfrm>
    </dsp:sp>
    <dsp:sp modelId="{638A016D-1036-42A7-AB97-0D00BCACBCB3}">
      <dsp:nvSpPr>
        <dsp:cNvPr id="0" name=""/>
        <dsp:cNvSpPr/>
      </dsp:nvSpPr>
      <dsp:spPr>
        <a:xfrm>
          <a:off x="2991329" y="1265691"/>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B2613C5-E1FD-4B0F-88CB-3FFA2015F20F}">
      <dsp:nvSpPr>
        <dsp:cNvPr id="0" name=""/>
        <dsp:cNvSpPr/>
      </dsp:nvSpPr>
      <dsp:spPr>
        <a:xfrm>
          <a:off x="2403096" y="2069661"/>
          <a:ext cx="2069406" cy="778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u="sng" kern="1200"/>
            <a:t>Shadow Evacuees</a:t>
          </a:r>
          <a:r>
            <a:rPr lang="en-US" sz="1200" u="none" kern="1200"/>
            <a:t> – those who live outside of </a:t>
          </a:r>
          <a:r>
            <a:rPr lang="en-US" sz="1200" kern="1200"/>
            <a:t>Sonoma Valley </a:t>
          </a:r>
          <a:r>
            <a:rPr lang="en-US" sz="1200" u="none" kern="1200"/>
            <a:t>but may voluntarily evacuate.  </a:t>
          </a:r>
          <a:endParaRPr lang="en-US" sz="1200" kern="1200"/>
        </a:p>
      </dsp:txBody>
      <dsp:txXfrm>
        <a:off x="2403096" y="2069661"/>
        <a:ext cx="2069406" cy="778257"/>
      </dsp:txXfrm>
    </dsp:sp>
    <dsp:sp modelId="{1A8C7E31-8C00-4736-9479-3895CE355648}">
      <dsp:nvSpPr>
        <dsp:cNvPr id="0" name=""/>
        <dsp:cNvSpPr/>
      </dsp:nvSpPr>
      <dsp:spPr>
        <a:xfrm>
          <a:off x="5435659" y="1309900"/>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BC6AA86-34AE-4760-83D8-C60B535BAD2D}">
      <dsp:nvSpPr>
        <dsp:cNvPr id="0" name=""/>
        <dsp:cNvSpPr/>
      </dsp:nvSpPr>
      <dsp:spPr>
        <a:xfrm>
          <a:off x="4939805" y="2162671"/>
          <a:ext cx="1694458" cy="778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u="sng" kern="1200"/>
            <a:t>Visitors</a:t>
          </a:r>
          <a:r>
            <a:rPr lang="en-US" sz="1200" kern="1200"/>
            <a:t> – those who visit Sonoma Valley for recreational purposes.</a:t>
          </a:r>
        </a:p>
        <a:p>
          <a:pPr marL="0" lvl="0" indent="0" algn="ctr" defTabSz="533400">
            <a:lnSpc>
              <a:spcPct val="100000"/>
            </a:lnSpc>
            <a:spcBef>
              <a:spcPct val="0"/>
            </a:spcBef>
            <a:spcAft>
              <a:spcPct val="35000"/>
            </a:spcAft>
            <a:buNone/>
          </a:pPr>
          <a:endParaRPr lang="en-US" sz="1200" kern="1200"/>
        </a:p>
      </dsp:txBody>
      <dsp:txXfrm>
        <a:off x="4939805" y="2162671"/>
        <a:ext cx="1694458" cy="778257"/>
      </dsp:txXfrm>
    </dsp:sp>
    <dsp:sp modelId="{10B2DF27-9790-4F00-8813-BAFC7A8FC275}">
      <dsp:nvSpPr>
        <dsp:cNvPr id="0" name=""/>
        <dsp:cNvSpPr/>
      </dsp:nvSpPr>
      <dsp:spPr>
        <a:xfrm>
          <a:off x="7672029" y="1309900"/>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86AE1F6-DBFB-4216-962D-62E763EFA7DB}">
      <dsp:nvSpPr>
        <dsp:cNvPr id="0" name=""/>
        <dsp:cNvSpPr/>
      </dsp:nvSpPr>
      <dsp:spPr>
        <a:xfrm>
          <a:off x="7100592" y="2109259"/>
          <a:ext cx="1996020" cy="778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u="sng" kern="1200"/>
            <a:t>Employees</a:t>
          </a:r>
          <a:r>
            <a:rPr lang="en-US" sz="1200" kern="1200"/>
            <a:t> - those people who work within Sonoma Valley, but who live outside Sonoma Valley.</a:t>
          </a:r>
        </a:p>
        <a:p>
          <a:pPr marL="0" lvl="0" indent="0" algn="ctr" defTabSz="533400">
            <a:spcBef>
              <a:spcPct val="0"/>
            </a:spcBef>
            <a:spcAft>
              <a:spcPct val="35000"/>
            </a:spcAft>
            <a:buNone/>
          </a:pPr>
          <a:endParaRPr lang="en-US" sz="1100" kern="1200"/>
        </a:p>
      </dsp:txBody>
      <dsp:txXfrm>
        <a:off x="7100592" y="2109259"/>
        <a:ext cx="1996020" cy="778257"/>
      </dsp:txXfrm>
    </dsp:sp>
    <dsp:sp modelId="{A5862F37-7947-4FB7-ABB4-3E75C196168A}">
      <dsp:nvSpPr>
        <dsp:cNvPr id="0" name=""/>
        <dsp:cNvSpPr/>
      </dsp:nvSpPr>
      <dsp:spPr>
        <a:xfrm>
          <a:off x="10064646" y="1324262"/>
          <a:ext cx="810000" cy="81000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83756FF-717F-4324-B471-FFC1FAAEEAE8}">
      <dsp:nvSpPr>
        <dsp:cNvPr id="0" name=""/>
        <dsp:cNvSpPr/>
      </dsp:nvSpPr>
      <dsp:spPr>
        <a:xfrm>
          <a:off x="9597102" y="2082113"/>
          <a:ext cx="1850651" cy="778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u="sng" kern="1200"/>
            <a:t>External Traffic</a:t>
          </a:r>
          <a:r>
            <a:rPr lang="en-US" sz="1200" kern="1200"/>
            <a:t> – vehicles whose origin and destination are outside the Sonoma Valley but pass through the study area along California Highway 12, State Route 116, State Route 121, and South Napa Vallejo Highway as part of their trip.</a:t>
          </a:r>
        </a:p>
      </dsp:txBody>
      <dsp:txXfrm>
        <a:off x="9597102" y="2082113"/>
        <a:ext cx="1850651" cy="77825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0.13995</cdr:x>
      <cdr:y>0.27654</cdr:y>
    </cdr:from>
    <cdr:to>
      <cdr:x>0.17826</cdr:x>
      <cdr:y>0.28765</cdr:y>
    </cdr:to>
    <cdr:cxnSp macro="">
      <cdr:nvCxnSpPr>
        <cdr:cNvPr id="3" name="Straight Arrow Connector 2">
          <a:extLst xmlns:a="http://schemas.openxmlformats.org/drawingml/2006/main">
            <a:ext uri="{FF2B5EF4-FFF2-40B4-BE49-F238E27FC236}">
              <a16:creationId xmlns:a16="http://schemas.microsoft.com/office/drawing/2014/main" id="{88AA24D0-8F2E-38CA-9523-FC4BF6839727}"/>
            </a:ext>
          </a:extLst>
        </cdr:cNvPr>
        <cdr:cNvCxnSpPr/>
      </cdr:nvCxnSpPr>
      <cdr:spPr>
        <a:xfrm xmlns:a="http://schemas.openxmlformats.org/drawingml/2006/main" flipH="1" flipV="1">
          <a:off x="1515534" y="1896533"/>
          <a:ext cx="414867" cy="76200"/>
        </a:xfrm>
        <a:prstGeom xmlns:a="http://schemas.openxmlformats.org/drawingml/2006/main" prst="straightConnector1">
          <a:avLst/>
        </a:prstGeom>
        <a:ln xmlns:a="http://schemas.openxmlformats.org/drawingml/2006/main" w="57150">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0.20647</cdr:x>
      <cdr:y>0.35228</cdr:y>
    </cdr:from>
    <cdr:to>
      <cdr:x>0.20647</cdr:x>
      <cdr:y>0.77564</cdr:y>
    </cdr:to>
    <cdr:cxnSp macro="">
      <cdr:nvCxnSpPr>
        <cdr:cNvPr id="5" name="Straight Arrow Connector 4">
          <a:extLst xmlns:a="http://schemas.openxmlformats.org/drawingml/2006/main">
            <a:ext uri="{FF2B5EF4-FFF2-40B4-BE49-F238E27FC236}">
              <a16:creationId xmlns:a16="http://schemas.microsoft.com/office/drawing/2014/main" id="{3EFF89AF-ABA7-7EA8-3D36-7F59AE74E876}"/>
            </a:ext>
          </a:extLst>
        </cdr:cNvPr>
        <cdr:cNvCxnSpPr/>
      </cdr:nvCxnSpPr>
      <cdr:spPr>
        <a:xfrm xmlns:a="http://schemas.openxmlformats.org/drawingml/2006/main">
          <a:off x="2235852" y="2415908"/>
          <a:ext cx="0" cy="2903438"/>
        </a:xfrm>
        <a:prstGeom xmlns:a="http://schemas.openxmlformats.org/drawingml/2006/main" prst="straightConnector1">
          <a:avLst/>
        </a:prstGeom>
        <a:ln xmlns:a="http://schemas.openxmlformats.org/drawingml/2006/main" w="57150">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0.60356</cdr:x>
      <cdr:y>0.03621</cdr:y>
    </cdr:from>
    <cdr:to>
      <cdr:x>0.79384</cdr:x>
      <cdr:y>0.12181</cdr:y>
    </cdr:to>
    <cdr:sp macro="" textlink="">
      <cdr:nvSpPr>
        <cdr:cNvPr id="2" name="TextBox 1">
          <a:extLst xmlns:a="http://schemas.openxmlformats.org/drawingml/2006/main">
            <a:ext uri="{FF2B5EF4-FFF2-40B4-BE49-F238E27FC236}">
              <a16:creationId xmlns:a16="http://schemas.microsoft.com/office/drawing/2014/main" id="{0E7183E4-4596-7C44-BC91-0609CE03650D}"/>
            </a:ext>
          </a:extLst>
        </cdr:cNvPr>
        <cdr:cNvSpPr txBox="1"/>
      </cdr:nvSpPr>
      <cdr:spPr>
        <a:xfrm xmlns:a="http://schemas.openxmlformats.org/drawingml/2006/main">
          <a:off x="6839156" y="248356"/>
          <a:ext cx="2156178" cy="5870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0.24695</cdr:x>
      <cdr:y>0.04931</cdr:y>
    </cdr:from>
    <cdr:to>
      <cdr:x>0.97744</cdr:x>
      <cdr:y>0.10323</cdr:y>
    </cdr:to>
    <cdr:sp macro="" textlink="">
      <cdr:nvSpPr>
        <cdr:cNvPr id="3" name="TextBox 2">
          <a:extLst xmlns:a="http://schemas.openxmlformats.org/drawingml/2006/main">
            <a:ext uri="{FF2B5EF4-FFF2-40B4-BE49-F238E27FC236}">
              <a16:creationId xmlns:a16="http://schemas.microsoft.com/office/drawing/2014/main" id="{6BE159F1-BEA5-EB4F-A92B-374F15C7C21E}"/>
            </a:ext>
          </a:extLst>
        </cdr:cNvPr>
        <cdr:cNvSpPr txBox="1"/>
      </cdr:nvSpPr>
      <cdr:spPr>
        <a:xfrm xmlns:a="http://schemas.openxmlformats.org/drawingml/2006/main">
          <a:off x="2856839" y="338146"/>
          <a:ext cx="8450698" cy="369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solidFill>
                <a:srgbClr val="FF0000"/>
              </a:solidFill>
            </a:rPr>
            <a:t>Trip Generation – time you leave     </a:t>
          </a:r>
          <a:r>
            <a:rPr lang="en-US" sz="1200" b="1" dirty="0">
              <a:solidFill>
                <a:srgbClr val="0070C0"/>
              </a:solidFill>
            </a:rPr>
            <a:t>Scenario 1 – all roads available           </a:t>
          </a:r>
          <a:r>
            <a:rPr lang="en-US" sz="1200" b="1" dirty="0">
              <a:solidFill>
                <a:srgbClr val="00B050"/>
              </a:solidFill>
            </a:rPr>
            <a:t>Scenario 2 – travel south       </a:t>
          </a:r>
          <a:r>
            <a:rPr lang="en-US" sz="1200" b="1" dirty="0">
              <a:solidFill>
                <a:srgbClr val="7030A0"/>
              </a:solidFill>
            </a:rPr>
            <a:t>Scenario 3 – travel north     </a:t>
          </a:r>
        </a:p>
      </cdr:txBody>
    </cdr:sp>
  </cdr:relSizeAnchor>
  <cdr:relSizeAnchor xmlns:cdr="http://schemas.openxmlformats.org/drawingml/2006/chartDrawing">
    <cdr:from>
      <cdr:x>0.19858</cdr:x>
      <cdr:y>0.43827</cdr:y>
    </cdr:from>
    <cdr:to>
      <cdr:x>0.3579</cdr:x>
      <cdr:y>0.43827</cdr:y>
    </cdr:to>
    <cdr:cxnSp macro="">
      <cdr:nvCxnSpPr>
        <cdr:cNvPr id="4" name="Straight Connector 3">
          <a:extLst xmlns:a="http://schemas.openxmlformats.org/drawingml/2006/main">
            <a:ext uri="{FF2B5EF4-FFF2-40B4-BE49-F238E27FC236}">
              <a16:creationId xmlns:a16="http://schemas.microsoft.com/office/drawing/2014/main" id="{8623C44F-1295-2B40-AEB5-3BCE7A61B74E}"/>
            </a:ext>
          </a:extLst>
        </cdr:cNvPr>
        <cdr:cNvCxnSpPr/>
      </cdr:nvCxnSpPr>
      <cdr:spPr>
        <a:xfrm xmlns:a="http://schemas.openxmlformats.org/drawingml/2006/main">
          <a:off x="2297290" y="3005668"/>
          <a:ext cx="1843105" cy="0"/>
        </a:xfrm>
        <a:prstGeom xmlns:a="http://schemas.openxmlformats.org/drawingml/2006/main" prst="line">
          <a:avLst/>
        </a:prstGeom>
        <a:ln xmlns:a="http://schemas.openxmlformats.org/drawingml/2006/main">
          <a:solidFill>
            <a:srgbClr val="0070C0"/>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0.23716</cdr:x>
      <cdr:y>0.37845</cdr:y>
    </cdr:from>
    <cdr:to>
      <cdr:x>0.32401</cdr:x>
      <cdr:y>0.41884</cdr:y>
    </cdr:to>
    <cdr:sp macro="" textlink="">
      <cdr:nvSpPr>
        <cdr:cNvPr id="6" name="TextBox 3">
          <a:extLst xmlns:a="http://schemas.openxmlformats.org/drawingml/2006/main">
            <a:ext uri="{FF2B5EF4-FFF2-40B4-BE49-F238E27FC236}">
              <a16:creationId xmlns:a16="http://schemas.microsoft.com/office/drawing/2014/main" id="{78F2E3DB-44C0-EB4C-90E3-CA855A90EC50}"/>
            </a:ext>
          </a:extLst>
        </cdr:cNvPr>
        <cdr:cNvSpPr txBox="1"/>
      </cdr:nvSpPr>
      <cdr:spPr>
        <a:xfrm xmlns:a="http://schemas.openxmlformats.org/drawingml/2006/main">
          <a:off x="2743589" y="2595391"/>
          <a:ext cx="100471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a:t>In traffic</a:t>
          </a:r>
        </a:p>
      </cdr:txBody>
    </cdr:sp>
  </cdr:relSizeAnchor>
  <cdr:relSizeAnchor xmlns:cdr="http://schemas.openxmlformats.org/drawingml/2006/chartDrawing">
    <cdr:from>
      <cdr:x>0.19382</cdr:x>
      <cdr:y>0.45144</cdr:y>
    </cdr:from>
    <cdr:to>
      <cdr:x>0.41548</cdr:x>
      <cdr:y>0.45144</cdr:y>
    </cdr:to>
    <cdr:cxnSp macro="">
      <cdr:nvCxnSpPr>
        <cdr:cNvPr id="7" name="Straight Connector 6">
          <a:extLst xmlns:a="http://schemas.openxmlformats.org/drawingml/2006/main">
            <a:ext uri="{FF2B5EF4-FFF2-40B4-BE49-F238E27FC236}">
              <a16:creationId xmlns:a16="http://schemas.microsoft.com/office/drawing/2014/main" id="{4C2AC835-B0AC-EA49-A92A-53DDA774E643}"/>
            </a:ext>
          </a:extLst>
        </cdr:cNvPr>
        <cdr:cNvCxnSpPr/>
      </cdr:nvCxnSpPr>
      <cdr:spPr>
        <a:xfrm xmlns:a="http://schemas.openxmlformats.org/drawingml/2006/main">
          <a:off x="2242159" y="3095977"/>
          <a:ext cx="2564281" cy="0"/>
        </a:xfrm>
        <a:prstGeom xmlns:a="http://schemas.openxmlformats.org/drawingml/2006/main" prst="line">
          <a:avLst/>
        </a:prstGeom>
        <a:ln xmlns:a="http://schemas.openxmlformats.org/drawingml/2006/main">
          <a:solidFill>
            <a:srgbClr val="00B050"/>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0.1943</cdr:x>
      <cdr:y>0.46379</cdr:y>
    </cdr:from>
    <cdr:to>
      <cdr:x>0.47403</cdr:x>
      <cdr:y>0.46379</cdr:y>
    </cdr:to>
    <cdr:cxnSp macro="">
      <cdr:nvCxnSpPr>
        <cdr:cNvPr id="9" name="Straight Connector 8">
          <a:extLst xmlns:a="http://schemas.openxmlformats.org/drawingml/2006/main">
            <a:ext uri="{FF2B5EF4-FFF2-40B4-BE49-F238E27FC236}">
              <a16:creationId xmlns:a16="http://schemas.microsoft.com/office/drawing/2014/main" id="{9C932FEB-A6EF-2345-9ED8-EF26065C68F3}"/>
            </a:ext>
          </a:extLst>
        </cdr:cNvPr>
        <cdr:cNvCxnSpPr/>
      </cdr:nvCxnSpPr>
      <cdr:spPr>
        <a:xfrm xmlns:a="http://schemas.openxmlformats.org/drawingml/2006/main">
          <a:off x="2247804" y="3180644"/>
          <a:ext cx="3235969" cy="0"/>
        </a:xfrm>
        <a:prstGeom xmlns:a="http://schemas.openxmlformats.org/drawingml/2006/main" prst="line">
          <a:avLst/>
        </a:prstGeom>
        <a:ln xmlns:a="http://schemas.openxmlformats.org/drawingml/2006/main">
          <a:solidFill>
            <a:srgbClr val="7030A0"/>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7DC688-221D-45D8-B75A-C687520BE6A3}" type="datetimeFigureOut">
              <a:rPr lang="en-US" smtClean="0"/>
              <a:t>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A1B2A-ECD0-44C4-A1EB-75C7979E05FF}" type="slidenum">
              <a:rPr lang="en-US" smtClean="0"/>
              <a:t>‹#›</a:t>
            </a:fld>
            <a:endParaRPr lang="en-US"/>
          </a:p>
        </p:txBody>
      </p:sp>
    </p:spTree>
    <p:extLst>
      <p:ext uri="{BB962C8B-B14F-4D97-AF65-F5344CB8AC3E}">
        <p14:creationId xmlns:p14="http://schemas.microsoft.com/office/powerpoint/2010/main" val="400479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3A1B2A-ECD0-44C4-A1EB-75C7979E05FF}" type="slidenum">
              <a:rPr lang="en-US" smtClean="0"/>
              <a:t>16</a:t>
            </a:fld>
            <a:endParaRPr lang="en-US"/>
          </a:p>
        </p:txBody>
      </p:sp>
    </p:spTree>
    <p:extLst>
      <p:ext uri="{BB962C8B-B14F-4D97-AF65-F5344CB8AC3E}">
        <p14:creationId xmlns:p14="http://schemas.microsoft.com/office/powerpoint/2010/main" val="2591148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A1B2A-ECD0-44C4-A1EB-75C7979E05FF}" type="slidenum">
              <a:rPr lang="en-US" smtClean="0"/>
              <a:t>17</a:t>
            </a:fld>
            <a:endParaRPr lang="en-US"/>
          </a:p>
        </p:txBody>
      </p:sp>
    </p:spTree>
    <p:extLst>
      <p:ext uri="{BB962C8B-B14F-4D97-AF65-F5344CB8AC3E}">
        <p14:creationId xmlns:p14="http://schemas.microsoft.com/office/powerpoint/2010/main" val="4137551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A1B2A-ECD0-44C4-A1EB-75C7979E05FF}" type="slidenum">
              <a:rPr lang="en-US" smtClean="0"/>
              <a:t>18</a:t>
            </a:fld>
            <a:endParaRPr lang="en-US"/>
          </a:p>
        </p:txBody>
      </p:sp>
    </p:spTree>
    <p:extLst>
      <p:ext uri="{BB962C8B-B14F-4D97-AF65-F5344CB8AC3E}">
        <p14:creationId xmlns:p14="http://schemas.microsoft.com/office/powerpoint/2010/main" val="49375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69266-ABC9-DD3A-721C-A163F3A217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DB4CBD-092F-550F-AC5C-EA04F35D8C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FB4706-9E5D-C048-BEF9-47C2403DA1C4}"/>
              </a:ext>
            </a:extLst>
          </p:cNvPr>
          <p:cNvSpPr>
            <a:spLocks noGrp="1"/>
          </p:cNvSpPr>
          <p:nvPr>
            <p:ph type="dt" sz="half" idx="10"/>
          </p:nvPr>
        </p:nvSpPr>
        <p:spPr/>
        <p:txBody>
          <a:bodyPr/>
          <a:lstStyle/>
          <a:p>
            <a:fld id="{047B3AA1-C42D-40C9-9EC4-08FE7D11694B}" type="datetimeFigureOut">
              <a:rPr lang="en-US" smtClean="0"/>
              <a:t>2/9/25</a:t>
            </a:fld>
            <a:endParaRPr lang="en-US"/>
          </a:p>
        </p:txBody>
      </p:sp>
      <p:sp>
        <p:nvSpPr>
          <p:cNvPr id="5" name="Footer Placeholder 4">
            <a:extLst>
              <a:ext uri="{FF2B5EF4-FFF2-40B4-BE49-F238E27FC236}">
                <a16:creationId xmlns:a16="http://schemas.microsoft.com/office/drawing/2014/main" id="{C1AF3E8E-466B-EBE7-0A4B-9BF2975EA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4F0C8-100D-4BAD-4BE6-BB2000893185}"/>
              </a:ext>
            </a:extLst>
          </p:cNvPr>
          <p:cNvSpPr>
            <a:spLocks noGrp="1"/>
          </p:cNvSpPr>
          <p:nvPr>
            <p:ph type="sldNum" sz="quarter" idx="12"/>
          </p:nvPr>
        </p:nvSpPr>
        <p:spPr/>
        <p:txBody>
          <a:bodyPr/>
          <a:lstStyle/>
          <a:p>
            <a:fld id="{85119C2B-9F3C-4926-9EE5-51788303FB19}" type="slidenum">
              <a:rPr lang="en-US" smtClean="0"/>
              <a:t>‹#›</a:t>
            </a:fld>
            <a:endParaRPr lang="en-US"/>
          </a:p>
        </p:txBody>
      </p:sp>
    </p:spTree>
    <p:extLst>
      <p:ext uri="{BB962C8B-B14F-4D97-AF65-F5344CB8AC3E}">
        <p14:creationId xmlns:p14="http://schemas.microsoft.com/office/powerpoint/2010/main" val="3394906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D2D2-4796-04D2-0078-291765CA9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0DEC49-9542-A26C-FA02-F88FEC0C3D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18670-1E1E-6A61-1B67-746AC939E890}"/>
              </a:ext>
            </a:extLst>
          </p:cNvPr>
          <p:cNvSpPr>
            <a:spLocks noGrp="1"/>
          </p:cNvSpPr>
          <p:nvPr>
            <p:ph type="dt" sz="half" idx="10"/>
          </p:nvPr>
        </p:nvSpPr>
        <p:spPr/>
        <p:txBody>
          <a:bodyPr/>
          <a:lstStyle/>
          <a:p>
            <a:fld id="{047B3AA1-C42D-40C9-9EC4-08FE7D11694B}" type="datetimeFigureOut">
              <a:rPr lang="en-US" smtClean="0"/>
              <a:t>2/9/25</a:t>
            </a:fld>
            <a:endParaRPr lang="en-US"/>
          </a:p>
        </p:txBody>
      </p:sp>
      <p:sp>
        <p:nvSpPr>
          <p:cNvPr id="5" name="Footer Placeholder 4">
            <a:extLst>
              <a:ext uri="{FF2B5EF4-FFF2-40B4-BE49-F238E27FC236}">
                <a16:creationId xmlns:a16="http://schemas.microsoft.com/office/drawing/2014/main" id="{3C455EB8-A192-DA52-FE96-903F79AC7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6943AB-D688-984B-9C30-0D832B342EFB}"/>
              </a:ext>
            </a:extLst>
          </p:cNvPr>
          <p:cNvSpPr>
            <a:spLocks noGrp="1"/>
          </p:cNvSpPr>
          <p:nvPr>
            <p:ph type="sldNum" sz="quarter" idx="12"/>
          </p:nvPr>
        </p:nvSpPr>
        <p:spPr/>
        <p:txBody>
          <a:bodyPr/>
          <a:lstStyle/>
          <a:p>
            <a:fld id="{85119C2B-9F3C-4926-9EE5-51788303FB19}" type="slidenum">
              <a:rPr lang="en-US" smtClean="0"/>
              <a:t>‹#›</a:t>
            </a:fld>
            <a:endParaRPr lang="en-US"/>
          </a:p>
        </p:txBody>
      </p:sp>
    </p:spTree>
    <p:extLst>
      <p:ext uri="{BB962C8B-B14F-4D97-AF65-F5344CB8AC3E}">
        <p14:creationId xmlns:p14="http://schemas.microsoft.com/office/powerpoint/2010/main" val="921440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5A15AD-EB50-683F-3A03-BA9D6F4DF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249084-B7B1-B725-64BA-D8B2C74913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E16387-0964-4161-7AA9-9DA1423BD4DB}"/>
              </a:ext>
            </a:extLst>
          </p:cNvPr>
          <p:cNvSpPr>
            <a:spLocks noGrp="1"/>
          </p:cNvSpPr>
          <p:nvPr>
            <p:ph type="dt" sz="half" idx="10"/>
          </p:nvPr>
        </p:nvSpPr>
        <p:spPr/>
        <p:txBody>
          <a:bodyPr/>
          <a:lstStyle/>
          <a:p>
            <a:fld id="{047B3AA1-C42D-40C9-9EC4-08FE7D11694B}" type="datetimeFigureOut">
              <a:rPr lang="en-US" smtClean="0"/>
              <a:t>2/9/25</a:t>
            </a:fld>
            <a:endParaRPr lang="en-US"/>
          </a:p>
        </p:txBody>
      </p:sp>
      <p:sp>
        <p:nvSpPr>
          <p:cNvPr id="5" name="Footer Placeholder 4">
            <a:extLst>
              <a:ext uri="{FF2B5EF4-FFF2-40B4-BE49-F238E27FC236}">
                <a16:creationId xmlns:a16="http://schemas.microsoft.com/office/drawing/2014/main" id="{F5BBA8ED-D92F-E5E2-D613-399DB001F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6F7B9A-4C8F-13AB-61C5-B7EA7894F9CE}"/>
              </a:ext>
            </a:extLst>
          </p:cNvPr>
          <p:cNvSpPr>
            <a:spLocks noGrp="1"/>
          </p:cNvSpPr>
          <p:nvPr>
            <p:ph type="sldNum" sz="quarter" idx="12"/>
          </p:nvPr>
        </p:nvSpPr>
        <p:spPr/>
        <p:txBody>
          <a:bodyPr/>
          <a:lstStyle/>
          <a:p>
            <a:fld id="{85119C2B-9F3C-4926-9EE5-51788303FB19}" type="slidenum">
              <a:rPr lang="en-US" smtClean="0"/>
              <a:t>‹#›</a:t>
            </a:fld>
            <a:endParaRPr lang="en-US"/>
          </a:p>
        </p:txBody>
      </p:sp>
    </p:spTree>
    <p:extLst>
      <p:ext uri="{BB962C8B-B14F-4D97-AF65-F5344CB8AC3E}">
        <p14:creationId xmlns:p14="http://schemas.microsoft.com/office/powerpoint/2010/main" val="4253006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60649-48CD-1A5D-95F6-3DEC71F9AF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D781A5-408A-79EA-E5F1-8461C09931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C2B27-EAF5-2528-501E-14067D92107C}"/>
              </a:ext>
            </a:extLst>
          </p:cNvPr>
          <p:cNvSpPr>
            <a:spLocks noGrp="1"/>
          </p:cNvSpPr>
          <p:nvPr>
            <p:ph type="dt" sz="half" idx="10"/>
          </p:nvPr>
        </p:nvSpPr>
        <p:spPr/>
        <p:txBody>
          <a:bodyPr/>
          <a:lstStyle/>
          <a:p>
            <a:fld id="{047B3AA1-C42D-40C9-9EC4-08FE7D11694B}" type="datetimeFigureOut">
              <a:rPr lang="en-US" smtClean="0"/>
              <a:t>2/9/25</a:t>
            </a:fld>
            <a:endParaRPr lang="en-US"/>
          </a:p>
        </p:txBody>
      </p:sp>
      <p:sp>
        <p:nvSpPr>
          <p:cNvPr id="5" name="Footer Placeholder 4">
            <a:extLst>
              <a:ext uri="{FF2B5EF4-FFF2-40B4-BE49-F238E27FC236}">
                <a16:creationId xmlns:a16="http://schemas.microsoft.com/office/drawing/2014/main" id="{C7997D84-04BF-AC62-2681-9671A1D08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9D09E-0EEE-07BC-DFB1-035C00FB1357}"/>
              </a:ext>
            </a:extLst>
          </p:cNvPr>
          <p:cNvSpPr>
            <a:spLocks noGrp="1"/>
          </p:cNvSpPr>
          <p:nvPr>
            <p:ph type="sldNum" sz="quarter" idx="12"/>
          </p:nvPr>
        </p:nvSpPr>
        <p:spPr/>
        <p:txBody>
          <a:bodyPr/>
          <a:lstStyle/>
          <a:p>
            <a:fld id="{85119C2B-9F3C-4926-9EE5-51788303FB19}" type="slidenum">
              <a:rPr lang="en-US" smtClean="0"/>
              <a:t>‹#›</a:t>
            </a:fld>
            <a:endParaRPr lang="en-US"/>
          </a:p>
        </p:txBody>
      </p:sp>
    </p:spTree>
    <p:extLst>
      <p:ext uri="{BB962C8B-B14F-4D97-AF65-F5344CB8AC3E}">
        <p14:creationId xmlns:p14="http://schemas.microsoft.com/office/powerpoint/2010/main" val="713186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35C83-ABDF-F0A4-9EF6-E1A9099122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EE4BB3-536D-48A8-5E22-023CDBE28E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29097A-6272-DC9F-B602-C463CD658C7E}"/>
              </a:ext>
            </a:extLst>
          </p:cNvPr>
          <p:cNvSpPr>
            <a:spLocks noGrp="1"/>
          </p:cNvSpPr>
          <p:nvPr>
            <p:ph type="dt" sz="half" idx="10"/>
          </p:nvPr>
        </p:nvSpPr>
        <p:spPr/>
        <p:txBody>
          <a:bodyPr/>
          <a:lstStyle/>
          <a:p>
            <a:fld id="{047B3AA1-C42D-40C9-9EC4-08FE7D11694B}" type="datetimeFigureOut">
              <a:rPr lang="en-US" smtClean="0"/>
              <a:t>2/9/25</a:t>
            </a:fld>
            <a:endParaRPr lang="en-US"/>
          </a:p>
        </p:txBody>
      </p:sp>
      <p:sp>
        <p:nvSpPr>
          <p:cNvPr id="5" name="Footer Placeholder 4">
            <a:extLst>
              <a:ext uri="{FF2B5EF4-FFF2-40B4-BE49-F238E27FC236}">
                <a16:creationId xmlns:a16="http://schemas.microsoft.com/office/drawing/2014/main" id="{5E308D1B-CA19-C6E2-0EBE-60DFB24B3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75EA9-5816-67DC-527C-C4F309E05571}"/>
              </a:ext>
            </a:extLst>
          </p:cNvPr>
          <p:cNvSpPr>
            <a:spLocks noGrp="1"/>
          </p:cNvSpPr>
          <p:nvPr>
            <p:ph type="sldNum" sz="quarter" idx="12"/>
          </p:nvPr>
        </p:nvSpPr>
        <p:spPr/>
        <p:txBody>
          <a:bodyPr/>
          <a:lstStyle/>
          <a:p>
            <a:fld id="{85119C2B-9F3C-4926-9EE5-51788303FB19}" type="slidenum">
              <a:rPr lang="en-US" smtClean="0"/>
              <a:t>‹#›</a:t>
            </a:fld>
            <a:endParaRPr lang="en-US"/>
          </a:p>
        </p:txBody>
      </p:sp>
    </p:spTree>
    <p:extLst>
      <p:ext uri="{BB962C8B-B14F-4D97-AF65-F5344CB8AC3E}">
        <p14:creationId xmlns:p14="http://schemas.microsoft.com/office/powerpoint/2010/main" val="3024487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DD341-2161-0A99-9F25-A2689FA514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29643-3540-4D82-0428-AD8C98E34E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A891DA-DB27-7E54-DC72-7C3187A8FA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97E148-BFA2-66D9-854C-827BB8EC99E8}"/>
              </a:ext>
            </a:extLst>
          </p:cNvPr>
          <p:cNvSpPr>
            <a:spLocks noGrp="1"/>
          </p:cNvSpPr>
          <p:nvPr>
            <p:ph type="dt" sz="half" idx="10"/>
          </p:nvPr>
        </p:nvSpPr>
        <p:spPr/>
        <p:txBody>
          <a:bodyPr/>
          <a:lstStyle/>
          <a:p>
            <a:fld id="{047B3AA1-C42D-40C9-9EC4-08FE7D11694B}" type="datetimeFigureOut">
              <a:rPr lang="en-US" smtClean="0"/>
              <a:t>2/9/25</a:t>
            </a:fld>
            <a:endParaRPr lang="en-US"/>
          </a:p>
        </p:txBody>
      </p:sp>
      <p:sp>
        <p:nvSpPr>
          <p:cNvPr id="6" name="Footer Placeholder 5">
            <a:extLst>
              <a:ext uri="{FF2B5EF4-FFF2-40B4-BE49-F238E27FC236}">
                <a16:creationId xmlns:a16="http://schemas.microsoft.com/office/drawing/2014/main" id="{67BD15BB-BC18-5AB2-1782-C66AE287D1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48F8F5-AE0C-DDF1-A8F6-D4813C8CBD22}"/>
              </a:ext>
            </a:extLst>
          </p:cNvPr>
          <p:cNvSpPr>
            <a:spLocks noGrp="1"/>
          </p:cNvSpPr>
          <p:nvPr>
            <p:ph type="sldNum" sz="quarter" idx="12"/>
          </p:nvPr>
        </p:nvSpPr>
        <p:spPr/>
        <p:txBody>
          <a:bodyPr/>
          <a:lstStyle/>
          <a:p>
            <a:fld id="{85119C2B-9F3C-4926-9EE5-51788303FB19}" type="slidenum">
              <a:rPr lang="en-US" smtClean="0"/>
              <a:t>‹#›</a:t>
            </a:fld>
            <a:endParaRPr lang="en-US"/>
          </a:p>
        </p:txBody>
      </p:sp>
    </p:spTree>
    <p:extLst>
      <p:ext uri="{BB962C8B-B14F-4D97-AF65-F5344CB8AC3E}">
        <p14:creationId xmlns:p14="http://schemas.microsoft.com/office/powerpoint/2010/main" val="57562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C1ECC-96CB-1C84-213E-2BF5C52526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95BC86-31D6-5C64-7036-A9B601810C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BD7B58-57AB-7410-EA28-039BBE60B5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0B5E8A-2483-2B65-A316-82AAFFCF61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7F044F-0EDE-84E0-883E-3A399862C4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D9BE1F-2AE8-B2BD-B665-84E23498E3F3}"/>
              </a:ext>
            </a:extLst>
          </p:cNvPr>
          <p:cNvSpPr>
            <a:spLocks noGrp="1"/>
          </p:cNvSpPr>
          <p:nvPr>
            <p:ph type="dt" sz="half" idx="10"/>
          </p:nvPr>
        </p:nvSpPr>
        <p:spPr/>
        <p:txBody>
          <a:bodyPr/>
          <a:lstStyle/>
          <a:p>
            <a:fld id="{047B3AA1-C42D-40C9-9EC4-08FE7D11694B}" type="datetimeFigureOut">
              <a:rPr lang="en-US" smtClean="0"/>
              <a:t>2/9/25</a:t>
            </a:fld>
            <a:endParaRPr lang="en-US"/>
          </a:p>
        </p:txBody>
      </p:sp>
      <p:sp>
        <p:nvSpPr>
          <p:cNvPr id="8" name="Footer Placeholder 7">
            <a:extLst>
              <a:ext uri="{FF2B5EF4-FFF2-40B4-BE49-F238E27FC236}">
                <a16:creationId xmlns:a16="http://schemas.microsoft.com/office/drawing/2014/main" id="{5C3779FA-53B6-0AEF-1FB0-FE101809D9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6D9D97-684D-B663-E471-57C1CF6C884E}"/>
              </a:ext>
            </a:extLst>
          </p:cNvPr>
          <p:cNvSpPr>
            <a:spLocks noGrp="1"/>
          </p:cNvSpPr>
          <p:nvPr>
            <p:ph type="sldNum" sz="quarter" idx="12"/>
          </p:nvPr>
        </p:nvSpPr>
        <p:spPr/>
        <p:txBody>
          <a:bodyPr/>
          <a:lstStyle/>
          <a:p>
            <a:fld id="{85119C2B-9F3C-4926-9EE5-51788303FB19}" type="slidenum">
              <a:rPr lang="en-US" smtClean="0"/>
              <a:t>‹#›</a:t>
            </a:fld>
            <a:endParaRPr lang="en-US"/>
          </a:p>
        </p:txBody>
      </p:sp>
    </p:spTree>
    <p:extLst>
      <p:ext uri="{BB962C8B-B14F-4D97-AF65-F5344CB8AC3E}">
        <p14:creationId xmlns:p14="http://schemas.microsoft.com/office/powerpoint/2010/main" val="10426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F6184-4958-27E4-5D6A-A44FD11BEE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13B448-84EE-947E-CF61-B743C0CBE2B4}"/>
              </a:ext>
            </a:extLst>
          </p:cNvPr>
          <p:cNvSpPr>
            <a:spLocks noGrp="1"/>
          </p:cNvSpPr>
          <p:nvPr>
            <p:ph type="dt" sz="half" idx="10"/>
          </p:nvPr>
        </p:nvSpPr>
        <p:spPr/>
        <p:txBody>
          <a:bodyPr/>
          <a:lstStyle/>
          <a:p>
            <a:fld id="{047B3AA1-C42D-40C9-9EC4-08FE7D11694B}" type="datetimeFigureOut">
              <a:rPr lang="en-US" smtClean="0"/>
              <a:t>2/9/25</a:t>
            </a:fld>
            <a:endParaRPr lang="en-US"/>
          </a:p>
        </p:txBody>
      </p:sp>
      <p:sp>
        <p:nvSpPr>
          <p:cNvPr id="4" name="Footer Placeholder 3">
            <a:extLst>
              <a:ext uri="{FF2B5EF4-FFF2-40B4-BE49-F238E27FC236}">
                <a16:creationId xmlns:a16="http://schemas.microsoft.com/office/drawing/2014/main" id="{604ACD65-4DA8-9F34-DA20-FB639AA5E4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F23BA8-3A6B-2997-7DE2-87A0A313DAF6}"/>
              </a:ext>
            </a:extLst>
          </p:cNvPr>
          <p:cNvSpPr>
            <a:spLocks noGrp="1"/>
          </p:cNvSpPr>
          <p:nvPr>
            <p:ph type="sldNum" sz="quarter" idx="12"/>
          </p:nvPr>
        </p:nvSpPr>
        <p:spPr/>
        <p:txBody>
          <a:bodyPr/>
          <a:lstStyle/>
          <a:p>
            <a:fld id="{85119C2B-9F3C-4926-9EE5-51788303FB19}" type="slidenum">
              <a:rPr lang="en-US" smtClean="0"/>
              <a:t>‹#›</a:t>
            </a:fld>
            <a:endParaRPr lang="en-US"/>
          </a:p>
        </p:txBody>
      </p:sp>
    </p:spTree>
    <p:extLst>
      <p:ext uri="{BB962C8B-B14F-4D97-AF65-F5344CB8AC3E}">
        <p14:creationId xmlns:p14="http://schemas.microsoft.com/office/powerpoint/2010/main" val="814911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344B71-4658-DE37-F5CE-51E5B902436D}"/>
              </a:ext>
            </a:extLst>
          </p:cNvPr>
          <p:cNvSpPr>
            <a:spLocks noGrp="1"/>
          </p:cNvSpPr>
          <p:nvPr>
            <p:ph type="dt" sz="half" idx="10"/>
          </p:nvPr>
        </p:nvSpPr>
        <p:spPr/>
        <p:txBody>
          <a:bodyPr/>
          <a:lstStyle/>
          <a:p>
            <a:fld id="{047B3AA1-C42D-40C9-9EC4-08FE7D11694B}" type="datetimeFigureOut">
              <a:rPr lang="en-US" smtClean="0"/>
              <a:t>2/9/25</a:t>
            </a:fld>
            <a:endParaRPr lang="en-US"/>
          </a:p>
        </p:txBody>
      </p:sp>
      <p:sp>
        <p:nvSpPr>
          <p:cNvPr id="3" name="Footer Placeholder 2">
            <a:extLst>
              <a:ext uri="{FF2B5EF4-FFF2-40B4-BE49-F238E27FC236}">
                <a16:creationId xmlns:a16="http://schemas.microsoft.com/office/drawing/2014/main" id="{9959FC2C-7719-6DA7-F554-E76FAAD5C1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54C813-4A52-8878-7722-8328BE861B42}"/>
              </a:ext>
            </a:extLst>
          </p:cNvPr>
          <p:cNvSpPr>
            <a:spLocks noGrp="1"/>
          </p:cNvSpPr>
          <p:nvPr>
            <p:ph type="sldNum" sz="quarter" idx="12"/>
          </p:nvPr>
        </p:nvSpPr>
        <p:spPr/>
        <p:txBody>
          <a:bodyPr/>
          <a:lstStyle/>
          <a:p>
            <a:fld id="{85119C2B-9F3C-4926-9EE5-51788303FB19}" type="slidenum">
              <a:rPr lang="en-US" smtClean="0"/>
              <a:t>‹#›</a:t>
            </a:fld>
            <a:endParaRPr lang="en-US"/>
          </a:p>
        </p:txBody>
      </p:sp>
    </p:spTree>
    <p:extLst>
      <p:ext uri="{BB962C8B-B14F-4D97-AF65-F5344CB8AC3E}">
        <p14:creationId xmlns:p14="http://schemas.microsoft.com/office/powerpoint/2010/main" val="2928428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49785-CFF1-A479-7303-68DEC71EE7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3ECEED-63DE-BD53-43A8-708BBE7C1B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A65BCD-9F9B-8A39-EE53-E6C1095D1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0F91A0-B3A1-3209-2147-32683DBFA06F}"/>
              </a:ext>
            </a:extLst>
          </p:cNvPr>
          <p:cNvSpPr>
            <a:spLocks noGrp="1"/>
          </p:cNvSpPr>
          <p:nvPr>
            <p:ph type="dt" sz="half" idx="10"/>
          </p:nvPr>
        </p:nvSpPr>
        <p:spPr/>
        <p:txBody>
          <a:bodyPr/>
          <a:lstStyle/>
          <a:p>
            <a:fld id="{047B3AA1-C42D-40C9-9EC4-08FE7D11694B}" type="datetimeFigureOut">
              <a:rPr lang="en-US" smtClean="0"/>
              <a:t>2/9/25</a:t>
            </a:fld>
            <a:endParaRPr lang="en-US"/>
          </a:p>
        </p:txBody>
      </p:sp>
      <p:sp>
        <p:nvSpPr>
          <p:cNvPr id="6" name="Footer Placeholder 5">
            <a:extLst>
              <a:ext uri="{FF2B5EF4-FFF2-40B4-BE49-F238E27FC236}">
                <a16:creationId xmlns:a16="http://schemas.microsoft.com/office/drawing/2014/main" id="{DD51BDC3-5746-C3B7-4B84-CAC006F964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C08738-04D0-A817-BFB6-970967E9C1BC}"/>
              </a:ext>
            </a:extLst>
          </p:cNvPr>
          <p:cNvSpPr>
            <a:spLocks noGrp="1"/>
          </p:cNvSpPr>
          <p:nvPr>
            <p:ph type="sldNum" sz="quarter" idx="12"/>
          </p:nvPr>
        </p:nvSpPr>
        <p:spPr/>
        <p:txBody>
          <a:bodyPr/>
          <a:lstStyle/>
          <a:p>
            <a:fld id="{85119C2B-9F3C-4926-9EE5-51788303FB19}" type="slidenum">
              <a:rPr lang="en-US" smtClean="0"/>
              <a:t>‹#›</a:t>
            </a:fld>
            <a:endParaRPr lang="en-US"/>
          </a:p>
        </p:txBody>
      </p:sp>
    </p:spTree>
    <p:extLst>
      <p:ext uri="{BB962C8B-B14F-4D97-AF65-F5344CB8AC3E}">
        <p14:creationId xmlns:p14="http://schemas.microsoft.com/office/powerpoint/2010/main" val="261434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7FD19-B7F9-3552-4E37-2C9BD533D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61AED-5FDF-6C95-3B4F-A7C986C54F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5FF957-0BA8-1333-35C0-49E0174F34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C33CE-22A8-ADFA-6467-2DF10AC7F961}"/>
              </a:ext>
            </a:extLst>
          </p:cNvPr>
          <p:cNvSpPr>
            <a:spLocks noGrp="1"/>
          </p:cNvSpPr>
          <p:nvPr>
            <p:ph type="dt" sz="half" idx="10"/>
          </p:nvPr>
        </p:nvSpPr>
        <p:spPr/>
        <p:txBody>
          <a:bodyPr/>
          <a:lstStyle/>
          <a:p>
            <a:fld id="{047B3AA1-C42D-40C9-9EC4-08FE7D11694B}" type="datetimeFigureOut">
              <a:rPr lang="en-US" smtClean="0"/>
              <a:t>2/9/25</a:t>
            </a:fld>
            <a:endParaRPr lang="en-US"/>
          </a:p>
        </p:txBody>
      </p:sp>
      <p:sp>
        <p:nvSpPr>
          <p:cNvPr id="6" name="Footer Placeholder 5">
            <a:extLst>
              <a:ext uri="{FF2B5EF4-FFF2-40B4-BE49-F238E27FC236}">
                <a16:creationId xmlns:a16="http://schemas.microsoft.com/office/drawing/2014/main" id="{342F962F-5268-3D99-3CCF-E36FA3A3C4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91ED6C-D28A-F948-455C-1530F2753C2D}"/>
              </a:ext>
            </a:extLst>
          </p:cNvPr>
          <p:cNvSpPr>
            <a:spLocks noGrp="1"/>
          </p:cNvSpPr>
          <p:nvPr>
            <p:ph type="sldNum" sz="quarter" idx="12"/>
          </p:nvPr>
        </p:nvSpPr>
        <p:spPr/>
        <p:txBody>
          <a:bodyPr/>
          <a:lstStyle/>
          <a:p>
            <a:fld id="{85119C2B-9F3C-4926-9EE5-51788303FB19}" type="slidenum">
              <a:rPr lang="en-US" smtClean="0"/>
              <a:t>‹#›</a:t>
            </a:fld>
            <a:endParaRPr lang="en-US"/>
          </a:p>
        </p:txBody>
      </p:sp>
    </p:spTree>
    <p:extLst>
      <p:ext uri="{BB962C8B-B14F-4D97-AF65-F5344CB8AC3E}">
        <p14:creationId xmlns:p14="http://schemas.microsoft.com/office/powerpoint/2010/main" val="3657482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1E9B8-E3E7-2BFB-5C61-C57EE35A40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56F9B7-17EA-D3C7-9D0C-E08D31168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F15819-82F8-55B4-EF82-F8B7145E9F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47B3AA1-C42D-40C9-9EC4-08FE7D11694B}" type="datetimeFigureOut">
              <a:rPr lang="en-US" smtClean="0"/>
              <a:t>2/9/25</a:t>
            </a:fld>
            <a:endParaRPr lang="en-US"/>
          </a:p>
        </p:txBody>
      </p:sp>
      <p:sp>
        <p:nvSpPr>
          <p:cNvPr id="5" name="Footer Placeholder 4">
            <a:extLst>
              <a:ext uri="{FF2B5EF4-FFF2-40B4-BE49-F238E27FC236}">
                <a16:creationId xmlns:a16="http://schemas.microsoft.com/office/drawing/2014/main" id="{C8CE9EEF-B492-E6C4-4D83-A5FF969944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C4D8E45-F6F2-B8BC-398A-523E5BDAAE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119C2B-9F3C-4926-9EE5-51788303FB19}" type="slidenum">
              <a:rPr lang="en-US" smtClean="0"/>
              <a:t>‹#›</a:t>
            </a:fld>
            <a:endParaRPr lang="en-US"/>
          </a:p>
        </p:txBody>
      </p:sp>
    </p:spTree>
    <p:extLst>
      <p:ext uri="{BB962C8B-B14F-4D97-AF65-F5344CB8AC3E}">
        <p14:creationId xmlns:p14="http://schemas.microsoft.com/office/powerpoint/2010/main" val="3904186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hyperlink" Target="#_ftn1"/><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votma.org/"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socoemergency.org/get-ready/evacuation-map/"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F2B034-0C32-CDDB-41C3-8B1557D4B1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8000" y="0"/>
            <a:ext cx="9144000" cy="6858000"/>
          </a:xfrm>
          <a:prstGeom prst="rect">
            <a:avLst/>
          </a:prstGeom>
        </p:spPr>
      </p:pic>
      <p:sp>
        <p:nvSpPr>
          <p:cNvPr id="4" name="Title 1">
            <a:extLst>
              <a:ext uri="{FF2B5EF4-FFF2-40B4-BE49-F238E27FC236}">
                <a16:creationId xmlns:a16="http://schemas.microsoft.com/office/drawing/2014/main" id="{45C51265-EDB4-E29B-D308-377138705103}"/>
              </a:ext>
            </a:extLst>
          </p:cNvPr>
          <p:cNvSpPr txBox="1">
            <a:spLocks/>
          </p:cNvSpPr>
          <p:nvPr/>
        </p:nvSpPr>
        <p:spPr>
          <a:xfrm>
            <a:off x="183164" y="392024"/>
            <a:ext cx="2670873" cy="404143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300" b="1" dirty="0">
                <a:solidFill>
                  <a:schemeClr val="bg1"/>
                </a:solidFill>
                <a:effectLst>
                  <a:outerShdw blurRad="50800" dist="38100" dir="2700000" algn="tl" rotWithShape="0">
                    <a:prstClr val="black">
                      <a:alpha val="81000"/>
                    </a:prstClr>
                  </a:outerShdw>
                </a:effectLst>
                <a:latin typeface="+mn-lt"/>
              </a:rPr>
              <a:t>Sonoma Valley</a:t>
            </a:r>
            <a:br>
              <a:rPr lang="en-US" sz="4300" b="1" dirty="0">
                <a:solidFill>
                  <a:schemeClr val="bg1"/>
                </a:solidFill>
                <a:effectLst>
                  <a:outerShdw blurRad="50800" dist="38100" dir="2700000" algn="tl" rotWithShape="0">
                    <a:prstClr val="black">
                      <a:alpha val="81000"/>
                    </a:prstClr>
                  </a:outerShdw>
                </a:effectLst>
                <a:latin typeface="+mn-lt"/>
              </a:rPr>
            </a:br>
            <a:r>
              <a:rPr lang="en-US" sz="4300" b="1" dirty="0">
                <a:solidFill>
                  <a:schemeClr val="bg1"/>
                </a:solidFill>
                <a:effectLst>
                  <a:outerShdw blurRad="50800" dist="38100" dir="2700000" algn="tl" rotWithShape="0">
                    <a:prstClr val="black">
                      <a:alpha val="81000"/>
                    </a:prstClr>
                  </a:outerShdw>
                </a:effectLst>
                <a:latin typeface="+mn-lt"/>
              </a:rPr>
              <a:t>Wildfire Evacuation </a:t>
            </a:r>
            <a:br>
              <a:rPr lang="en-US" sz="4300" b="1" dirty="0">
                <a:solidFill>
                  <a:schemeClr val="bg1"/>
                </a:solidFill>
                <a:effectLst>
                  <a:outerShdw blurRad="50800" dist="38100" dir="2700000" algn="tl" rotWithShape="0">
                    <a:prstClr val="black">
                      <a:alpha val="81000"/>
                    </a:prstClr>
                  </a:outerShdw>
                </a:effectLst>
                <a:latin typeface="+mn-lt"/>
              </a:rPr>
            </a:br>
            <a:r>
              <a:rPr lang="en-US" sz="4300" b="1" dirty="0">
                <a:solidFill>
                  <a:schemeClr val="bg1"/>
                </a:solidFill>
                <a:effectLst>
                  <a:outerShdw blurRad="50800" dist="38100" dir="2700000" algn="tl" rotWithShape="0">
                    <a:prstClr val="black">
                      <a:alpha val="81000"/>
                    </a:prstClr>
                  </a:outerShdw>
                </a:effectLst>
                <a:latin typeface="+mn-lt"/>
              </a:rPr>
              <a:t>Time Estimate Study</a:t>
            </a:r>
          </a:p>
        </p:txBody>
      </p:sp>
      <p:sp>
        <p:nvSpPr>
          <p:cNvPr id="5" name="TextBox 4">
            <a:extLst>
              <a:ext uri="{FF2B5EF4-FFF2-40B4-BE49-F238E27FC236}">
                <a16:creationId xmlns:a16="http://schemas.microsoft.com/office/drawing/2014/main" id="{4EA03080-1172-D47F-A5F1-19BA4E1581C0}"/>
              </a:ext>
            </a:extLst>
          </p:cNvPr>
          <p:cNvSpPr txBox="1"/>
          <p:nvPr/>
        </p:nvSpPr>
        <p:spPr>
          <a:xfrm>
            <a:off x="3840055" y="0"/>
            <a:ext cx="6925807" cy="1569660"/>
          </a:xfrm>
          <a:prstGeom prst="rect">
            <a:avLst/>
          </a:prstGeom>
          <a:noFill/>
        </p:spPr>
        <p:txBody>
          <a:bodyPr wrap="none" rtlCol="0">
            <a:spAutoFit/>
          </a:bodyPr>
          <a:lstStyle/>
          <a:p>
            <a:pPr algn="ctr"/>
            <a:r>
              <a:rPr lang="en-US" sz="2400" b="1" dirty="0">
                <a:solidFill>
                  <a:srgbClr val="FFFF00"/>
                </a:solidFill>
              </a:rPr>
              <a:t>Produced for the Valley of the Moon Alliance</a:t>
            </a:r>
          </a:p>
          <a:p>
            <a:pPr algn="ctr"/>
            <a:r>
              <a:rPr lang="en-US" sz="2400" b="1" dirty="0">
                <a:solidFill>
                  <a:srgbClr val="FFFF00"/>
                </a:solidFill>
              </a:rPr>
              <a:t>and a Coalition of Sonoma Valley Community Groups</a:t>
            </a:r>
          </a:p>
          <a:p>
            <a:endParaRPr lang="en-US" sz="2400" b="1" dirty="0">
              <a:solidFill>
                <a:srgbClr val="FFFF00"/>
              </a:solidFill>
            </a:endParaRPr>
          </a:p>
          <a:p>
            <a:pPr algn="ctr"/>
            <a:r>
              <a:rPr lang="en-US" sz="2400" b="1" dirty="0">
                <a:solidFill>
                  <a:srgbClr val="FFFF00"/>
                </a:solidFill>
              </a:rPr>
              <a:t>by KLD Associates, 31 January 2025 </a:t>
            </a:r>
          </a:p>
        </p:txBody>
      </p:sp>
      <p:sp>
        <p:nvSpPr>
          <p:cNvPr id="6" name="TextBox 5">
            <a:extLst>
              <a:ext uri="{FF2B5EF4-FFF2-40B4-BE49-F238E27FC236}">
                <a16:creationId xmlns:a16="http://schemas.microsoft.com/office/drawing/2014/main" id="{B8EAFD9E-164C-3D4D-99D5-9A7CC4A72DFE}"/>
              </a:ext>
            </a:extLst>
          </p:cNvPr>
          <p:cNvSpPr txBox="1"/>
          <p:nvPr/>
        </p:nvSpPr>
        <p:spPr>
          <a:xfrm>
            <a:off x="658093" y="6082145"/>
            <a:ext cx="1447798" cy="369332"/>
          </a:xfrm>
          <a:prstGeom prst="rect">
            <a:avLst/>
          </a:prstGeom>
          <a:noFill/>
        </p:spPr>
        <p:txBody>
          <a:bodyPr wrap="square" rtlCol="0">
            <a:spAutoFit/>
          </a:bodyPr>
          <a:lstStyle/>
          <a:p>
            <a:r>
              <a:rPr lang="en-US" dirty="0">
                <a:solidFill>
                  <a:schemeClr val="bg1"/>
                </a:solidFill>
              </a:rPr>
              <a:t>Feb 24, 2025</a:t>
            </a:r>
          </a:p>
        </p:txBody>
      </p:sp>
    </p:spTree>
    <p:extLst>
      <p:ext uri="{BB962C8B-B14F-4D97-AF65-F5344CB8AC3E}">
        <p14:creationId xmlns:p14="http://schemas.microsoft.com/office/powerpoint/2010/main" val="328119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3848F5-5BF4-7DA6-3B64-7ED3E628C7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3429" y="0"/>
            <a:ext cx="10645142" cy="6858000"/>
          </a:xfrm>
          <a:prstGeom prst="rect">
            <a:avLst/>
          </a:prstGeom>
          <a:solidFill>
            <a:schemeClr val="bg1"/>
          </a:solidFill>
          <a:ln w="9525">
            <a:solidFill>
              <a:schemeClr val="tx1"/>
            </a:solidFill>
          </a:ln>
        </p:spPr>
      </p:pic>
      <p:sp>
        <p:nvSpPr>
          <p:cNvPr id="3" name="TextBox 2">
            <a:extLst>
              <a:ext uri="{FF2B5EF4-FFF2-40B4-BE49-F238E27FC236}">
                <a16:creationId xmlns:a16="http://schemas.microsoft.com/office/drawing/2014/main" id="{8AB8E9C6-21E2-8390-BF22-C6C34F15BC29}"/>
              </a:ext>
            </a:extLst>
          </p:cNvPr>
          <p:cNvSpPr txBox="1"/>
          <p:nvPr/>
        </p:nvSpPr>
        <p:spPr>
          <a:xfrm>
            <a:off x="2497666" y="6214533"/>
            <a:ext cx="9001310" cy="646331"/>
          </a:xfrm>
          <a:prstGeom prst="rect">
            <a:avLst/>
          </a:prstGeom>
          <a:noFill/>
        </p:spPr>
        <p:txBody>
          <a:bodyPr wrap="none" rtlCol="0">
            <a:spAutoFit/>
          </a:bodyPr>
          <a:lstStyle/>
          <a:p>
            <a:r>
              <a:rPr lang="en-US" dirty="0"/>
              <a:t>Evacuation zones (SCEZ) are not “</a:t>
            </a:r>
            <a:r>
              <a:rPr lang="en-US" i="1" dirty="0"/>
              <a:t>regions</a:t>
            </a:r>
            <a:r>
              <a:rPr lang="en-US" dirty="0"/>
              <a:t>”:  e.g., zone “SON-6E2” (yellow underlines) </a:t>
            </a:r>
          </a:p>
          <a:p>
            <a:r>
              <a:rPr lang="en-US" dirty="0"/>
              <a:t>is in five different “</a:t>
            </a:r>
            <a:r>
              <a:rPr lang="en-US" i="1" dirty="0"/>
              <a:t>regions</a:t>
            </a:r>
            <a:r>
              <a:rPr lang="en-US" dirty="0"/>
              <a:t>” (including Region R14, when the whole Valley has to evacuate)</a:t>
            </a:r>
          </a:p>
        </p:txBody>
      </p:sp>
      <p:cxnSp>
        <p:nvCxnSpPr>
          <p:cNvPr id="5" name="Straight Connector 4">
            <a:extLst>
              <a:ext uri="{FF2B5EF4-FFF2-40B4-BE49-F238E27FC236}">
                <a16:creationId xmlns:a16="http://schemas.microsoft.com/office/drawing/2014/main" id="{B76AFE63-F603-3BE2-6FDD-0777BD979205}"/>
              </a:ext>
            </a:extLst>
          </p:cNvPr>
          <p:cNvCxnSpPr/>
          <p:nvPr/>
        </p:nvCxnSpPr>
        <p:spPr>
          <a:xfrm>
            <a:off x="2497667" y="1329267"/>
            <a:ext cx="474133"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110BCC2-D009-C66F-B7BB-88232BECD5F6}"/>
              </a:ext>
            </a:extLst>
          </p:cNvPr>
          <p:cNvCxnSpPr/>
          <p:nvPr/>
        </p:nvCxnSpPr>
        <p:spPr>
          <a:xfrm>
            <a:off x="2497666" y="3014133"/>
            <a:ext cx="474133"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E6AA4C4-305A-AE41-33AD-D725648B0042}"/>
              </a:ext>
            </a:extLst>
          </p:cNvPr>
          <p:cNvCxnSpPr/>
          <p:nvPr/>
        </p:nvCxnSpPr>
        <p:spPr>
          <a:xfrm>
            <a:off x="2827866" y="3496734"/>
            <a:ext cx="474133"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82CFF87F-867C-B0C1-F430-1A76015E2E0C}"/>
              </a:ext>
            </a:extLst>
          </p:cNvPr>
          <p:cNvCxnSpPr/>
          <p:nvPr/>
        </p:nvCxnSpPr>
        <p:spPr>
          <a:xfrm>
            <a:off x="1439333" y="5672667"/>
            <a:ext cx="474133"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749E76D-279E-F432-49E7-5A44A498912C}"/>
              </a:ext>
            </a:extLst>
          </p:cNvPr>
          <p:cNvCxnSpPr>
            <a:cxnSpLocks/>
          </p:cNvCxnSpPr>
          <p:nvPr/>
        </p:nvCxnSpPr>
        <p:spPr>
          <a:xfrm>
            <a:off x="9140326" y="6536574"/>
            <a:ext cx="1625599"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0A7A389-A101-922E-A1C6-7BF51138B4B4}"/>
              </a:ext>
            </a:extLst>
          </p:cNvPr>
          <p:cNvCxnSpPr>
            <a:cxnSpLocks/>
          </p:cNvCxnSpPr>
          <p:nvPr/>
        </p:nvCxnSpPr>
        <p:spPr>
          <a:xfrm>
            <a:off x="2099733" y="5850468"/>
            <a:ext cx="634999"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774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imation">
            <a:hlinkClick r:id="" action="ppaction://media"/>
            <a:extLst>
              <a:ext uri="{FF2B5EF4-FFF2-40B4-BE49-F238E27FC236}">
                <a16:creationId xmlns:a16="http://schemas.microsoft.com/office/drawing/2014/main" id="{A17638B4-E714-776E-45A4-3D074AE0F98B}"/>
              </a:ext>
            </a:extLst>
          </p:cNvPr>
          <p:cNvPicPr>
            <a:picLocks noChangeAspect="1"/>
          </p:cNvPicPr>
          <p:nvPr>
            <a:videoFile r:link="rId1"/>
            <p:extLst>
              <p:ext uri="{DAA4B4D4-6D71-4841-9C94-3DE7FCFB9230}">
                <p14:media xmlns:p14="http://schemas.microsoft.com/office/powerpoint/2010/main" r:embed="rId2">
                  <p14:trim st="2618" end="4252"/>
                </p14:media>
              </p:ext>
            </p:extLst>
          </p:nvPr>
        </p:nvPicPr>
        <p:blipFill>
          <a:blip r:embed="rId4"/>
          <a:stretch>
            <a:fillRect/>
          </a:stretch>
        </p:blipFill>
        <p:spPr>
          <a:xfrm>
            <a:off x="4826000" y="-4569"/>
            <a:ext cx="7366000" cy="6862569"/>
          </a:xfrm>
          <a:prstGeom prst="rect">
            <a:avLst/>
          </a:prstGeom>
        </p:spPr>
      </p:pic>
      <p:sp>
        <p:nvSpPr>
          <p:cNvPr id="5" name="TextBox 4">
            <a:extLst>
              <a:ext uri="{FF2B5EF4-FFF2-40B4-BE49-F238E27FC236}">
                <a16:creationId xmlns:a16="http://schemas.microsoft.com/office/drawing/2014/main" id="{AA9E5898-6735-A868-720A-FB50286AF829}"/>
              </a:ext>
            </a:extLst>
          </p:cNvPr>
          <p:cNvSpPr txBox="1"/>
          <p:nvPr/>
        </p:nvSpPr>
        <p:spPr>
          <a:xfrm>
            <a:off x="262467" y="194733"/>
            <a:ext cx="4087722" cy="6863417"/>
          </a:xfrm>
          <a:prstGeom prst="rect">
            <a:avLst/>
          </a:prstGeom>
          <a:noFill/>
        </p:spPr>
        <p:txBody>
          <a:bodyPr wrap="none" rtlCol="0">
            <a:spAutoFit/>
          </a:bodyPr>
          <a:lstStyle/>
          <a:p>
            <a:r>
              <a:rPr lang="en-US" sz="2000" dirty="0"/>
              <a:t>Here is an animation of how quickly</a:t>
            </a:r>
          </a:p>
          <a:p>
            <a:r>
              <a:rPr lang="en-US" sz="2000" dirty="0"/>
              <a:t>roads will become congested </a:t>
            </a:r>
          </a:p>
          <a:p>
            <a:r>
              <a:rPr lang="en-US" sz="2000" dirty="0"/>
              <a:t>if there is a major evacuation</a:t>
            </a:r>
          </a:p>
          <a:p>
            <a:r>
              <a:rPr lang="en-US" sz="2000" dirty="0"/>
              <a:t>that affects all of the Regions</a:t>
            </a:r>
          </a:p>
          <a:p>
            <a:r>
              <a:rPr lang="en-US" sz="2000" dirty="0"/>
              <a:t>north of the City of Sonoma</a:t>
            </a:r>
          </a:p>
          <a:p>
            <a:r>
              <a:rPr lang="en-US" sz="2000" dirty="0"/>
              <a:t>And south of Oakmont.</a:t>
            </a:r>
          </a:p>
          <a:p>
            <a:endParaRPr lang="en-US" sz="2000" dirty="0"/>
          </a:p>
          <a:p>
            <a:r>
              <a:rPr lang="en-US" sz="2000" dirty="0"/>
              <a:t>The animation begins when the</a:t>
            </a:r>
          </a:p>
          <a:p>
            <a:r>
              <a:rPr lang="en-US" sz="2000" dirty="0"/>
              <a:t>Evacuation Order is in effect.</a:t>
            </a:r>
          </a:p>
          <a:p>
            <a:endParaRPr lang="en-US" sz="2000" dirty="0"/>
          </a:p>
          <a:p>
            <a:r>
              <a:rPr lang="en-US" sz="2000" dirty="0"/>
              <a:t>It proceeds for just over 7 hours,</a:t>
            </a:r>
          </a:p>
          <a:p>
            <a:r>
              <a:rPr lang="en-US" sz="2000" dirty="0"/>
              <a:t>at which time most vehicles </a:t>
            </a:r>
          </a:p>
          <a:p>
            <a:r>
              <a:rPr lang="en-US" sz="2000" dirty="0"/>
              <a:t>are considered evacuated.</a:t>
            </a:r>
          </a:p>
          <a:p>
            <a:endParaRPr lang="en-US" sz="2000" dirty="0"/>
          </a:p>
          <a:p>
            <a:r>
              <a:rPr lang="en-US" sz="2000" dirty="0"/>
              <a:t>The degree of traffic congestion</a:t>
            </a:r>
          </a:p>
          <a:p>
            <a:r>
              <a:rPr lang="en-US" sz="2000" dirty="0"/>
              <a:t>goes from green to yellow to red.</a:t>
            </a:r>
          </a:p>
          <a:p>
            <a:endParaRPr lang="en-US" sz="2000" dirty="0"/>
          </a:p>
          <a:p>
            <a:r>
              <a:rPr lang="en-US" sz="2000" dirty="0"/>
              <a:t>The animation is in 5-min intervals,</a:t>
            </a:r>
          </a:p>
          <a:p>
            <a:r>
              <a:rPr lang="en-US" sz="2000" dirty="0"/>
              <a:t>so “01:30:00” is an hour and a half</a:t>
            </a:r>
          </a:p>
          <a:p>
            <a:r>
              <a:rPr lang="en-US" sz="2000" dirty="0"/>
              <a:t>after the evacuation order</a:t>
            </a:r>
          </a:p>
          <a:p>
            <a:r>
              <a:rPr lang="en-US" sz="2000" dirty="0"/>
              <a:t>is issued.</a:t>
            </a:r>
          </a:p>
          <a:p>
            <a:endParaRPr lang="en-US" sz="2000" dirty="0"/>
          </a:p>
        </p:txBody>
      </p:sp>
      <p:sp>
        <p:nvSpPr>
          <p:cNvPr id="3" name="TextBox 2">
            <a:extLst>
              <a:ext uri="{FF2B5EF4-FFF2-40B4-BE49-F238E27FC236}">
                <a16:creationId xmlns:a16="http://schemas.microsoft.com/office/drawing/2014/main" id="{5EDFDBC8-E641-8349-9B68-64F90D127ADB}"/>
              </a:ext>
            </a:extLst>
          </p:cNvPr>
          <p:cNvSpPr txBox="1"/>
          <p:nvPr/>
        </p:nvSpPr>
        <p:spPr>
          <a:xfrm>
            <a:off x="8298611" y="2774950"/>
            <a:ext cx="391364" cy="200055"/>
          </a:xfrm>
          <a:prstGeom prst="rect">
            <a:avLst/>
          </a:prstGeom>
          <a:noFill/>
        </p:spPr>
        <p:txBody>
          <a:bodyPr wrap="square" rtlCol="0">
            <a:spAutoFit/>
          </a:bodyPr>
          <a:lstStyle/>
          <a:p>
            <a:r>
              <a:rPr lang="en-US" sz="700" b="1" dirty="0"/>
              <a:t>SDC</a:t>
            </a:r>
          </a:p>
        </p:txBody>
      </p:sp>
      <p:sp>
        <p:nvSpPr>
          <p:cNvPr id="6" name="TextBox 5">
            <a:extLst>
              <a:ext uri="{FF2B5EF4-FFF2-40B4-BE49-F238E27FC236}">
                <a16:creationId xmlns:a16="http://schemas.microsoft.com/office/drawing/2014/main" id="{04E04C4F-5D42-4A46-B019-CAE7A7700A2E}"/>
              </a:ext>
            </a:extLst>
          </p:cNvPr>
          <p:cNvSpPr txBox="1"/>
          <p:nvPr/>
        </p:nvSpPr>
        <p:spPr>
          <a:xfrm>
            <a:off x="8436634" y="3226660"/>
            <a:ext cx="467653" cy="200055"/>
          </a:xfrm>
          <a:prstGeom prst="rect">
            <a:avLst/>
          </a:prstGeom>
          <a:noFill/>
        </p:spPr>
        <p:txBody>
          <a:bodyPr wrap="square" rtlCol="0">
            <a:spAutoFit/>
          </a:bodyPr>
          <a:lstStyle/>
          <a:p>
            <a:r>
              <a:rPr lang="en-US" sz="700" b="1" dirty="0"/>
              <a:t>Hanna</a:t>
            </a:r>
          </a:p>
        </p:txBody>
      </p:sp>
    </p:spTree>
    <p:extLst>
      <p:ext uri="{BB962C8B-B14F-4D97-AF65-F5344CB8AC3E}">
        <p14:creationId xmlns:p14="http://schemas.microsoft.com/office/powerpoint/2010/main" val="162183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3CC665-006C-DE0E-0325-4BFA71880FEA}"/>
              </a:ext>
            </a:extLst>
          </p:cNvPr>
          <p:cNvGraphicFramePr>
            <a:graphicFrameLocks noGrp="1"/>
          </p:cNvGraphicFramePr>
          <p:nvPr>
            <p:extLst>
              <p:ext uri="{D42A27DB-BD31-4B8C-83A1-F6EECF244321}">
                <p14:modId xmlns:p14="http://schemas.microsoft.com/office/powerpoint/2010/main" val="3176644119"/>
              </p:ext>
            </p:extLst>
          </p:nvPr>
        </p:nvGraphicFramePr>
        <p:xfrm>
          <a:off x="342164" y="580104"/>
          <a:ext cx="8357419" cy="5937473"/>
        </p:xfrm>
        <a:graphic>
          <a:graphicData uri="http://schemas.openxmlformats.org/drawingml/2006/table">
            <a:tbl>
              <a:tblPr firstRow="1" firstCol="1" bandRow="1">
                <a:tableStyleId>{5C22544A-7EE6-4342-B048-85BDC9FD1C3A}</a:tableStyleId>
              </a:tblPr>
              <a:tblGrid>
                <a:gridCol w="883085">
                  <a:extLst>
                    <a:ext uri="{9D8B030D-6E8A-4147-A177-3AD203B41FA5}">
                      <a16:colId xmlns:a16="http://schemas.microsoft.com/office/drawing/2014/main" val="2926108070"/>
                    </a:ext>
                  </a:extLst>
                </a:gridCol>
                <a:gridCol w="1986942">
                  <a:extLst>
                    <a:ext uri="{9D8B030D-6E8A-4147-A177-3AD203B41FA5}">
                      <a16:colId xmlns:a16="http://schemas.microsoft.com/office/drawing/2014/main" val="1217218256"/>
                    </a:ext>
                  </a:extLst>
                </a:gridCol>
                <a:gridCol w="883085">
                  <a:extLst>
                    <a:ext uri="{9D8B030D-6E8A-4147-A177-3AD203B41FA5}">
                      <a16:colId xmlns:a16="http://schemas.microsoft.com/office/drawing/2014/main" val="2126961672"/>
                    </a:ext>
                  </a:extLst>
                </a:gridCol>
                <a:gridCol w="956676">
                  <a:extLst>
                    <a:ext uri="{9D8B030D-6E8A-4147-A177-3AD203B41FA5}">
                      <a16:colId xmlns:a16="http://schemas.microsoft.com/office/drawing/2014/main" val="55289963"/>
                    </a:ext>
                  </a:extLst>
                </a:gridCol>
                <a:gridCol w="1002465">
                  <a:extLst>
                    <a:ext uri="{9D8B030D-6E8A-4147-A177-3AD203B41FA5}">
                      <a16:colId xmlns:a16="http://schemas.microsoft.com/office/drawing/2014/main" val="2672388105"/>
                    </a:ext>
                  </a:extLst>
                </a:gridCol>
                <a:gridCol w="1002465">
                  <a:extLst>
                    <a:ext uri="{9D8B030D-6E8A-4147-A177-3AD203B41FA5}">
                      <a16:colId xmlns:a16="http://schemas.microsoft.com/office/drawing/2014/main" val="3654359553"/>
                    </a:ext>
                  </a:extLst>
                </a:gridCol>
                <a:gridCol w="825848">
                  <a:extLst>
                    <a:ext uri="{9D8B030D-6E8A-4147-A177-3AD203B41FA5}">
                      <a16:colId xmlns:a16="http://schemas.microsoft.com/office/drawing/2014/main" val="17441591"/>
                    </a:ext>
                  </a:extLst>
                </a:gridCol>
                <a:gridCol w="816853">
                  <a:extLst>
                    <a:ext uri="{9D8B030D-6E8A-4147-A177-3AD203B41FA5}">
                      <a16:colId xmlns:a16="http://schemas.microsoft.com/office/drawing/2014/main" val="1115379323"/>
                    </a:ext>
                  </a:extLst>
                </a:gridCol>
              </a:tblGrid>
              <a:tr h="272879">
                <a:tc rowSpan="2" gridSpan="2">
                  <a:txBody>
                    <a:bodyPr/>
                    <a:lstStyle/>
                    <a:p>
                      <a:endParaRPr lang="en-US" sz="1100">
                        <a:effectLst/>
                        <a:latin typeface="Calibri" panose="020F0502020204030204" pitchFamily="34" charset="0"/>
                        <a:cs typeface="Times New Roman" panose="02020603050405020304" pitchFamily="18" charset="0"/>
                      </a:endParaRPr>
                    </a:p>
                  </a:txBody>
                  <a:tcPr marL="68580" marR="68580" marT="0" marB="0" anchor="ctr"/>
                </a:tc>
                <a:tc rowSpan="2" hMerge="1">
                  <a:txBody>
                    <a:bodyPr/>
                    <a:lstStyle/>
                    <a:p>
                      <a:endParaRPr lang="en-US"/>
                    </a:p>
                  </a:txBody>
                  <a:tcPr/>
                </a:tc>
                <a:tc>
                  <a:txBody>
                    <a:bodyPr/>
                    <a:lstStyle/>
                    <a:p>
                      <a:pPr marL="0" marR="0" algn="ctr">
                        <a:spcAft>
                          <a:spcPts val="600"/>
                        </a:spcAft>
                      </a:pPr>
                      <a:r>
                        <a:rPr lang="en-US" sz="1000">
                          <a:effectLst/>
                        </a:rPr>
                        <a:t>Summer</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a:effectLst/>
                        </a:rPr>
                        <a:t>Fall</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a:effectLst/>
                        </a:rPr>
                        <a:t>Summer</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a:effectLst/>
                        </a:rPr>
                        <a:t>Fall</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a:effectLst/>
                        </a:rPr>
                        <a:t>Summer</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a:effectLst/>
                        </a:rPr>
                        <a:t>Fall</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531871893"/>
                  </a:ext>
                </a:extLst>
              </a:tr>
              <a:tr h="451662">
                <a:tc gridSpan="2" vMerge="1">
                  <a:txBody>
                    <a:bodyPr/>
                    <a:lstStyle/>
                    <a:p>
                      <a:endParaRPr lang="en-US"/>
                    </a:p>
                  </a:txBody>
                  <a:tcPr/>
                </a:tc>
                <a:tc hMerge="1" vMerge="1">
                  <a:txBody>
                    <a:bodyPr/>
                    <a:lstStyle/>
                    <a:p>
                      <a:endParaRPr lang="en-US"/>
                    </a:p>
                  </a:txBody>
                  <a:tcPr/>
                </a:tc>
                <a:tc>
                  <a:txBody>
                    <a:bodyPr/>
                    <a:lstStyle/>
                    <a:p>
                      <a:pPr marL="0" marR="0" algn="ctr">
                        <a:spcAft>
                          <a:spcPts val="600"/>
                        </a:spcAft>
                      </a:pPr>
                      <a:r>
                        <a:rPr lang="en-US" sz="1000" b="1" dirty="0">
                          <a:effectLst/>
                        </a:rPr>
                        <a:t>Weekend</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Midweek</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Weekend</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Midweek</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Weekend</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Midweek</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6436779"/>
                  </a:ext>
                </a:extLst>
              </a:tr>
              <a:tr h="272879">
                <a:tc gridSpan="2">
                  <a:txBody>
                    <a:bodyPr/>
                    <a:lstStyle/>
                    <a:p>
                      <a:pPr marL="0" marR="0" algn="ctr">
                        <a:spcAft>
                          <a:spcPts val="600"/>
                        </a:spcAft>
                      </a:pPr>
                      <a:r>
                        <a:rPr lang="en-US" sz="1000">
                          <a:effectLst/>
                        </a:rPr>
                        <a:t>Scenario:</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tc>
                  <a:txBody>
                    <a:bodyPr/>
                    <a:lstStyle/>
                    <a:p>
                      <a:pPr marL="0" marR="0" algn="ctr">
                        <a:spcAft>
                          <a:spcPts val="600"/>
                        </a:spcAft>
                      </a:pPr>
                      <a:r>
                        <a:rPr lang="en-US" sz="1000" b="1" dirty="0">
                          <a:effectLst/>
                        </a:rPr>
                        <a:t>(1)</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(2)</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(4)</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(6)</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402495075"/>
                  </a:ext>
                </a:extLst>
              </a:tr>
              <a:tr h="272879">
                <a:tc rowSpan="2">
                  <a:txBody>
                    <a:bodyPr/>
                    <a:lstStyle/>
                    <a:p>
                      <a:pPr marL="0" marR="0" algn="ctr">
                        <a:spcAft>
                          <a:spcPts val="600"/>
                        </a:spcAft>
                      </a:pPr>
                      <a:r>
                        <a:rPr lang="en-US" sz="1000" b="1" dirty="0">
                          <a:effectLst/>
                        </a:rPr>
                        <a:t>Region</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rowSpan="2">
                  <a:txBody>
                    <a:bodyPr/>
                    <a:lstStyle/>
                    <a:p>
                      <a:pPr marL="0" marR="0" algn="ctr">
                        <a:spcAft>
                          <a:spcPts val="600"/>
                        </a:spcAft>
                      </a:pPr>
                      <a:r>
                        <a:rPr lang="en-US" sz="1000" b="1" dirty="0">
                          <a:effectLst/>
                        </a:rPr>
                        <a:t>Description</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Midday</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Evening</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Midday</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Evening</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Midday</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Evening</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14389197"/>
                  </a:ext>
                </a:extLst>
              </a:tr>
              <a:tr h="677494">
                <a:tc vMerge="1">
                  <a:txBody>
                    <a:bodyPr/>
                    <a:lstStyle/>
                    <a:p>
                      <a:endParaRPr lang="en-US"/>
                    </a:p>
                  </a:txBody>
                  <a:tcPr/>
                </a:tc>
                <a:tc vMerge="1">
                  <a:txBody>
                    <a:bodyPr/>
                    <a:lstStyle/>
                    <a:p>
                      <a:endParaRPr lang="en-US"/>
                    </a:p>
                  </a:txBody>
                  <a:tcPr/>
                </a:tc>
                <a:tc gridSpan="2">
                  <a:txBody>
                    <a:bodyPr/>
                    <a:lstStyle/>
                    <a:p>
                      <a:pPr marL="0" marR="0" algn="ctr">
                        <a:spcAft>
                          <a:spcPts val="600"/>
                        </a:spcAft>
                      </a:pPr>
                      <a:r>
                        <a:rPr lang="en-US" sz="1000" b="1" dirty="0">
                          <a:effectLst/>
                        </a:rPr>
                        <a:t>Any Direction</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tc gridSpan="2">
                  <a:txBody>
                    <a:bodyPr/>
                    <a:lstStyle/>
                    <a:p>
                      <a:pPr marL="0" marR="0" algn="ctr">
                        <a:spcAft>
                          <a:spcPts val="600"/>
                        </a:spcAft>
                      </a:pPr>
                      <a:r>
                        <a:rPr lang="en-US" sz="1000" b="1">
                          <a:effectLst/>
                        </a:rPr>
                        <a:t>Towards Petaluma, Napa, and/or Marin County</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tc gridSpan="2">
                  <a:txBody>
                    <a:bodyPr/>
                    <a:lstStyle/>
                    <a:p>
                      <a:pPr marL="0" marR="0" algn="ctr">
                        <a:spcAft>
                          <a:spcPts val="600"/>
                        </a:spcAft>
                      </a:pPr>
                      <a:r>
                        <a:rPr lang="en-US" sz="1000" b="1">
                          <a:effectLst/>
                        </a:rPr>
                        <a:t>Towards Santa Rosa</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703769706"/>
                  </a:ext>
                </a:extLst>
              </a:tr>
              <a:tr h="272879">
                <a:tc>
                  <a:txBody>
                    <a:bodyPr/>
                    <a:lstStyle/>
                    <a:p>
                      <a:pPr marL="0" marR="0" algn="ctr">
                        <a:spcAft>
                          <a:spcPts val="600"/>
                        </a:spcAft>
                      </a:pPr>
                      <a:r>
                        <a:rPr lang="en-US" sz="1000" b="1">
                          <a:effectLst/>
                        </a:rPr>
                        <a:t>R01</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Mid-Valley (Staged)</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3:10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3:20</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2:55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3:00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3:35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3:25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585219313"/>
                  </a:ext>
                </a:extLst>
              </a:tr>
              <a:tr h="272879">
                <a:tc>
                  <a:txBody>
                    <a:bodyPr/>
                    <a:lstStyle/>
                    <a:p>
                      <a:pPr marL="0" marR="0" algn="ctr">
                        <a:spcAft>
                          <a:spcPts val="600"/>
                        </a:spcAft>
                      </a:pPr>
                      <a:r>
                        <a:rPr lang="en-US" sz="1000" b="1">
                          <a:effectLst/>
                        </a:rPr>
                        <a:t>R02</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South Valley (Staged)</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6:05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6:00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5:55</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6:00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7:55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7:45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16443398"/>
                  </a:ext>
                </a:extLst>
              </a:tr>
              <a:tr h="451662">
                <a:tc>
                  <a:txBody>
                    <a:bodyPr/>
                    <a:lstStyle/>
                    <a:p>
                      <a:pPr marL="0" marR="0" algn="ctr">
                        <a:spcAft>
                          <a:spcPts val="600"/>
                        </a:spcAft>
                      </a:pPr>
                      <a:r>
                        <a:rPr lang="en-US" sz="1000" b="1">
                          <a:effectLst/>
                        </a:rPr>
                        <a:t>R03</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Jack London Park (Staged)</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4:35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4:40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4:45</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4:40</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6:30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6:35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83460428"/>
                  </a:ext>
                </a:extLst>
              </a:tr>
              <a:tr h="272879">
                <a:tc>
                  <a:txBody>
                    <a:bodyPr/>
                    <a:lstStyle/>
                    <a:p>
                      <a:pPr marL="0" marR="0" algn="ctr">
                        <a:spcAft>
                          <a:spcPts val="600"/>
                        </a:spcAft>
                      </a:pPr>
                      <a:r>
                        <a:rPr lang="en-US" sz="1000" b="1">
                          <a:effectLst/>
                        </a:rPr>
                        <a:t>R04</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Springs Specific Area</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3:25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3:05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4:05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3:45</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5:15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5:05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197705576"/>
                  </a:ext>
                </a:extLst>
              </a:tr>
              <a:tr h="263470">
                <a:tc>
                  <a:txBody>
                    <a:bodyPr/>
                    <a:lstStyle/>
                    <a:p>
                      <a:pPr marL="0" marR="0" algn="ctr">
                        <a:spcAft>
                          <a:spcPts val="600"/>
                        </a:spcAft>
                      </a:pPr>
                      <a:r>
                        <a:rPr lang="en-US" sz="1000" b="1">
                          <a:effectLst/>
                        </a:rPr>
                        <a:t>R05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Hanna Site</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3:20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3:15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3:50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3:35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4:40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4:45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730189841"/>
                  </a:ext>
                </a:extLst>
              </a:tr>
              <a:tr h="272879">
                <a:tc>
                  <a:txBody>
                    <a:bodyPr/>
                    <a:lstStyle/>
                    <a:p>
                      <a:pPr marL="0" marR="0" algn="ctr">
                        <a:spcAft>
                          <a:spcPts val="600"/>
                        </a:spcAft>
                      </a:pPr>
                      <a:r>
                        <a:rPr lang="en-US" sz="1000" b="1">
                          <a:effectLst/>
                        </a:rPr>
                        <a:t>R06</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Madrone/SDC</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2:30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2:15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2:10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2:10</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3:10</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3:20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682957055"/>
                  </a:ext>
                </a:extLst>
              </a:tr>
              <a:tr h="272879">
                <a:tc>
                  <a:txBody>
                    <a:bodyPr/>
                    <a:lstStyle/>
                    <a:p>
                      <a:pPr marL="0" marR="0" algn="ctr">
                        <a:spcAft>
                          <a:spcPts val="600"/>
                        </a:spcAft>
                      </a:pPr>
                      <a:r>
                        <a:rPr lang="en-US" sz="1000" b="1">
                          <a:effectLst/>
                        </a:rPr>
                        <a:t>R07</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Eastern Valley</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3:05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2:50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3:05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2:50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4:20</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4:15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84527158"/>
                  </a:ext>
                </a:extLst>
              </a:tr>
              <a:tr h="272879">
                <a:tc>
                  <a:txBody>
                    <a:bodyPr/>
                    <a:lstStyle/>
                    <a:p>
                      <a:pPr marL="0" marR="0" algn="ctr">
                        <a:spcAft>
                          <a:spcPts val="600"/>
                        </a:spcAft>
                      </a:pPr>
                      <a:r>
                        <a:rPr lang="en-US" sz="1000" b="1">
                          <a:effectLst/>
                        </a:rPr>
                        <a:t>R08</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Western Valley</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4:15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3:50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5:25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4:55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6:40</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6:30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164733018"/>
                  </a:ext>
                </a:extLst>
              </a:tr>
              <a:tr h="272879">
                <a:tc>
                  <a:txBody>
                    <a:bodyPr/>
                    <a:lstStyle/>
                    <a:p>
                      <a:pPr marL="0" marR="0" algn="ctr">
                        <a:spcAft>
                          <a:spcPts val="600"/>
                        </a:spcAft>
                      </a:pPr>
                      <a:r>
                        <a:rPr lang="en-US" sz="1000" b="1">
                          <a:effectLst/>
                        </a:rPr>
                        <a:t>R09</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Central Valley</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4:00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3:35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5:00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4:40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5:55</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5:40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040519959"/>
                  </a:ext>
                </a:extLst>
              </a:tr>
              <a:tr h="272879">
                <a:tc>
                  <a:txBody>
                    <a:bodyPr/>
                    <a:lstStyle/>
                    <a:p>
                      <a:pPr marL="0" marR="0" algn="ctr">
                        <a:spcAft>
                          <a:spcPts val="600"/>
                        </a:spcAft>
                      </a:pPr>
                      <a:r>
                        <a:rPr lang="en-US" sz="1000" b="1">
                          <a:effectLst/>
                        </a:rPr>
                        <a:t>R10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Eastern Ridgeline</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2:20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2:15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2:10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2:20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3:25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2:55</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475830072"/>
                  </a:ext>
                </a:extLst>
              </a:tr>
              <a:tr h="272879">
                <a:tc>
                  <a:txBody>
                    <a:bodyPr/>
                    <a:lstStyle/>
                    <a:p>
                      <a:pPr marL="0" marR="0" algn="ctr">
                        <a:spcAft>
                          <a:spcPts val="600"/>
                        </a:spcAft>
                      </a:pPr>
                      <a:r>
                        <a:rPr lang="en-US" sz="1000" b="1">
                          <a:effectLst/>
                        </a:rPr>
                        <a:t>R11</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Western Ridgeline</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2:50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2:40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3:20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2:50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3:40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3:25</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214738771"/>
                  </a:ext>
                </a:extLst>
              </a:tr>
              <a:tr h="272879">
                <a:tc>
                  <a:txBody>
                    <a:bodyPr/>
                    <a:lstStyle/>
                    <a:p>
                      <a:pPr marL="0" marR="0" algn="ctr">
                        <a:spcAft>
                          <a:spcPts val="600"/>
                        </a:spcAft>
                      </a:pPr>
                      <a:r>
                        <a:rPr lang="en-US" sz="1000" b="1">
                          <a:effectLst/>
                        </a:rPr>
                        <a:t>R12</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Northern Valley</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4:00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3:20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3:45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3:35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4:40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4:20</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897380098"/>
                  </a:ext>
                </a:extLst>
              </a:tr>
              <a:tr h="272879">
                <a:tc>
                  <a:txBody>
                    <a:bodyPr/>
                    <a:lstStyle/>
                    <a:p>
                      <a:pPr marL="0" marR="0" algn="ctr">
                        <a:spcAft>
                          <a:spcPts val="600"/>
                        </a:spcAft>
                      </a:pPr>
                      <a:r>
                        <a:rPr lang="en-US" sz="1000" b="1">
                          <a:effectLst/>
                        </a:rPr>
                        <a:t>R13</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Southern Valley</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4:30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4:15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5:55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5:35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7:50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7:30</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497795170"/>
                  </a:ext>
                </a:extLst>
              </a:tr>
              <a:tr h="272879">
                <a:tc>
                  <a:txBody>
                    <a:bodyPr/>
                    <a:lstStyle/>
                    <a:p>
                      <a:pPr marL="0" marR="0" algn="ctr">
                        <a:spcAft>
                          <a:spcPts val="600"/>
                        </a:spcAft>
                      </a:pPr>
                      <a:r>
                        <a:rPr lang="en-US" sz="1000" b="1">
                          <a:effectLst/>
                        </a:rPr>
                        <a:t>R14</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All SCEZ</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4:55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4:30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6:20</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5:45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a:effectLst/>
                        </a:rPr>
                        <a:t>8:15</a:t>
                      </a:r>
                      <a:endParaRPr lang="en-US" sz="12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Aft>
                          <a:spcPts val="600"/>
                        </a:spcAft>
                      </a:pPr>
                      <a:r>
                        <a:rPr lang="en-US" sz="1000" b="1" dirty="0">
                          <a:effectLst/>
                        </a:rPr>
                        <a:t>8:00</a:t>
                      </a:r>
                      <a:endParaRPr lang="en-US" sz="12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047562684"/>
                  </a:ext>
                </a:extLst>
              </a:tr>
            </a:tbl>
          </a:graphicData>
        </a:graphic>
      </p:graphicFrame>
      <p:sp>
        <p:nvSpPr>
          <p:cNvPr id="3" name="Rectangle 1">
            <a:extLst>
              <a:ext uri="{FF2B5EF4-FFF2-40B4-BE49-F238E27FC236}">
                <a16:creationId xmlns:a16="http://schemas.microsoft.com/office/drawing/2014/main" id="{6F274DD2-6664-F3AA-6A56-F3BFE5443CA9}"/>
              </a:ext>
            </a:extLst>
          </p:cNvPr>
          <p:cNvSpPr>
            <a:spLocks noChangeArrowheads="1"/>
          </p:cNvSpPr>
          <p:nvPr/>
        </p:nvSpPr>
        <p:spPr bwMode="auto">
          <a:xfrm>
            <a:off x="558430" y="79439"/>
            <a:ext cx="146257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Table 5-3.  Time to Clear the Indicated Area of </a:t>
            </a:r>
            <a:r>
              <a:rPr kumimoji="0" lang="en-US" altLang="en-US" b="1" i="1" u="sng" strike="noStrike" cap="none" normalizeH="0" baseline="0" dirty="0">
                <a:ln>
                  <a:noFill/>
                </a:ln>
                <a:solidFill>
                  <a:schemeClr val="tx1"/>
                </a:solidFill>
                <a:effectLst/>
                <a:highlight>
                  <a:srgbClr val="FFFF00"/>
                </a:highlight>
                <a:latin typeface="Calibri" panose="020F0502020204030204" pitchFamily="34" charset="0"/>
                <a:ea typeface="Times New Roman" panose="02020603050405020304" pitchFamily="18" charset="0"/>
                <a:cs typeface="Arial" panose="020B0604020202020204" pitchFamily="34" charset="0"/>
              </a:rPr>
              <a:t>90</a:t>
            </a:r>
            <a:r>
              <a:rPr kumimoji="0" lang="en-US" altLang="en-US" b="1" i="0" u="none" strike="noStrike" cap="none" normalizeH="0" baseline="0" dirty="0">
                <a:ln>
                  <a:noFill/>
                </a:ln>
                <a:solidFill>
                  <a:schemeClr val="tx1"/>
                </a:solidFill>
                <a:effectLst/>
                <a:highlight>
                  <a:srgbClr val="FFFF00"/>
                </a:highlight>
                <a:latin typeface="Calibri" panose="020F0502020204030204" pitchFamily="34" charset="0"/>
                <a:ea typeface="Times New Roman" panose="02020603050405020304" pitchFamily="18" charset="0"/>
                <a:cs typeface="Arial" panose="020B0604020202020204" pitchFamily="34" charset="0"/>
              </a:rPr>
              <a:t> Percent </a:t>
            </a:r>
            <a:r>
              <a:rPr kumimoji="0" lang="en-US" altLang="en-US"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of the Affected Population (not typical of most residents)</a:t>
            </a:r>
            <a:r>
              <a:rPr kumimoji="0" lang="en-US" altLang="en-US" b="1" i="0" u="none" strike="noStrike" cap="none" normalizeH="0" baseline="30000" dirty="0" bmk="_Ref184024414">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hlinkClick r:id="rId2"/>
              </a:rPr>
              <a:t>[1]</a:t>
            </a:r>
            <a:r>
              <a:rPr kumimoji="0" lang="en-US" altLang="en-US" b="1" i="0" u="none" strike="noStrike" cap="none" normalizeH="0" baseline="30000" dirty="0" bmk="_Ref184024414">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kumimoji="0" lang="en-US" altLang="en-US" b="0" i="0" u="none" strike="noStrike" cap="none" normalizeH="0" baseline="0" dirty="0">
              <a:ln>
                <a:noFill/>
              </a:ln>
              <a:solidFill>
                <a:schemeClr val="tx1"/>
              </a:solidFill>
              <a:effectLst/>
            </a:endParaRPr>
          </a:p>
        </p:txBody>
      </p:sp>
      <p:sp>
        <p:nvSpPr>
          <p:cNvPr id="5" name="Rectangle 3">
            <a:extLst>
              <a:ext uri="{FF2B5EF4-FFF2-40B4-BE49-F238E27FC236}">
                <a16:creationId xmlns:a16="http://schemas.microsoft.com/office/drawing/2014/main" id="{A1B35D34-528D-6C85-C38A-7A5CFBF5BA28}"/>
              </a:ext>
            </a:extLst>
          </p:cNvPr>
          <p:cNvSpPr>
            <a:spLocks noChangeArrowheads="1"/>
          </p:cNvSpPr>
          <p:nvPr/>
        </p:nvSpPr>
        <p:spPr bwMode="auto">
          <a:xfrm>
            <a:off x="22849" y="6517577"/>
            <a:ext cx="146257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3"/>
              </a:rPr>
              <a:t>[</a:t>
            </a:r>
            <a:r>
              <a:rPr kumimoji="0" lang="en-US" altLang="en-US" sz="1100" b="1" i="0" u="none" strike="noStrike" cap="none" normalizeH="0" baseline="30000" dirty="0" bmk="">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3"/>
              </a:rPr>
              <a:t>1]</a:t>
            </a:r>
            <a:r>
              <a:rPr kumimoji="0" lang="en-US"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 ETE is measured as the time it takes evacuees to leave the area at risk and does not include the time it takes to get to a safe shelter (or other location outside the area at risk).</a:t>
            </a:r>
            <a:endParaRPr kumimoji="0" lang="en-US" altLang="en-US" sz="1100" b="1" i="0" u="none" strike="noStrike" cap="none" normalizeH="0" baseline="0" dirty="0">
              <a:ln>
                <a:noFill/>
              </a:ln>
              <a:solidFill>
                <a:schemeClr val="tx1"/>
              </a:solidFill>
              <a:effectLst/>
              <a:latin typeface="Arial" panose="020B0604020202020204" pitchFamily="34" charset="0"/>
            </a:endParaRPr>
          </a:p>
        </p:txBody>
      </p:sp>
      <p:cxnSp>
        <p:nvCxnSpPr>
          <p:cNvPr id="9" name="Straight Arrow Connector 8">
            <a:extLst>
              <a:ext uri="{FF2B5EF4-FFF2-40B4-BE49-F238E27FC236}">
                <a16:creationId xmlns:a16="http://schemas.microsoft.com/office/drawing/2014/main" id="{BF2F3017-E4AD-9FB6-6F34-2C6498C3064F}"/>
              </a:ext>
            </a:extLst>
          </p:cNvPr>
          <p:cNvCxnSpPr>
            <a:cxnSpLocks/>
          </p:cNvCxnSpPr>
          <p:nvPr/>
        </p:nvCxnSpPr>
        <p:spPr>
          <a:xfrm flipH="1">
            <a:off x="8810445" y="5896623"/>
            <a:ext cx="1544129" cy="46855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E98DD77-D9D8-4969-FB11-37915AA11F00}"/>
              </a:ext>
            </a:extLst>
          </p:cNvPr>
          <p:cNvSpPr txBox="1"/>
          <p:nvPr/>
        </p:nvSpPr>
        <p:spPr>
          <a:xfrm>
            <a:off x="8962845" y="4226943"/>
            <a:ext cx="2202847" cy="369332"/>
          </a:xfrm>
          <a:prstGeom prst="rect">
            <a:avLst/>
          </a:prstGeom>
          <a:noFill/>
        </p:spPr>
        <p:txBody>
          <a:bodyPr wrap="none" rtlCol="0">
            <a:spAutoFit/>
          </a:bodyPr>
          <a:lstStyle/>
          <a:p>
            <a:r>
              <a:rPr lang="en-US" u="sng" dirty="0"/>
              <a:t>Glen Ellen and north</a:t>
            </a:r>
          </a:p>
        </p:txBody>
      </p:sp>
      <p:sp>
        <p:nvSpPr>
          <p:cNvPr id="11" name="TextBox 10">
            <a:extLst>
              <a:ext uri="{FF2B5EF4-FFF2-40B4-BE49-F238E27FC236}">
                <a16:creationId xmlns:a16="http://schemas.microsoft.com/office/drawing/2014/main" id="{CFC06DA5-E1A8-8736-A834-DD0E88CC021A}"/>
              </a:ext>
            </a:extLst>
          </p:cNvPr>
          <p:cNvSpPr txBox="1"/>
          <p:nvPr/>
        </p:nvSpPr>
        <p:spPr>
          <a:xfrm>
            <a:off x="9610120" y="4847897"/>
            <a:ext cx="2239716" cy="369332"/>
          </a:xfrm>
          <a:prstGeom prst="rect">
            <a:avLst/>
          </a:prstGeom>
          <a:noFill/>
        </p:spPr>
        <p:txBody>
          <a:bodyPr wrap="none" rtlCol="0">
            <a:spAutoFit/>
          </a:bodyPr>
          <a:lstStyle/>
          <a:p>
            <a:r>
              <a:rPr lang="en-US" u="sng" dirty="0"/>
              <a:t>Glen Ellen and south</a:t>
            </a:r>
          </a:p>
        </p:txBody>
      </p:sp>
      <p:sp>
        <p:nvSpPr>
          <p:cNvPr id="12" name="TextBox 11">
            <a:extLst>
              <a:ext uri="{FF2B5EF4-FFF2-40B4-BE49-F238E27FC236}">
                <a16:creationId xmlns:a16="http://schemas.microsoft.com/office/drawing/2014/main" id="{A7F0359F-88CE-95FC-1319-CE8A720BBD92}"/>
              </a:ext>
            </a:extLst>
          </p:cNvPr>
          <p:cNvSpPr txBox="1"/>
          <p:nvPr/>
        </p:nvSpPr>
        <p:spPr>
          <a:xfrm>
            <a:off x="10354574" y="5606537"/>
            <a:ext cx="1402115" cy="369332"/>
          </a:xfrm>
          <a:prstGeom prst="rect">
            <a:avLst/>
          </a:prstGeom>
          <a:noFill/>
        </p:spPr>
        <p:txBody>
          <a:bodyPr wrap="none" rtlCol="0">
            <a:spAutoFit/>
          </a:bodyPr>
          <a:lstStyle/>
          <a:p>
            <a:r>
              <a:rPr lang="en-US" u="sng" dirty="0"/>
              <a:t>Entire Valley</a:t>
            </a:r>
          </a:p>
        </p:txBody>
      </p:sp>
      <p:cxnSp>
        <p:nvCxnSpPr>
          <p:cNvPr id="16" name="Straight Arrow Connector 15">
            <a:extLst>
              <a:ext uri="{FF2B5EF4-FFF2-40B4-BE49-F238E27FC236}">
                <a16:creationId xmlns:a16="http://schemas.microsoft.com/office/drawing/2014/main" id="{EBD95D5E-2288-A623-7EBF-BA5CD209C3CA}"/>
              </a:ext>
            </a:extLst>
          </p:cNvPr>
          <p:cNvCxnSpPr>
            <a:cxnSpLocks/>
          </p:cNvCxnSpPr>
          <p:nvPr/>
        </p:nvCxnSpPr>
        <p:spPr>
          <a:xfrm flipH="1">
            <a:off x="8810445" y="5217229"/>
            <a:ext cx="981974" cy="83780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5C8048F-CF24-575E-9DD7-781AA4AD1B62}"/>
              </a:ext>
            </a:extLst>
          </p:cNvPr>
          <p:cNvCxnSpPr>
            <a:cxnSpLocks/>
          </p:cNvCxnSpPr>
          <p:nvPr/>
        </p:nvCxnSpPr>
        <p:spPr>
          <a:xfrm flipH="1">
            <a:off x="8708210" y="4556094"/>
            <a:ext cx="823979" cy="123566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B079A86E-AB99-57AA-7C8D-992505A0BA20}"/>
              </a:ext>
            </a:extLst>
          </p:cNvPr>
          <p:cNvSpPr txBox="1"/>
          <p:nvPr/>
        </p:nvSpPr>
        <p:spPr>
          <a:xfrm>
            <a:off x="8699583" y="589792"/>
            <a:ext cx="3653821" cy="2862322"/>
          </a:xfrm>
          <a:prstGeom prst="rect">
            <a:avLst/>
          </a:prstGeom>
          <a:noFill/>
        </p:spPr>
        <p:txBody>
          <a:bodyPr wrap="none" rtlCol="0">
            <a:spAutoFit/>
          </a:bodyPr>
          <a:lstStyle/>
          <a:p>
            <a:r>
              <a:rPr lang="en-US" dirty="0"/>
              <a:t>This table provides ETEs</a:t>
            </a:r>
          </a:p>
          <a:p>
            <a:r>
              <a:rPr lang="en-US" dirty="0"/>
              <a:t>(estimated time to evacuate)</a:t>
            </a:r>
          </a:p>
          <a:p>
            <a:r>
              <a:rPr lang="en-US" dirty="0"/>
              <a:t>for midday weekends in summer,</a:t>
            </a:r>
          </a:p>
          <a:p>
            <a:r>
              <a:rPr lang="en-US" dirty="0"/>
              <a:t>and for midweek evenings in Fall </a:t>
            </a:r>
          </a:p>
          <a:p>
            <a:r>
              <a:rPr lang="en-US" dirty="0"/>
              <a:t>– for all the Regions in the northern </a:t>
            </a:r>
          </a:p>
          <a:p>
            <a:r>
              <a:rPr lang="en-US" dirty="0"/>
              <a:t>Sonoma Valley – traveling in three</a:t>
            </a:r>
          </a:p>
          <a:p>
            <a:r>
              <a:rPr lang="en-US" dirty="0"/>
              <a:t>possible directions:</a:t>
            </a:r>
          </a:p>
          <a:p>
            <a:pPr marL="342900" indent="-342900">
              <a:buAutoNum type="arabicParenBoth"/>
            </a:pPr>
            <a:r>
              <a:rPr lang="en-US" dirty="0"/>
              <a:t>Any direction</a:t>
            </a:r>
          </a:p>
          <a:p>
            <a:pPr marL="342900" indent="-342900">
              <a:buAutoNum type="arabicParenBoth"/>
            </a:pPr>
            <a:r>
              <a:rPr lang="en-US" dirty="0"/>
              <a:t>Petaluma, Napa, Marin</a:t>
            </a:r>
          </a:p>
          <a:p>
            <a:pPr marL="342900" indent="-342900">
              <a:buAutoNum type="arabicParenBoth"/>
            </a:pPr>
            <a:r>
              <a:rPr lang="en-US" dirty="0"/>
              <a:t>Santa Rosa</a:t>
            </a:r>
          </a:p>
        </p:txBody>
      </p:sp>
      <p:sp>
        <p:nvSpPr>
          <p:cNvPr id="4" name="TextBox 3">
            <a:extLst>
              <a:ext uri="{FF2B5EF4-FFF2-40B4-BE49-F238E27FC236}">
                <a16:creationId xmlns:a16="http://schemas.microsoft.com/office/drawing/2014/main" id="{61563E74-BCA9-C1C3-074B-EDA6AA0B89AB}"/>
              </a:ext>
            </a:extLst>
          </p:cNvPr>
          <p:cNvSpPr txBox="1"/>
          <p:nvPr/>
        </p:nvSpPr>
        <p:spPr>
          <a:xfrm>
            <a:off x="8708210" y="3762176"/>
            <a:ext cx="1938736" cy="369332"/>
          </a:xfrm>
          <a:prstGeom prst="rect">
            <a:avLst/>
          </a:prstGeom>
          <a:noFill/>
        </p:spPr>
        <p:txBody>
          <a:bodyPr wrap="none" rtlCol="0">
            <a:spAutoFit/>
          </a:bodyPr>
          <a:lstStyle/>
          <a:p>
            <a:r>
              <a:rPr lang="en-US" i="1" u="sng" dirty="0"/>
              <a:t>Here are ETEs for:</a:t>
            </a:r>
          </a:p>
        </p:txBody>
      </p:sp>
    </p:spTree>
    <p:extLst>
      <p:ext uri="{BB962C8B-B14F-4D97-AF65-F5344CB8AC3E}">
        <p14:creationId xmlns:p14="http://schemas.microsoft.com/office/powerpoint/2010/main" val="967269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6CDA9CAF-B2B4-730F-8EED-B50E3ABAB6E1}"/>
              </a:ext>
            </a:extLst>
          </p:cNvPr>
          <p:cNvGraphicFramePr>
            <a:graphicFrameLocks/>
          </p:cNvGraphicFramePr>
          <p:nvPr>
            <p:extLst>
              <p:ext uri="{D42A27DB-BD31-4B8C-83A1-F6EECF244321}">
                <p14:modId xmlns:p14="http://schemas.microsoft.com/office/powerpoint/2010/main" val="4017551670"/>
              </p:ext>
            </p:extLst>
          </p:nvPr>
        </p:nvGraphicFramePr>
        <p:xfrm>
          <a:off x="283193" y="-321734"/>
          <a:ext cx="11574067" cy="3818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4C7527E-73F6-B623-D8DB-C6664D9B03CC}"/>
              </a:ext>
            </a:extLst>
          </p:cNvPr>
          <p:cNvSpPr txBox="1"/>
          <p:nvPr/>
        </p:nvSpPr>
        <p:spPr>
          <a:xfrm>
            <a:off x="1051765" y="228599"/>
            <a:ext cx="10088467" cy="400110"/>
          </a:xfrm>
          <a:prstGeom prst="rect">
            <a:avLst/>
          </a:prstGeom>
          <a:noFill/>
        </p:spPr>
        <p:txBody>
          <a:bodyPr wrap="none" rtlCol="0">
            <a:spAutoFit/>
          </a:bodyPr>
          <a:lstStyle/>
          <a:p>
            <a:r>
              <a:rPr lang="en-US" sz="2000" b="1" dirty="0">
                <a:latin typeface="Palatino Linotype" panose="02040502050505030304" pitchFamily="18" charset="0"/>
              </a:rPr>
              <a:t>Here are the populations affected by a mass traffic evacuation in the Sonoma Valley:</a:t>
            </a:r>
          </a:p>
        </p:txBody>
      </p:sp>
      <p:sp>
        <p:nvSpPr>
          <p:cNvPr id="6" name="TextBox 5">
            <a:extLst>
              <a:ext uri="{FF2B5EF4-FFF2-40B4-BE49-F238E27FC236}">
                <a16:creationId xmlns:a16="http://schemas.microsoft.com/office/drawing/2014/main" id="{75A28E4F-77E1-1B1F-826C-1E5041B309EA}"/>
              </a:ext>
            </a:extLst>
          </p:cNvPr>
          <p:cNvSpPr txBox="1"/>
          <p:nvPr/>
        </p:nvSpPr>
        <p:spPr>
          <a:xfrm>
            <a:off x="283193" y="3606800"/>
            <a:ext cx="11660451" cy="3139321"/>
          </a:xfrm>
          <a:prstGeom prst="rect">
            <a:avLst/>
          </a:prstGeom>
          <a:noFill/>
        </p:spPr>
        <p:txBody>
          <a:bodyPr wrap="square" rtlCol="0">
            <a:spAutoFit/>
          </a:bodyPr>
          <a:lstStyle/>
          <a:p>
            <a:r>
              <a:rPr lang="en-US" b="1" dirty="0"/>
              <a:t>How were data gathered?</a:t>
            </a:r>
          </a:p>
          <a:p>
            <a:endParaRPr lang="en-US" dirty="0"/>
          </a:p>
          <a:p>
            <a:pPr marL="285750" indent="-285750">
              <a:buFont typeface="Arial" panose="020B0604020202020204" pitchFamily="34" charset="0"/>
              <a:buChar char="•"/>
            </a:pPr>
            <a:r>
              <a:rPr lang="en-US" dirty="0"/>
              <a:t>KLD gathered data from local, county, state, and federal agencies regarding population, workers, commuters, etc.  </a:t>
            </a:r>
          </a:p>
          <a:p>
            <a:pPr marL="285750" indent="-285750">
              <a:buFont typeface="Arial" panose="020B0604020202020204" pitchFamily="34" charset="0"/>
              <a:buChar char="•"/>
            </a:pPr>
            <a:r>
              <a:rPr lang="en-US" dirty="0"/>
              <a:t>VOTMA volunteers obtained additional data from surveys of local businesses, schools, jails, hospitals, wineries, tourist attractions, and assisted living facilities.  </a:t>
            </a:r>
          </a:p>
          <a:p>
            <a:pPr marL="285750" indent="-285750">
              <a:buFont typeface="Arial" panose="020B0604020202020204" pitchFamily="34" charset="0"/>
              <a:buChar char="•"/>
            </a:pPr>
            <a:r>
              <a:rPr lang="en-US" dirty="0"/>
              <a:t>Demographic data were obtained by in-person and online surveys of the local population in both English and Spanish, carried out by VOTMA volunteers.  A statistically significant number of 560 people/families responded.</a:t>
            </a:r>
          </a:p>
          <a:p>
            <a:pPr marL="285750" indent="-285750">
              <a:buFont typeface="Arial" panose="020B0604020202020204" pitchFamily="34" charset="0"/>
              <a:buChar char="•"/>
            </a:pPr>
            <a:r>
              <a:rPr lang="en-US" dirty="0"/>
              <a:t>KLD measured dimensions and characteristics of all roads and intersections in the Valley and used these data in the analysis of evacuation traffic behavior.</a:t>
            </a:r>
          </a:p>
          <a:p>
            <a:endParaRPr lang="en-US" dirty="0"/>
          </a:p>
          <a:p>
            <a:pPr algn="ctr"/>
            <a:r>
              <a:rPr lang="en-US" b="1" dirty="0"/>
              <a:t>The public can have confidence in this study</a:t>
            </a:r>
            <a:r>
              <a:rPr lang="en-US" dirty="0"/>
              <a:t>.</a:t>
            </a:r>
          </a:p>
        </p:txBody>
      </p:sp>
    </p:spTree>
    <p:extLst>
      <p:ext uri="{BB962C8B-B14F-4D97-AF65-F5344CB8AC3E}">
        <p14:creationId xmlns:p14="http://schemas.microsoft.com/office/powerpoint/2010/main" val="96726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145E1A-D228-BDEF-83C6-611316CA5E7B}"/>
              </a:ext>
            </a:extLst>
          </p:cNvPr>
          <p:cNvPicPr>
            <a:picLocks noChangeAspect="1"/>
          </p:cNvPicPr>
          <p:nvPr/>
        </p:nvPicPr>
        <p:blipFill>
          <a:blip r:embed="rId2"/>
          <a:stretch>
            <a:fillRect/>
          </a:stretch>
        </p:blipFill>
        <p:spPr>
          <a:xfrm>
            <a:off x="1583267" y="21262"/>
            <a:ext cx="10189591" cy="6836738"/>
          </a:xfrm>
          <a:prstGeom prst="rect">
            <a:avLst/>
          </a:prstGeom>
        </p:spPr>
      </p:pic>
      <p:sp>
        <p:nvSpPr>
          <p:cNvPr id="5" name="TextBox 4">
            <a:extLst>
              <a:ext uri="{FF2B5EF4-FFF2-40B4-BE49-F238E27FC236}">
                <a16:creationId xmlns:a16="http://schemas.microsoft.com/office/drawing/2014/main" id="{CA3199D1-025E-2120-0E3D-1221545D4C53}"/>
              </a:ext>
            </a:extLst>
          </p:cNvPr>
          <p:cNvSpPr txBox="1"/>
          <p:nvPr/>
        </p:nvSpPr>
        <p:spPr>
          <a:xfrm>
            <a:off x="7877917" y="2625855"/>
            <a:ext cx="3653684" cy="3416320"/>
          </a:xfrm>
          <a:prstGeom prst="rect">
            <a:avLst/>
          </a:prstGeom>
          <a:noFill/>
        </p:spPr>
        <p:txBody>
          <a:bodyPr wrap="square" rtlCol="0">
            <a:spAutoFit/>
          </a:bodyPr>
          <a:lstStyle/>
          <a:p>
            <a:r>
              <a:rPr lang="en-US" dirty="0"/>
              <a:t>This graph shows </a:t>
            </a:r>
            <a:r>
              <a:rPr lang="en-US" b="1" dirty="0"/>
              <a:t>MOBILIZATION TIME</a:t>
            </a:r>
            <a:r>
              <a:rPr lang="en-US" dirty="0"/>
              <a:t> – how long to get on the road and how issues such as picking up children and waiting for a commuter to return can affect that. </a:t>
            </a:r>
          </a:p>
          <a:p>
            <a:endParaRPr lang="en-US" dirty="0"/>
          </a:p>
          <a:p>
            <a:r>
              <a:rPr lang="en-US" dirty="0"/>
              <a:t>For example:  After 90 minutes, 90% of employees will have left, whereas only 5% of people who have to wait for a commuter to return and then to pick up a child at school will have left.</a:t>
            </a:r>
          </a:p>
        </p:txBody>
      </p:sp>
      <p:cxnSp>
        <p:nvCxnSpPr>
          <p:cNvPr id="4" name="Straight Connector 3">
            <a:extLst>
              <a:ext uri="{FF2B5EF4-FFF2-40B4-BE49-F238E27FC236}">
                <a16:creationId xmlns:a16="http://schemas.microsoft.com/office/drawing/2014/main" id="{C6200C7B-2546-374E-9463-295AA2CD4CD4}"/>
              </a:ext>
            </a:extLst>
          </p:cNvPr>
          <p:cNvCxnSpPr>
            <a:cxnSpLocks/>
          </p:cNvCxnSpPr>
          <p:nvPr/>
        </p:nvCxnSpPr>
        <p:spPr>
          <a:xfrm flipV="1">
            <a:off x="4899378" y="1817511"/>
            <a:ext cx="0" cy="413173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4858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64EDB1A1-894B-2A16-32EB-944C5B9F8D1B}"/>
              </a:ext>
            </a:extLst>
          </p:cNvPr>
          <p:cNvGraphicFramePr>
            <a:graphicFrameLocks noChangeAspect="1"/>
          </p:cNvGraphicFramePr>
          <p:nvPr>
            <p:extLst>
              <p:ext uri="{D42A27DB-BD31-4B8C-83A1-F6EECF244321}">
                <p14:modId xmlns:p14="http://schemas.microsoft.com/office/powerpoint/2010/main" val="2495031227"/>
              </p:ext>
            </p:extLst>
          </p:nvPr>
        </p:nvGraphicFramePr>
        <p:xfrm>
          <a:off x="115516" y="42331"/>
          <a:ext cx="11568484" cy="685799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4556B433-E250-15A7-047D-22ED638C70FB}"/>
              </a:ext>
            </a:extLst>
          </p:cNvPr>
          <p:cNvSpPr txBox="1"/>
          <p:nvPr/>
        </p:nvSpPr>
        <p:spPr>
          <a:xfrm>
            <a:off x="6669816" y="3134259"/>
            <a:ext cx="4380089" cy="2862322"/>
          </a:xfrm>
          <a:prstGeom prst="rect">
            <a:avLst/>
          </a:prstGeom>
          <a:noFill/>
          <a:ln>
            <a:solidFill>
              <a:srgbClr val="7030A0"/>
            </a:solidFill>
          </a:ln>
        </p:spPr>
        <p:txBody>
          <a:bodyPr wrap="square" rtlCol="0">
            <a:spAutoFit/>
          </a:bodyPr>
          <a:lstStyle/>
          <a:p>
            <a:r>
              <a:rPr lang="en-US" dirty="0"/>
              <a:t>For example, if you leave 90 minutes after the evacuation order, </a:t>
            </a:r>
          </a:p>
          <a:p>
            <a:pPr marL="285750" indent="-285750">
              <a:buFont typeface="Arial" panose="020B0604020202020204" pitchFamily="34" charset="0"/>
              <a:buChar char="•"/>
            </a:pPr>
            <a:r>
              <a:rPr lang="en-US" dirty="0">
                <a:solidFill>
                  <a:srgbClr val="FF0000"/>
                </a:solidFill>
              </a:rPr>
              <a:t>60% of the cars will have left by that time.</a:t>
            </a:r>
          </a:p>
          <a:p>
            <a:pPr marL="285750" indent="-285750">
              <a:buFont typeface="Arial" panose="020B0604020202020204" pitchFamily="34" charset="0"/>
              <a:buChar char="•"/>
            </a:pPr>
            <a:r>
              <a:rPr lang="en-US" dirty="0">
                <a:solidFill>
                  <a:srgbClr val="0070C0"/>
                </a:solidFill>
              </a:rPr>
              <a:t>You’ll spend 105 minutes traveling if all roads are open.</a:t>
            </a:r>
          </a:p>
          <a:p>
            <a:pPr marL="285750" indent="-285750">
              <a:buFont typeface="Arial" panose="020B0604020202020204" pitchFamily="34" charset="0"/>
              <a:buChar char="•"/>
            </a:pPr>
            <a:r>
              <a:rPr lang="en-US" dirty="0">
                <a:solidFill>
                  <a:srgbClr val="00B050"/>
                </a:solidFill>
              </a:rPr>
              <a:t>You’ll spend 160 minutes traveling if you can only travel south.</a:t>
            </a:r>
          </a:p>
          <a:p>
            <a:pPr marL="285750" indent="-285750">
              <a:buFont typeface="Arial" panose="020B0604020202020204" pitchFamily="34" charset="0"/>
              <a:buChar char="•"/>
            </a:pPr>
            <a:r>
              <a:rPr lang="en-US" dirty="0">
                <a:solidFill>
                  <a:srgbClr val="7030A0"/>
                </a:solidFill>
              </a:rPr>
              <a:t>You’ll spend 200 minutes traveling if you can only travel north.</a:t>
            </a:r>
          </a:p>
        </p:txBody>
      </p:sp>
      <p:cxnSp>
        <p:nvCxnSpPr>
          <p:cNvPr id="3" name="Straight Connector 2">
            <a:extLst>
              <a:ext uri="{FF2B5EF4-FFF2-40B4-BE49-F238E27FC236}">
                <a16:creationId xmlns:a16="http://schemas.microsoft.com/office/drawing/2014/main" id="{8623C44F-1295-2B40-AEB5-3BCE7A61B74E}"/>
              </a:ext>
            </a:extLst>
          </p:cNvPr>
          <p:cNvCxnSpPr>
            <a:cxnSpLocks/>
          </p:cNvCxnSpPr>
          <p:nvPr/>
        </p:nvCxnSpPr>
        <p:spPr>
          <a:xfrm>
            <a:off x="869244" y="3047999"/>
            <a:ext cx="1377245" cy="0"/>
          </a:xfrm>
          <a:prstGeom prst="line">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78F2E3DB-44C0-EB4C-90E3-CA855A90EC50}"/>
              </a:ext>
            </a:extLst>
          </p:cNvPr>
          <p:cNvSpPr txBox="1"/>
          <p:nvPr/>
        </p:nvSpPr>
        <p:spPr>
          <a:xfrm>
            <a:off x="1055511" y="2771000"/>
            <a:ext cx="1004710" cy="276999"/>
          </a:xfrm>
          <a:prstGeom prst="rect">
            <a:avLst/>
          </a:prstGeom>
          <a:noFill/>
        </p:spPr>
        <p:txBody>
          <a:bodyPr wrap="square" rtlCol="0">
            <a:spAutoFit/>
          </a:bodyPr>
          <a:lstStyle/>
          <a:p>
            <a:r>
              <a:rPr lang="en-US" sz="1200" dirty="0"/>
              <a:t>mobilization</a:t>
            </a:r>
          </a:p>
        </p:txBody>
      </p:sp>
      <p:sp>
        <p:nvSpPr>
          <p:cNvPr id="2" name="TextBox 1">
            <a:extLst>
              <a:ext uri="{FF2B5EF4-FFF2-40B4-BE49-F238E27FC236}">
                <a16:creationId xmlns:a16="http://schemas.microsoft.com/office/drawing/2014/main" id="{8A045B96-B913-1743-86C9-F2F817D1016D}"/>
              </a:ext>
            </a:extLst>
          </p:cNvPr>
          <p:cNvSpPr txBox="1"/>
          <p:nvPr/>
        </p:nvSpPr>
        <p:spPr>
          <a:xfrm>
            <a:off x="5556739" y="42331"/>
            <a:ext cx="1008185" cy="369332"/>
          </a:xfrm>
          <a:prstGeom prst="rect">
            <a:avLst/>
          </a:prstGeom>
          <a:noFill/>
        </p:spPr>
        <p:txBody>
          <a:bodyPr wrap="square" rtlCol="0">
            <a:spAutoFit/>
          </a:bodyPr>
          <a:lstStyle/>
          <a:p>
            <a:r>
              <a:rPr lang="en-US" dirty="0"/>
              <a:t>Fig 5-10:</a:t>
            </a:r>
          </a:p>
        </p:txBody>
      </p:sp>
    </p:spTree>
    <p:extLst>
      <p:ext uri="{BB962C8B-B14F-4D97-AF65-F5344CB8AC3E}">
        <p14:creationId xmlns:p14="http://schemas.microsoft.com/office/powerpoint/2010/main" val="2735089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ABC97D-1B93-BC0D-D376-E0B2CCAB4F19}"/>
              </a:ext>
            </a:extLst>
          </p:cNvPr>
          <p:cNvSpPr txBox="1"/>
          <p:nvPr/>
        </p:nvSpPr>
        <p:spPr>
          <a:xfrm>
            <a:off x="76200" y="8463"/>
            <a:ext cx="12039600" cy="741741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Takeaways from the SAFE study:</a:t>
            </a:r>
          </a:p>
          <a:p>
            <a:endParaRPr lang="en-US" sz="2800" dirty="0">
              <a:latin typeface="Times New Roman" panose="02020603050405020304" pitchFamily="18" charset="0"/>
              <a:cs typeface="Times New Roman" panose="02020603050405020304" pitchFamily="18" charset="0"/>
            </a:endParaRPr>
          </a:p>
          <a:p>
            <a:pPr marL="514350" indent="-514350">
              <a:buAutoNum type="arabicPeriod"/>
            </a:pPr>
            <a:r>
              <a:rPr lang="en-US" sz="2800" b="1" u="sng" dirty="0">
                <a:latin typeface="Times New Roman" panose="02020603050405020304" pitchFamily="18" charset="0"/>
                <a:cs typeface="Times New Roman" panose="02020603050405020304" pitchFamily="18" charset="0"/>
              </a:rPr>
              <a:t>Science matters.  </a:t>
            </a:r>
            <a:r>
              <a:rPr lang="en-US" sz="2800" dirty="0">
                <a:latin typeface="Times New Roman" panose="02020603050405020304" pitchFamily="18" charset="0"/>
                <a:cs typeface="Times New Roman" panose="02020603050405020304" pitchFamily="18" charset="0"/>
              </a:rPr>
              <a:t>The KLD study brings state-of-the-art, peer-reviewed, world-class methods to the Sonoma Valley.</a:t>
            </a:r>
          </a:p>
          <a:p>
            <a:pPr marL="514350" indent="-514350">
              <a:buAutoNum type="arabicPeriod"/>
            </a:pPr>
            <a:r>
              <a:rPr lang="en-US" sz="2800" dirty="0">
                <a:latin typeface="Times New Roman" panose="02020603050405020304" pitchFamily="18" charset="0"/>
                <a:cs typeface="Times New Roman" panose="02020603050405020304" pitchFamily="18" charset="0"/>
              </a:rPr>
              <a:t>The present roads in Sonoma Valley are not capable of handling expected traffic in the event of an evacuation.  Developing the SDC, Hanna, and other sites will exacerbate this.</a:t>
            </a:r>
          </a:p>
          <a:p>
            <a:pPr marL="514350" indent="-514350">
              <a:buAutoNum type="arabicPeriod"/>
            </a:pPr>
            <a:r>
              <a:rPr lang="en-US" sz="2800" dirty="0">
                <a:latin typeface="Times New Roman" panose="02020603050405020304" pitchFamily="18" charset="0"/>
                <a:cs typeface="Times New Roman" panose="02020603050405020304" pitchFamily="18" charset="0"/>
              </a:rPr>
              <a:t>The time you can expect to spend on the roads during an evacuation, if SDC is built out, can increase by 67% to 100%, depending on various factors, including the time you leave (see Figure C-3).</a:t>
            </a:r>
          </a:p>
          <a:p>
            <a:pPr marL="514350" indent="-514350">
              <a:buAutoNum type="arabicPeriod"/>
            </a:pPr>
            <a:r>
              <a:rPr lang="en-US" sz="2800" dirty="0">
                <a:latin typeface="Times New Roman" panose="02020603050405020304" pitchFamily="18" charset="0"/>
                <a:cs typeface="Times New Roman" panose="02020603050405020304" pitchFamily="18" charset="0"/>
              </a:rPr>
              <a:t>Projected evacuation times account ONLY for how long it will take you to get out of your evacuation “Region.”  They do not say how long it will take you to get to “safety,” or to any other destination outside your Region.</a:t>
            </a:r>
          </a:p>
          <a:p>
            <a:pPr marL="514350" indent="-514350">
              <a:buAutoNum type="arabicPeriod"/>
            </a:pPr>
            <a:r>
              <a:rPr lang="en-US" sz="2800" dirty="0">
                <a:latin typeface="Times New Roman" panose="02020603050405020304" pitchFamily="18" charset="0"/>
                <a:cs typeface="Times New Roman" panose="02020603050405020304" pitchFamily="18" charset="0"/>
              </a:rPr>
              <a:t>These estimated evacuation times cannot take into account unpredictable factors such as traffic accidents, blocked roads, limited visibility, and complications related to human-caused and natural hazards.</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732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F238A7-2ECC-BCAC-9C3F-8D8EF400930E}"/>
              </a:ext>
            </a:extLst>
          </p:cNvPr>
          <p:cNvSpPr txBox="1"/>
          <p:nvPr/>
        </p:nvSpPr>
        <p:spPr>
          <a:xfrm>
            <a:off x="479689" y="1127504"/>
            <a:ext cx="11232622" cy="4893647"/>
          </a:xfrm>
          <a:prstGeom prst="rect">
            <a:avLst/>
          </a:prstGeom>
          <a:noFill/>
        </p:spPr>
        <p:txBody>
          <a:bodyPr wrap="square">
            <a:spAutoFit/>
          </a:bodyPr>
          <a:lstStyle/>
          <a:p>
            <a:pPr algn="ctr">
              <a:spcAft>
                <a:spcPts val="2400"/>
              </a:spcAft>
            </a:pPr>
            <a:r>
              <a:rPr lang="en-US" sz="2800" b="1"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Sonoma County’s SDC Specific Plan and Environmental Impact Report</a:t>
            </a:r>
          </a:p>
          <a:p>
            <a:pPr>
              <a:spcAft>
                <a:spcPts val="2400"/>
              </a:spcAft>
            </a:pPr>
            <a:r>
              <a:rPr lang="en-US" sz="2800" dirty="0">
                <a:latin typeface="Times New Roman" panose="02020603050405020304" pitchFamily="18" charset="0"/>
                <a:cs typeface="Times New Roman" panose="02020603050405020304" pitchFamily="18" charset="0"/>
              </a:rPr>
              <a:t>In his ruling in favor of a lawsuit filed by citizens against the County’s SDC plans for its inadequate Specific Plan (including its EIR), County Judge Bradford Demeo excoriated the County’s purported mitigation measures, goals, and policies as:</a:t>
            </a:r>
          </a:p>
          <a:p>
            <a:pPr lvl="2">
              <a:spcAft>
                <a:spcPts val="2400"/>
              </a:spcAft>
            </a:pPr>
            <a:r>
              <a:rPr lang="en-US" sz="2800" b="1" dirty="0">
                <a:latin typeface="Times New Roman" panose="02020603050405020304" pitchFamily="18" charset="0"/>
                <a:cs typeface="Times New Roman" panose="02020603050405020304" pitchFamily="18" charset="0"/>
              </a:rPr>
              <a:t>“</a:t>
            </a:r>
            <a:r>
              <a:rPr lang="en-US" sz="2800" b="1" i="1" dirty="0">
                <a:latin typeface="Times New Roman" panose="02020603050405020304" pitchFamily="18" charset="0"/>
                <a:cs typeface="Times New Roman" panose="02020603050405020304" pitchFamily="18" charset="0"/>
              </a:rPr>
              <a:t>toothless, vague, and limited to hopeful intentions … with no definition of what any of this means, no performance standards, and no clear criteria.</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p>
          <a:p>
            <a:pPr marL="0" marR="0">
              <a:spcAft>
                <a:spcPts val="2400"/>
              </a:spcAft>
            </a:pPr>
            <a:endParaRPr lang="en-US" sz="2800" b="1" dirty="0">
              <a:solidFill>
                <a:srgbClr val="000000"/>
              </a:solidFill>
              <a:effectLst/>
              <a:latin typeface="Times Roman"/>
              <a:ea typeface="MS Mincho" panose="02020609040205080304" pitchFamily="49" charset="-128"/>
              <a:cs typeface="Times Roman"/>
            </a:endParaRPr>
          </a:p>
        </p:txBody>
      </p:sp>
    </p:spTree>
    <p:extLst>
      <p:ext uri="{BB962C8B-B14F-4D97-AF65-F5344CB8AC3E}">
        <p14:creationId xmlns:p14="http://schemas.microsoft.com/office/powerpoint/2010/main" val="1252160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F238A7-2ECC-BCAC-9C3F-8D8EF400930E}"/>
              </a:ext>
            </a:extLst>
          </p:cNvPr>
          <p:cNvSpPr txBox="1"/>
          <p:nvPr/>
        </p:nvSpPr>
        <p:spPr>
          <a:xfrm>
            <a:off x="211666" y="135466"/>
            <a:ext cx="11650134" cy="5324535"/>
          </a:xfrm>
          <a:prstGeom prst="rect">
            <a:avLst/>
          </a:prstGeom>
          <a:noFill/>
        </p:spPr>
        <p:txBody>
          <a:bodyPr wrap="square">
            <a:spAutoFit/>
          </a:bodyPr>
          <a:lstStyle/>
          <a:p>
            <a:pPr marL="0" marR="0">
              <a:spcAft>
                <a:spcPts val="2400"/>
              </a:spcAft>
            </a:pPr>
            <a:endParaRPr lang="en-US" sz="32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endParaRPr>
          </a:p>
          <a:p>
            <a:pPr marL="0" marR="0" algn="ctr">
              <a:spcAft>
                <a:spcPts val="2400"/>
              </a:spcAft>
            </a:pPr>
            <a:r>
              <a:rPr lang="en-US" sz="3200" b="1" dirty="0">
                <a:solidFill>
                  <a:srgbClr val="000000"/>
                </a:solidFill>
                <a:effectLst/>
                <a:latin typeface="Times Roman"/>
                <a:ea typeface="MS Mincho" panose="02020609040205080304" pitchFamily="49" charset="-128"/>
                <a:cs typeface="Times Roman"/>
              </a:rPr>
              <a:t>We think our residents deserve a real plan,</a:t>
            </a:r>
          </a:p>
          <a:p>
            <a:pPr marL="0" marR="0" algn="ctr">
              <a:spcAft>
                <a:spcPts val="2400"/>
              </a:spcAft>
            </a:pPr>
            <a:endParaRPr lang="en-US" sz="3200" b="1" dirty="0">
              <a:solidFill>
                <a:srgbClr val="000000"/>
              </a:solidFill>
              <a:effectLst/>
              <a:latin typeface="Times Roman"/>
              <a:ea typeface="MS Mincho" panose="02020609040205080304" pitchFamily="49" charset="-128"/>
              <a:cs typeface="Times Roman"/>
            </a:endParaRPr>
          </a:p>
          <a:p>
            <a:pPr marL="0" marR="0" algn="ctr">
              <a:spcAft>
                <a:spcPts val="2400"/>
              </a:spcAft>
            </a:pPr>
            <a:r>
              <a:rPr lang="en-US" sz="3200" b="1" dirty="0">
                <a:solidFill>
                  <a:srgbClr val="000000"/>
                </a:solidFill>
                <a:latin typeface="Times Roman"/>
                <a:ea typeface="MS Mincho" panose="02020609040205080304" pitchFamily="49" charset="-128"/>
                <a:cs typeface="Times Roman"/>
              </a:rPr>
              <a:t>With scientifically tested, state-of-the-art projections.</a:t>
            </a:r>
          </a:p>
          <a:p>
            <a:pPr marL="0" marR="0" algn="ctr">
              <a:spcAft>
                <a:spcPts val="2400"/>
              </a:spcAft>
            </a:pPr>
            <a:endParaRPr lang="en-US" sz="3200" b="1" dirty="0">
              <a:solidFill>
                <a:srgbClr val="000000"/>
              </a:solidFill>
              <a:latin typeface="Times Roman"/>
              <a:ea typeface="MS Mincho" panose="02020609040205080304" pitchFamily="49" charset="-128"/>
              <a:cs typeface="Times Roman"/>
            </a:endParaRPr>
          </a:p>
          <a:p>
            <a:pPr marL="0" marR="0" algn="ctr">
              <a:spcAft>
                <a:spcPts val="2400"/>
              </a:spcAft>
            </a:pPr>
            <a:r>
              <a:rPr lang="en-US" sz="3200" b="1" dirty="0">
                <a:solidFill>
                  <a:srgbClr val="000000"/>
                </a:solidFill>
                <a:effectLst/>
                <a:latin typeface="Times Roman"/>
                <a:ea typeface="MS Mincho" panose="02020609040205080304" pitchFamily="49" charset="-128"/>
                <a:cs typeface="Times Roman"/>
              </a:rPr>
              <a:t>Our safety, and everyone’s, depends on it.</a:t>
            </a:r>
          </a:p>
          <a:p>
            <a:pPr marL="0" marR="0">
              <a:spcAft>
                <a:spcPts val="2400"/>
              </a:spcAft>
            </a:pPr>
            <a:endParaRPr lang="en-US" sz="2800" b="1" dirty="0">
              <a:solidFill>
                <a:srgbClr val="000000"/>
              </a:solidFill>
              <a:effectLst/>
              <a:latin typeface="Times Roman"/>
              <a:ea typeface="MS Mincho" panose="02020609040205080304" pitchFamily="49" charset="-128"/>
              <a:cs typeface="Times Roman"/>
            </a:endParaRPr>
          </a:p>
        </p:txBody>
      </p:sp>
    </p:spTree>
    <p:extLst>
      <p:ext uri="{BB962C8B-B14F-4D97-AF65-F5344CB8AC3E}">
        <p14:creationId xmlns:p14="http://schemas.microsoft.com/office/powerpoint/2010/main" val="3093619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A4C678-EF2D-8DCE-F118-506E9EDDE9E5}"/>
              </a:ext>
            </a:extLst>
          </p:cNvPr>
          <p:cNvSpPr txBox="1"/>
          <p:nvPr/>
        </p:nvSpPr>
        <p:spPr>
          <a:xfrm>
            <a:off x="136150" y="268101"/>
            <a:ext cx="11851063" cy="6437660"/>
          </a:xfrm>
          <a:prstGeom prst="rect">
            <a:avLst/>
          </a:prstGeom>
          <a:noFill/>
        </p:spPr>
        <p:txBody>
          <a:bodyPr wrap="square" rtlCol="0">
            <a:spAutoFit/>
          </a:bodyPr>
          <a:lstStyle/>
          <a:p>
            <a:pPr marL="0" marR="0">
              <a:spcAft>
                <a:spcPts val="1000"/>
              </a:spcAft>
            </a:pPr>
            <a:r>
              <a:rPr lang="en-US" sz="2800" b="1" dirty="0">
                <a:effectLst/>
                <a:latin typeface="Palatino Linotype" panose="02040502050505030304" pitchFamily="18" charset="0"/>
                <a:ea typeface="MS Mincho" panose="02020609040205080304" pitchFamily="49" charset="-128"/>
                <a:cs typeface="Times New Roman" panose="02020603050405020304" pitchFamily="18" charset="0"/>
              </a:rPr>
              <a:t>For this reason, VOTMA and its community allies want the Board of Supervisors and its responsible County offices to do the following:</a:t>
            </a:r>
            <a:endParaRPr lang="en-US" sz="2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Aft>
                <a:spcPts val="1000"/>
              </a:spcAft>
            </a:pPr>
            <a:endParaRPr lang="en-US" sz="28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Aft>
                <a:spcPts val="1000"/>
              </a:spcAft>
            </a:pPr>
            <a:r>
              <a:rPr lang="en-US" sz="2800" dirty="0">
                <a:effectLst/>
                <a:latin typeface="Palatino Linotype" panose="02040502050505030304" pitchFamily="18" charset="0"/>
                <a:ea typeface="MS Mincho" panose="02020609040205080304" pitchFamily="49" charset="-128"/>
                <a:cs typeface="Times New Roman" panose="02020603050405020304" pitchFamily="18" charset="0"/>
              </a:rPr>
              <a:t>1. Implement evacuation planning now, using reality-based evidence from the SAFE study; </a:t>
            </a:r>
            <a:endParaRPr lang="en-US" sz="2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Aft>
                <a:spcPts val="1000"/>
              </a:spcAft>
            </a:pPr>
            <a:endParaRPr lang="en-US" sz="28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Aft>
                <a:spcPts val="1000"/>
              </a:spcAft>
            </a:pPr>
            <a:r>
              <a:rPr lang="en-US" sz="2800" dirty="0">
                <a:effectLst/>
                <a:latin typeface="Palatino Linotype" panose="02040502050505030304" pitchFamily="18" charset="0"/>
                <a:ea typeface="MS Mincho" panose="02020609040205080304" pitchFamily="49" charset="-128"/>
                <a:cs typeface="Times New Roman" panose="02020603050405020304" pitchFamily="18" charset="0"/>
              </a:rPr>
              <a:t>2.  Incorporate the evidence from the SAFE study into the evacuation assessment when the Board considers all pending and new land use applications and specific plans involving the Sonoma Valley;  </a:t>
            </a:r>
            <a:endParaRPr lang="en-US" sz="2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Aft>
                <a:spcPts val="1000"/>
              </a:spcAft>
            </a:pPr>
            <a:endParaRPr lang="en-US" sz="28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Aft>
                <a:spcPts val="1000"/>
              </a:spcAft>
            </a:pPr>
            <a:r>
              <a:rPr lang="en-US" sz="2800" dirty="0">
                <a:effectLst/>
                <a:latin typeface="Palatino Linotype" panose="02040502050505030304" pitchFamily="18" charset="0"/>
                <a:ea typeface="MS Mincho" panose="02020609040205080304" pitchFamily="49" charset="-128"/>
                <a:cs typeface="Times New Roman" panose="02020603050405020304" pitchFamily="18" charset="0"/>
              </a:rPr>
              <a:t>3.  Incorporate the data and results of the SAFE study into the upcoming General Plan housing and safety elements.</a:t>
            </a:r>
            <a:endParaRPr lang="en-US" sz="2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4143315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85B6BE-2471-F401-0528-F89699703550}"/>
              </a:ext>
            </a:extLst>
          </p:cNvPr>
          <p:cNvSpPr txBox="1"/>
          <p:nvPr/>
        </p:nvSpPr>
        <p:spPr>
          <a:xfrm>
            <a:off x="69012" y="664234"/>
            <a:ext cx="12192000" cy="5693866"/>
          </a:xfrm>
          <a:prstGeom prst="rect">
            <a:avLst/>
          </a:prstGeom>
          <a:noFill/>
        </p:spPr>
        <p:txBody>
          <a:bodyPr wrap="square">
            <a:spAutoFit/>
          </a:bodyPr>
          <a:lstStyle/>
          <a:p>
            <a:pPr marL="0" marR="0" algn="ctr">
              <a:spcAft>
                <a:spcPts val="2400"/>
              </a:spcAft>
            </a:pPr>
            <a:r>
              <a:rPr lang="en-US" sz="2400" b="1" i="1" u="sng" dirty="0">
                <a:solidFill>
                  <a:srgbClr val="000000"/>
                </a:solidFill>
                <a:effectLst/>
                <a:uFill>
                  <a:solidFill>
                    <a:srgbClr val="000000"/>
                  </a:solidFill>
                </a:uFill>
                <a:latin typeface="Times Roman"/>
                <a:ea typeface="MS Mincho" panose="02020609040205080304" pitchFamily="49" charset="-128"/>
                <a:cs typeface="Times Roman"/>
              </a:rPr>
              <a:t>Major Findings of the SAFE Report:</a:t>
            </a:r>
            <a:endParaRPr lang="en-US" sz="2400" b="1"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indent="-342900">
              <a:spcAft>
                <a:spcPts val="2400"/>
              </a:spcAft>
              <a:buFont typeface="Arial" panose="020B0604020202020204" pitchFamily="34" charset="0"/>
              <a:buChar char="•"/>
            </a:pPr>
            <a:r>
              <a:rPr lang="en-US" sz="2400" b="1" dirty="0">
                <a:solidFill>
                  <a:srgbClr val="000000"/>
                </a:solidFill>
                <a:latin typeface="Times Roman"/>
                <a:ea typeface="MS Mincho" panose="02020609040205080304" pitchFamily="49" charset="-128"/>
                <a:cs typeface="Times Roman"/>
              </a:rPr>
              <a:t>T</a:t>
            </a:r>
            <a:r>
              <a:rPr lang="en-US" sz="2400" b="1" dirty="0">
                <a:solidFill>
                  <a:srgbClr val="000000"/>
                </a:solidFill>
                <a:effectLst/>
                <a:latin typeface="Times Roman"/>
                <a:ea typeface="MS Mincho" panose="02020609040205080304" pitchFamily="49" charset="-128"/>
                <a:cs typeface="Times Roman"/>
              </a:rPr>
              <a:t>his is an Independent Traffic Study.  It concerns public safety in the event of an evacuation, and ONLY public safety. </a:t>
            </a:r>
          </a:p>
          <a:p>
            <a:pPr marL="342900" marR="0" indent="-342900">
              <a:spcAft>
                <a:spcPts val="2400"/>
              </a:spcAft>
              <a:buFont typeface="Arial" panose="020B0604020202020204" pitchFamily="34" charset="0"/>
              <a:buChar char="•"/>
            </a:pPr>
            <a:r>
              <a:rPr lang="en-US" sz="2400" b="1" dirty="0">
                <a:solidFill>
                  <a:srgbClr val="000000"/>
                </a:solidFill>
                <a:latin typeface="Times Roman"/>
                <a:ea typeface="MS Mincho" panose="02020609040205080304" pitchFamily="49" charset="-128"/>
                <a:cs typeface="Times Roman"/>
              </a:rPr>
              <a:t>It s</a:t>
            </a:r>
            <a:r>
              <a:rPr lang="en-US" sz="2400" b="1" dirty="0">
                <a:solidFill>
                  <a:srgbClr val="000000"/>
                </a:solidFill>
                <a:effectLst/>
                <a:latin typeface="Times Roman"/>
                <a:ea typeface="MS Mincho" panose="02020609040205080304" pitchFamily="49" charset="-128"/>
                <a:cs typeface="Times Roman"/>
              </a:rPr>
              <a:t>hows that Valley residents </a:t>
            </a:r>
            <a:r>
              <a:rPr lang="en-US" sz="2400" b="1" dirty="0">
                <a:solidFill>
                  <a:srgbClr val="000000"/>
                </a:solidFill>
                <a:latin typeface="Times Roman"/>
                <a:ea typeface="MS Mincho" panose="02020609040205080304" pitchFamily="49" charset="-128"/>
                <a:cs typeface="Times Roman"/>
              </a:rPr>
              <a:t>f</a:t>
            </a:r>
            <a:r>
              <a:rPr lang="en-US" sz="2400" b="1" dirty="0">
                <a:solidFill>
                  <a:srgbClr val="000000"/>
                </a:solidFill>
                <a:effectLst/>
                <a:latin typeface="Times Roman"/>
                <a:ea typeface="MS Mincho" panose="02020609040205080304" pitchFamily="49" charset="-128"/>
                <a:cs typeface="Times Roman"/>
              </a:rPr>
              <a:t>ace </a:t>
            </a:r>
            <a:r>
              <a:rPr lang="en-US" sz="2400" b="1" dirty="0">
                <a:solidFill>
                  <a:srgbClr val="000000"/>
                </a:solidFill>
                <a:latin typeface="Times Roman"/>
                <a:ea typeface="MS Mincho" panose="02020609040205080304" pitchFamily="49" charset="-128"/>
                <a:cs typeface="Times Roman"/>
              </a:rPr>
              <a:t>e</a:t>
            </a:r>
            <a:r>
              <a:rPr lang="en-US" sz="2400" b="1" dirty="0">
                <a:solidFill>
                  <a:srgbClr val="000000"/>
                </a:solidFill>
                <a:effectLst/>
                <a:latin typeface="Times Roman"/>
                <a:ea typeface="MS Mincho" panose="02020609040205080304" pitchFamily="49" charset="-128"/>
                <a:cs typeface="Times Roman"/>
              </a:rPr>
              <a:t>vacuation </a:t>
            </a:r>
            <a:r>
              <a:rPr lang="en-US" sz="2400" b="1" dirty="0">
                <a:solidFill>
                  <a:srgbClr val="000000"/>
                </a:solidFill>
                <a:latin typeface="Times Roman"/>
                <a:ea typeface="MS Mincho" panose="02020609040205080304" pitchFamily="49" charset="-128"/>
                <a:cs typeface="Times Roman"/>
              </a:rPr>
              <a:t>t</a:t>
            </a:r>
            <a:r>
              <a:rPr lang="en-US" sz="2400" b="1" dirty="0">
                <a:solidFill>
                  <a:srgbClr val="000000"/>
                </a:solidFill>
                <a:effectLst/>
                <a:latin typeface="Times Roman"/>
                <a:ea typeface="MS Mincho" panose="02020609040205080304" pitchFamily="49" charset="-128"/>
                <a:cs typeface="Times Roman"/>
              </a:rPr>
              <a:t>imes of 4 hours or longer on Arnold Drive and CA-12, depending on when you begin to evacuate and from what point. </a:t>
            </a:r>
          </a:p>
          <a:p>
            <a:pPr marL="342900" marR="0" indent="-342900">
              <a:spcAft>
                <a:spcPts val="2400"/>
              </a:spcAft>
              <a:buFont typeface="Arial" panose="020B0604020202020204" pitchFamily="34" charset="0"/>
              <a:buChar char="•"/>
            </a:pPr>
            <a:r>
              <a:rPr lang="en-US" sz="2400" b="1" dirty="0">
                <a:solidFill>
                  <a:srgbClr val="000000"/>
                </a:solidFill>
                <a:latin typeface="Times Roman"/>
                <a:ea typeface="MS Mincho" panose="02020609040205080304" pitchFamily="49" charset="-128"/>
                <a:cs typeface="Times Roman"/>
              </a:rPr>
              <a:t>Our </a:t>
            </a:r>
            <a:r>
              <a:rPr lang="en-US" sz="2400" b="1" dirty="0">
                <a:solidFill>
                  <a:srgbClr val="000000"/>
                </a:solidFill>
                <a:effectLst/>
                <a:latin typeface="Times Roman"/>
                <a:ea typeface="MS Mincho" panose="02020609040205080304" pitchFamily="49" charset="-128"/>
                <a:cs typeface="Times Roman"/>
              </a:rPr>
              <a:t>roadways are deemed “Not Sufficient” to service the current evacuation </a:t>
            </a:r>
            <a:r>
              <a:rPr lang="en-US" sz="2400" b="1" dirty="0">
                <a:solidFill>
                  <a:srgbClr val="000000"/>
                </a:solidFill>
                <a:latin typeface="Times Roman"/>
                <a:ea typeface="MS Mincho" panose="02020609040205080304" pitchFamily="49" charset="-128"/>
                <a:cs typeface="Times Roman"/>
              </a:rPr>
              <a:t>d</a:t>
            </a:r>
            <a:r>
              <a:rPr lang="en-US" sz="2400" b="1" dirty="0">
                <a:solidFill>
                  <a:srgbClr val="000000"/>
                </a:solidFill>
                <a:effectLst/>
                <a:latin typeface="Times Roman"/>
                <a:ea typeface="MS Mincho" panose="02020609040205080304" pitchFamily="49" charset="-128"/>
                <a:cs typeface="Times Roman"/>
              </a:rPr>
              <a:t>emand.</a:t>
            </a:r>
            <a:endParaRPr lang="en-US" sz="24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indent="-342900">
              <a:spcAft>
                <a:spcPts val="2400"/>
              </a:spcAft>
              <a:buFont typeface="Arial" panose="020B0604020202020204" pitchFamily="34" charset="0"/>
              <a:buChar char="•"/>
            </a:pPr>
            <a:r>
              <a:rPr lang="en-US" sz="2400" b="1" dirty="0">
                <a:solidFill>
                  <a:srgbClr val="000000"/>
                </a:solidFill>
                <a:latin typeface="Times Roman"/>
                <a:ea typeface="MS Mincho" panose="02020609040205080304" pitchFamily="49" charset="-128"/>
                <a:cs typeface="Times Roman"/>
              </a:rPr>
              <a:t>F</a:t>
            </a:r>
            <a:r>
              <a:rPr lang="en-US" sz="2400" b="1" dirty="0">
                <a:solidFill>
                  <a:srgbClr val="000000"/>
                </a:solidFill>
                <a:effectLst/>
                <a:latin typeface="Times Roman"/>
                <a:ea typeface="MS Mincho" panose="02020609040205080304" pitchFamily="49" charset="-128"/>
                <a:cs typeface="Times Roman"/>
              </a:rPr>
              <a:t>or a vehicle traveling south fro</a:t>
            </a:r>
            <a:r>
              <a:rPr lang="en-US" sz="2400" b="1" dirty="0">
                <a:solidFill>
                  <a:srgbClr val="000000"/>
                </a:solidFill>
                <a:latin typeface="Times Roman"/>
                <a:ea typeface="MS Mincho" panose="02020609040205080304" pitchFamily="49" charset="-128"/>
                <a:cs typeface="Times Roman"/>
              </a:rPr>
              <a:t>m Glen Ellen </a:t>
            </a:r>
            <a:r>
              <a:rPr lang="en-US" sz="2400" b="1" dirty="0">
                <a:solidFill>
                  <a:srgbClr val="000000"/>
                </a:solidFill>
                <a:effectLst/>
                <a:latin typeface="Times Roman"/>
                <a:ea typeface="MS Mincho" panose="02020609040205080304" pitchFamily="49" charset="-128"/>
                <a:cs typeface="Times Roman"/>
              </a:rPr>
              <a:t>on either Arnold Drive or Route 12 during the first two hours of an evacuation its average speed is between 0 and 2 mph, and </a:t>
            </a:r>
            <a:r>
              <a:rPr lang="en-US" sz="2400" b="1" dirty="0">
                <a:solidFill>
                  <a:srgbClr val="000000"/>
                </a:solidFill>
                <a:latin typeface="Times Roman"/>
                <a:ea typeface="MS Mincho" panose="02020609040205080304" pitchFamily="49" charset="-128"/>
                <a:cs typeface="Times Roman"/>
              </a:rPr>
              <a:t>during the third hour it is </a:t>
            </a:r>
            <a:r>
              <a:rPr lang="en-US" sz="2400" b="1" dirty="0">
                <a:solidFill>
                  <a:srgbClr val="000000"/>
                </a:solidFill>
                <a:effectLst/>
                <a:latin typeface="Times Roman"/>
                <a:ea typeface="MS Mincho" panose="02020609040205080304" pitchFamily="49" charset="-128"/>
                <a:cs typeface="Times Roman"/>
              </a:rPr>
              <a:t>2-4 mph:  </a:t>
            </a:r>
            <a:r>
              <a:rPr lang="en-US" sz="2400" b="1" u="sng" dirty="0">
                <a:solidFill>
                  <a:srgbClr val="000000"/>
                </a:solidFill>
                <a:effectLst/>
                <a:uFill>
                  <a:solidFill>
                    <a:srgbClr val="000000"/>
                  </a:solidFill>
                </a:uFill>
                <a:latin typeface="Times Roman"/>
                <a:ea typeface="MS Mincho" panose="02020609040205080304" pitchFamily="49" charset="-128"/>
                <a:cs typeface="Times Roman"/>
              </a:rPr>
              <a:t>complete gridlock</a:t>
            </a:r>
            <a:endParaRPr lang="en-US" sz="2400" u="sng" dirty="0">
              <a:uFill>
                <a:solidFill>
                  <a:srgbClr val="000000"/>
                </a:solidFill>
              </a:uFill>
              <a:latin typeface="Cambria" panose="02040503050406030204" pitchFamily="18" charset="0"/>
              <a:ea typeface="MS Mincho" panose="02020609040205080304" pitchFamily="49" charset="-128"/>
              <a:cs typeface="Times New Roman" panose="02020603050405020304" pitchFamily="18" charset="0"/>
            </a:endParaRPr>
          </a:p>
          <a:p>
            <a:pPr marL="342900" marR="0" indent="-342900">
              <a:spcAft>
                <a:spcPts val="2400"/>
              </a:spcAft>
              <a:buFont typeface="Arial" panose="020B0604020202020204" pitchFamily="34" charset="0"/>
              <a:buChar char="•"/>
            </a:pPr>
            <a:r>
              <a:rPr lang="en-US" sz="2400" b="1" dirty="0">
                <a:solidFill>
                  <a:srgbClr val="000000"/>
                </a:solidFill>
                <a:effectLst/>
                <a:latin typeface="Times Roman"/>
                <a:ea typeface="MS Mincho" panose="02020609040205080304" pitchFamily="49" charset="-128"/>
                <a:cs typeface="Times Roman"/>
              </a:rPr>
              <a:t>If the Sonoma Developmental Center is built out, evacuation times on Arnold Drive and Route 12 at some intervals will increase </a:t>
            </a:r>
            <a:r>
              <a:rPr lang="en-US" sz="2400" b="1" i="1" u="sng" dirty="0">
                <a:solidFill>
                  <a:srgbClr val="000000"/>
                </a:solidFill>
                <a:effectLst/>
                <a:latin typeface="Times Roman"/>
                <a:ea typeface="MS Mincho" panose="02020609040205080304" pitchFamily="49" charset="-128"/>
                <a:cs typeface="Times Roman"/>
              </a:rPr>
              <a:t>from almost three hours to almost five hours.  </a:t>
            </a:r>
            <a:endParaRPr lang="en-US" sz="2400" b="1" dirty="0">
              <a:solidFill>
                <a:srgbClr val="000000"/>
              </a:solidFill>
              <a:effectLst/>
              <a:latin typeface="Times Roman"/>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072844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526751-ABC0-8E15-4545-FDAAC48B00F3}"/>
              </a:ext>
            </a:extLst>
          </p:cNvPr>
          <p:cNvSpPr txBox="1"/>
          <p:nvPr/>
        </p:nvSpPr>
        <p:spPr>
          <a:xfrm>
            <a:off x="2097079" y="566288"/>
            <a:ext cx="8661345" cy="3108543"/>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For more information, including the full KLD report, </a:t>
            </a:r>
          </a:p>
          <a:p>
            <a:pPr algn="ctr"/>
            <a:r>
              <a:rPr lang="en-US" sz="2800" b="1" dirty="0">
                <a:latin typeface="Times New Roman" panose="02020603050405020304" pitchFamily="18" charset="0"/>
                <a:cs typeface="Times New Roman" panose="02020603050405020304" pitchFamily="18" charset="0"/>
              </a:rPr>
              <a:t>visit the website of the </a:t>
            </a:r>
            <a:r>
              <a:rPr lang="en-US" sz="2800" b="1" u="sng" dirty="0">
                <a:latin typeface="Times New Roman" panose="02020603050405020304" pitchFamily="18" charset="0"/>
                <a:cs typeface="Times New Roman" panose="02020603050405020304" pitchFamily="18" charset="0"/>
              </a:rPr>
              <a:t>Valley Of The Moon Alliance</a:t>
            </a:r>
            <a:r>
              <a:rPr lang="en-US" sz="2800" b="1" dirty="0">
                <a:latin typeface="Times New Roman" panose="02020603050405020304" pitchFamily="18" charset="0"/>
                <a:cs typeface="Times New Roman" panose="02020603050405020304" pitchFamily="18" charset="0"/>
              </a:rPr>
              <a:t>:    </a:t>
            </a:r>
          </a:p>
          <a:p>
            <a:endParaRPr lang="en-US" sz="2800" b="1" dirty="0">
              <a:latin typeface="Times New Roman" panose="02020603050405020304" pitchFamily="18" charset="0"/>
              <a:cs typeface="Times New Roman" panose="02020603050405020304" pitchFamily="18" charset="0"/>
            </a:endParaRPr>
          </a:p>
          <a:p>
            <a:pPr algn="ctr"/>
            <a:endParaRPr lang="en-US" sz="2800" b="1"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hlinkClick r:id="rId2"/>
              </a:rPr>
              <a:t>www.votma.org</a:t>
            </a:r>
            <a:endParaRPr lang="en-US" sz="2800" b="1" dirty="0">
              <a:latin typeface="Times New Roman" panose="02020603050405020304" pitchFamily="18" charset="0"/>
              <a:cs typeface="Times New Roman" panose="02020603050405020304" pitchFamily="18" charset="0"/>
            </a:endParaRPr>
          </a:p>
          <a:p>
            <a:pPr algn="ctr"/>
            <a:endParaRPr lang="en-US" sz="2800" b="1" dirty="0">
              <a:latin typeface="Times New Roman" panose="02020603050405020304" pitchFamily="18" charset="0"/>
              <a:cs typeface="Times New Roman" panose="02020603050405020304" pitchFamily="18" charset="0"/>
            </a:endParaRPr>
          </a:p>
          <a:p>
            <a:pPr algn="ct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688A931-8741-2445-86E3-D6C04C12F23A}"/>
              </a:ext>
            </a:extLst>
          </p:cNvPr>
          <p:cNvSpPr txBox="1"/>
          <p:nvPr/>
        </p:nvSpPr>
        <p:spPr>
          <a:xfrm>
            <a:off x="2701287" y="3906825"/>
            <a:ext cx="7171762" cy="2585323"/>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And if you’d like to help fund this work, please visit the VOTMA website or scan the QR code. </a:t>
            </a:r>
          </a:p>
          <a:p>
            <a:pPr algn="ctr"/>
            <a:endParaRPr lang="en-US" sz="2400" b="1" i="1" u="sng" dirty="0">
              <a:latin typeface="Times New Roman" panose="02020603050405020304" pitchFamily="18" charset="0"/>
              <a:cs typeface="Times New Roman" panose="02020603050405020304" pitchFamily="18" charset="0"/>
            </a:endParaRPr>
          </a:p>
          <a:p>
            <a:pPr algn="ctr"/>
            <a:r>
              <a:rPr lang="en-US" sz="2400" b="1" i="1" u="sng" dirty="0">
                <a:solidFill>
                  <a:srgbClr val="FFFF00"/>
                </a:solidFill>
                <a:latin typeface="Times New Roman" panose="02020603050405020304" pitchFamily="18" charset="0"/>
                <a:cs typeface="Times New Roman" panose="02020603050405020304" pitchFamily="18" charset="0"/>
              </a:rPr>
              <a:t>All contributions are appreciated!  </a:t>
            </a:r>
          </a:p>
          <a:p>
            <a:pPr algn="ctr"/>
            <a:endParaRPr lang="en-US" sz="2400" b="1" i="1" u="sng" dirty="0">
              <a:latin typeface="Times New Roman" panose="02020603050405020304" pitchFamily="18" charset="0"/>
              <a:cs typeface="Times New Roman" panose="02020603050405020304" pitchFamily="18" charset="0"/>
            </a:endParaRPr>
          </a:p>
          <a:p>
            <a:pPr algn="ctr"/>
            <a:r>
              <a:rPr lang="en-US" sz="2400" b="1" dirty="0">
                <a:solidFill>
                  <a:srgbClr val="FFFF00"/>
                </a:solidFill>
                <a:latin typeface="Times New Roman" panose="02020603050405020304" pitchFamily="18" charset="0"/>
                <a:cs typeface="Times New Roman" panose="02020603050405020304" pitchFamily="18" charset="0"/>
              </a:rPr>
              <a:t>This study helps everyone in Sonoma Valley.</a:t>
            </a:r>
            <a:endParaRPr lang="en-US" b="1" dirty="0">
              <a:solidFill>
                <a:srgbClr val="FFFF00"/>
              </a:solidFill>
              <a:latin typeface="Times New Roman" panose="02020603050405020304" pitchFamily="18" charset="0"/>
              <a:cs typeface="Times New Roman" panose="02020603050405020304" pitchFamily="18" charset="0"/>
            </a:endParaRPr>
          </a:p>
          <a:p>
            <a:pPr algn="ctr"/>
            <a:endParaRPr lang="en-US" dirty="0"/>
          </a:p>
        </p:txBody>
      </p:sp>
      <p:pic>
        <p:nvPicPr>
          <p:cNvPr id="7" name="Picture 6">
            <a:extLst>
              <a:ext uri="{FF2B5EF4-FFF2-40B4-BE49-F238E27FC236}">
                <a16:creationId xmlns:a16="http://schemas.microsoft.com/office/drawing/2014/main" id="{E0C7B39F-CA13-7649-8207-5735E819F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1995" y="1838658"/>
            <a:ext cx="1559895" cy="1559895"/>
          </a:xfrm>
          <a:prstGeom prst="rect">
            <a:avLst/>
          </a:prstGeom>
        </p:spPr>
      </p:pic>
    </p:spTree>
    <p:extLst>
      <p:ext uri="{BB962C8B-B14F-4D97-AF65-F5344CB8AC3E}">
        <p14:creationId xmlns:p14="http://schemas.microsoft.com/office/powerpoint/2010/main" val="3458420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004D381-29AF-669F-8D29-1ABFF3E013EE}"/>
              </a:ext>
            </a:extLst>
          </p:cNvPr>
          <p:cNvPicPr>
            <a:picLocks noChangeAspect="1"/>
          </p:cNvPicPr>
          <p:nvPr/>
        </p:nvPicPr>
        <p:blipFill>
          <a:blip r:embed="rId2">
            <a:extLst>
              <a:ext uri="{28A0092B-C50C-407E-A947-70E740481C1C}">
                <a14:useLocalDpi xmlns:a14="http://schemas.microsoft.com/office/drawing/2010/main" val="0"/>
              </a:ext>
            </a:extLst>
          </a:blip>
          <a:srcRect t="25000"/>
          <a:stretch/>
        </p:blipFill>
        <p:spPr>
          <a:xfrm>
            <a:off x="-6100" y="-31"/>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B1A0D3-53BF-1C4F-84B2-58D998A68656}"/>
              </a:ext>
            </a:extLst>
          </p:cNvPr>
          <p:cNvSpPr txBox="1"/>
          <p:nvPr/>
        </p:nvSpPr>
        <p:spPr>
          <a:xfrm>
            <a:off x="560339" y="1139678"/>
            <a:ext cx="5452529" cy="356924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200" dirty="0">
                <a:solidFill>
                  <a:srgbClr val="FFFFFF"/>
                </a:solidFill>
                <a:latin typeface="+mj-lt"/>
                <a:ea typeface="+mj-ea"/>
                <a:cs typeface="+mj-cs"/>
              </a:rPr>
              <a:t> Thank You</a:t>
            </a:r>
          </a:p>
        </p:txBody>
      </p:sp>
      <p:sp>
        <p:nvSpPr>
          <p:cNvPr id="2" name="TextBox 1">
            <a:extLst>
              <a:ext uri="{FF2B5EF4-FFF2-40B4-BE49-F238E27FC236}">
                <a16:creationId xmlns:a16="http://schemas.microsoft.com/office/drawing/2014/main" id="{427DD140-DCEB-E648-A3A8-B9F8C57BBBE6}"/>
              </a:ext>
            </a:extLst>
          </p:cNvPr>
          <p:cNvSpPr txBox="1"/>
          <p:nvPr/>
        </p:nvSpPr>
        <p:spPr>
          <a:xfrm>
            <a:off x="643466" y="4551037"/>
            <a:ext cx="5449479" cy="1578054"/>
          </a:xfrm>
          <a:prstGeom prst="rect">
            <a:avLst/>
          </a:prstGeom>
        </p:spPr>
        <p:txBody>
          <a:bodyPr vert="horz" lIns="91440" tIns="45720" rIns="91440" bIns="45720" rtlCol="0" anchor="b">
            <a:normAutofit/>
          </a:bodyPr>
          <a:lstStyle/>
          <a:p>
            <a:pPr>
              <a:lnSpc>
                <a:spcPct val="90000"/>
              </a:lnSpc>
              <a:spcBef>
                <a:spcPts val="1000"/>
              </a:spcBef>
            </a:pPr>
            <a:r>
              <a:rPr lang="en-US" sz="2400">
                <a:solidFill>
                  <a:srgbClr val="FFFFFF"/>
                </a:solidFill>
              </a:rPr>
              <a:t>Questions?</a:t>
            </a: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117451-F7F7-5449-9131-17AAD7CB3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1218" y="5631199"/>
            <a:ext cx="995783" cy="995783"/>
          </a:xfrm>
          <a:prstGeom prst="rect">
            <a:avLst/>
          </a:prstGeom>
        </p:spPr>
      </p:pic>
    </p:spTree>
    <p:extLst>
      <p:ext uri="{BB962C8B-B14F-4D97-AF65-F5344CB8AC3E}">
        <p14:creationId xmlns:p14="http://schemas.microsoft.com/office/powerpoint/2010/main" val="3852909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22A71-3F27-04E8-0214-71F5416F3161}"/>
              </a:ext>
            </a:extLst>
          </p:cNvPr>
          <p:cNvSpPr>
            <a:spLocks noGrp="1"/>
          </p:cNvSpPr>
          <p:nvPr>
            <p:ph type="title"/>
          </p:nvPr>
        </p:nvSpPr>
        <p:spPr>
          <a:xfrm>
            <a:off x="458412" y="25373"/>
            <a:ext cx="3416163" cy="2387600"/>
          </a:xfrm>
        </p:spPr>
        <p:txBody>
          <a:bodyPr vert="horz" lIns="91440" tIns="45720" rIns="91440" bIns="45720" rtlCol="0" anchor="b">
            <a:normAutofit/>
          </a:bodyPr>
          <a:lstStyle/>
          <a:p>
            <a:r>
              <a:rPr lang="en-US" dirty="0"/>
              <a:t>W</a:t>
            </a:r>
            <a:r>
              <a:rPr lang="en-US" dirty="0">
                <a:solidFill>
                  <a:schemeClr val="tx1"/>
                </a:solidFill>
              </a:rPr>
              <a:t>hat is an Evacuation Trip?</a:t>
            </a:r>
            <a:endParaRPr lang="en-US" dirty="0"/>
          </a:p>
        </p:txBody>
      </p:sp>
      <p:pic>
        <p:nvPicPr>
          <p:cNvPr id="52" name="Picture 51">
            <a:extLst>
              <a:ext uri="{FF2B5EF4-FFF2-40B4-BE49-F238E27FC236}">
                <a16:creationId xmlns:a16="http://schemas.microsoft.com/office/drawing/2014/main" id="{7C6AC4D0-9DC7-02DB-CAA0-2A704E7768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34" t="1357" r="-1" b="4114"/>
          <a:stretch/>
        </p:blipFill>
        <p:spPr>
          <a:xfrm>
            <a:off x="6088285" y="0"/>
            <a:ext cx="6730943" cy="6858000"/>
          </a:xfrm>
          <a:custGeom>
            <a:avLst/>
            <a:gdLst>
              <a:gd name="connsiteX0" fmla="*/ 2472826 w 6730943"/>
              <a:gd name="connsiteY0" fmla="*/ 0 h 6858000"/>
              <a:gd name="connsiteX1" fmla="*/ 6730943 w 6730943"/>
              <a:gd name="connsiteY1" fmla="*/ 0 h 6858000"/>
              <a:gd name="connsiteX2" fmla="*/ 6730943 w 6730943"/>
              <a:gd name="connsiteY2" fmla="*/ 6858000 h 6858000"/>
              <a:gd name="connsiteX3" fmla="*/ 1470725 w 6730943"/>
              <a:gd name="connsiteY3" fmla="*/ 6858000 h 6858000"/>
              <a:gd name="connsiteX4" fmla="*/ 1387294 w 6730943"/>
              <a:gd name="connsiteY4" fmla="*/ 6789454 h 6858000"/>
              <a:gd name="connsiteX5" fmla="*/ 0 w 6730943"/>
              <a:gd name="connsiteY5" fmla="*/ 3761824 h 6858000"/>
              <a:gd name="connsiteX6" fmla="*/ 2280460 w 6730943"/>
              <a:gd name="connsiteY6" fmla="*/ 999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0943" h="6858000">
                <a:moveTo>
                  <a:pt x="2472826" y="0"/>
                </a:moveTo>
                <a:lnTo>
                  <a:pt x="6730943" y="0"/>
                </a:lnTo>
                <a:lnTo>
                  <a:pt x="6730943" y="6858000"/>
                </a:lnTo>
                <a:lnTo>
                  <a:pt x="1470725" y="6858000"/>
                </a:lnTo>
                <a:lnTo>
                  <a:pt x="1387294" y="6789454"/>
                </a:lnTo>
                <a:cubicBezTo>
                  <a:pt x="530153" y="6014616"/>
                  <a:pt x="0" y="4944187"/>
                  <a:pt x="0" y="3761824"/>
                </a:cubicBezTo>
                <a:cubicBezTo>
                  <a:pt x="0" y="2209973"/>
                  <a:pt x="913271" y="850946"/>
                  <a:pt x="2280460" y="99987"/>
                </a:cubicBezTo>
                <a:close/>
              </a:path>
            </a:pathLst>
          </a:custGeom>
          <a:ln>
            <a:solidFill>
              <a:schemeClr val="tx1"/>
            </a:solidFill>
          </a:ln>
        </p:spPr>
      </p:pic>
      <p:sp>
        <p:nvSpPr>
          <p:cNvPr id="38" name="TextBox 37">
            <a:extLst>
              <a:ext uri="{FF2B5EF4-FFF2-40B4-BE49-F238E27FC236}">
                <a16:creationId xmlns:a16="http://schemas.microsoft.com/office/drawing/2014/main" id="{6BFD51D7-0C8F-6941-B21F-562BDB642C11}"/>
              </a:ext>
            </a:extLst>
          </p:cNvPr>
          <p:cNvSpPr txBox="1"/>
          <p:nvPr/>
        </p:nvSpPr>
        <p:spPr>
          <a:xfrm>
            <a:off x="360648" y="2663600"/>
            <a:ext cx="5171461" cy="3416320"/>
          </a:xfrm>
          <a:prstGeom prst="rect">
            <a:avLst/>
          </a:prstGeom>
          <a:noFill/>
        </p:spPr>
        <p:txBody>
          <a:bodyPr wrap="square">
            <a:spAutoFit/>
          </a:bodyPr>
          <a:lstStyle/>
          <a:p>
            <a:r>
              <a:rPr lang="en-US" sz="2400" dirty="0">
                <a:solidFill>
                  <a:schemeClr val="tx1"/>
                </a:solidFill>
              </a:rPr>
              <a:t>An evacuation trip generally begins at home and ends at some destination (Reception Center, Hotel, Relative’s Home) outside the area being evacuated (crosshatched area).</a:t>
            </a:r>
          </a:p>
          <a:p>
            <a:endParaRPr lang="en-US" sz="2400" dirty="0"/>
          </a:p>
          <a:p>
            <a:r>
              <a:rPr lang="en-US" sz="2400" b="1" dirty="0">
                <a:solidFill>
                  <a:schemeClr val="tx1"/>
                </a:solidFill>
              </a:rPr>
              <a:t>However, leaving the evacuated area does not necessarily mean reaching safety.</a:t>
            </a:r>
          </a:p>
        </p:txBody>
      </p:sp>
      <p:sp>
        <p:nvSpPr>
          <p:cNvPr id="40" name="Freeform 25">
            <a:extLst>
              <a:ext uri="{FF2B5EF4-FFF2-40B4-BE49-F238E27FC236}">
                <a16:creationId xmlns:a16="http://schemas.microsoft.com/office/drawing/2014/main" id="{7A00638C-0F2D-B81A-41AE-F1F435EA89D2}"/>
              </a:ext>
            </a:extLst>
          </p:cNvPr>
          <p:cNvSpPr>
            <a:spLocks/>
          </p:cNvSpPr>
          <p:nvPr/>
        </p:nvSpPr>
        <p:spPr bwMode="auto">
          <a:xfrm>
            <a:off x="9256390" y="2052853"/>
            <a:ext cx="1482512" cy="857678"/>
          </a:xfrm>
          <a:custGeom>
            <a:avLst/>
            <a:gdLst>
              <a:gd name="T0" fmla="*/ 228600 w 1054100"/>
              <a:gd name="T1" fmla="*/ 1054100 h 1054100"/>
              <a:gd name="T2" fmla="*/ 317500 w 1054100"/>
              <a:gd name="T3" fmla="*/ 800100 h 1054100"/>
              <a:gd name="T4" fmla="*/ 1054100 w 1054100"/>
              <a:gd name="T5" fmla="*/ 254000 h 1054100"/>
              <a:gd name="T6" fmla="*/ 1028700 w 1054100"/>
              <a:gd name="T7" fmla="*/ 0 h 1054100"/>
              <a:gd name="T8" fmla="*/ 101600 w 1054100"/>
              <a:gd name="T9" fmla="*/ 698500 h 1054100"/>
              <a:gd name="T10" fmla="*/ 0 w 1054100"/>
              <a:gd name="T11" fmla="*/ 1041400 h 1054100"/>
              <a:gd name="T12" fmla="*/ 228600 w 1054100"/>
              <a:gd name="T13" fmla="*/ 1054100 h 1054100"/>
              <a:gd name="T14" fmla="*/ 0 60000 65536"/>
              <a:gd name="T15" fmla="*/ 0 60000 65536"/>
              <a:gd name="T16" fmla="*/ 0 60000 65536"/>
              <a:gd name="T17" fmla="*/ 0 60000 65536"/>
              <a:gd name="T18" fmla="*/ 0 60000 65536"/>
              <a:gd name="T19" fmla="*/ 0 60000 65536"/>
              <a:gd name="T20" fmla="*/ 0 60000 65536"/>
              <a:gd name="T21" fmla="*/ 0 w 1054100"/>
              <a:gd name="T22" fmla="*/ 0 h 1054100"/>
              <a:gd name="T23" fmla="*/ 1054100 w 1054100"/>
              <a:gd name="T24" fmla="*/ 1054100 h 1054100"/>
              <a:gd name="connsiteX0" fmla="*/ 228600 w 1054100"/>
              <a:gd name="connsiteY0" fmla="*/ 830735 h 830735"/>
              <a:gd name="connsiteX1" fmla="*/ 317500 w 1054100"/>
              <a:gd name="connsiteY1" fmla="*/ 576735 h 830735"/>
              <a:gd name="connsiteX2" fmla="*/ 1054100 w 1054100"/>
              <a:gd name="connsiteY2" fmla="*/ 30635 h 830735"/>
              <a:gd name="connsiteX3" fmla="*/ 755436 w 1054100"/>
              <a:gd name="connsiteY3" fmla="*/ 0 h 830735"/>
              <a:gd name="connsiteX4" fmla="*/ 101600 w 1054100"/>
              <a:gd name="connsiteY4" fmla="*/ 475135 h 830735"/>
              <a:gd name="connsiteX5" fmla="*/ 0 w 1054100"/>
              <a:gd name="connsiteY5" fmla="*/ 818035 h 830735"/>
              <a:gd name="connsiteX6" fmla="*/ 228600 w 1054100"/>
              <a:gd name="connsiteY6" fmla="*/ 830735 h 830735"/>
              <a:gd name="connsiteX0" fmla="*/ 228600 w 856742"/>
              <a:gd name="connsiteY0" fmla="*/ 830735 h 830735"/>
              <a:gd name="connsiteX1" fmla="*/ 317500 w 856742"/>
              <a:gd name="connsiteY1" fmla="*/ 576735 h 830735"/>
              <a:gd name="connsiteX2" fmla="*/ 856742 w 856742"/>
              <a:gd name="connsiteY2" fmla="*/ 288900 h 830735"/>
              <a:gd name="connsiteX3" fmla="*/ 755436 w 856742"/>
              <a:gd name="connsiteY3" fmla="*/ 0 h 830735"/>
              <a:gd name="connsiteX4" fmla="*/ 101600 w 856742"/>
              <a:gd name="connsiteY4" fmla="*/ 475135 h 830735"/>
              <a:gd name="connsiteX5" fmla="*/ 0 w 856742"/>
              <a:gd name="connsiteY5" fmla="*/ 818035 h 830735"/>
              <a:gd name="connsiteX6" fmla="*/ 228600 w 856742"/>
              <a:gd name="connsiteY6" fmla="*/ 830735 h 830735"/>
              <a:gd name="connsiteX0" fmla="*/ 228600 w 856742"/>
              <a:gd name="connsiteY0" fmla="*/ 830735 h 830735"/>
              <a:gd name="connsiteX1" fmla="*/ 317500 w 856742"/>
              <a:gd name="connsiteY1" fmla="*/ 576735 h 830735"/>
              <a:gd name="connsiteX2" fmla="*/ 856742 w 856742"/>
              <a:gd name="connsiteY2" fmla="*/ 247020 h 830735"/>
              <a:gd name="connsiteX3" fmla="*/ 755436 w 856742"/>
              <a:gd name="connsiteY3" fmla="*/ 0 h 830735"/>
              <a:gd name="connsiteX4" fmla="*/ 101600 w 856742"/>
              <a:gd name="connsiteY4" fmla="*/ 475135 h 830735"/>
              <a:gd name="connsiteX5" fmla="*/ 0 w 856742"/>
              <a:gd name="connsiteY5" fmla="*/ 818035 h 830735"/>
              <a:gd name="connsiteX6" fmla="*/ 228600 w 856742"/>
              <a:gd name="connsiteY6" fmla="*/ 830735 h 830735"/>
              <a:gd name="connsiteX0" fmla="*/ 228600 w 856742"/>
              <a:gd name="connsiteY0" fmla="*/ 830735 h 830735"/>
              <a:gd name="connsiteX1" fmla="*/ 378226 w 856742"/>
              <a:gd name="connsiteY1" fmla="*/ 576735 h 830735"/>
              <a:gd name="connsiteX2" fmla="*/ 856742 w 856742"/>
              <a:gd name="connsiteY2" fmla="*/ 247020 h 830735"/>
              <a:gd name="connsiteX3" fmla="*/ 755436 w 856742"/>
              <a:gd name="connsiteY3" fmla="*/ 0 h 830735"/>
              <a:gd name="connsiteX4" fmla="*/ 101600 w 856742"/>
              <a:gd name="connsiteY4" fmla="*/ 475135 h 830735"/>
              <a:gd name="connsiteX5" fmla="*/ 0 w 856742"/>
              <a:gd name="connsiteY5" fmla="*/ 818035 h 830735"/>
              <a:gd name="connsiteX6" fmla="*/ 228600 w 856742"/>
              <a:gd name="connsiteY6" fmla="*/ 830735 h 830735"/>
              <a:gd name="connsiteX0" fmla="*/ 304507 w 856742"/>
              <a:gd name="connsiteY0" fmla="*/ 844696 h 844696"/>
              <a:gd name="connsiteX1" fmla="*/ 378226 w 856742"/>
              <a:gd name="connsiteY1" fmla="*/ 576735 h 844696"/>
              <a:gd name="connsiteX2" fmla="*/ 856742 w 856742"/>
              <a:gd name="connsiteY2" fmla="*/ 247020 h 844696"/>
              <a:gd name="connsiteX3" fmla="*/ 755436 w 856742"/>
              <a:gd name="connsiteY3" fmla="*/ 0 h 844696"/>
              <a:gd name="connsiteX4" fmla="*/ 101600 w 856742"/>
              <a:gd name="connsiteY4" fmla="*/ 475135 h 844696"/>
              <a:gd name="connsiteX5" fmla="*/ 0 w 856742"/>
              <a:gd name="connsiteY5" fmla="*/ 818035 h 844696"/>
              <a:gd name="connsiteX6" fmla="*/ 304507 w 856742"/>
              <a:gd name="connsiteY6" fmla="*/ 844696 h 844696"/>
              <a:gd name="connsiteX0" fmla="*/ 304507 w 856742"/>
              <a:gd name="connsiteY0" fmla="*/ 889872 h 889872"/>
              <a:gd name="connsiteX1" fmla="*/ 378226 w 856742"/>
              <a:gd name="connsiteY1" fmla="*/ 621911 h 889872"/>
              <a:gd name="connsiteX2" fmla="*/ 856742 w 856742"/>
              <a:gd name="connsiteY2" fmla="*/ 292196 h 889872"/>
              <a:gd name="connsiteX3" fmla="*/ 814150 w 856742"/>
              <a:gd name="connsiteY3" fmla="*/ 0 h 889872"/>
              <a:gd name="connsiteX4" fmla="*/ 101600 w 856742"/>
              <a:gd name="connsiteY4" fmla="*/ 520311 h 889872"/>
              <a:gd name="connsiteX5" fmla="*/ 0 w 856742"/>
              <a:gd name="connsiteY5" fmla="*/ 863211 h 889872"/>
              <a:gd name="connsiteX6" fmla="*/ 304507 w 856742"/>
              <a:gd name="connsiteY6" fmla="*/ 889872 h 8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742" h="889872">
                <a:moveTo>
                  <a:pt x="304507" y="889872"/>
                </a:moveTo>
                <a:lnTo>
                  <a:pt x="378226" y="621911"/>
                </a:lnTo>
                <a:lnTo>
                  <a:pt x="856742" y="292196"/>
                </a:lnTo>
                <a:lnTo>
                  <a:pt x="814150" y="0"/>
                </a:lnTo>
                <a:lnTo>
                  <a:pt x="101600" y="520311"/>
                </a:lnTo>
                <a:lnTo>
                  <a:pt x="0" y="863211"/>
                </a:lnTo>
                <a:lnTo>
                  <a:pt x="304507" y="889872"/>
                </a:lnTo>
                <a:close/>
              </a:path>
            </a:pathLst>
          </a:custGeom>
          <a:solidFill>
            <a:srgbClr val="99CC00"/>
          </a:solidFill>
          <a:ln w="9525" cap="flat" cmpd="sng" algn="ctr">
            <a:solidFill>
              <a:schemeClr val="tx1"/>
            </a:solidFill>
            <a:prstDash val="solid"/>
            <a:round/>
            <a:headEnd type="none" w="med" len="med"/>
            <a:tailEnd type="none" w="med" len="med"/>
          </a:ln>
        </p:spPr>
        <p:txBody>
          <a:bodyPr/>
          <a:lstStyle/>
          <a:p>
            <a:endParaRPr lang="en-US"/>
          </a:p>
        </p:txBody>
      </p:sp>
      <p:grpSp>
        <p:nvGrpSpPr>
          <p:cNvPr id="41" name="Group 40">
            <a:extLst>
              <a:ext uri="{FF2B5EF4-FFF2-40B4-BE49-F238E27FC236}">
                <a16:creationId xmlns:a16="http://schemas.microsoft.com/office/drawing/2014/main" id="{06021ED4-D4BE-DC20-DD69-7B7868C1B3B2}"/>
              </a:ext>
            </a:extLst>
          </p:cNvPr>
          <p:cNvGrpSpPr/>
          <p:nvPr/>
        </p:nvGrpSpPr>
        <p:grpSpPr>
          <a:xfrm>
            <a:off x="6076640" y="2896568"/>
            <a:ext cx="3309597" cy="940143"/>
            <a:chOff x="6076640" y="2896568"/>
            <a:chExt cx="3309597" cy="940143"/>
          </a:xfrm>
        </p:grpSpPr>
        <p:sp>
          <p:nvSpPr>
            <p:cNvPr id="42" name="Line 5">
              <a:extLst>
                <a:ext uri="{FF2B5EF4-FFF2-40B4-BE49-F238E27FC236}">
                  <a16:creationId xmlns:a16="http://schemas.microsoft.com/office/drawing/2014/main" id="{576F204D-72B6-531E-3905-ACA767C3C5FF}"/>
                </a:ext>
              </a:extLst>
            </p:cNvPr>
            <p:cNvSpPr>
              <a:spLocks noChangeShapeType="1"/>
            </p:cNvSpPr>
            <p:nvPr/>
          </p:nvSpPr>
          <p:spPr bwMode="auto">
            <a:xfrm flipV="1">
              <a:off x="7349772" y="2896568"/>
              <a:ext cx="2036465" cy="940143"/>
            </a:xfrm>
            <a:prstGeom prst="line">
              <a:avLst/>
            </a:prstGeom>
            <a:noFill/>
            <a:ln w="76200">
              <a:solidFill>
                <a:srgbClr val="090807"/>
              </a:solidFill>
              <a:round/>
              <a:headEnd/>
              <a:tailEnd type="arrow" w="sm" len="lg"/>
            </a:ln>
            <a:extLst>
              <a:ext uri="{909E8E84-426E-40DD-AFC4-6F175D3DCCD1}">
                <a14:hiddenFill xmlns:a14="http://schemas.microsoft.com/office/drawing/2010/main">
                  <a:noFill/>
                </a14:hiddenFill>
              </a:ext>
            </a:extLst>
          </p:spPr>
          <p:txBody>
            <a:bodyPr wrap="square">
              <a:spAutoFit/>
            </a:bodyPr>
            <a:lstStyle/>
            <a:p>
              <a:endParaRPr lang="en-US"/>
            </a:p>
          </p:txBody>
        </p:sp>
        <p:sp>
          <p:nvSpPr>
            <p:cNvPr id="43" name="Text Box 6">
              <a:extLst>
                <a:ext uri="{FF2B5EF4-FFF2-40B4-BE49-F238E27FC236}">
                  <a16:creationId xmlns:a16="http://schemas.microsoft.com/office/drawing/2014/main" id="{FD91CBDB-F787-7336-CF5F-CA0A97545703}"/>
                </a:ext>
              </a:extLst>
            </p:cNvPr>
            <p:cNvSpPr txBox="1">
              <a:spLocks noChangeArrowheads="1"/>
            </p:cNvSpPr>
            <p:nvPr/>
          </p:nvSpPr>
          <p:spPr bwMode="auto">
            <a:xfrm>
              <a:off x="6076640" y="3309661"/>
              <a:ext cx="1765208" cy="527050"/>
            </a:xfrm>
            <a:prstGeom prst="rect">
              <a:avLst/>
            </a:prstGeom>
            <a:noFill/>
            <a:ln w="9525" algn="ctr">
              <a:noFill/>
              <a:miter lim="800000"/>
              <a:headEnd/>
              <a:tailEnd/>
            </a:ln>
          </p:spPr>
          <p:txBody>
            <a:bodyPr wrap="square">
              <a:spAutoFit/>
            </a:bodyPr>
            <a:lstStyle>
              <a:lvl1pPr eaLnBrk="0" hangingPunct="0">
                <a:tabLst>
                  <a:tab pos="-76200" algn="ctr"/>
                  <a:tab pos="4114800" algn="r"/>
                  <a:tab pos="5181600" algn="r"/>
                  <a:tab pos="5943600" algn="r"/>
                </a:tabLst>
                <a:defRPr b="1">
                  <a:solidFill>
                    <a:schemeClr val="tx1"/>
                  </a:solidFill>
                  <a:latin typeface="Arial" charset="0"/>
                </a:defRPr>
              </a:lvl1pPr>
              <a:lvl2pPr marL="742950" indent="-285750" eaLnBrk="0" hangingPunct="0">
                <a:tabLst>
                  <a:tab pos="-76200" algn="ctr"/>
                  <a:tab pos="4114800" algn="r"/>
                  <a:tab pos="5181600" algn="r"/>
                  <a:tab pos="5943600" algn="r"/>
                </a:tabLst>
                <a:defRPr b="1">
                  <a:solidFill>
                    <a:schemeClr val="tx1"/>
                  </a:solidFill>
                  <a:latin typeface="Arial" charset="0"/>
                </a:defRPr>
              </a:lvl2pPr>
              <a:lvl3pPr marL="1143000" indent="-228600" eaLnBrk="0" hangingPunct="0">
                <a:tabLst>
                  <a:tab pos="-76200" algn="ctr"/>
                  <a:tab pos="4114800" algn="r"/>
                  <a:tab pos="5181600" algn="r"/>
                  <a:tab pos="5943600" algn="r"/>
                </a:tabLst>
                <a:defRPr b="1">
                  <a:solidFill>
                    <a:schemeClr val="tx1"/>
                  </a:solidFill>
                  <a:latin typeface="Arial" charset="0"/>
                </a:defRPr>
              </a:lvl3pPr>
              <a:lvl4pPr marL="1600200" indent="-228600" eaLnBrk="0" hangingPunct="0">
                <a:tabLst>
                  <a:tab pos="-76200" algn="ctr"/>
                  <a:tab pos="4114800" algn="r"/>
                  <a:tab pos="5181600" algn="r"/>
                  <a:tab pos="5943600" algn="r"/>
                </a:tabLst>
                <a:defRPr b="1">
                  <a:solidFill>
                    <a:schemeClr val="tx1"/>
                  </a:solidFill>
                  <a:latin typeface="Arial" charset="0"/>
                </a:defRPr>
              </a:lvl4pPr>
              <a:lvl5pPr marL="2057400" indent="-228600" eaLnBrk="0" hangingPunct="0">
                <a:tabLst>
                  <a:tab pos="-76200" algn="ctr"/>
                  <a:tab pos="4114800" algn="r"/>
                  <a:tab pos="5181600" algn="r"/>
                  <a:tab pos="5943600" algn="r"/>
                </a:tabLst>
                <a:defRPr b="1">
                  <a:solidFill>
                    <a:schemeClr val="tx1"/>
                  </a:solidFill>
                  <a:latin typeface="Arial" charset="0"/>
                </a:defRPr>
              </a:lvl5pPr>
              <a:lvl6pPr marL="2514600" indent="-228600" eaLnBrk="0" fontAlgn="base" hangingPunct="0">
                <a:spcBef>
                  <a:spcPct val="0"/>
                </a:spcBef>
                <a:spcAft>
                  <a:spcPct val="0"/>
                </a:spcAft>
                <a:tabLst>
                  <a:tab pos="-76200" algn="ctr"/>
                  <a:tab pos="4114800" algn="r"/>
                  <a:tab pos="5181600" algn="r"/>
                  <a:tab pos="5943600" algn="r"/>
                </a:tabLst>
                <a:defRPr b="1">
                  <a:solidFill>
                    <a:schemeClr val="tx1"/>
                  </a:solidFill>
                  <a:latin typeface="Arial" charset="0"/>
                </a:defRPr>
              </a:lvl6pPr>
              <a:lvl7pPr marL="2971800" indent="-228600" eaLnBrk="0" fontAlgn="base" hangingPunct="0">
                <a:spcBef>
                  <a:spcPct val="0"/>
                </a:spcBef>
                <a:spcAft>
                  <a:spcPct val="0"/>
                </a:spcAft>
                <a:tabLst>
                  <a:tab pos="-76200" algn="ctr"/>
                  <a:tab pos="4114800" algn="r"/>
                  <a:tab pos="5181600" algn="r"/>
                  <a:tab pos="5943600" algn="r"/>
                </a:tabLst>
                <a:defRPr b="1">
                  <a:solidFill>
                    <a:schemeClr val="tx1"/>
                  </a:solidFill>
                  <a:latin typeface="Arial" charset="0"/>
                </a:defRPr>
              </a:lvl7pPr>
              <a:lvl8pPr marL="3429000" indent="-228600" eaLnBrk="0" fontAlgn="base" hangingPunct="0">
                <a:spcBef>
                  <a:spcPct val="0"/>
                </a:spcBef>
                <a:spcAft>
                  <a:spcPct val="0"/>
                </a:spcAft>
                <a:tabLst>
                  <a:tab pos="-76200" algn="ctr"/>
                  <a:tab pos="4114800" algn="r"/>
                  <a:tab pos="5181600" algn="r"/>
                  <a:tab pos="5943600" algn="r"/>
                </a:tabLst>
                <a:defRPr b="1">
                  <a:solidFill>
                    <a:schemeClr val="tx1"/>
                  </a:solidFill>
                  <a:latin typeface="Arial" charset="0"/>
                </a:defRPr>
              </a:lvl8pPr>
              <a:lvl9pPr marL="3886200" indent="-228600" eaLnBrk="0" fontAlgn="base" hangingPunct="0">
                <a:spcBef>
                  <a:spcPct val="0"/>
                </a:spcBef>
                <a:spcAft>
                  <a:spcPct val="0"/>
                </a:spcAft>
                <a:tabLst>
                  <a:tab pos="-76200" algn="ctr"/>
                  <a:tab pos="4114800" algn="r"/>
                  <a:tab pos="5181600" algn="r"/>
                  <a:tab pos="5943600" algn="r"/>
                </a:tabLst>
                <a:defRPr b="1">
                  <a:solidFill>
                    <a:schemeClr val="tx1"/>
                  </a:solidFill>
                  <a:latin typeface="Arial" charset="0"/>
                </a:defRPr>
              </a:lvl9pPr>
            </a:lstStyle>
            <a:p>
              <a:pPr algn="ctr">
                <a:spcBef>
                  <a:spcPct val="50000"/>
                </a:spcBef>
              </a:pPr>
              <a:r>
                <a:rPr lang="en-US" sz="1400">
                  <a:solidFill>
                    <a:schemeClr val="bg1"/>
                  </a:solidFill>
                  <a:effectLst>
                    <a:glow rad="228600">
                      <a:schemeClr val="tx1"/>
                    </a:glow>
                  </a:effectLst>
                  <a:cs typeface="Times New Roman" pitchFamily="18" charset="0"/>
                </a:rPr>
                <a:t>If you live here, and…</a:t>
              </a:r>
            </a:p>
          </p:txBody>
        </p:sp>
      </p:grpSp>
      <p:grpSp>
        <p:nvGrpSpPr>
          <p:cNvPr id="44" name="Group 43">
            <a:extLst>
              <a:ext uri="{FF2B5EF4-FFF2-40B4-BE49-F238E27FC236}">
                <a16:creationId xmlns:a16="http://schemas.microsoft.com/office/drawing/2014/main" id="{04BAA136-AC06-AD79-C6B7-F9CF942DDF25}"/>
              </a:ext>
            </a:extLst>
          </p:cNvPr>
          <p:cNvGrpSpPr/>
          <p:nvPr/>
        </p:nvGrpSpPr>
        <p:grpSpPr>
          <a:xfrm>
            <a:off x="10412091" y="-2206"/>
            <a:ext cx="1930400" cy="1712200"/>
            <a:chOff x="10412091" y="-2206"/>
            <a:chExt cx="1930400" cy="1712200"/>
          </a:xfrm>
        </p:grpSpPr>
        <p:sp>
          <p:nvSpPr>
            <p:cNvPr id="45" name="Line 7">
              <a:extLst>
                <a:ext uri="{FF2B5EF4-FFF2-40B4-BE49-F238E27FC236}">
                  <a16:creationId xmlns:a16="http://schemas.microsoft.com/office/drawing/2014/main" id="{9FCA8E9A-7CEA-9BFC-06E9-CAD100E38E09}"/>
                </a:ext>
              </a:extLst>
            </p:cNvPr>
            <p:cNvSpPr>
              <a:spLocks noChangeShapeType="1"/>
            </p:cNvSpPr>
            <p:nvPr/>
          </p:nvSpPr>
          <p:spPr bwMode="auto">
            <a:xfrm flipH="1">
              <a:off x="11771383" y="591518"/>
              <a:ext cx="166314" cy="1118476"/>
            </a:xfrm>
            <a:prstGeom prst="line">
              <a:avLst/>
            </a:prstGeom>
            <a:noFill/>
            <a:ln w="60325">
              <a:solidFill>
                <a:srgbClr val="090807"/>
              </a:solidFill>
              <a:round/>
              <a:headEnd/>
              <a:tailEnd type="arrow" w="sm" len="lg"/>
            </a:ln>
            <a:extLst>
              <a:ext uri="{909E8E84-426E-40DD-AFC4-6F175D3DCCD1}">
                <a14:hiddenFill xmlns:a14="http://schemas.microsoft.com/office/drawing/2010/main">
                  <a:noFill/>
                </a14:hiddenFill>
              </a:ext>
            </a:extLst>
          </p:spPr>
          <p:txBody>
            <a:bodyPr wrap="square">
              <a:spAutoFit/>
            </a:bodyPr>
            <a:lstStyle/>
            <a:p>
              <a:endParaRPr lang="en-US"/>
            </a:p>
          </p:txBody>
        </p:sp>
        <p:sp>
          <p:nvSpPr>
            <p:cNvPr id="46" name="Text Box 8">
              <a:extLst>
                <a:ext uri="{FF2B5EF4-FFF2-40B4-BE49-F238E27FC236}">
                  <a16:creationId xmlns:a16="http://schemas.microsoft.com/office/drawing/2014/main" id="{C9A3CF88-E27E-8E7F-1C2B-71FE0D51FB2E}"/>
                </a:ext>
              </a:extLst>
            </p:cNvPr>
            <p:cNvSpPr txBox="1">
              <a:spLocks noChangeArrowheads="1"/>
            </p:cNvSpPr>
            <p:nvPr/>
          </p:nvSpPr>
          <p:spPr bwMode="auto">
            <a:xfrm>
              <a:off x="10412091" y="-2206"/>
              <a:ext cx="1930400" cy="739775"/>
            </a:xfrm>
            <a:prstGeom prst="rect">
              <a:avLst/>
            </a:prstGeom>
            <a:noFill/>
            <a:ln w="9525" algn="ctr">
              <a:noFill/>
              <a:miter lim="800000"/>
              <a:headEnd/>
              <a:tailEnd/>
            </a:ln>
          </p:spPr>
          <p:txBody>
            <a:bodyPr>
              <a:spAutoFit/>
            </a:bodyPr>
            <a:lstStyle>
              <a:lvl1pPr eaLnBrk="0" hangingPunct="0">
                <a:tabLst>
                  <a:tab pos="-76200" algn="ctr"/>
                  <a:tab pos="4114800" algn="r"/>
                  <a:tab pos="5181600" algn="r"/>
                  <a:tab pos="5943600" algn="r"/>
                </a:tabLst>
                <a:defRPr b="1">
                  <a:solidFill>
                    <a:schemeClr val="tx1"/>
                  </a:solidFill>
                  <a:latin typeface="Arial" charset="0"/>
                </a:defRPr>
              </a:lvl1pPr>
              <a:lvl2pPr marL="742950" indent="-285750" eaLnBrk="0" hangingPunct="0">
                <a:tabLst>
                  <a:tab pos="-76200" algn="ctr"/>
                  <a:tab pos="4114800" algn="r"/>
                  <a:tab pos="5181600" algn="r"/>
                  <a:tab pos="5943600" algn="r"/>
                </a:tabLst>
                <a:defRPr b="1">
                  <a:solidFill>
                    <a:schemeClr val="tx1"/>
                  </a:solidFill>
                  <a:latin typeface="Arial" charset="0"/>
                </a:defRPr>
              </a:lvl2pPr>
              <a:lvl3pPr marL="1143000" indent="-228600" eaLnBrk="0" hangingPunct="0">
                <a:tabLst>
                  <a:tab pos="-76200" algn="ctr"/>
                  <a:tab pos="4114800" algn="r"/>
                  <a:tab pos="5181600" algn="r"/>
                  <a:tab pos="5943600" algn="r"/>
                </a:tabLst>
                <a:defRPr b="1">
                  <a:solidFill>
                    <a:schemeClr val="tx1"/>
                  </a:solidFill>
                  <a:latin typeface="Arial" charset="0"/>
                </a:defRPr>
              </a:lvl3pPr>
              <a:lvl4pPr marL="1600200" indent="-228600" eaLnBrk="0" hangingPunct="0">
                <a:tabLst>
                  <a:tab pos="-76200" algn="ctr"/>
                  <a:tab pos="4114800" algn="r"/>
                  <a:tab pos="5181600" algn="r"/>
                  <a:tab pos="5943600" algn="r"/>
                </a:tabLst>
                <a:defRPr b="1">
                  <a:solidFill>
                    <a:schemeClr val="tx1"/>
                  </a:solidFill>
                  <a:latin typeface="Arial" charset="0"/>
                </a:defRPr>
              </a:lvl4pPr>
              <a:lvl5pPr marL="2057400" indent="-228600" eaLnBrk="0" hangingPunct="0">
                <a:tabLst>
                  <a:tab pos="-76200" algn="ctr"/>
                  <a:tab pos="4114800" algn="r"/>
                  <a:tab pos="5181600" algn="r"/>
                  <a:tab pos="5943600" algn="r"/>
                </a:tabLst>
                <a:defRPr b="1">
                  <a:solidFill>
                    <a:schemeClr val="tx1"/>
                  </a:solidFill>
                  <a:latin typeface="Arial" charset="0"/>
                </a:defRPr>
              </a:lvl5pPr>
              <a:lvl6pPr marL="2514600" indent="-228600" eaLnBrk="0" fontAlgn="base" hangingPunct="0">
                <a:spcBef>
                  <a:spcPct val="0"/>
                </a:spcBef>
                <a:spcAft>
                  <a:spcPct val="0"/>
                </a:spcAft>
                <a:tabLst>
                  <a:tab pos="-76200" algn="ctr"/>
                  <a:tab pos="4114800" algn="r"/>
                  <a:tab pos="5181600" algn="r"/>
                  <a:tab pos="5943600" algn="r"/>
                </a:tabLst>
                <a:defRPr b="1">
                  <a:solidFill>
                    <a:schemeClr val="tx1"/>
                  </a:solidFill>
                  <a:latin typeface="Arial" charset="0"/>
                </a:defRPr>
              </a:lvl6pPr>
              <a:lvl7pPr marL="2971800" indent="-228600" eaLnBrk="0" fontAlgn="base" hangingPunct="0">
                <a:spcBef>
                  <a:spcPct val="0"/>
                </a:spcBef>
                <a:spcAft>
                  <a:spcPct val="0"/>
                </a:spcAft>
                <a:tabLst>
                  <a:tab pos="-76200" algn="ctr"/>
                  <a:tab pos="4114800" algn="r"/>
                  <a:tab pos="5181600" algn="r"/>
                  <a:tab pos="5943600" algn="r"/>
                </a:tabLst>
                <a:defRPr b="1">
                  <a:solidFill>
                    <a:schemeClr val="tx1"/>
                  </a:solidFill>
                  <a:latin typeface="Arial" charset="0"/>
                </a:defRPr>
              </a:lvl7pPr>
              <a:lvl8pPr marL="3429000" indent="-228600" eaLnBrk="0" fontAlgn="base" hangingPunct="0">
                <a:spcBef>
                  <a:spcPct val="0"/>
                </a:spcBef>
                <a:spcAft>
                  <a:spcPct val="0"/>
                </a:spcAft>
                <a:tabLst>
                  <a:tab pos="-76200" algn="ctr"/>
                  <a:tab pos="4114800" algn="r"/>
                  <a:tab pos="5181600" algn="r"/>
                  <a:tab pos="5943600" algn="r"/>
                </a:tabLst>
                <a:defRPr b="1">
                  <a:solidFill>
                    <a:schemeClr val="tx1"/>
                  </a:solidFill>
                  <a:latin typeface="Arial" charset="0"/>
                </a:defRPr>
              </a:lvl8pPr>
              <a:lvl9pPr marL="3886200" indent="-228600" eaLnBrk="0" fontAlgn="base" hangingPunct="0">
                <a:spcBef>
                  <a:spcPct val="0"/>
                </a:spcBef>
                <a:spcAft>
                  <a:spcPct val="0"/>
                </a:spcAft>
                <a:tabLst>
                  <a:tab pos="-76200" algn="ctr"/>
                  <a:tab pos="4114800" algn="r"/>
                  <a:tab pos="5181600" algn="r"/>
                  <a:tab pos="5943600" algn="r"/>
                </a:tabLst>
                <a:defRPr b="1">
                  <a:solidFill>
                    <a:schemeClr val="tx1"/>
                  </a:solidFill>
                  <a:latin typeface="Arial" charset="0"/>
                </a:defRPr>
              </a:lvl9pPr>
            </a:lstStyle>
            <a:p>
              <a:pPr algn="ctr">
                <a:spcBef>
                  <a:spcPct val="50000"/>
                </a:spcBef>
              </a:pPr>
              <a:r>
                <a:rPr lang="en-US" sz="1400">
                  <a:solidFill>
                    <a:schemeClr val="bg1"/>
                  </a:solidFill>
                  <a:effectLst>
                    <a:glow rad="228600">
                      <a:schemeClr val="tx1"/>
                    </a:glow>
                  </a:effectLst>
                  <a:cs typeface="Times New Roman" pitchFamily="18" charset="0"/>
                </a:rPr>
                <a:t>You travel here to evacuate the area, then…</a:t>
              </a:r>
            </a:p>
          </p:txBody>
        </p:sp>
      </p:grpSp>
      <p:sp>
        <p:nvSpPr>
          <p:cNvPr id="47" name="Freeform 12">
            <a:extLst>
              <a:ext uri="{FF2B5EF4-FFF2-40B4-BE49-F238E27FC236}">
                <a16:creationId xmlns:a16="http://schemas.microsoft.com/office/drawing/2014/main" id="{23533540-790B-09E3-F4DB-D47F89A6AD7B}"/>
              </a:ext>
            </a:extLst>
          </p:cNvPr>
          <p:cNvSpPr>
            <a:spLocks/>
          </p:cNvSpPr>
          <p:nvPr/>
        </p:nvSpPr>
        <p:spPr bwMode="auto">
          <a:xfrm>
            <a:off x="9386238" y="1765393"/>
            <a:ext cx="2385145" cy="1118476"/>
          </a:xfrm>
          <a:custGeom>
            <a:avLst/>
            <a:gdLst>
              <a:gd name="T0" fmla="*/ 0 w 536"/>
              <a:gd name="T1" fmla="*/ 2147483647 h 1144"/>
              <a:gd name="T2" fmla="*/ 2147483647 w 536"/>
              <a:gd name="T3" fmla="*/ 2147483647 h 1144"/>
              <a:gd name="T4" fmla="*/ 2147483647 w 536"/>
              <a:gd name="T5" fmla="*/ 0 h 1144"/>
              <a:gd name="T6" fmla="*/ 0 60000 65536"/>
              <a:gd name="T7" fmla="*/ 0 60000 65536"/>
              <a:gd name="T8" fmla="*/ 0 60000 65536"/>
              <a:gd name="T9" fmla="*/ 0 w 536"/>
              <a:gd name="T10" fmla="*/ 0 h 1144"/>
              <a:gd name="T11" fmla="*/ 536 w 536"/>
              <a:gd name="T12" fmla="*/ 1144 h 1144"/>
              <a:gd name="connsiteX0" fmla="*/ 0 w 10000"/>
              <a:gd name="connsiteY0" fmla="*/ 10000 h 10000"/>
              <a:gd name="connsiteX1" fmla="*/ 370 w 10000"/>
              <a:gd name="connsiteY1" fmla="*/ 8406 h 10000"/>
              <a:gd name="connsiteX2" fmla="*/ 10000 w 10000"/>
              <a:gd name="connsiteY2" fmla="*/ 0 h 10000"/>
              <a:gd name="connsiteX0" fmla="*/ 0 w 10000"/>
              <a:gd name="connsiteY0" fmla="*/ 10000 h 10000"/>
              <a:gd name="connsiteX1" fmla="*/ 1465 w 10000"/>
              <a:gd name="connsiteY1" fmla="*/ 7238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lnTo>
                  <a:pt x="1465" y="7238"/>
                </a:lnTo>
                <a:cubicBezTo>
                  <a:pt x="4675" y="4436"/>
                  <a:pt x="6790" y="2802"/>
                  <a:pt x="10000" y="0"/>
                </a:cubicBezTo>
              </a:path>
            </a:pathLst>
          </a:custGeom>
          <a:noFill/>
          <a:ln w="63500" cap="flat" cmpd="sng">
            <a:solidFill>
              <a:srgbClr val="FF00FF"/>
            </a:solidFill>
            <a:prstDash val="solid"/>
            <a:round/>
            <a:headEnd/>
            <a:tailEnd type="arrow" w="med" len="lg"/>
          </a:ln>
          <a:extLst>
            <a:ext uri="{909E8E84-426E-40DD-AFC4-6F175D3DCCD1}">
              <a14:hiddenFill xmlns:a14="http://schemas.microsoft.com/office/drawing/2010/main">
                <a:solidFill>
                  <a:srgbClr val="FFFFFF"/>
                </a:solidFill>
              </a14:hiddenFill>
            </a:ext>
          </a:extLst>
        </p:spPr>
        <p:txBody>
          <a:bodyPr wrap="square">
            <a:spAutoFit/>
          </a:bodyPr>
          <a:lstStyle/>
          <a:p>
            <a:endParaRPr lang="en-US"/>
          </a:p>
        </p:txBody>
      </p:sp>
      <p:grpSp>
        <p:nvGrpSpPr>
          <p:cNvPr id="48" name="Group 47">
            <a:extLst>
              <a:ext uri="{FF2B5EF4-FFF2-40B4-BE49-F238E27FC236}">
                <a16:creationId xmlns:a16="http://schemas.microsoft.com/office/drawing/2014/main" id="{C2F67643-8385-5DF2-2663-7912489B1E1A}"/>
              </a:ext>
            </a:extLst>
          </p:cNvPr>
          <p:cNvGrpSpPr/>
          <p:nvPr/>
        </p:nvGrpSpPr>
        <p:grpSpPr>
          <a:xfrm>
            <a:off x="9946643" y="2477396"/>
            <a:ext cx="2320603" cy="1894364"/>
            <a:chOff x="9946643" y="2477396"/>
            <a:chExt cx="2320603" cy="1894364"/>
          </a:xfrm>
        </p:grpSpPr>
        <p:sp>
          <p:nvSpPr>
            <p:cNvPr id="49" name="Freeform 13">
              <a:extLst>
                <a:ext uri="{FF2B5EF4-FFF2-40B4-BE49-F238E27FC236}">
                  <a16:creationId xmlns:a16="http://schemas.microsoft.com/office/drawing/2014/main" id="{0EB22DA3-555F-D405-B049-5E616095728C}"/>
                </a:ext>
              </a:extLst>
            </p:cNvPr>
            <p:cNvSpPr>
              <a:spLocks/>
            </p:cNvSpPr>
            <p:nvPr/>
          </p:nvSpPr>
          <p:spPr bwMode="auto">
            <a:xfrm rot="10800000" flipV="1">
              <a:off x="9946643" y="2477396"/>
              <a:ext cx="991256" cy="1182362"/>
            </a:xfrm>
            <a:custGeom>
              <a:avLst/>
              <a:gdLst>
                <a:gd name="T0" fmla="*/ 2147483647 w 2538"/>
                <a:gd name="T1" fmla="*/ 0 h 822"/>
                <a:gd name="T2" fmla="*/ 0 w 2538"/>
                <a:gd name="T3" fmla="*/ 2147483647 h 822"/>
                <a:gd name="T4" fmla="*/ 2147483647 w 2538"/>
                <a:gd name="T5" fmla="*/ 2147483647 h 822"/>
                <a:gd name="T6" fmla="*/ 0 60000 65536"/>
                <a:gd name="T7" fmla="*/ 0 60000 65536"/>
                <a:gd name="T8" fmla="*/ 0 60000 65536"/>
                <a:gd name="T9" fmla="*/ 0 w 2538"/>
                <a:gd name="T10" fmla="*/ 0 h 822"/>
                <a:gd name="T11" fmla="*/ 2538 w 2538"/>
                <a:gd name="T12" fmla="*/ 822 h 822"/>
                <a:gd name="connsiteX0" fmla="*/ 0 w 10000"/>
                <a:gd name="connsiteY0" fmla="*/ 0 h 1460"/>
                <a:gd name="connsiteX1" fmla="*/ 10000 w 10000"/>
                <a:gd name="connsiteY1" fmla="*/ 1460 h 1460"/>
                <a:gd name="connsiteX0" fmla="*/ 0 w 5670"/>
                <a:gd name="connsiteY0" fmla="*/ 73293 h 73293"/>
                <a:gd name="connsiteX1" fmla="*/ 5670 w 5670"/>
                <a:gd name="connsiteY1" fmla="*/ 0 h 73293"/>
              </a:gdLst>
              <a:ahLst/>
              <a:cxnLst>
                <a:cxn ang="0">
                  <a:pos x="connsiteX0" y="connsiteY0"/>
                </a:cxn>
                <a:cxn ang="0">
                  <a:pos x="connsiteX1" y="connsiteY1"/>
                </a:cxn>
              </a:cxnLst>
              <a:rect l="l" t="t" r="r" b="b"/>
              <a:pathLst>
                <a:path w="5670" h="73293">
                  <a:moveTo>
                    <a:pt x="0" y="73293"/>
                  </a:moveTo>
                  <a:lnTo>
                    <a:pt x="5670" y="0"/>
                  </a:lnTo>
                </a:path>
              </a:pathLst>
            </a:custGeom>
            <a:noFill/>
            <a:ln w="66675" cap="flat" cmpd="sng">
              <a:solidFill>
                <a:srgbClr val="090807"/>
              </a:solidFill>
              <a:prstDash val="solid"/>
              <a:round/>
              <a:headEnd type="none" w="med" len="med"/>
              <a:tailEnd type="arrow" w="sm" len="lg"/>
            </a:ln>
            <a:extLst>
              <a:ext uri="{909E8E84-426E-40DD-AFC4-6F175D3DCCD1}">
                <a14:hiddenFill xmlns:a14="http://schemas.microsoft.com/office/drawing/2010/main">
                  <a:solidFill>
                    <a:srgbClr val="FFFFFF"/>
                  </a:solidFill>
                </a14:hiddenFill>
              </a:ext>
            </a:extLst>
          </p:spPr>
          <p:txBody>
            <a:bodyPr wrap="square">
              <a:spAutoFit/>
            </a:bodyPr>
            <a:lstStyle/>
            <a:p>
              <a:endParaRPr lang="en-US"/>
            </a:p>
          </p:txBody>
        </p:sp>
        <p:sp>
          <p:nvSpPr>
            <p:cNvPr id="50" name="Text Box 14">
              <a:extLst>
                <a:ext uri="{FF2B5EF4-FFF2-40B4-BE49-F238E27FC236}">
                  <a16:creationId xmlns:a16="http://schemas.microsoft.com/office/drawing/2014/main" id="{B27E2D56-6266-0A1D-BBD9-824E1D5932AC}"/>
                </a:ext>
              </a:extLst>
            </p:cNvPr>
            <p:cNvSpPr txBox="1">
              <a:spLocks noChangeArrowheads="1"/>
            </p:cNvSpPr>
            <p:nvPr/>
          </p:nvSpPr>
          <p:spPr bwMode="auto">
            <a:xfrm>
              <a:off x="10074780" y="3633096"/>
              <a:ext cx="2192466" cy="738664"/>
            </a:xfrm>
            <a:prstGeom prst="rect">
              <a:avLst/>
            </a:prstGeom>
            <a:noFill/>
            <a:ln w="9525" algn="ctr">
              <a:noFill/>
              <a:miter lim="800000"/>
              <a:headEnd/>
              <a:tailEnd/>
            </a:ln>
          </p:spPr>
          <p:txBody>
            <a:bodyPr wrap="square">
              <a:spAutoFit/>
            </a:bodyPr>
            <a:lstStyle>
              <a:lvl1pPr eaLnBrk="0" hangingPunct="0">
                <a:tabLst>
                  <a:tab pos="-76200" algn="ctr"/>
                  <a:tab pos="4114800" algn="r"/>
                  <a:tab pos="5181600" algn="r"/>
                  <a:tab pos="5943600" algn="r"/>
                </a:tabLst>
                <a:defRPr b="1">
                  <a:solidFill>
                    <a:schemeClr val="tx1"/>
                  </a:solidFill>
                  <a:latin typeface="Arial" charset="0"/>
                </a:defRPr>
              </a:lvl1pPr>
              <a:lvl2pPr marL="742950" indent="-285750" eaLnBrk="0" hangingPunct="0">
                <a:tabLst>
                  <a:tab pos="-76200" algn="ctr"/>
                  <a:tab pos="4114800" algn="r"/>
                  <a:tab pos="5181600" algn="r"/>
                  <a:tab pos="5943600" algn="r"/>
                </a:tabLst>
                <a:defRPr b="1">
                  <a:solidFill>
                    <a:schemeClr val="tx1"/>
                  </a:solidFill>
                  <a:latin typeface="Arial" charset="0"/>
                </a:defRPr>
              </a:lvl2pPr>
              <a:lvl3pPr marL="1143000" indent="-228600" eaLnBrk="0" hangingPunct="0">
                <a:tabLst>
                  <a:tab pos="-76200" algn="ctr"/>
                  <a:tab pos="4114800" algn="r"/>
                  <a:tab pos="5181600" algn="r"/>
                  <a:tab pos="5943600" algn="r"/>
                </a:tabLst>
                <a:defRPr b="1">
                  <a:solidFill>
                    <a:schemeClr val="tx1"/>
                  </a:solidFill>
                  <a:latin typeface="Arial" charset="0"/>
                </a:defRPr>
              </a:lvl3pPr>
              <a:lvl4pPr marL="1600200" indent="-228600" eaLnBrk="0" hangingPunct="0">
                <a:tabLst>
                  <a:tab pos="-76200" algn="ctr"/>
                  <a:tab pos="4114800" algn="r"/>
                  <a:tab pos="5181600" algn="r"/>
                  <a:tab pos="5943600" algn="r"/>
                </a:tabLst>
                <a:defRPr b="1">
                  <a:solidFill>
                    <a:schemeClr val="tx1"/>
                  </a:solidFill>
                  <a:latin typeface="Arial" charset="0"/>
                </a:defRPr>
              </a:lvl4pPr>
              <a:lvl5pPr marL="2057400" indent="-228600" eaLnBrk="0" hangingPunct="0">
                <a:tabLst>
                  <a:tab pos="-76200" algn="ctr"/>
                  <a:tab pos="4114800" algn="r"/>
                  <a:tab pos="5181600" algn="r"/>
                  <a:tab pos="5943600" algn="r"/>
                </a:tabLst>
                <a:defRPr b="1">
                  <a:solidFill>
                    <a:schemeClr val="tx1"/>
                  </a:solidFill>
                  <a:latin typeface="Arial" charset="0"/>
                </a:defRPr>
              </a:lvl5pPr>
              <a:lvl6pPr marL="2514600" indent="-228600" eaLnBrk="0" fontAlgn="base" hangingPunct="0">
                <a:spcBef>
                  <a:spcPct val="0"/>
                </a:spcBef>
                <a:spcAft>
                  <a:spcPct val="0"/>
                </a:spcAft>
                <a:tabLst>
                  <a:tab pos="-76200" algn="ctr"/>
                  <a:tab pos="4114800" algn="r"/>
                  <a:tab pos="5181600" algn="r"/>
                  <a:tab pos="5943600" algn="r"/>
                </a:tabLst>
                <a:defRPr b="1">
                  <a:solidFill>
                    <a:schemeClr val="tx1"/>
                  </a:solidFill>
                  <a:latin typeface="Arial" charset="0"/>
                </a:defRPr>
              </a:lvl6pPr>
              <a:lvl7pPr marL="2971800" indent="-228600" eaLnBrk="0" fontAlgn="base" hangingPunct="0">
                <a:spcBef>
                  <a:spcPct val="0"/>
                </a:spcBef>
                <a:spcAft>
                  <a:spcPct val="0"/>
                </a:spcAft>
                <a:tabLst>
                  <a:tab pos="-76200" algn="ctr"/>
                  <a:tab pos="4114800" algn="r"/>
                  <a:tab pos="5181600" algn="r"/>
                  <a:tab pos="5943600" algn="r"/>
                </a:tabLst>
                <a:defRPr b="1">
                  <a:solidFill>
                    <a:schemeClr val="tx1"/>
                  </a:solidFill>
                  <a:latin typeface="Arial" charset="0"/>
                </a:defRPr>
              </a:lvl7pPr>
              <a:lvl8pPr marL="3429000" indent="-228600" eaLnBrk="0" fontAlgn="base" hangingPunct="0">
                <a:spcBef>
                  <a:spcPct val="0"/>
                </a:spcBef>
                <a:spcAft>
                  <a:spcPct val="0"/>
                </a:spcAft>
                <a:tabLst>
                  <a:tab pos="-76200" algn="ctr"/>
                  <a:tab pos="4114800" algn="r"/>
                  <a:tab pos="5181600" algn="r"/>
                  <a:tab pos="5943600" algn="r"/>
                </a:tabLst>
                <a:defRPr b="1">
                  <a:solidFill>
                    <a:schemeClr val="tx1"/>
                  </a:solidFill>
                  <a:latin typeface="Arial" charset="0"/>
                </a:defRPr>
              </a:lvl8pPr>
              <a:lvl9pPr marL="3886200" indent="-228600" eaLnBrk="0" fontAlgn="base" hangingPunct="0">
                <a:spcBef>
                  <a:spcPct val="0"/>
                </a:spcBef>
                <a:spcAft>
                  <a:spcPct val="0"/>
                </a:spcAft>
                <a:tabLst>
                  <a:tab pos="-76200" algn="ctr"/>
                  <a:tab pos="4114800" algn="r"/>
                  <a:tab pos="5181600" algn="r"/>
                  <a:tab pos="5943600" algn="r"/>
                </a:tabLst>
                <a:defRPr b="1">
                  <a:solidFill>
                    <a:schemeClr val="tx1"/>
                  </a:solidFill>
                  <a:latin typeface="Arial" charset="0"/>
                </a:defRPr>
              </a:lvl9pPr>
            </a:lstStyle>
            <a:p>
              <a:pPr algn="ctr">
                <a:spcBef>
                  <a:spcPct val="50000"/>
                </a:spcBef>
              </a:pPr>
              <a:r>
                <a:rPr lang="en-US" sz="1400">
                  <a:solidFill>
                    <a:schemeClr val="bg1"/>
                  </a:solidFill>
                  <a:effectLst>
                    <a:glow rad="228600">
                      <a:schemeClr val="tx1"/>
                    </a:glow>
                  </a:effectLst>
                  <a:cs typeface="Times New Roman" pitchFamily="18" charset="0"/>
                </a:rPr>
                <a:t>You are at risk until you leave the area being evacuated</a:t>
              </a:r>
            </a:p>
          </p:txBody>
        </p:sp>
      </p:grpSp>
    </p:spTree>
    <p:extLst>
      <p:ext uri="{BB962C8B-B14F-4D97-AF65-F5344CB8AC3E}">
        <p14:creationId xmlns:p14="http://schemas.microsoft.com/office/powerpoint/2010/main" val="63912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down)">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8EC445-F709-72BB-9628-18D035E9CBCA}"/>
              </a:ext>
            </a:extLst>
          </p:cNvPr>
          <p:cNvSpPr txBox="1"/>
          <p:nvPr/>
        </p:nvSpPr>
        <p:spPr>
          <a:xfrm>
            <a:off x="84667" y="366623"/>
            <a:ext cx="12107333" cy="6124754"/>
          </a:xfrm>
          <a:prstGeom prst="rect">
            <a:avLst/>
          </a:prstGeom>
          <a:noFill/>
        </p:spPr>
        <p:txBody>
          <a:bodyPr wrap="square">
            <a:spAutoFit/>
          </a:bodyPr>
          <a:lstStyle/>
          <a:p>
            <a:pPr lvl="0"/>
            <a:r>
              <a:rPr lang="en-US" sz="2800" dirty="0">
                <a:latin typeface="Palatino Linotype" panose="02040502050505030304" pitchFamily="18" charset="0"/>
              </a:rPr>
              <a:t>1. The KLD consultants found that the </a:t>
            </a:r>
            <a:r>
              <a:rPr lang="en-US" sz="2800" u="sng" dirty="0">
                <a:latin typeface="Palatino Linotype" panose="02040502050505030304" pitchFamily="18" charset="0"/>
              </a:rPr>
              <a:t>existing</a:t>
            </a:r>
            <a:r>
              <a:rPr lang="en-US" sz="2800" dirty="0">
                <a:latin typeface="Palatino Linotype" panose="02040502050505030304" pitchFamily="18" charset="0"/>
              </a:rPr>
              <a:t> road system is insufficient to meet traffic needs during an evacuation.  The Valley’s population has increased tenfold in the past century, but the road capacity has not changed.</a:t>
            </a:r>
          </a:p>
          <a:p>
            <a:pPr lvl="0"/>
            <a:endParaRPr lang="en-US" sz="2800" dirty="0">
              <a:latin typeface="Palatino Linotype" panose="02040502050505030304" pitchFamily="18" charset="0"/>
            </a:endParaRPr>
          </a:p>
          <a:p>
            <a:pPr lvl="0"/>
            <a:r>
              <a:rPr lang="en-US" sz="2800" dirty="0">
                <a:latin typeface="Palatino Linotype" panose="02040502050505030304" pitchFamily="18" charset="0"/>
              </a:rPr>
              <a:t>2. They also note that approximately 60-90 minutes after an evacuation order, travel demand exceeds road capacity and travel speeds decline rapidly to stop-and-go.     </a:t>
            </a:r>
          </a:p>
          <a:p>
            <a:pPr lvl="0"/>
            <a:endParaRPr lang="en-US" sz="2800" dirty="0">
              <a:latin typeface="Palatino Linotype" panose="02040502050505030304" pitchFamily="18" charset="0"/>
            </a:endParaRPr>
          </a:p>
          <a:p>
            <a:pPr lvl="0"/>
            <a:r>
              <a:rPr lang="en-US" sz="2800" dirty="0">
                <a:latin typeface="Palatino Linotype" panose="02040502050505030304" pitchFamily="18" charset="0"/>
              </a:rPr>
              <a:t>3.  In this study, the term “</a:t>
            </a:r>
            <a:r>
              <a:rPr lang="en-US" sz="2800" i="1" dirty="0">
                <a:latin typeface="Palatino Linotype" panose="02040502050505030304" pitchFamily="18" charset="0"/>
              </a:rPr>
              <a:t>evacuation time</a:t>
            </a:r>
            <a:r>
              <a:rPr lang="en-US" sz="2800" dirty="0">
                <a:latin typeface="Palatino Linotype" panose="02040502050505030304" pitchFamily="18" charset="0"/>
              </a:rPr>
              <a:t>” means the time it takes you to get to the next adjacent safe zone.  NOTE:  it may take longer to get to any specific safe place.</a:t>
            </a:r>
          </a:p>
          <a:p>
            <a:pPr lvl="0"/>
            <a:endParaRPr lang="en-US" sz="2800" dirty="0">
              <a:latin typeface="Palatino Linotype" panose="02040502050505030304" pitchFamily="18" charset="0"/>
            </a:endParaRPr>
          </a:p>
          <a:p>
            <a:pPr lvl="0"/>
            <a:r>
              <a:rPr lang="en-US" sz="2800" dirty="0">
                <a:latin typeface="Palatino Linotype" panose="02040502050505030304" pitchFamily="18" charset="0"/>
              </a:rPr>
              <a:t>4. The study does NOT take into account traffic hazards that may arise, e.g., vehicle accidents, downed power lines, rock slides, abandoned cars …</a:t>
            </a:r>
          </a:p>
        </p:txBody>
      </p:sp>
    </p:spTree>
    <p:extLst>
      <p:ext uri="{BB962C8B-B14F-4D97-AF65-F5344CB8AC3E}">
        <p14:creationId xmlns:p14="http://schemas.microsoft.com/office/powerpoint/2010/main" val="3104461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2E54107-B776-1C31-7E9E-1E9C3E44A9B4}"/>
              </a:ext>
            </a:extLst>
          </p:cNvPr>
          <p:cNvGraphicFramePr/>
          <p:nvPr>
            <p:extLst>
              <p:ext uri="{D42A27DB-BD31-4B8C-83A1-F6EECF244321}">
                <p14:modId xmlns:p14="http://schemas.microsoft.com/office/powerpoint/2010/main" val="3107487096"/>
              </p:ext>
            </p:extLst>
          </p:nvPr>
        </p:nvGraphicFramePr>
        <p:xfrm>
          <a:off x="982133" y="0"/>
          <a:ext cx="10828867"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B508860B-C561-B3D2-1AEC-6A67F04A5905}"/>
              </a:ext>
            </a:extLst>
          </p:cNvPr>
          <p:cNvSpPr txBox="1"/>
          <p:nvPr/>
        </p:nvSpPr>
        <p:spPr>
          <a:xfrm>
            <a:off x="2954862" y="1043487"/>
            <a:ext cx="6663747" cy="1754326"/>
          </a:xfrm>
          <a:prstGeom prst="rect">
            <a:avLst/>
          </a:prstGeom>
          <a:noFill/>
        </p:spPr>
        <p:txBody>
          <a:bodyPr wrap="none" rtlCol="0">
            <a:spAutoFit/>
          </a:bodyPr>
          <a:lstStyle/>
          <a:p>
            <a:r>
              <a:rPr lang="en-US" dirty="0"/>
              <a:t>This graph shows traffic velocity (↑left axis) along Arnold Drive</a:t>
            </a:r>
          </a:p>
          <a:p>
            <a:r>
              <a:rPr lang="en-US" dirty="0"/>
              <a:t>at a given time (→ bottom axis) after an evacuation order is issued.</a:t>
            </a:r>
          </a:p>
          <a:p>
            <a:endParaRPr lang="en-US" dirty="0"/>
          </a:p>
          <a:p>
            <a:endParaRPr lang="en-US" dirty="0"/>
          </a:p>
          <a:p>
            <a:endParaRPr lang="en-US" dirty="0"/>
          </a:p>
          <a:p>
            <a:r>
              <a:rPr lang="en-US" dirty="0"/>
              <a:t>   </a:t>
            </a:r>
            <a:endParaRPr lang="en-US" b="1" dirty="0"/>
          </a:p>
        </p:txBody>
      </p:sp>
      <p:cxnSp>
        <p:nvCxnSpPr>
          <p:cNvPr id="5" name="Straight Arrow Connector 4">
            <a:extLst>
              <a:ext uri="{FF2B5EF4-FFF2-40B4-BE49-F238E27FC236}">
                <a16:creationId xmlns:a16="http://schemas.microsoft.com/office/drawing/2014/main" id="{6864EC9F-F68E-904C-6DC8-A0AFE189B152}"/>
              </a:ext>
            </a:extLst>
          </p:cNvPr>
          <p:cNvCxnSpPr>
            <a:cxnSpLocks/>
          </p:cNvCxnSpPr>
          <p:nvPr/>
        </p:nvCxnSpPr>
        <p:spPr>
          <a:xfrm>
            <a:off x="8315864" y="4157932"/>
            <a:ext cx="379403" cy="132000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EB49B7BF-F375-B15D-162F-6EDC9AA761D3}"/>
              </a:ext>
            </a:extLst>
          </p:cNvPr>
          <p:cNvSpPr txBox="1"/>
          <p:nvPr/>
        </p:nvSpPr>
        <p:spPr>
          <a:xfrm>
            <a:off x="2954862" y="1769577"/>
            <a:ext cx="7280326" cy="646331"/>
          </a:xfrm>
          <a:prstGeom prst="rect">
            <a:avLst/>
          </a:prstGeom>
          <a:noFill/>
        </p:spPr>
        <p:txBody>
          <a:bodyPr wrap="none" rtlCol="0">
            <a:spAutoFit/>
          </a:bodyPr>
          <a:lstStyle/>
          <a:p>
            <a:r>
              <a:rPr lang="en-US" dirty="0"/>
              <a:t>Initially (first 30 min), travel is normal but it quickly worsens, until by 60</a:t>
            </a:r>
          </a:p>
          <a:p>
            <a:r>
              <a:rPr lang="en-US" dirty="0"/>
              <a:t>min speeds slow to 5 mph, and they slow to half that for another 90 min.</a:t>
            </a:r>
          </a:p>
        </p:txBody>
      </p:sp>
      <p:sp>
        <p:nvSpPr>
          <p:cNvPr id="6" name="TextBox 5">
            <a:extLst>
              <a:ext uri="{FF2B5EF4-FFF2-40B4-BE49-F238E27FC236}">
                <a16:creationId xmlns:a16="http://schemas.microsoft.com/office/drawing/2014/main" id="{CEF1C261-B8E6-9D17-CACF-388812499E16}"/>
              </a:ext>
            </a:extLst>
          </p:cNvPr>
          <p:cNvSpPr txBox="1"/>
          <p:nvPr/>
        </p:nvSpPr>
        <p:spPr>
          <a:xfrm>
            <a:off x="3624301" y="2564620"/>
            <a:ext cx="6077227" cy="1200329"/>
          </a:xfrm>
          <a:prstGeom prst="rect">
            <a:avLst/>
          </a:prstGeom>
          <a:noFill/>
        </p:spPr>
        <p:txBody>
          <a:bodyPr wrap="square" rtlCol="0">
            <a:spAutoFit/>
          </a:bodyPr>
          <a:lstStyle/>
          <a:p>
            <a:r>
              <a:rPr lang="en-US" dirty="0"/>
              <a:t>Under present conditions, speeds gradually improve to 10 mph or more. However, if the SDC is built out, vehicles continue to travel at speeds </a:t>
            </a:r>
            <a:r>
              <a:rPr lang="en-US" b="1" dirty="0"/>
              <a:t>well below 5 mph for another two hours – </a:t>
            </a:r>
          </a:p>
        </p:txBody>
      </p:sp>
      <p:sp>
        <p:nvSpPr>
          <p:cNvPr id="7" name="TextBox 6">
            <a:extLst>
              <a:ext uri="{FF2B5EF4-FFF2-40B4-BE49-F238E27FC236}">
                <a16:creationId xmlns:a16="http://schemas.microsoft.com/office/drawing/2014/main" id="{323D2F00-E3BA-C37E-5265-322BA1DEBF7A}"/>
              </a:ext>
            </a:extLst>
          </p:cNvPr>
          <p:cNvSpPr txBox="1"/>
          <p:nvPr/>
        </p:nvSpPr>
        <p:spPr>
          <a:xfrm>
            <a:off x="3414346" y="3823688"/>
            <a:ext cx="6108916" cy="646331"/>
          </a:xfrm>
          <a:prstGeom prst="rect">
            <a:avLst/>
          </a:prstGeom>
          <a:noFill/>
        </p:spPr>
        <p:txBody>
          <a:bodyPr wrap="none" rtlCol="0">
            <a:spAutoFit/>
          </a:bodyPr>
          <a:lstStyle/>
          <a:p>
            <a:r>
              <a:rPr lang="en-US" dirty="0"/>
              <a:t>That is, </a:t>
            </a:r>
            <a:r>
              <a:rPr lang="en-US" b="1" dirty="0"/>
              <a:t>4 ½ hours after the evacuation was first issued ...  </a:t>
            </a:r>
          </a:p>
          <a:p>
            <a:r>
              <a:rPr lang="en-US" b="1" dirty="0"/>
              <a:t>   to travel a distance of at most 7 miles.</a:t>
            </a:r>
          </a:p>
        </p:txBody>
      </p:sp>
    </p:spTree>
    <p:extLst>
      <p:ext uri="{BB962C8B-B14F-4D97-AF65-F5344CB8AC3E}">
        <p14:creationId xmlns:p14="http://schemas.microsoft.com/office/powerpoint/2010/main" val="93536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aph of different colored lines&#10;&#10;AI-generated content may be incorrect.">
            <a:extLst>
              <a:ext uri="{FF2B5EF4-FFF2-40B4-BE49-F238E27FC236}">
                <a16:creationId xmlns:a16="http://schemas.microsoft.com/office/drawing/2014/main" id="{487D1117-7D38-4A0D-5A88-2BE6C2AED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52000" cy="6858000"/>
          </a:xfrm>
          <a:prstGeom prst="rect">
            <a:avLst/>
          </a:prstGeom>
        </p:spPr>
      </p:pic>
      <p:cxnSp>
        <p:nvCxnSpPr>
          <p:cNvPr id="13" name="Straight Arrow Connector 12">
            <a:extLst>
              <a:ext uri="{FF2B5EF4-FFF2-40B4-BE49-F238E27FC236}">
                <a16:creationId xmlns:a16="http://schemas.microsoft.com/office/drawing/2014/main" id="{00391358-E40C-5225-6DFA-4DB3629C2F1E}"/>
              </a:ext>
            </a:extLst>
          </p:cNvPr>
          <p:cNvCxnSpPr>
            <a:cxnSpLocks/>
          </p:cNvCxnSpPr>
          <p:nvPr/>
        </p:nvCxnSpPr>
        <p:spPr>
          <a:xfrm flipH="1">
            <a:off x="2723545" y="1593130"/>
            <a:ext cx="679531" cy="24509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7A493C4F-C270-4B2D-3CD9-012358E4CB8A}"/>
              </a:ext>
            </a:extLst>
          </p:cNvPr>
          <p:cNvCxnSpPr>
            <a:cxnSpLocks/>
          </p:cNvCxnSpPr>
          <p:nvPr/>
        </p:nvCxnSpPr>
        <p:spPr>
          <a:xfrm flipV="1">
            <a:off x="2638706" y="3179760"/>
            <a:ext cx="0" cy="77949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A1C53B66-A02F-B94C-291D-DD85E3B558CC}"/>
              </a:ext>
            </a:extLst>
          </p:cNvPr>
          <p:cNvSpPr txBox="1"/>
          <p:nvPr/>
        </p:nvSpPr>
        <p:spPr>
          <a:xfrm>
            <a:off x="2271444" y="3912120"/>
            <a:ext cx="4279441" cy="1477328"/>
          </a:xfrm>
          <a:prstGeom prst="rect">
            <a:avLst/>
          </a:prstGeom>
          <a:noFill/>
        </p:spPr>
        <p:txBody>
          <a:bodyPr wrap="none" rtlCol="0">
            <a:spAutoFit/>
          </a:bodyPr>
          <a:lstStyle/>
          <a:p>
            <a:r>
              <a:rPr lang="en-US" dirty="0"/>
              <a:t>Right now, if you</a:t>
            </a:r>
          </a:p>
          <a:p>
            <a:r>
              <a:rPr lang="en-US" dirty="0"/>
              <a:t>got on Arnold Drive</a:t>
            </a:r>
          </a:p>
          <a:p>
            <a:r>
              <a:rPr lang="en-US" dirty="0"/>
              <a:t>75 minutes after an</a:t>
            </a:r>
          </a:p>
          <a:p>
            <a:r>
              <a:rPr lang="en-US" dirty="0"/>
              <a:t>Evacuation Order, it would take you</a:t>
            </a:r>
          </a:p>
          <a:p>
            <a:r>
              <a:rPr lang="en-US" dirty="0"/>
              <a:t>about two hours to evacuate your Region.</a:t>
            </a:r>
          </a:p>
        </p:txBody>
      </p:sp>
      <p:sp>
        <p:nvSpPr>
          <p:cNvPr id="21" name="TextBox 20">
            <a:extLst>
              <a:ext uri="{FF2B5EF4-FFF2-40B4-BE49-F238E27FC236}">
                <a16:creationId xmlns:a16="http://schemas.microsoft.com/office/drawing/2014/main" id="{D0013C82-3C8D-28F5-EBEB-8AEDA05D036A}"/>
              </a:ext>
            </a:extLst>
          </p:cNvPr>
          <p:cNvSpPr txBox="1"/>
          <p:nvPr/>
        </p:nvSpPr>
        <p:spPr>
          <a:xfrm>
            <a:off x="3403076" y="1376562"/>
            <a:ext cx="5865901" cy="646331"/>
          </a:xfrm>
          <a:prstGeom prst="rect">
            <a:avLst/>
          </a:prstGeom>
          <a:noFill/>
        </p:spPr>
        <p:txBody>
          <a:bodyPr wrap="none" rtlCol="0">
            <a:spAutoFit/>
          </a:bodyPr>
          <a:lstStyle/>
          <a:p>
            <a:r>
              <a:rPr lang="en-US" dirty="0"/>
              <a:t>But if the planned SDC and Hanna developments</a:t>
            </a:r>
          </a:p>
          <a:p>
            <a:r>
              <a:rPr lang="en-US" dirty="0"/>
              <a:t>Are built out, that trip would take you almost </a:t>
            </a:r>
            <a:r>
              <a:rPr lang="en-US" b="1" dirty="0"/>
              <a:t>three hours</a:t>
            </a:r>
            <a:r>
              <a:rPr lang="en-US" dirty="0"/>
              <a:t>.</a:t>
            </a:r>
          </a:p>
        </p:txBody>
      </p:sp>
      <p:cxnSp>
        <p:nvCxnSpPr>
          <p:cNvPr id="22" name="Straight Arrow Connector 21">
            <a:extLst>
              <a:ext uri="{FF2B5EF4-FFF2-40B4-BE49-F238E27FC236}">
                <a16:creationId xmlns:a16="http://schemas.microsoft.com/office/drawing/2014/main" id="{D1EDD5D6-8FB8-6013-F31E-573D3B40899B}"/>
              </a:ext>
            </a:extLst>
          </p:cNvPr>
          <p:cNvCxnSpPr>
            <a:cxnSpLocks/>
          </p:cNvCxnSpPr>
          <p:nvPr/>
        </p:nvCxnSpPr>
        <p:spPr>
          <a:xfrm>
            <a:off x="4814355" y="3010744"/>
            <a:ext cx="95796" cy="147732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EFF0718-82DE-2233-D3B1-20F785060F21}"/>
              </a:ext>
            </a:extLst>
          </p:cNvPr>
          <p:cNvCxnSpPr>
            <a:cxnSpLocks/>
          </p:cNvCxnSpPr>
          <p:nvPr/>
        </p:nvCxnSpPr>
        <p:spPr>
          <a:xfrm>
            <a:off x="4814355" y="3010744"/>
            <a:ext cx="210132" cy="63742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C04C4A52-1883-B648-973F-D2ED206F94D0}"/>
              </a:ext>
            </a:extLst>
          </p:cNvPr>
          <p:cNvSpPr txBox="1"/>
          <p:nvPr/>
        </p:nvSpPr>
        <p:spPr>
          <a:xfrm>
            <a:off x="4676333" y="2109368"/>
            <a:ext cx="4671985" cy="2031325"/>
          </a:xfrm>
          <a:prstGeom prst="rect">
            <a:avLst/>
          </a:prstGeom>
          <a:noFill/>
        </p:spPr>
        <p:txBody>
          <a:bodyPr wrap="none" rtlCol="0">
            <a:spAutoFit/>
          </a:bodyPr>
          <a:lstStyle/>
          <a:p>
            <a:r>
              <a:rPr lang="en-US" dirty="0"/>
              <a:t>The difference </a:t>
            </a:r>
            <a:r>
              <a:rPr lang="en-US" b="1" u="sng" dirty="0"/>
              <a:t>gradually</a:t>
            </a:r>
            <a:r>
              <a:rPr lang="en-US" dirty="0"/>
              <a:t> diminishes over the</a:t>
            </a:r>
          </a:p>
          <a:p>
            <a:r>
              <a:rPr lang="en-US" dirty="0"/>
              <a:t>next three hours from 60 min to 20 min, but</a:t>
            </a:r>
          </a:p>
          <a:p>
            <a:r>
              <a:rPr lang="en-US" dirty="0"/>
              <a:t>  this means that </a:t>
            </a:r>
            <a:r>
              <a:rPr lang="en-US" b="1" dirty="0"/>
              <a:t>4 </a:t>
            </a:r>
            <a:r>
              <a:rPr lang="en-US" b="1" dirty="0" err="1"/>
              <a:t>hr</a:t>
            </a:r>
            <a:r>
              <a:rPr lang="en-US" b="1" dirty="0"/>
              <a:t> 15 min after the Order</a:t>
            </a:r>
            <a:r>
              <a:rPr lang="en-US" dirty="0"/>
              <a:t>,</a:t>
            </a:r>
          </a:p>
          <a:p>
            <a:r>
              <a:rPr lang="en-US" dirty="0"/>
              <a:t>     you are still taking an </a:t>
            </a:r>
            <a:r>
              <a:rPr lang="en-US" b="1" u="sng" dirty="0"/>
              <a:t>extra</a:t>
            </a:r>
            <a:r>
              <a:rPr lang="en-US" dirty="0"/>
              <a:t> 20 min … which</a:t>
            </a:r>
          </a:p>
          <a:p>
            <a:r>
              <a:rPr lang="en-US" dirty="0"/>
              <a:t>            normally is the time to drive from Glen</a:t>
            </a:r>
          </a:p>
          <a:p>
            <a:r>
              <a:rPr lang="en-US" dirty="0"/>
              <a:t>                      Ellen to downtown Sonoma!</a:t>
            </a:r>
          </a:p>
          <a:p>
            <a:endParaRPr lang="en-US" dirty="0"/>
          </a:p>
        </p:txBody>
      </p:sp>
      <p:sp>
        <p:nvSpPr>
          <p:cNvPr id="2" name="TextBox 1">
            <a:extLst>
              <a:ext uri="{FF2B5EF4-FFF2-40B4-BE49-F238E27FC236}">
                <a16:creationId xmlns:a16="http://schemas.microsoft.com/office/drawing/2014/main" id="{68C74B0B-88EB-9540-8940-9217A9EC0739}"/>
              </a:ext>
            </a:extLst>
          </p:cNvPr>
          <p:cNvSpPr txBox="1"/>
          <p:nvPr/>
        </p:nvSpPr>
        <p:spPr>
          <a:xfrm>
            <a:off x="1627976" y="186122"/>
            <a:ext cx="1645802" cy="461665"/>
          </a:xfrm>
          <a:prstGeom prst="rect">
            <a:avLst/>
          </a:prstGeom>
          <a:noFill/>
        </p:spPr>
        <p:txBody>
          <a:bodyPr wrap="square" rtlCol="0">
            <a:spAutoFit/>
          </a:bodyPr>
          <a:lstStyle/>
          <a:p>
            <a:r>
              <a:rPr lang="en-US" sz="2400" dirty="0"/>
              <a:t>Travel Time</a:t>
            </a:r>
          </a:p>
        </p:txBody>
      </p:sp>
    </p:spTree>
    <p:extLst>
      <p:ext uri="{BB962C8B-B14F-4D97-AF65-F5344CB8AC3E}">
        <p14:creationId xmlns:p14="http://schemas.microsoft.com/office/powerpoint/2010/main" val="284530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807363-8D7D-F95F-B786-D70F895DB2BC}"/>
              </a:ext>
            </a:extLst>
          </p:cNvPr>
          <p:cNvPicPr>
            <a:picLocks noChangeAspect="1"/>
          </p:cNvPicPr>
          <p:nvPr/>
        </p:nvPicPr>
        <p:blipFill>
          <a:blip r:embed="rId2"/>
          <a:stretch>
            <a:fillRect/>
          </a:stretch>
        </p:blipFill>
        <p:spPr>
          <a:xfrm>
            <a:off x="-15" y="-1439334"/>
            <a:ext cx="8227709" cy="9465734"/>
          </a:xfrm>
          <a:prstGeom prst="rect">
            <a:avLst/>
          </a:prstGeom>
        </p:spPr>
      </p:pic>
      <p:sp>
        <p:nvSpPr>
          <p:cNvPr id="4" name="TextBox 3">
            <a:extLst>
              <a:ext uri="{FF2B5EF4-FFF2-40B4-BE49-F238E27FC236}">
                <a16:creationId xmlns:a16="http://schemas.microsoft.com/office/drawing/2014/main" id="{44BD7AA4-93EC-9B6B-E3D5-0A0F7EBB2EAF}"/>
              </a:ext>
            </a:extLst>
          </p:cNvPr>
          <p:cNvSpPr txBox="1"/>
          <p:nvPr/>
        </p:nvSpPr>
        <p:spPr>
          <a:xfrm>
            <a:off x="8227695" y="646981"/>
            <a:ext cx="3783684" cy="4801314"/>
          </a:xfrm>
          <a:prstGeom prst="rect">
            <a:avLst/>
          </a:prstGeom>
          <a:noFill/>
        </p:spPr>
        <p:txBody>
          <a:bodyPr wrap="square" rtlCol="0">
            <a:spAutoFit/>
          </a:bodyPr>
          <a:lstStyle/>
          <a:p>
            <a:r>
              <a:rPr lang="en-US" b="1" dirty="0"/>
              <a:t>Here is a map of the Sonoma Valley.</a:t>
            </a:r>
          </a:p>
          <a:p>
            <a:endParaRPr lang="en-US" b="1" dirty="0"/>
          </a:p>
          <a:p>
            <a:r>
              <a:rPr lang="en-US" b="1" dirty="0"/>
              <a:t>The dark lines show the boundaries of the Sonoma County Evacuation Zones (SCEZ), with the names of the Zones </a:t>
            </a:r>
          </a:p>
          <a:p>
            <a:r>
              <a:rPr lang="en-US" b="1" dirty="0"/>
              <a:t>(e.g., “SON-6C2”).</a:t>
            </a:r>
          </a:p>
          <a:p>
            <a:endParaRPr lang="en-US" b="1" dirty="0"/>
          </a:p>
          <a:p>
            <a:r>
              <a:rPr lang="en-US" b="1" dirty="0"/>
              <a:t>KLD’s SAFE Study grouped these</a:t>
            </a:r>
          </a:p>
          <a:p>
            <a:r>
              <a:rPr lang="en-US" b="1" dirty="0"/>
              <a:t>Zones into “Regions” that would</a:t>
            </a:r>
          </a:p>
          <a:p>
            <a:r>
              <a:rPr lang="en-US" b="1" dirty="0"/>
              <a:t>evacuate together (depending on the scenario).</a:t>
            </a:r>
          </a:p>
          <a:p>
            <a:endParaRPr lang="en-US" b="1" dirty="0"/>
          </a:p>
          <a:p>
            <a:r>
              <a:rPr lang="en-US" b="1" dirty="0"/>
              <a:t>Note that 6 different evacuation zones meet in Glen Ellen.</a:t>
            </a:r>
          </a:p>
          <a:p>
            <a:endParaRPr lang="en-US" b="1" dirty="0"/>
          </a:p>
        </p:txBody>
      </p:sp>
      <p:sp>
        <p:nvSpPr>
          <p:cNvPr id="2" name="Oval 1">
            <a:extLst>
              <a:ext uri="{FF2B5EF4-FFF2-40B4-BE49-F238E27FC236}">
                <a16:creationId xmlns:a16="http://schemas.microsoft.com/office/drawing/2014/main" id="{7336D734-BC76-AC7B-D1F8-9422884B1BDE}"/>
              </a:ext>
            </a:extLst>
          </p:cNvPr>
          <p:cNvSpPr/>
          <p:nvPr/>
        </p:nvSpPr>
        <p:spPr>
          <a:xfrm>
            <a:off x="3191773" y="2639682"/>
            <a:ext cx="431321" cy="414068"/>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5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D1FA19-6C39-90C4-18BB-1D93B03C95B4}"/>
              </a:ext>
            </a:extLst>
          </p:cNvPr>
          <p:cNvSpPr txBox="1"/>
          <p:nvPr/>
        </p:nvSpPr>
        <p:spPr>
          <a:xfrm>
            <a:off x="0" y="-282222"/>
            <a:ext cx="12192000" cy="7848302"/>
          </a:xfrm>
          <a:prstGeom prst="rect">
            <a:avLst/>
          </a:prstGeom>
          <a:noFill/>
        </p:spPr>
        <p:txBody>
          <a:bodyPr wrap="square" rtlCol="0">
            <a:spAutoFit/>
          </a:bodyPr>
          <a:lstStyle/>
          <a:p>
            <a:endParaRPr lang="en-US" sz="2400" b="1" u="sng" dirty="0"/>
          </a:p>
          <a:p>
            <a:pPr algn="ctr"/>
            <a:r>
              <a:rPr lang="en-US" sz="2400" b="1" u="sng" dirty="0"/>
              <a:t>The next slide is a bit complex.</a:t>
            </a:r>
          </a:p>
          <a:p>
            <a:endParaRPr lang="en-US" sz="2400" dirty="0"/>
          </a:p>
          <a:p>
            <a:r>
              <a:rPr lang="en-US" sz="2400" dirty="0"/>
              <a:t>Sonoma County is divided into a collection of evacuation zones (SCEZ).  You can find your zone by entering your address at this website:</a:t>
            </a:r>
          </a:p>
          <a:p>
            <a:endParaRPr lang="en-US" sz="2400" dirty="0"/>
          </a:p>
          <a:p>
            <a:pPr algn="ctr"/>
            <a:r>
              <a:rPr lang="en-US" sz="2400" b="1" i="1" dirty="0">
                <a:hlinkClick r:id="rId2"/>
              </a:rPr>
              <a:t>https://socoemergency.org/get-ready/evacuation-map/</a:t>
            </a:r>
            <a:endParaRPr lang="en-US" sz="2400" b="1" i="1" dirty="0"/>
          </a:p>
          <a:p>
            <a:endParaRPr lang="en-US" sz="2400" dirty="0"/>
          </a:p>
          <a:p>
            <a:r>
              <a:rPr lang="en-US" sz="2400" dirty="0"/>
              <a:t>KLD uses the term “Region” to represent a set of one or more evacuation zones (SCEZ) that will evacuate at roughly the same time. They then study the evacuation characteristics for that region.  </a:t>
            </a:r>
          </a:p>
          <a:p>
            <a:endParaRPr lang="en-US" sz="2400" dirty="0"/>
          </a:p>
          <a:p>
            <a:r>
              <a:rPr lang="en-US" sz="2400" dirty="0"/>
              <a:t>Because KLD looks at many scenarios, a specific evacuation zone may be part of several different KLD Regions.</a:t>
            </a:r>
          </a:p>
          <a:p>
            <a:endParaRPr lang="en-US" sz="2400" dirty="0"/>
          </a:p>
          <a:p>
            <a:r>
              <a:rPr lang="en-US" sz="2400" dirty="0"/>
              <a:t>The projected travel times and speeds at which you will evacuate are based on these regions.</a:t>
            </a:r>
          </a:p>
          <a:p>
            <a:endParaRPr lang="en-US" sz="24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1017997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53810787-1027-A327-C260-790CAD10C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Freeform: Shape 2">
            <a:extLst>
              <a:ext uri="{FF2B5EF4-FFF2-40B4-BE49-F238E27FC236}">
                <a16:creationId xmlns:a16="http://schemas.microsoft.com/office/drawing/2014/main" id="{1E48185C-8F86-0209-54D6-325B6FE49B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Arc 3">
            <a:extLst>
              <a:ext uri="{FF2B5EF4-FFF2-40B4-BE49-F238E27FC236}">
                <a16:creationId xmlns:a16="http://schemas.microsoft.com/office/drawing/2014/main" id="{BE09C392-0992-3ACC-65CA-A954C8A6B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CFF09EE5-C29D-5D54-C313-4D390EE64F04}"/>
              </a:ext>
            </a:extLst>
          </p:cNvPr>
          <p:cNvSpPr txBox="1">
            <a:spLocks/>
          </p:cNvSpPr>
          <p:nvPr/>
        </p:nvSpPr>
        <p:spPr>
          <a:xfrm>
            <a:off x="610746" y="146050"/>
            <a:ext cx="11619771" cy="132556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Staged (phased) evacuation areas, ordered by safety officials,</a:t>
            </a:r>
          </a:p>
          <a:p>
            <a:r>
              <a:rPr lang="en-US" sz="3200" dirty="0"/>
              <a:t>will likely evacuate more efficiently than those in which residents</a:t>
            </a:r>
          </a:p>
          <a:p>
            <a:r>
              <a:rPr lang="en-US" sz="3200" dirty="0"/>
              <a:t>decide on their own when to evacuate …</a:t>
            </a:r>
          </a:p>
        </p:txBody>
      </p:sp>
      <p:sp>
        <p:nvSpPr>
          <p:cNvPr id="6" name="Content Placeholder 2">
            <a:extLst>
              <a:ext uri="{FF2B5EF4-FFF2-40B4-BE49-F238E27FC236}">
                <a16:creationId xmlns:a16="http://schemas.microsoft.com/office/drawing/2014/main" id="{2868CBF7-0DF8-6342-D2D0-0D1CB3286AD8}"/>
              </a:ext>
            </a:extLst>
          </p:cNvPr>
          <p:cNvSpPr txBox="1">
            <a:spLocks/>
          </p:cNvSpPr>
          <p:nvPr/>
        </p:nvSpPr>
        <p:spPr>
          <a:xfrm>
            <a:off x="53003" y="1674666"/>
            <a:ext cx="3763849" cy="512406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A total of 14 Evacuation Regions were identified that encompass individual and different groupings of SCEZ. </a:t>
            </a:r>
            <a:endParaRPr lang="en-US" sz="2200" dirty="0"/>
          </a:p>
          <a:p>
            <a:r>
              <a:rPr lang="en-US" sz="2200" dirty="0"/>
              <a:t>Regions R01, R02, R03 represent combinations of SCEZ that would evacuate in stages (or phases). </a:t>
            </a:r>
          </a:p>
          <a:p>
            <a:r>
              <a:rPr lang="en-US" sz="2200" dirty="0"/>
              <a:t>Regions R04 through R13 are evacuations of combinations of SCEZ likely to be evacuated concurrently. </a:t>
            </a:r>
          </a:p>
          <a:p>
            <a:r>
              <a:rPr lang="en-US" sz="2200" dirty="0"/>
              <a:t>Region R14 is the evacuation of all SCEZ at once.</a:t>
            </a:r>
          </a:p>
          <a:p>
            <a:r>
              <a:rPr lang="en-US" sz="2200" dirty="0"/>
              <a:t>Experts say that a staged evacuation is projected to get more people to safety sooner and more efficiently than a random evacuation will.</a:t>
            </a:r>
          </a:p>
        </p:txBody>
      </p:sp>
      <p:sp>
        <p:nvSpPr>
          <p:cNvPr id="7" name="Slide Number Placeholder 4">
            <a:extLst>
              <a:ext uri="{FF2B5EF4-FFF2-40B4-BE49-F238E27FC236}">
                <a16:creationId xmlns:a16="http://schemas.microsoft.com/office/drawing/2014/main" id="{24C8938A-E16F-6FA4-DA85-CF9DC3691A9E}"/>
              </a:ext>
            </a:extLst>
          </p:cNvPr>
          <p:cNvSpPr>
            <a:spLocks noGrp="1"/>
          </p:cNvSpPr>
          <p:nvPr>
            <p:ph type="sldNum" sz="quarter" idx="12"/>
          </p:nvPr>
        </p:nvSpPr>
        <p:spPr>
          <a:xfrm>
            <a:off x="8610600" y="6356350"/>
            <a:ext cx="2743200" cy="365125"/>
          </a:xfrm>
        </p:spPr>
        <p:txBody>
          <a:bodyPr>
            <a:normAutofit/>
          </a:bodyPr>
          <a:lstStyle/>
          <a:p>
            <a:pPr>
              <a:spcAft>
                <a:spcPts val="600"/>
              </a:spcAft>
            </a:pPr>
            <a:fld id="{3A98EE3D-8CD1-4C3F-BD1C-C98C9596463C}" type="slidenum">
              <a:rPr lang="en-US" smtClean="0"/>
              <a:pPr>
                <a:spcAft>
                  <a:spcPts val="600"/>
                </a:spcAft>
              </a:pPr>
              <a:t>9</a:t>
            </a:fld>
            <a:endParaRPr lang="en-US"/>
          </a:p>
        </p:txBody>
      </p:sp>
      <p:pic>
        <p:nvPicPr>
          <p:cNvPr id="8" name="Picture 7">
            <a:extLst>
              <a:ext uri="{FF2B5EF4-FFF2-40B4-BE49-F238E27FC236}">
                <a16:creationId xmlns:a16="http://schemas.microsoft.com/office/drawing/2014/main" id="{518CE1D3-3C1F-E52C-D198-3AE86380BA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0011" y="1387791"/>
            <a:ext cx="8398985" cy="5410941"/>
          </a:xfrm>
          <a:prstGeom prst="rect">
            <a:avLst/>
          </a:prstGeom>
          <a:solidFill>
            <a:schemeClr val="bg1"/>
          </a:solidFill>
          <a:ln w="9525">
            <a:solidFill>
              <a:schemeClr val="tx1"/>
            </a:solidFill>
          </a:ln>
        </p:spPr>
      </p:pic>
    </p:spTree>
    <p:extLst>
      <p:ext uri="{BB962C8B-B14F-4D97-AF65-F5344CB8AC3E}">
        <p14:creationId xmlns:p14="http://schemas.microsoft.com/office/powerpoint/2010/main" val="817045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8258</TotalTime>
  <Words>2280</Words>
  <Application>Microsoft Macintosh PowerPoint</Application>
  <PresentationFormat>Widescreen</PresentationFormat>
  <Paragraphs>337</Paragraphs>
  <Slides>21</Slides>
  <Notes>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MS Mincho</vt:lpstr>
      <vt:lpstr>Aptos</vt:lpstr>
      <vt:lpstr>Aptos Display</vt:lpstr>
      <vt:lpstr>Arial</vt:lpstr>
      <vt:lpstr>Calibri</vt:lpstr>
      <vt:lpstr>Cambria</vt:lpstr>
      <vt:lpstr>Palatino Linotype</vt:lpstr>
      <vt:lpstr>Times New Roman</vt:lpstr>
      <vt:lpstr>Times Roman</vt:lpstr>
      <vt:lpstr>Office Theme</vt:lpstr>
      <vt:lpstr>PowerPoint Presentation</vt:lpstr>
      <vt:lpstr>PowerPoint Presentation</vt:lpstr>
      <vt:lpstr>What is an Evacuation Trip?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Padian</dc:creator>
  <cp:lastModifiedBy>bean anderson</cp:lastModifiedBy>
  <cp:revision>69</cp:revision>
  <dcterms:created xsi:type="dcterms:W3CDTF">2025-01-31T06:11:31Z</dcterms:created>
  <dcterms:modified xsi:type="dcterms:W3CDTF">2025-02-09T17:03:21Z</dcterms:modified>
</cp:coreProperties>
</file>