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 name="Google Shape;4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2E4A"/>
        </a:solidFill>
      </p:bgPr>
    </p:bg>
    <p:spTree>
      <p:nvGrpSpPr>
        <p:cNvPr id="15" name="Shape 15"/>
        <p:cNvGrpSpPr/>
        <p:nvPr/>
      </p:nvGrpSpPr>
      <p:grpSpPr>
        <a:xfrm>
          <a:off x="0" y="0"/>
          <a:ext cx="0" cy="0"/>
          <a:chOff x="0" y="0"/>
          <a:chExt cx="0" cy="0"/>
        </a:xfrm>
      </p:grpSpPr>
      <p:sp>
        <p:nvSpPr>
          <p:cNvPr id="16" name="Google Shape;16;p3"/>
          <p:cNvSpPr/>
          <p:nvPr/>
        </p:nvSpPr>
        <p:spPr>
          <a:xfrm>
            <a:off x="-502920" y="-502920"/>
            <a:ext cx="2011680" cy="2011680"/>
          </a:xfrm>
          <a:prstGeom prst="arc">
            <a:avLst>
              <a:gd fmla="val 16200000" name="adj1"/>
              <a:gd fmla="val 0" name="adj2"/>
            </a:avLst>
          </a:prstGeom>
          <a:solidFill>
            <a:srgbClr val="F5C842">
              <a:alpha val="74902"/>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777240" y="-777240"/>
            <a:ext cx="2651760" cy="2651760"/>
          </a:xfrm>
          <a:prstGeom prst="arc">
            <a:avLst>
              <a:gd fmla="val 16200000" name="adj1"/>
              <a:gd fmla="val 0" name="adj2"/>
            </a:avLst>
          </a:prstGeom>
          <a:solidFill>
            <a:srgbClr val="1B8A8A">
              <a:alpha val="40000"/>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7772400" y="3771900"/>
            <a:ext cx="2286000" cy="2286000"/>
          </a:xfrm>
          <a:prstGeom prst="arc">
            <a:avLst>
              <a:gd fmla="val 16200000" name="adj1"/>
              <a:gd fmla="val 0" name="adj2"/>
            </a:avLst>
          </a:prstGeom>
          <a:solidFill>
            <a:srgbClr val="F5C842">
              <a:alpha val="60000"/>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0" y="1234440"/>
            <a:ext cx="3840480" cy="34747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91440" y="1234440"/>
            <a:ext cx="365760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000"/>
              <a:buFont typeface="Calibri"/>
              <a:buNone/>
            </a:pPr>
            <a:r>
              <a:rPr b="1" i="0" lang="en-US" sz="1000" u="none" cap="none" strike="noStrike">
                <a:solidFill>
                  <a:srgbClr val="FFFFFF"/>
                </a:solidFill>
                <a:latin typeface="Calibri"/>
                <a:ea typeface="Calibri"/>
                <a:cs typeface="Calibri"/>
                <a:sym typeface="Calibri"/>
              </a:rPr>
              <a:t>WAR · PRICES · AI · TRADE</a:t>
            </a:r>
            <a:endParaRPr b="0" i="0" sz="1000" u="none" cap="none" strike="noStrike">
              <a:solidFill>
                <a:schemeClr val="dk1"/>
              </a:solidFill>
              <a:latin typeface="Calibri"/>
              <a:ea typeface="Calibri"/>
              <a:cs typeface="Calibri"/>
              <a:sym typeface="Calibri"/>
            </a:endParaRPr>
          </a:p>
        </p:txBody>
      </p:sp>
      <p:sp>
        <p:nvSpPr>
          <p:cNvPr id="21" name="Google Shape;21;p3"/>
          <p:cNvSpPr/>
          <p:nvPr/>
        </p:nvSpPr>
        <p:spPr>
          <a:xfrm>
            <a:off x="411480" y="1664208"/>
            <a:ext cx="640080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800"/>
              <a:buFont typeface="Calibri"/>
              <a:buNone/>
            </a:pPr>
            <a:r>
              <a:rPr b="1" i="0" lang="en-US" sz="4800" u="none" cap="none" strike="noStrike">
                <a:solidFill>
                  <a:srgbClr val="FFFFFF"/>
                </a:solidFill>
                <a:latin typeface="Calibri"/>
                <a:ea typeface="Calibri"/>
                <a:cs typeface="Calibri"/>
                <a:sym typeface="Calibri"/>
              </a:rPr>
              <a:t>EconDisrupted</a:t>
            </a:r>
            <a:endParaRPr b="0" i="0" sz="4800" u="none" cap="none" strike="noStrike">
              <a:solidFill>
                <a:schemeClr val="dk1"/>
              </a:solidFill>
              <a:latin typeface="Calibri"/>
              <a:ea typeface="Calibri"/>
              <a:cs typeface="Calibri"/>
              <a:sym typeface="Calibri"/>
            </a:endParaRPr>
          </a:p>
        </p:txBody>
      </p:sp>
      <p:sp>
        <p:nvSpPr>
          <p:cNvPr id="22" name="Google Shape;22;p3"/>
          <p:cNvSpPr/>
          <p:nvPr/>
        </p:nvSpPr>
        <p:spPr>
          <a:xfrm>
            <a:off x="411480" y="2359152"/>
            <a:ext cx="5943600" cy="73152"/>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411480" y="2487168"/>
            <a:ext cx="6400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600"/>
              <a:buFont typeface="Calibri"/>
              <a:buNone/>
            </a:pPr>
            <a:r>
              <a:rPr b="0" i="0" lang="en-US" sz="1600" u="none" cap="none" strike="noStrike">
                <a:solidFill>
                  <a:srgbClr val="F5C842"/>
                </a:solidFill>
                <a:latin typeface="Calibri"/>
                <a:ea typeface="Calibri"/>
                <a:cs typeface="Calibri"/>
                <a:sym typeface="Calibri"/>
              </a:rPr>
              <a:t>Vol 1, Issue 6  ·  April 2026</a:t>
            </a:r>
            <a:endParaRPr b="0" i="0" sz="1600" u="none" cap="none" strike="noStrike">
              <a:solidFill>
                <a:schemeClr val="dk1"/>
              </a:solidFill>
              <a:latin typeface="Calibri"/>
              <a:ea typeface="Calibri"/>
              <a:cs typeface="Calibri"/>
              <a:sym typeface="Calibri"/>
            </a:endParaRPr>
          </a:p>
        </p:txBody>
      </p:sp>
      <p:sp>
        <p:nvSpPr>
          <p:cNvPr id="24" name="Google Shape;24;p3"/>
          <p:cNvSpPr/>
          <p:nvPr/>
        </p:nvSpPr>
        <p:spPr>
          <a:xfrm>
            <a:off x="411480" y="2926080"/>
            <a:ext cx="56692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ACCDD"/>
              </a:buClr>
              <a:buSzPts val="1350"/>
              <a:buFont typeface="Calibri"/>
              <a:buNone/>
            </a:pPr>
            <a:r>
              <a:rPr b="0" i="1" lang="en-US" sz="2250" u="none" cap="none" strike="noStrike">
                <a:solidFill>
                  <a:srgbClr val="AACCDD"/>
                </a:solidFill>
                <a:latin typeface="Calibri"/>
                <a:ea typeface="Calibri"/>
                <a:cs typeface="Calibri"/>
                <a:sym typeface="Calibri"/>
              </a:rPr>
              <a:t>Your monthly economics briefing for educators navigating a world in motion.</a:t>
            </a:r>
            <a:endParaRPr b="0" i="0" sz="2250" u="none" cap="none" strike="noStrike">
              <a:solidFill>
                <a:schemeClr val="dk1"/>
              </a:solidFill>
              <a:latin typeface="Calibri"/>
              <a:ea typeface="Calibri"/>
              <a:cs typeface="Calibri"/>
              <a:sym typeface="Calibri"/>
            </a:endParaRPr>
          </a:p>
        </p:txBody>
      </p:sp>
      <p:sp>
        <p:nvSpPr>
          <p:cNvPr id="25" name="Google Shape;25;p3"/>
          <p:cNvSpPr/>
          <p:nvPr/>
        </p:nvSpPr>
        <p:spPr>
          <a:xfrm>
            <a:off x="411480" y="3657600"/>
            <a:ext cx="5303520" cy="713232"/>
          </a:xfrm>
          <a:prstGeom prst="rect">
            <a:avLst/>
          </a:prstGeom>
          <a:solidFill>
            <a:srgbClr val="0D4A5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548640" y="3657600"/>
            <a:ext cx="5029200" cy="7132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1150"/>
              <a:buFont typeface="Calibri"/>
              <a:buNone/>
            </a:pPr>
            <a:r>
              <a:rPr b="1" i="0" lang="en-US" sz="1150" u="none" cap="none" strike="noStrike">
                <a:solidFill>
                  <a:srgbClr val="F5C842"/>
                </a:solidFill>
                <a:latin typeface="Calibri"/>
                <a:ea typeface="Calibri"/>
                <a:cs typeface="Calibri"/>
                <a:sym typeface="Calibri"/>
              </a:rPr>
              <a:t>THIS ISSUE: </a:t>
            </a:r>
            <a:r>
              <a:rPr b="0" i="0" lang="en-US" sz="1150" u="none" cap="none" strike="noStrike">
                <a:solidFill>
                  <a:srgbClr val="FFFFFF"/>
                </a:solidFill>
                <a:latin typeface="Calibri"/>
                <a:ea typeface="Calibri"/>
                <a:cs typeface="Calibri"/>
                <a:sym typeface="Calibri"/>
              </a:rPr>
              <a:t>Shadow of War — how Middle East conflict is reshaping global inflation, trade &amp; teaching moments</a:t>
            </a:r>
            <a:endParaRPr b="0" i="0" sz="1150" u="none" cap="none" strike="noStrike">
              <a:solidFill>
                <a:schemeClr val="dk1"/>
              </a:solidFill>
              <a:latin typeface="Calibri"/>
              <a:ea typeface="Calibri"/>
              <a:cs typeface="Calibri"/>
              <a:sym typeface="Calibri"/>
            </a:endParaRPr>
          </a:p>
        </p:txBody>
      </p:sp>
      <p:sp>
        <p:nvSpPr>
          <p:cNvPr id="27" name="Google Shape;27;p3"/>
          <p:cNvSpPr/>
          <p:nvPr/>
        </p:nvSpPr>
        <p:spPr>
          <a:xfrm>
            <a:off x="6949440" y="1188720"/>
            <a:ext cx="1920240" cy="3383280"/>
          </a:xfrm>
          <a:prstGeom prst="rect">
            <a:avLst/>
          </a:prstGeom>
          <a:solidFill>
            <a:srgbClr val="0D2D40"/>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6949440" y="1417320"/>
            <a:ext cx="192024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5C842"/>
              </a:buClr>
              <a:buSzPts val="2200"/>
              <a:buFont typeface="Calibri"/>
              <a:buNone/>
            </a:pPr>
            <a:r>
              <a:rPr b="1" i="0" lang="en-US" sz="2200" u="none" cap="none" strike="noStrike">
                <a:solidFill>
                  <a:srgbClr val="F5C842"/>
                </a:solidFill>
                <a:latin typeface="Calibri"/>
                <a:ea typeface="Calibri"/>
                <a:cs typeface="Calibri"/>
                <a:sym typeface="Calibri"/>
              </a:rPr>
              <a:t>WETC</a:t>
            </a:r>
            <a:endParaRPr b="0" i="0" sz="2200" u="none" cap="none" strike="noStrike">
              <a:solidFill>
                <a:schemeClr val="dk1"/>
              </a:solidFill>
              <a:latin typeface="Calibri"/>
              <a:ea typeface="Calibri"/>
              <a:cs typeface="Calibri"/>
              <a:sym typeface="Calibri"/>
            </a:endParaRPr>
          </a:p>
        </p:txBody>
      </p:sp>
      <p:sp>
        <p:nvSpPr>
          <p:cNvPr id="29" name="Google Shape;29;p3"/>
          <p:cNvSpPr/>
          <p:nvPr/>
        </p:nvSpPr>
        <p:spPr>
          <a:xfrm>
            <a:off x="6995160" y="1920240"/>
            <a:ext cx="182880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AACCDD"/>
              </a:buClr>
              <a:buSzPts val="900"/>
              <a:buFont typeface="Calibri"/>
              <a:buNone/>
            </a:pPr>
            <a:r>
              <a:rPr b="0" i="0" lang="en-US" sz="900" u="none" cap="none" strike="noStrike">
                <a:solidFill>
                  <a:srgbClr val="AACCDD"/>
                </a:solidFill>
                <a:latin typeface="Calibri"/>
                <a:ea typeface="Calibri"/>
                <a:cs typeface="Calibri"/>
                <a:sym typeface="Calibri"/>
              </a:rPr>
              <a:t>World Economics</a:t>
            </a:r>
            <a:endParaRPr b="0" i="0" sz="9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AACCDD"/>
              </a:buClr>
              <a:buSzPts val="900"/>
              <a:buFont typeface="Calibri"/>
              <a:buNone/>
            </a:pPr>
            <a:r>
              <a:rPr b="0" i="0" lang="en-US" sz="900" u="none" cap="none" strike="noStrike">
                <a:solidFill>
                  <a:srgbClr val="AACCDD"/>
                </a:solidFill>
                <a:latin typeface="Calibri"/>
                <a:ea typeface="Calibri"/>
                <a:cs typeface="Calibri"/>
                <a:sym typeface="Calibri"/>
              </a:rPr>
              <a:t>Teacher Collective</a:t>
            </a:r>
            <a:endParaRPr b="0" i="0" sz="900" u="none" cap="none" strike="noStrike">
              <a:solidFill>
                <a:schemeClr val="dk1"/>
              </a:solidFill>
              <a:latin typeface="Calibri"/>
              <a:ea typeface="Calibri"/>
              <a:cs typeface="Calibri"/>
              <a:sym typeface="Calibri"/>
            </a:endParaRPr>
          </a:p>
        </p:txBody>
      </p:sp>
      <p:sp>
        <p:nvSpPr>
          <p:cNvPr id="30" name="Google Shape;30;p3"/>
          <p:cNvSpPr/>
          <p:nvPr/>
        </p:nvSpPr>
        <p:spPr>
          <a:xfrm>
            <a:off x="7178040" y="2514600"/>
            <a:ext cx="1554480" cy="36576"/>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6995160" y="2606040"/>
            <a:ext cx="1828800" cy="256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5C842"/>
              </a:buClr>
              <a:buSzPts val="850"/>
              <a:buFont typeface="Calibri"/>
              <a:buNone/>
            </a:pPr>
            <a:r>
              <a:rPr b="1" i="0" lang="en-US" sz="850" u="none" cap="none" strike="noStrike">
                <a:solidFill>
                  <a:srgbClr val="F5C842"/>
                </a:solidFill>
                <a:latin typeface="Calibri"/>
                <a:ea typeface="Calibri"/>
                <a:cs typeface="Calibri"/>
                <a:sym typeface="Calibri"/>
              </a:rPr>
              <a:t>Editorial Team</a:t>
            </a:r>
            <a:endParaRPr b="0" i="0" sz="850" u="none" cap="none" strike="noStrike">
              <a:solidFill>
                <a:schemeClr val="dk1"/>
              </a:solidFill>
              <a:latin typeface="Calibri"/>
              <a:ea typeface="Calibri"/>
              <a:cs typeface="Calibri"/>
              <a:sym typeface="Calibri"/>
            </a:endParaRPr>
          </a:p>
        </p:txBody>
      </p:sp>
      <p:sp>
        <p:nvSpPr>
          <p:cNvPr id="32" name="Google Shape;32;p3"/>
          <p:cNvSpPr/>
          <p:nvPr/>
        </p:nvSpPr>
        <p:spPr>
          <a:xfrm>
            <a:off x="6995160" y="2889504"/>
            <a:ext cx="18288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50"/>
              <a:buFont typeface="Calibri"/>
              <a:buNone/>
            </a:pPr>
            <a:r>
              <a:rPr b="0" i="0" lang="en-US" sz="850" u="none" cap="none" strike="noStrike">
                <a:solidFill>
                  <a:srgbClr val="FFFFFF"/>
                </a:solidFill>
                <a:latin typeface="Calibri"/>
                <a:ea typeface="Calibri"/>
                <a:cs typeface="Calibri"/>
                <a:sym typeface="Calibri"/>
              </a:rPr>
              <a:t>Chris</a:t>
            </a:r>
            <a:endParaRPr b="0" i="0" sz="850" u="none" cap="none" strike="noStrike">
              <a:solidFill>
                <a:schemeClr val="dk1"/>
              </a:solidFill>
              <a:latin typeface="Calibri"/>
              <a:ea typeface="Calibri"/>
              <a:cs typeface="Calibri"/>
              <a:sym typeface="Calibri"/>
            </a:endParaRPr>
          </a:p>
        </p:txBody>
      </p:sp>
      <p:sp>
        <p:nvSpPr>
          <p:cNvPr id="33" name="Google Shape;33;p3"/>
          <p:cNvSpPr/>
          <p:nvPr/>
        </p:nvSpPr>
        <p:spPr>
          <a:xfrm>
            <a:off x="6995160" y="3127248"/>
            <a:ext cx="18288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50"/>
              <a:buFont typeface="Calibri"/>
              <a:buNone/>
            </a:pPr>
            <a:r>
              <a:rPr b="0" i="0" lang="en-US" sz="850" u="none" cap="none" strike="noStrike">
                <a:solidFill>
                  <a:srgbClr val="FFFFFF"/>
                </a:solidFill>
                <a:latin typeface="Calibri"/>
                <a:ea typeface="Calibri"/>
                <a:cs typeface="Calibri"/>
                <a:sym typeface="Calibri"/>
              </a:rPr>
              <a:t>Lilly</a:t>
            </a:r>
            <a:endParaRPr b="0" i="0" sz="850" u="none" cap="none" strike="noStrike">
              <a:solidFill>
                <a:schemeClr val="dk1"/>
              </a:solidFill>
              <a:latin typeface="Calibri"/>
              <a:ea typeface="Calibri"/>
              <a:cs typeface="Calibri"/>
              <a:sym typeface="Calibri"/>
            </a:endParaRPr>
          </a:p>
        </p:txBody>
      </p:sp>
      <p:sp>
        <p:nvSpPr>
          <p:cNvPr id="34" name="Google Shape;34;p3"/>
          <p:cNvSpPr/>
          <p:nvPr/>
        </p:nvSpPr>
        <p:spPr>
          <a:xfrm>
            <a:off x="6995160" y="3364992"/>
            <a:ext cx="18288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50"/>
              <a:buFont typeface="Calibri"/>
              <a:buNone/>
            </a:pPr>
            <a:r>
              <a:rPr b="0" i="0" lang="en-US" sz="850" u="none" cap="none" strike="noStrike">
                <a:solidFill>
                  <a:srgbClr val="FFFFFF"/>
                </a:solidFill>
                <a:latin typeface="Calibri"/>
                <a:ea typeface="Calibri"/>
                <a:cs typeface="Calibri"/>
                <a:sym typeface="Calibri"/>
              </a:rPr>
              <a:t>Dr Pawan</a:t>
            </a:r>
            <a:endParaRPr b="0" i="0" sz="850" u="none" cap="none" strike="noStrike">
              <a:solidFill>
                <a:schemeClr val="dk1"/>
              </a:solidFill>
              <a:latin typeface="Calibri"/>
              <a:ea typeface="Calibri"/>
              <a:cs typeface="Calibri"/>
              <a:sym typeface="Calibri"/>
            </a:endParaRPr>
          </a:p>
        </p:txBody>
      </p:sp>
      <p:sp>
        <p:nvSpPr>
          <p:cNvPr id="35" name="Google Shape;35;p3"/>
          <p:cNvSpPr/>
          <p:nvPr/>
        </p:nvSpPr>
        <p:spPr>
          <a:xfrm>
            <a:off x="6995160" y="3602736"/>
            <a:ext cx="18288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50"/>
              <a:buFont typeface="Calibri"/>
              <a:buNone/>
            </a:pPr>
            <a:r>
              <a:rPr b="0" i="0" lang="en-US" sz="850" u="none" cap="none" strike="noStrike">
                <a:solidFill>
                  <a:srgbClr val="FFFFFF"/>
                </a:solidFill>
                <a:latin typeface="Calibri"/>
                <a:ea typeface="Calibri"/>
                <a:cs typeface="Calibri"/>
                <a:sym typeface="Calibri"/>
              </a:rPr>
              <a:t>Peter</a:t>
            </a:r>
            <a:endParaRPr b="0" i="0" sz="850" u="none" cap="none" strike="noStrike">
              <a:solidFill>
                <a:schemeClr val="dk1"/>
              </a:solidFill>
              <a:latin typeface="Calibri"/>
              <a:ea typeface="Calibri"/>
              <a:cs typeface="Calibri"/>
              <a:sym typeface="Calibri"/>
            </a:endParaRPr>
          </a:p>
        </p:txBody>
      </p:sp>
      <p:sp>
        <p:nvSpPr>
          <p:cNvPr id="36" name="Google Shape;36;p3"/>
          <p:cNvSpPr/>
          <p:nvPr/>
        </p:nvSpPr>
        <p:spPr>
          <a:xfrm>
            <a:off x="6995160" y="3840480"/>
            <a:ext cx="18288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50"/>
              <a:buFont typeface="Calibri"/>
              <a:buNone/>
            </a:pPr>
            <a:r>
              <a:rPr b="0" i="0" lang="en-US" sz="850" u="none" cap="none" strike="noStrike">
                <a:solidFill>
                  <a:srgbClr val="FFFFFF"/>
                </a:solidFill>
                <a:latin typeface="Calibri"/>
                <a:ea typeface="Calibri"/>
                <a:cs typeface="Calibri"/>
                <a:sym typeface="Calibri"/>
              </a:rPr>
              <a:t>Atul Agrawal</a:t>
            </a:r>
            <a:endParaRPr b="0" i="0" sz="850" u="none" cap="none" strike="noStrike">
              <a:solidFill>
                <a:schemeClr val="dk1"/>
              </a:solidFill>
              <a:latin typeface="Calibri"/>
              <a:ea typeface="Calibri"/>
              <a:cs typeface="Calibri"/>
              <a:sym typeface="Calibri"/>
            </a:endParaRPr>
          </a:p>
        </p:txBody>
      </p:sp>
      <p:sp>
        <p:nvSpPr>
          <p:cNvPr id="37" name="Google Shape;37;p3"/>
          <p:cNvSpPr/>
          <p:nvPr/>
        </p:nvSpPr>
        <p:spPr>
          <a:xfrm>
            <a:off x="6995160" y="4078224"/>
            <a:ext cx="18288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50"/>
              <a:buFont typeface="Calibri"/>
              <a:buNone/>
            </a:pPr>
            <a:r>
              <a:rPr b="0" i="0" lang="en-US" sz="850" u="none" cap="none" strike="noStrike">
                <a:solidFill>
                  <a:srgbClr val="FFFFFF"/>
                </a:solidFill>
                <a:latin typeface="Calibri"/>
                <a:ea typeface="Calibri"/>
                <a:cs typeface="Calibri"/>
                <a:sym typeface="Calibri"/>
              </a:rPr>
              <a:t>David</a:t>
            </a:r>
            <a:endParaRPr b="0" i="0" sz="850" u="none" cap="none" strike="noStrike">
              <a:solidFill>
                <a:schemeClr val="dk1"/>
              </a:solidFill>
              <a:latin typeface="Calibri"/>
              <a:ea typeface="Calibri"/>
              <a:cs typeface="Calibri"/>
              <a:sym typeface="Calibri"/>
            </a:endParaRPr>
          </a:p>
        </p:txBody>
      </p:sp>
      <p:sp>
        <p:nvSpPr>
          <p:cNvPr id="38" name="Google Shape;38;p3"/>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COVER</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2E4A"/>
        </a:solidFill>
      </p:bgPr>
    </p:bg>
    <p:spTree>
      <p:nvGrpSpPr>
        <p:cNvPr id="44" name="Shape 44"/>
        <p:cNvGrpSpPr/>
        <p:nvPr/>
      </p:nvGrpSpPr>
      <p:grpSpPr>
        <a:xfrm>
          <a:off x="0" y="0"/>
          <a:ext cx="0" cy="0"/>
          <a:chOff x="0" y="0"/>
          <a:chExt cx="0" cy="0"/>
        </a:xfrm>
      </p:grpSpPr>
      <p:sp>
        <p:nvSpPr>
          <p:cNvPr id="45" name="Google Shape;45;p4"/>
          <p:cNvSpPr/>
          <p:nvPr/>
        </p:nvSpPr>
        <p:spPr>
          <a:xfrm>
            <a:off x="-502920" y="-502920"/>
            <a:ext cx="2011680" cy="2011680"/>
          </a:xfrm>
          <a:prstGeom prst="arc">
            <a:avLst>
              <a:gd fmla="val 16200000" name="adj1"/>
              <a:gd fmla="val 0" name="adj2"/>
            </a:avLst>
          </a:prstGeom>
          <a:solidFill>
            <a:srgbClr val="F5C842">
              <a:alpha val="74902"/>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p:nvPr/>
        </p:nvSpPr>
        <p:spPr>
          <a:xfrm>
            <a:off x="-777240" y="-777240"/>
            <a:ext cx="2651760" cy="2651760"/>
          </a:xfrm>
          <a:prstGeom prst="arc">
            <a:avLst>
              <a:gd fmla="val 16200000" name="adj1"/>
              <a:gd fmla="val 0" name="adj2"/>
            </a:avLst>
          </a:prstGeom>
          <a:solidFill>
            <a:srgbClr val="1B8A8A">
              <a:alpha val="40000"/>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411480" y="292608"/>
            <a:ext cx="1705356" cy="256032"/>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411480" y="283464"/>
            <a:ext cx="1705356"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800"/>
              <a:buFont typeface="Calibri"/>
              <a:buNone/>
            </a:pPr>
            <a:r>
              <a:rPr b="1" i="0" lang="en-US" sz="800" u="none" cap="none" strike="noStrike">
                <a:solidFill>
                  <a:srgbClr val="1A2E4A"/>
                </a:solidFill>
                <a:latin typeface="Calibri"/>
                <a:ea typeface="Calibri"/>
                <a:cs typeface="Calibri"/>
                <a:sym typeface="Calibri"/>
              </a:rPr>
              <a:t>OPENING PROVOCATION</a:t>
            </a:r>
            <a:endParaRPr b="0" i="0" sz="800" u="none" cap="none" strike="noStrike">
              <a:solidFill>
                <a:schemeClr val="dk1"/>
              </a:solidFill>
              <a:latin typeface="Calibri"/>
              <a:ea typeface="Calibri"/>
              <a:cs typeface="Calibri"/>
              <a:sym typeface="Calibri"/>
            </a:endParaRPr>
          </a:p>
        </p:txBody>
      </p:sp>
      <p:sp>
        <p:nvSpPr>
          <p:cNvPr id="49" name="Google Shape;49;p4"/>
          <p:cNvSpPr/>
          <p:nvPr/>
        </p:nvSpPr>
        <p:spPr>
          <a:xfrm>
            <a:off x="411480" y="658368"/>
            <a:ext cx="777240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If war raises oil prices,</a:t>
            </a:r>
            <a:endParaRPr b="0" i="0" sz="3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3600"/>
              <a:buFont typeface="Calibri"/>
              <a:buNone/>
            </a:pPr>
            <a:r>
              <a:rPr b="1" i="0" lang="en-US" sz="3600" u="none" cap="none" strike="noStrike">
                <a:solidFill>
                  <a:srgbClr val="FFFFFF"/>
                </a:solidFill>
                <a:latin typeface="Calibri"/>
                <a:ea typeface="Calibri"/>
                <a:cs typeface="Calibri"/>
                <a:sym typeface="Calibri"/>
              </a:rPr>
              <a:t>who really pays?</a:t>
            </a:r>
            <a:endParaRPr b="0" i="0" sz="3600" u="none" cap="none" strike="noStrike">
              <a:solidFill>
                <a:schemeClr val="dk1"/>
              </a:solidFill>
              <a:latin typeface="Calibri"/>
              <a:ea typeface="Calibri"/>
              <a:cs typeface="Calibri"/>
              <a:sym typeface="Calibri"/>
            </a:endParaRPr>
          </a:p>
        </p:txBody>
      </p:sp>
      <p:sp>
        <p:nvSpPr>
          <p:cNvPr id="50" name="Google Shape;50;p4"/>
          <p:cNvSpPr/>
          <p:nvPr/>
        </p:nvSpPr>
        <p:spPr>
          <a:xfrm>
            <a:off x="411480" y="2267712"/>
            <a:ext cx="8321040" cy="54864"/>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411480" y="2468880"/>
            <a:ext cx="2697480" cy="210312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502920" y="2542032"/>
            <a:ext cx="5486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53" name="Google Shape;53;p4"/>
          <p:cNvSpPr/>
          <p:nvPr/>
        </p:nvSpPr>
        <p:spPr>
          <a:xfrm>
            <a:off x="502920" y="2971800"/>
            <a:ext cx="24688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250"/>
              <a:buFont typeface="Calibri"/>
              <a:buNone/>
            </a:pPr>
            <a:r>
              <a:rPr b="1" i="0" lang="en-US" sz="1250" u="none" cap="none" strike="noStrike">
                <a:solidFill>
                  <a:srgbClr val="F5C842"/>
                </a:solidFill>
                <a:latin typeface="Calibri"/>
                <a:ea typeface="Calibri"/>
                <a:cs typeface="Calibri"/>
                <a:sym typeface="Calibri"/>
              </a:rPr>
              <a:t>Supply Shock</a:t>
            </a:r>
            <a:endParaRPr b="0" i="0" sz="1250" u="none" cap="none" strike="noStrike">
              <a:solidFill>
                <a:schemeClr val="dk1"/>
              </a:solidFill>
              <a:latin typeface="Calibri"/>
              <a:ea typeface="Calibri"/>
              <a:cs typeface="Calibri"/>
              <a:sym typeface="Calibri"/>
            </a:endParaRPr>
          </a:p>
        </p:txBody>
      </p:sp>
      <p:sp>
        <p:nvSpPr>
          <p:cNvPr id="54" name="Google Shape;54;p4"/>
          <p:cNvSpPr/>
          <p:nvPr/>
        </p:nvSpPr>
        <p:spPr>
          <a:xfrm>
            <a:off x="502920" y="3310128"/>
            <a:ext cx="251460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950"/>
              <a:buFont typeface="Calibri"/>
              <a:buNone/>
            </a:pPr>
            <a:r>
              <a:rPr b="0" i="0" lang="en-US" sz="950" u="none" cap="none" strike="noStrike">
                <a:solidFill>
                  <a:srgbClr val="CCDDEE"/>
                </a:solidFill>
                <a:latin typeface="Calibri"/>
                <a:ea typeface="Calibri"/>
                <a:cs typeface="Calibri"/>
                <a:sym typeface="Calibri"/>
              </a:rPr>
              <a:t>The Middle East conflict has pushed Brent crude above $95/barrel. UNCTAD warns of compounding inflation especially for energy-importing developing economies.</a:t>
            </a:r>
            <a:endParaRPr b="0" i="0" sz="950" u="none" cap="none" strike="noStrike">
              <a:solidFill>
                <a:schemeClr val="dk1"/>
              </a:solidFill>
              <a:latin typeface="Calibri"/>
              <a:ea typeface="Calibri"/>
              <a:cs typeface="Calibri"/>
              <a:sym typeface="Calibri"/>
            </a:endParaRPr>
          </a:p>
        </p:txBody>
      </p:sp>
      <p:sp>
        <p:nvSpPr>
          <p:cNvPr id="55" name="Google Shape;55;p4"/>
          <p:cNvSpPr/>
          <p:nvPr/>
        </p:nvSpPr>
        <p:spPr>
          <a:xfrm>
            <a:off x="3264408" y="2468880"/>
            <a:ext cx="2697480" cy="210312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3355848" y="2542032"/>
            <a:ext cx="5486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57" name="Google Shape;57;p4"/>
          <p:cNvSpPr/>
          <p:nvPr/>
        </p:nvSpPr>
        <p:spPr>
          <a:xfrm>
            <a:off x="3355848" y="2971800"/>
            <a:ext cx="24688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250"/>
              <a:buFont typeface="Calibri"/>
              <a:buNone/>
            </a:pPr>
            <a:r>
              <a:rPr b="1" i="0" lang="en-US" sz="1250" u="none" cap="none" strike="noStrike">
                <a:solidFill>
                  <a:srgbClr val="F5C842"/>
                </a:solidFill>
                <a:latin typeface="Calibri"/>
                <a:ea typeface="Calibri"/>
                <a:cs typeface="Calibri"/>
                <a:sym typeface="Calibri"/>
              </a:rPr>
              <a:t>Distributional Impact</a:t>
            </a:r>
            <a:endParaRPr b="0" i="0" sz="1250" u="none" cap="none" strike="noStrike">
              <a:solidFill>
                <a:schemeClr val="dk1"/>
              </a:solidFill>
              <a:latin typeface="Calibri"/>
              <a:ea typeface="Calibri"/>
              <a:cs typeface="Calibri"/>
              <a:sym typeface="Calibri"/>
            </a:endParaRPr>
          </a:p>
        </p:txBody>
      </p:sp>
      <p:sp>
        <p:nvSpPr>
          <p:cNvPr id="58" name="Google Shape;58;p4"/>
          <p:cNvSpPr/>
          <p:nvPr/>
        </p:nvSpPr>
        <p:spPr>
          <a:xfrm>
            <a:off x="3355848" y="3310128"/>
            <a:ext cx="251460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950"/>
              <a:buFont typeface="Calibri"/>
              <a:buNone/>
            </a:pPr>
            <a:r>
              <a:rPr b="0" i="0" lang="en-US" sz="950" u="none" cap="none" strike="noStrike">
                <a:solidFill>
                  <a:srgbClr val="CCDDEE"/>
                </a:solidFill>
                <a:latin typeface="Calibri"/>
                <a:ea typeface="Calibri"/>
                <a:cs typeface="Calibri"/>
                <a:sym typeface="Calibri"/>
              </a:rPr>
              <a:t>Low-income households spend a higher share of income on energy &amp; food. A supply shock is not just an economic event — it's a distributive one.</a:t>
            </a:r>
            <a:endParaRPr b="0" i="0" sz="950" u="none" cap="none" strike="noStrike">
              <a:solidFill>
                <a:schemeClr val="dk1"/>
              </a:solidFill>
              <a:latin typeface="Calibri"/>
              <a:ea typeface="Calibri"/>
              <a:cs typeface="Calibri"/>
              <a:sym typeface="Calibri"/>
            </a:endParaRPr>
          </a:p>
        </p:txBody>
      </p:sp>
      <p:sp>
        <p:nvSpPr>
          <p:cNvPr id="59" name="Google Shape;59;p4"/>
          <p:cNvSpPr/>
          <p:nvPr/>
        </p:nvSpPr>
        <p:spPr>
          <a:xfrm>
            <a:off x="6117336" y="2468880"/>
            <a:ext cx="2697480" cy="210312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a:off x="6208776" y="2542032"/>
            <a:ext cx="54864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61" name="Google Shape;61;p4"/>
          <p:cNvSpPr/>
          <p:nvPr/>
        </p:nvSpPr>
        <p:spPr>
          <a:xfrm>
            <a:off x="6208776" y="2971800"/>
            <a:ext cx="24688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250"/>
              <a:buFont typeface="Calibri"/>
              <a:buNone/>
            </a:pPr>
            <a:r>
              <a:rPr b="1" i="0" lang="en-US" sz="1250" u="none" cap="none" strike="noStrike">
                <a:solidFill>
                  <a:srgbClr val="F5C842"/>
                </a:solidFill>
                <a:latin typeface="Calibri"/>
                <a:ea typeface="Calibri"/>
                <a:cs typeface="Calibri"/>
                <a:sym typeface="Calibri"/>
              </a:rPr>
              <a:t>Teaching Moment</a:t>
            </a:r>
            <a:endParaRPr b="0" i="0" sz="1250" u="none" cap="none" strike="noStrike">
              <a:solidFill>
                <a:schemeClr val="dk1"/>
              </a:solidFill>
              <a:latin typeface="Calibri"/>
              <a:ea typeface="Calibri"/>
              <a:cs typeface="Calibri"/>
              <a:sym typeface="Calibri"/>
            </a:endParaRPr>
          </a:p>
        </p:txBody>
      </p:sp>
      <p:sp>
        <p:nvSpPr>
          <p:cNvPr id="62" name="Google Shape;62;p4"/>
          <p:cNvSpPr/>
          <p:nvPr/>
        </p:nvSpPr>
        <p:spPr>
          <a:xfrm>
            <a:off x="6208776" y="3310128"/>
            <a:ext cx="251460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950"/>
              <a:buFont typeface="Calibri"/>
              <a:buNone/>
            </a:pPr>
            <a:r>
              <a:rPr b="0" i="0" lang="en-US" sz="950" u="none" cap="none" strike="noStrike">
                <a:solidFill>
                  <a:srgbClr val="CCDDEE"/>
                </a:solidFill>
                <a:latin typeface="Calibri"/>
                <a:ea typeface="Calibri"/>
                <a:cs typeface="Calibri"/>
                <a:sym typeface="Calibri"/>
              </a:rPr>
              <a:t>Ask students: Who bears the cost of a negative supply shock? Use the incidence framework — consumers, workers, or firms?</a:t>
            </a:r>
            <a:endParaRPr b="0" i="0" sz="950" u="none" cap="none" strike="noStrike">
              <a:solidFill>
                <a:schemeClr val="dk1"/>
              </a:solidFill>
              <a:latin typeface="Calibri"/>
              <a:ea typeface="Calibri"/>
              <a:cs typeface="Calibri"/>
              <a:sym typeface="Calibri"/>
            </a:endParaRPr>
          </a:p>
        </p:txBody>
      </p:sp>
      <p:sp>
        <p:nvSpPr>
          <p:cNvPr id="63" name="Google Shape;63;p4"/>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PROVOCATION</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F3F7"/>
        </a:solidFill>
      </p:bgPr>
    </p:bg>
    <p:spTree>
      <p:nvGrpSpPr>
        <p:cNvPr id="69" name="Shape 69"/>
        <p:cNvGrpSpPr/>
        <p:nvPr/>
      </p:nvGrpSpPr>
      <p:grpSpPr>
        <a:xfrm>
          <a:off x="0" y="0"/>
          <a:ext cx="0" cy="0"/>
          <a:chOff x="0" y="0"/>
          <a:chExt cx="0" cy="0"/>
        </a:xfrm>
      </p:grpSpPr>
      <p:sp>
        <p:nvSpPr>
          <p:cNvPr id="70" name="Google Shape;70;p5"/>
          <p:cNvSpPr/>
          <p:nvPr/>
        </p:nvSpPr>
        <p:spPr>
          <a:xfrm>
            <a:off x="411480" y="256032"/>
            <a:ext cx="1394460" cy="25603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5"/>
          <p:cNvSpPr/>
          <p:nvPr/>
        </p:nvSpPr>
        <p:spPr>
          <a:xfrm>
            <a:off x="411480" y="246888"/>
            <a:ext cx="1394460"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00"/>
              <a:buFont typeface="Calibri"/>
              <a:buNone/>
            </a:pPr>
            <a:r>
              <a:rPr b="1" i="0" lang="en-US" sz="800" u="none" cap="none" strike="noStrike">
                <a:solidFill>
                  <a:srgbClr val="FFFFFF"/>
                </a:solidFill>
                <a:latin typeface="Calibri"/>
                <a:ea typeface="Calibri"/>
                <a:cs typeface="Calibri"/>
                <a:sym typeface="Calibri"/>
              </a:rPr>
              <a:t>FEATURE ARTICLE</a:t>
            </a:r>
            <a:endParaRPr b="0" i="0" sz="800" u="none" cap="none" strike="noStrike">
              <a:solidFill>
                <a:schemeClr val="dk1"/>
              </a:solidFill>
              <a:latin typeface="Calibri"/>
              <a:ea typeface="Calibri"/>
              <a:cs typeface="Calibri"/>
              <a:sym typeface="Calibri"/>
            </a:endParaRPr>
          </a:p>
        </p:txBody>
      </p:sp>
      <p:sp>
        <p:nvSpPr>
          <p:cNvPr id="72" name="Google Shape;72;p5"/>
          <p:cNvSpPr/>
          <p:nvPr/>
        </p:nvSpPr>
        <p:spPr>
          <a:xfrm>
            <a:off x="411480" y="566928"/>
            <a:ext cx="83210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2800"/>
              <a:buFont typeface="Calibri"/>
              <a:buNone/>
            </a:pPr>
            <a:r>
              <a:rPr b="1" i="0" lang="en-US" sz="2800" u="none" cap="none" strike="noStrike">
                <a:solidFill>
                  <a:srgbClr val="1A2E4A"/>
                </a:solidFill>
                <a:latin typeface="Calibri"/>
                <a:ea typeface="Calibri"/>
                <a:cs typeface="Calibri"/>
                <a:sym typeface="Calibri"/>
              </a:rPr>
              <a:t>Global Economy in the Shadow of War</a:t>
            </a:r>
            <a:endParaRPr b="0" i="0" sz="2800" u="none" cap="none" strike="noStrike">
              <a:solidFill>
                <a:schemeClr val="dk1"/>
              </a:solidFill>
              <a:latin typeface="Calibri"/>
              <a:ea typeface="Calibri"/>
              <a:cs typeface="Calibri"/>
              <a:sym typeface="Calibri"/>
            </a:endParaRPr>
          </a:p>
        </p:txBody>
      </p:sp>
      <p:sp>
        <p:nvSpPr>
          <p:cNvPr id="73" name="Google Shape;73;p5"/>
          <p:cNvSpPr/>
          <p:nvPr/>
        </p:nvSpPr>
        <p:spPr>
          <a:xfrm>
            <a:off x="411480" y="1325880"/>
            <a:ext cx="8321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8A8A"/>
              </a:buClr>
              <a:buSzPts val="1100"/>
              <a:buFont typeface="Calibri"/>
              <a:buNone/>
            </a:pPr>
            <a:r>
              <a:rPr b="0" i="1" lang="en-US" sz="1100" u="none" cap="none" strike="noStrike">
                <a:solidFill>
                  <a:srgbClr val="1B8A8A"/>
                </a:solidFill>
                <a:latin typeface="Calibri"/>
                <a:ea typeface="Calibri"/>
                <a:cs typeface="Calibri"/>
                <a:sym typeface="Calibri"/>
              </a:rPr>
              <a:t>IMF World Economic Outlook · April 2026</a:t>
            </a:r>
            <a:endParaRPr b="0" i="0" sz="1100" u="none" cap="none" strike="noStrike">
              <a:solidFill>
                <a:schemeClr val="dk1"/>
              </a:solidFill>
              <a:latin typeface="Calibri"/>
              <a:ea typeface="Calibri"/>
              <a:cs typeface="Calibri"/>
              <a:sym typeface="Calibri"/>
            </a:endParaRPr>
          </a:p>
        </p:txBody>
      </p:sp>
      <p:sp>
        <p:nvSpPr>
          <p:cNvPr id="74" name="Google Shape;74;p5"/>
          <p:cNvSpPr/>
          <p:nvPr/>
        </p:nvSpPr>
        <p:spPr>
          <a:xfrm>
            <a:off x="411480" y="1691640"/>
            <a:ext cx="438912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0" i="0" lang="en-US" sz="1100" u="none" cap="none" strike="noStrike">
                <a:solidFill>
                  <a:srgbClr val="1A2E4A"/>
                </a:solidFill>
                <a:latin typeface="Calibri"/>
                <a:ea typeface="Calibri"/>
                <a:cs typeface="Calibri"/>
                <a:sym typeface="Calibri"/>
              </a:rPr>
              <a:t>The outbreak of conflict in the Middle East has injected fresh volatility into an already fragile global economy. The IMF's April 2026 World Economic Outlook projects global growth slowing to 3.1% in 2026 — well below pre-pandemic averages — with risks decisively on the downside.</a:t>
            </a:r>
            <a:endParaRPr b="0" i="0" sz="1100" u="none" cap="none" strike="noStrike">
              <a:solidFill>
                <a:schemeClr val="dk1"/>
              </a:solidFill>
              <a:latin typeface="Calibri"/>
              <a:ea typeface="Calibri"/>
              <a:cs typeface="Calibri"/>
              <a:sym typeface="Calibri"/>
            </a:endParaRPr>
          </a:p>
        </p:txBody>
      </p:sp>
      <p:sp>
        <p:nvSpPr>
          <p:cNvPr id="75" name="Google Shape;75;p5"/>
          <p:cNvSpPr/>
          <p:nvPr/>
        </p:nvSpPr>
        <p:spPr>
          <a:xfrm>
            <a:off x="411480" y="2788920"/>
            <a:ext cx="438912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0" i="0" lang="en-US" sz="1100" u="none" cap="none" strike="noStrike">
                <a:solidFill>
                  <a:srgbClr val="1A2E4A"/>
                </a:solidFill>
                <a:latin typeface="Calibri"/>
                <a:ea typeface="Calibri"/>
                <a:cs typeface="Calibri"/>
                <a:sym typeface="Calibri"/>
              </a:rPr>
              <a:t>Rising commodity prices, tighter financial conditions, and firmer inflation expectations are the triple headwinds. Developing economies — especially energy importers — face the sharpest squeeze.</a:t>
            </a:r>
            <a:endParaRPr b="0" i="0" sz="1100" u="none" cap="none" strike="noStrike">
              <a:solidFill>
                <a:schemeClr val="dk1"/>
              </a:solidFill>
              <a:latin typeface="Calibri"/>
              <a:ea typeface="Calibri"/>
              <a:cs typeface="Calibri"/>
              <a:sym typeface="Calibri"/>
            </a:endParaRPr>
          </a:p>
        </p:txBody>
      </p:sp>
      <p:sp>
        <p:nvSpPr>
          <p:cNvPr id="76" name="Google Shape;76;p5"/>
          <p:cNvSpPr/>
          <p:nvPr/>
        </p:nvSpPr>
        <p:spPr>
          <a:xfrm>
            <a:off x="5074920" y="1664208"/>
            <a:ext cx="45720" cy="2743200"/>
          </a:xfrm>
          <a:prstGeom prst="rect">
            <a:avLst/>
          </a:prstGeom>
          <a:solidFill>
            <a:srgbClr val="CCCCCC"/>
          </a:solidFill>
          <a:ln cap="flat" cmpd="sng" w="12700">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5"/>
          <p:cNvSpPr/>
          <p:nvPr/>
        </p:nvSpPr>
        <p:spPr>
          <a:xfrm>
            <a:off x="5303520" y="1719072"/>
            <a:ext cx="3474720" cy="8412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a:off x="5303520" y="1719072"/>
            <a:ext cx="64008" cy="841248"/>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a:off x="5486400" y="1764792"/>
            <a:ext cx="11887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2600"/>
              <a:buFont typeface="Calibri"/>
              <a:buNone/>
            </a:pPr>
            <a:r>
              <a:rPr b="1" i="0" lang="en-US" sz="2600" u="none" cap="none" strike="noStrike">
                <a:solidFill>
                  <a:srgbClr val="1A2E4A"/>
                </a:solidFill>
                <a:latin typeface="Calibri"/>
                <a:ea typeface="Calibri"/>
                <a:cs typeface="Calibri"/>
                <a:sym typeface="Calibri"/>
              </a:rPr>
              <a:t>3.1%</a:t>
            </a:r>
            <a:endParaRPr b="0" i="0" sz="2600" u="none" cap="none" strike="noStrike">
              <a:solidFill>
                <a:schemeClr val="dk1"/>
              </a:solidFill>
              <a:latin typeface="Calibri"/>
              <a:ea typeface="Calibri"/>
              <a:cs typeface="Calibri"/>
              <a:sym typeface="Calibri"/>
            </a:endParaRPr>
          </a:p>
        </p:txBody>
      </p:sp>
      <p:sp>
        <p:nvSpPr>
          <p:cNvPr id="80" name="Google Shape;80;p5"/>
          <p:cNvSpPr/>
          <p:nvPr/>
        </p:nvSpPr>
        <p:spPr>
          <a:xfrm>
            <a:off x="6720840" y="1773936"/>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950"/>
              <a:buFont typeface="Calibri"/>
              <a:buNone/>
            </a:pPr>
            <a:r>
              <a:rPr b="1" i="0" lang="en-US" sz="950" u="none" cap="none" strike="noStrike">
                <a:solidFill>
                  <a:srgbClr val="1A2E4A"/>
                </a:solidFill>
                <a:latin typeface="Calibri"/>
                <a:ea typeface="Calibri"/>
                <a:cs typeface="Calibri"/>
                <a:sym typeface="Calibri"/>
              </a:rPr>
              <a:t>Global growth forecast 2026</a:t>
            </a:r>
            <a:endParaRPr b="0" i="0" sz="950" u="none" cap="none" strike="noStrike">
              <a:solidFill>
                <a:schemeClr val="dk1"/>
              </a:solidFill>
              <a:latin typeface="Calibri"/>
              <a:ea typeface="Calibri"/>
              <a:cs typeface="Calibri"/>
              <a:sym typeface="Calibri"/>
            </a:endParaRPr>
          </a:p>
        </p:txBody>
      </p:sp>
      <p:sp>
        <p:nvSpPr>
          <p:cNvPr id="81" name="Google Shape;81;p5"/>
          <p:cNvSpPr/>
          <p:nvPr/>
        </p:nvSpPr>
        <p:spPr>
          <a:xfrm>
            <a:off x="6720840" y="2066544"/>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850"/>
              <a:buFont typeface="Calibri"/>
              <a:buNone/>
            </a:pPr>
            <a:r>
              <a:rPr b="0" i="1" lang="en-US" sz="850" u="none" cap="none" strike="noStrike">
                <a:solidFill>
                  <a:srgbClr val="4A6078"/>
                </a:solidFill>
                <a:latin typeface="Calibri"/>
                <a:ea typeface="Calibri"/>
                <a:cs typeface="Calibri"/>
                <a:sym typeface="Calibri"/>
              </a:rPr>
              <a:t>↓ from 3.4% (Jan 2026 WEO)</a:t>
            </a:r>
            <a:endParaRPr b="0" i="0" sz="850" u="none" cap="none" strike="noStrike">
              <a:solidFill>
                <a:schemeClr val="dk1"/>
              </a:solidFill>
              <a:latin typeface="Calibri"/>
              <a:ea typeface="Calibri"/>
              <a:cs typeface="Calibri"/>
              <a:sym typeface="Calibri"/>
            </a:endParaRPr>
          </a:p>
        </p:txBody>
      </p:sp>
      <p:sp>
        <p:nvSpPr>
          <p:cNvPr id="82" name="Google Shape;82;p5"/>
          <p:cNvSpPr/>
          <p:nvPr/>
        </p:nvSpPr>
        <p:spPr>
          <a:xfrm>
            <a:off x="5303520" y="2697480"/>
            <a:ext cx="3474720" cy="8412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5303520" y="2697480"/>
            <a:ext cx="64008" cy="841248"/>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5486400" y="2743200"/>
            <a:ext cx="11887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2600"/>
              <a:buFont typeface="Calibri"/>
              <a:buNone/>
            </a:pPr>
            <a:r>
              <a:rPr b="1" i="0" lang="en-US" sz="2600" u="none" cap="none" strike="noStrike">
                <a:solidFill>
                  <a:srgbClr val="1A2E4A"/>
                </a:solidFill>
                <a:latin typeface="Calibri"/>
                <a:ea typeface="Calibri"/>
                <a:cs typeface="Calibri"/>
                <a:sym typeface="Calibri"/>
              </a:rPr>
              <a:t>$95+</a:t>
            </a:r>
            <a:endParaRPr b="0" i="0" sz="2600" u="none" cap="none" strike="noStrike">
              <a:solidFill>
                <a:schemeClr val="dk1"/>
              </a:solidFill>
              <a:latin typeface="Calibri"/>
              <a:ea typeface="Calibri"/>
              <a:cs typeface="Calibri"/>
              <a:sym typeface="Calibri"/>
            </a:endParaRPr>
          </a:p>
        </p:txBody>
      </p:sp>
      <p:sp>
        <p:nvSpPr>
          <p:cNvPr id="85" name="Google Shape;85;p5"/>
          <p:cNvSpPr/>
          <p:nvPr/>
        </p:nvSpPr>
        <p:spPr>
          <a:xfrm>
            <a:off x="6720840" y="2752344"/>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950"/>
              <a:buFont typeface="Calibri"/>
              <a:buNone/>
            </a:pPr>
            <a:r>
              <a:rPr b="1" i="0" lang="en-US" sz="950" u="none" cap="none" strike="noStrike">
                <a:solidFill>
                  <a:srgbClr val="1A2E4A"/>
                </a:solidFill>
                <a:latin typeface="Calibri"/>
                <a:ea typeface="Calibri"/>
                <a:cs typeface="Calibri"/>
                <a:sym typeface="Calibri"/>
              </a:rPr>
              <a:t>Brent crude per barrel</a:t>
            </a:r>
            <a:endParaRPr b="0" i="0" sz="950" u="none" cap="none" strike="noStrike">
              <a:solidFill>
                <a:schemeClr val="dk1"/>
              </a:solidFill>
              <a:latin typeface="Calibri"/>
              <a:ea typeface="Calibri"/>
              <a:cs typeface="Calibri"/>
              <a:sym typeface="Calibri"/>
            </a:endParaRPr>
          </a:p>
        </p:txBody>
      </p:sp>
      <p:sp>
        <p:nvSpPr>
          <p:cNvPr id="86" name="Google Shape;86;p5"/>
          <p:cNvSpPr/>
          <p:nvPr/>
        </p:nvSpPr>
        <p:spPr>
          <a:xfrm>
            <a:off x="6720840" y="3044952"/>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850"/>
              <a:buFont typeface="Calibri"/>
              <a:buNone/>
            </a:pPr>
            <a:r>
              <a:rPr b="0" i="1" lang="en-US" sz="850" u="none" cap="none" strike="noStrike">
                <a:solidFill>
                  <a:srgbClr val="4A6078"/>
                </a:solidFill>
                <a:latin typeface="Calibri"/>
                <a:ea typeface="Calibri"/>
                <a:cs typeface="Calibri"/>
                <a:sym typeface="Calibri"/>
              </a:rPr>
              <a:t>Driven by Strait of Hormuz disruptions</a:t>
            </a:r>
            <a:endParaRPr b="0" i="0" sz="850" u="none" cap="none" strike="noStrike">
              <a:solidFill>
                <a:schemeClr val="dk1"/>
              </a:solidFill>
              <a:latin typeface="Calibri"/>
              <a:ea typeface="Calibri"/>
              <a:cs typeface="Calibri"/>
              <a:sym typeface="Calibri"/>
            </a:endParaRPr>
          </a:p>
        </p:txBody>
      </p:sp>
      <p:sp>
        <p:nvSpPr>
          <p:cNvPr id="87" name="Google Shape;87;p5"/>
          <p:cNvSpPr/>
          <p:nvPr/>
        </p:nvSpPr>
        <p:spPr>
          <a:xfrm>
            <a:off x="5303520" y="3675888"/>
            <a:ext cx="3474720" cy="8412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5303520" y="3675888"/>
            <a:ext cx="64008" cy="841248"/>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a:off x="5486400" y="3721608"/>
            <a:ext cx="11887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2600"/>
              <a:buFont typeface="Calibri"/>
              <a:buNone/>
            </a:pPr>
            <a:r>
              <a:rPr b="1" i="0" lang="en-US" sz="2600" u="none" cap="none" strike="noStrike">
                <a:solidFill>
                  <a:srgbClr val="1A2E4A"/>
                </a:solidFill>
                <a:latin typeface="Calibri"/>
                <a:ea typeface="Calibri"/>
                <a:cs typeface="Calibri"/>
                <a:sym typeface="Calibri"/>
              </a:rPr>
              <a:t>5.1%</a:t>
            </a:r>
            <a:endParaRPr b="0" i="0" sz="2600" u="none" cap="none" strike="noStrike">
              <a:solidFill>
                <a:schemeClr val="dk1"/>
              </a:solidFill>
              <a:latin typeface="Calibri"/>
              <a:ea typeface="Calibri"/>
              <a:cs typeface="Calibri"/>
              <a:sym typeface="Calibri"/>
            </a:endParaRPr>
          </a:p>
        </p:txBody>
      </p:sp>
      <p:sp>
        <p:nvSpPr>
          <p:cNvPr id="90" name="Google Shape;90;p5"/>
          <p:cNvSpPr/>
          <p:nvPr/>
        </p:nvSpPr>
        <p:spPr>
          <a:xfrm>
            <a:off x="6720840" y="3730752"/>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950"/>
              <a:buFont typeface="Calibri"/>
              <a:buNone/>
            </a:pPr>
            <a:r>
              <a:rPr b="1" i="0" lang="en-US" sz="950" u="none" cap="none" strike="noStrike">
                <a:solidFill>
                  <a:srgbClr val="1A2E4A"/>
                </a:solidFill>
                <a:latin typeface="Calibri"/>
                <a:ea typeface="Calibri"/>
                <a:cs typeface="Calibri"/>
                <a:sym typeface="Calibri"/>
              </a:rPr>
              <a:t>Developing Asia growth 2026</a:t>
            </a:r>
            <a:endParaRPr b="0" i="0" sz="950" u="none" cap="none" strike="noStrike">
              <a:solidFill>
                <a:schemeClr val="dk1"/>
              </a:solidFill>
              <a:latin typeface="Calibri"/>
              <a:ea typeface="Calibri"/>
              <a:cs typeface="Calibri"/>
              <a:sym typeface="Calibri"/>
            </a:endParaRPr>
          </a:p>
        </p:txBody>
      </p:sp>
      <p:sp>
        <p:nvSpPr>
          <p:cNvPr id="91" name="Google Shape;91;p5"/>
          <p:cNvSpPr/>
          <p:nvPr/>
        </p:nvSpPr>
        <p:spPr>
          <a:xfrm>
            <a:off x="6720840" y="4023360"/>
            <a:ext cx="2011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850"/>
              <a:buFont typeface="Calibri"/>
              <a:buNone/>
            </a:pPr>
            <a:r>
              <a:rPr b="0" i="1" lang="en-US" sz="850" u="none" cap="none" strike="noStrike">
                <a:solidFill>
                  <a:srgbClr val="4A6078"/>
                </a:solidFill>
                <a:latin typeface="Calibri"/>
                <a:ea typeface="Calibri"/>
                <a:cs typeface="Calibri"/>
                <a:sym typeface="Calibri"/>
              </a:rPr>
              <a:t>↓ from 5.4% in 2025 (ADB Outlook)</a:t>
            </a:r>
            <a:endParaRPr b="0" i="0" sz="850" u="none" cap="none" strike="noStrike">
              <a:solidFill>
                <a:schemeClr val="dk1"/>
              </a:solidFill>
              <a:latin typeface="Calibri"/>
              <a:ea typeface="Calibri"/>
              <a:cs typeface="Calibri"/>
              <a:sym typeface="Calibri"/>
            </a:endParaRPr>
          </a:p>
        </p:txBody>
      </p:sp>
      <p:sp>
        <p:nvSpPr>
          <p:cNvPr id="92" name="Google Shape;92;p5"/>
          <p:cNvSpPr/>
          <p:nvPr/>
        </p:nvSpPr>
        <p:spPr>
          <a:xfrm>
            <a:off x="411480" y="3749040"/>
            <a:ext cx="8321040" cy="749808"/>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a:off x="548640" y="3749040"/>
            <a:ext cx="8138160" cy="7498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1100"/>
              <a:buFont typeface="Calibri"/>
              <a:buNone/>
            </a:pPr>
            <a:r>
              <a:rPr b="1" i="0" lang="en-US" sz="1100" u="none" cap="none" strike="noStrike">
                <a:solidFill>
                  <a:srgbClr val="F5C842"/>
                </a:solidFill>
                <a:latin typeface="Calibri"/>
                <a:ea typeface="Calibri"/>
                <a:cs typeface="Calibri"/>
                <a:sym typeface="Calibri"/>
              </a:rPr>
              <a:t>📚 CURRICULUM HOOK:  </a:t>
            </a:r>
            <a:r>
              <a:rPr b="0" i="0" lang="en-US" sz="1100" u="none" cap="none" strike="noStrike">
                <a:solidFill>
                  <a:srgbClr val="FFFFFF"/>
                </a:solidFill>
                <a:latin typeface="Calibri"/>
                <a:ea typeface="Calibri"/>
                <a:cs typeface="Calibri"/>
                <a:sym typeface="Calibri"/>
              </a:rPr>
              <a:t>Link this to demand-pull &amp; cost-push inflation, global supply chains, and international trade models. Perfect for A-Level, IB, or AP Macro units.</a:t>
            </a:r>
            <a:endParaRPr b="0" i="0" sz="1100" u="none" cap="none" strike="noStrike">
              <a:solidFill>
                <a:schemeClr val="dk1"/>
              </a:solidFill>
              <a:latin typeface="Calibri"/>
              <a:ea typeface="Calibri"/>
              <a:cs typeface="Calibri"/>
              <a:sym typeface="Calibri"/>
            </a:endParaRPr>
          </a:p>
        </p:txBody>
      </p:sp>
      <p:sp>
        <p:nvSpPr>
          <p:cNvPr id="94" name="Google Shape;94;p5"/>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FEATURE</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6"/>
          <p:cNvSpPr/>
          <p:nvPr/>
        </p:nvSpPr>
        <p:spPr>
          <a:xfrm>
            <a:off x="0" y="0"/>
            <a:ext cx="4206240" cy="5143500"/>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a:off x="0" y="0"/>
            <a:ext cx="4206240" cy="109728"/>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p:nvPr/>
        </p:nvSpPr>
        <p:spPr>
          <a:xfrm>
            <a:off x="274320" y="256032"/>
            <a:ext cx="1627632" cy="25603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6"/>
          <p:cNvSpPr/>
          <p:nvPr/>
        </p:nvSpPr>
        <p:spPr>
          <a:xfrm>
            <a:off x="274320" y="246888"/>
            <a:ext cx="1627632"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00"/>
              <a:buFont typeface="Calibri"/>
              <a:buNone/>
            </a:pPr>
            <a:r>
              <a:rPr b="1" i="0" lang="en-US" sz="800" u="none" cap="none" strike="noStrike">
                <a:solidFill>
                  <a:srgbClr val="FFFFFF"/>
                </a:solidFill>
                <a:latin typeface="Calibri"/>
                <a:ea typeface="Calibri"/>
                <a:cs typeface="Calibri"/>
                <a:sym typeface="Calibri"/>
              </a:rPr>
              <a:t>GLOBAL TRADE WATCH</a:t>
            </a:r>
            <a:endParaRPr b="0" i="0" sz="800" u="none" cap="none" strike="noStrike">
              <a:solidFill>
                <a:schemeClr val="dk1"/>
              </a:solidFill>
              <a:latin typeface="Calibri"/>
              <a:ea typeface="Calibri"/>
              <a:cs typeface="Calibri"/>
              <a:sym typeface="Calibri"/>
            </a:endParaRPr>
          </a:p>
        </p:txBody>
      </p:sp>
      <p:sp>
        <p:nvSpPr>
          <p:cNvPr id="105" name="Google Shape;105;p6"/>
          <p:cNvSpPr/>
          <p:nvPr/>
        </p:nvSpPr>
        <p:spPr>
          <a:xfrm>
            <a:off x="274320" y="621792"/>
            <a:ext cx="365760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800"/>
              <a:buFont typeface="Calibri"/>
              <a:buNone/>
            </a:pPr>
            <a:r>
              <a:rPr b="1" i="0" lang="en-US" sz="3800" u="none" cap="none" strike="noStrike">
                <a:solidFill>
                  <a:srgbClr val="FFFFFF"/>
                </a:solidFill>
                <a:latin typeface="Calibri"/>
                <a:ea typeface="Calibri"/>
                <a:cs typeface="Calibri"/>
                <a:sym typeface="Calibri"/>
              </a:rPr>
              <a:t>Fragility</a:t>
            </a:r>
            <a:endParaRPr b="0" i="0" sz="3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3800"/>
              <a:buFont typeface="Calibri"/>
              <a:buNone/>
            </a:pPr>
            <a:r>
              <a:rPr b="1" i="0" lang="en-US" sz="3800" u="none" cap="none" strike="noStrike">
                <a:solidFill>
                  <a:srgbClr val="FFFFFF"/>
                </a:solidFill>
                <a:latin typeface="Calibri"/>
                <a:ea typeface="Calibri"/>
                <a:cs typeface="Calibri"/>
                <a:sym typeface="Calibri"/>
              </a:rPr>
              <a:t>Rises</a:t>
            </a:r>
            <a:endParaRPr b="0" i="0" sz="3800" u="none" cap="none" strike="noStrike">
              <a:solidFill>
                <a:schemeClr val="dk1"/>
              </a:solidFill>
              <a:latin typeface="Calibri"/>
              <a:ea typeface="Calibri"/>
              <a:cs typeface="Calibri"/>
              <a:sym typeface="Calibri"/>
            </a:endParaRPr>
          </a:p>
        </p:txBody>
      </p:sp>
      <p:sp>
        <p:nvSpPr>
          <p:cNvPr id="106" name="Google Shape;106;p6"/>
          <p:cNvSpPr/>
          <p:nvPr/>
        </p:nvSpPr>
        <p:spPr>
          <a:xfrm>
            <a:off x="274320" y="20299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ABBCC"/>
              </a:buClr>
              <a:buSzPts val="950"/>
              <a:buFont typeface="Calibri"/>
              <a:buNone/>
            </a:pPr>
            <a:r>
              <a:rPr b="0" i="1" lang="en-US" sz="950" u="none" cap="none" strike="noStrike">
                <a:solidFill>
                  <a:srgbClr val="AABBCC"/>
                </a:solidFill>
                <a:latin typeface="Calibri"/>
                <a:ea typeface="Calibri"/>
                <a:cs typeface="Calibri"/>
                <a:sym typeface="Calibri"/>
              </a:rPr>
              <a:t>UNCTAD Global Trade Update · April 2026</a:t>
            </a:r>
            <a:endParaRPr b="0" i="0" sz="950" u="none" cap="none" strike="noStrike">
              <a:solidFill>
                <a:schemeClr val="dk1"/>
              </a:solidFill>
              <a:latin typeface="Calibri"/>
              <a:ea typeface="Calibri"/>
              <a:cs typeface="Calibri"/>
              <a:sym typeface="Calibri"/>
            </a:endParaRPr>
          </a:p>
        </p:txBody>
      </p:sp>
      <p:sp>
        <p:nvSpPr>
          <p:cNvPr id="107" name="Google Shape;107;p6"/>
          <p:cNvSpPr/>
          <p:nvPr/>
        </p:nvSpPr>
        <p:spPr>
          <a:xfrm>
            <a:off x="274320" y="2377440"/>
            <a:ext cx="3657600" cy="36576"/>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p:nvPr/>
        </p:nvSpPr>
        <p:spPr>
          <a:xfrm>
            <a:off x="274320" y="2514600"/>
            <a:ext cx="201168" cy="2011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
          <p:cNvSpPr/>
          <p:nvPr/>
        </p:nvSpPr>
        <p:spPr>
          <a:xfrm>
            <a:off x="274320" y="2496312"/>
            <a:ext cx="201168"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900"/>
              <a:buFont typeface="Calibri"/>
              <a:buNone/>
            </a:pPr>
            <a:r>
              <a:rPr b="1" i="0" lang="en-US" sz="900" u="none" cap="none" strike="noStrike">
                <a:solidFill>
                  <a:srgbClr val="1A2E4A"/>
                </a:solidFill>
                <a:latin typeface="Calibri"/>
                <a:ea typeface="Calibri"/>
                <a:cs typeface="Calibri"/>
                <a:sym typeface="Calibri"/>
              </a:rPr>
              <a:t>1</a:t>
            </a:r>
            <a:endParaRPr b="0" i="0" sz="900" u="none" cap="none" strike="noStrike">
              <a:solidFill>
                <a:schemeClr val="dk1"/>
              </a:solidFill>
              <a:latin typeface="Calibri"/>
              <a:ea typeface="Calibri"/>
              <a:cs typeface="Calibri"/>
              <a:sym typeface="Calibri"/>
            </a:endParaRPr>
          </a:p>
        </p:txBody>
      </p:sp>
      <p:sp>
        <p:nvSpPr>
          <p:cNvPr id="110" name="Google Shape;110;p6"/>
          <p:cNvSpPr/>
          <p:nvPr/>
        </p:nvSpPr>
        <p:spPr>
          <a:xfrm>
            <a:off x="548640" y="2496312"/>
            <a:ext cx="33832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South–South trade grew ~9% in 2025, outpacing global average</a:t>
            </a:r>
            <a:endParaRPr b="0" i="0" sz="1050" u="none" cap="none" strike="noStrike">
              <a:solidFill>
                <a:schemeClr val="dk1"/>
              </a:solidFill>
              <a:latin typeface="Calibri"/>
              <a:ea typeface="Calibri"/>
              <a:cs typeface="Calibri"/>
              <a:sym typeface="Calibri"/>
            </a:endParaRPr>
          </a:p>
        </p:txBody>
      </p:sp>
      <p:sp>
        <p:nvSpPr>
          <p:cNvPr id="111" name="Google Shape;111;p6"/>
          <p:cNvSpPr/>
          <p:nvPr/>
        </p:nvSpPr>
        <p:spPr>
          <a:xfrm>
            <a:off x="274320" y="3044952"/>
            <a:ext cx="201168" cy="2011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274320" y="3026664"/>
            <a:ext cx="201168"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900"/>
              <a:buFont typeface="Calibri"/>
              <a:buNone/>
            </a:pPr>
            <a:r>
              <a:rPr b="1" i="0" lang="en-US" sz="900" u="none" cap="none" strike="noStrike">
                <a:solidFill>
                  <a:srgbClr val="1A2E4A"/>
                </a:solidFill>
                <a:latin typeface="Calibri"/>
                <a:ea typeface="Calibri"/>
                <a:cs typeface="Calibri"/>
                <a:sym typeface="Calibri"/>
              </a:rPr>
              <a:t>2</a:t>
            </a:r>
            <a:endParaRPr b="0" i="0" sz="900" u="none" cap="none" strike="noStrike">
              <a:solidFill>
                <a:schemeClr val="dk1"/>
              </a:solidFill>
              <a:latin typeface="Calibri"/>
              <a:ea typeface="Calibri"/>
              <a:cs typeface="Calibri"/>
              <a:sym typeface="Calibri"/>
            </a:endParaRPr>
          </a:p>
        </p:txBody>
      </p:sp>
      <p:sp>
        <p:nvSpPr>
          <p:cNvPr id="113" name="Google Shape;113;p6"/>
          <p:cNvSpPr/>
          <p:nvPr/>
        </p:nvSpPr>
        <p:spPr>
          <a:xfrm>
            <a:off x="548640" y="3026664"/>
            <a:ext cx="33832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Shipping disruptions in the Strait of Hormuz are intensifying cost pressures</a:t>
            </a:r>
            <a:endParaRPr b="0" i="0" sz="1050" u="none" cap="none" strike="noStrike">
              <a:solidFill>
                <a:schemeClr val="dk1"/>
              </a:solidFill>
              <a:latin typeface="Calibri"/>
              <a:ea typeface="Calibri"/>
              <a:cs typeface="Calibri"/>
              <a:sym typeface="Calibri"/>
            </a:endParaRPr>
          </a:p>
        </p:txBody>
      </p:sp>
      <p:sp>
        <p:nvSpPr>
          <p:cNvPr id="114" name="Google Shape;114;p6"/>
          <p:cNvSpPr/>
          <p:nvPr/>
        </p:nvSpPr>
        <p:spPr>
          <a:xfrm>
            <a:off x="274320" y="3575304"/>
            <a:ext cx="201168" cy="2011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
          <p:cNvSpPr/>
          <p:nvPr/>
        </p:nvSpPr>
        <p:spPr>
          <a:xfrm>
            <a:off x="274320" y="3557016"/>
            <a:ext cx="201168"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900"/>
              <a:buFont typeface="Calibri"/>
              <a:buNone/>
            </a:pPr>
            <a:r>
              <a:rPr b="1" i="0" lang="en-US" sz="900" u="none" cap="none" strike="noStrike">
                <a:solidFill>
                  <a:srgbClr val="1A2E4A"/>
                </a:solidFill>
                <a:latin typeface="Calibri"/>
                <a:ea typeface="Calibri"/>
                <a:cs typeface="Calibri"/>
                <a:sym typeface="Calibri"/>
              </a:rPr>
              <a:t>3</a:t>
            </a:r>
            <a:endParaRPr b="0" i="0" sz="900" u="none" cap="none" strike="noStrike">
              <a:solidFill>
                <a:schemeClr val="dk1"/>
              </a:solidFill>
              <a:latin typeface="Calibri"/>
              <a:ea typeface="Calibri"/>
              <a:cs typeface="Calibri"/>
              <a:sym typeface="Calibri"/>
            </a:endParaRPr>
          </a:p>
        </p:txBody>
      </p:sp>
      <p:sp>
        <p:nvSpPr>
          <p:cNvPr id="116" name="Google Shape;116;p6"/>
          <p:cNvSpPr/>
          <p:nvPr/>
        </p:nvSpPr>
        <p:spPr>
          <a:xfrm>
            <a:off x="548640" y="3557016"/>
            <a:ext cx="33832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Trade growth expected to slow in late 2026 from geopolitical tensions</a:t>
            </a:r>
            <a:endParaRPr b="0" i="0" sz="1050" u="none" cap="none" strike="noStrike">
              <a:solidFill>
                <a:schemeClr val="dk1"/>
              </a:solidFill>
              <a:latin typeface="Calibri"/>
              <a:ea typeface="Calibri"/>
              <a:cs typeface="Calibri"/>
              <a:sym typeface="Calibri"/>
            </a:endParaRPr>
          </a:p>
        </p:txBody>
      </p:sp>
      <p:sp>
        <p:nvSpPr>
          <p:cNvPr id="117" name="Google Shape;117;p6"/>
          <p:cNvSpPr/>
          <p:nvPr/>
        </p:nvSpPr>
        <p:spPr>
          <a:xfrm>
            <a:off x="274320" y="4105656"/>
            <a:ext cx="201168" cy="2011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
          <p:cNvSpPr/>
          <p:nvPr/>
        </p:nvSpPr>
        <p:spPr>
          <a:xfrm>
            <a:off x="274320" y="4087368"/>
            <a:ext cx="201168" cy="2377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900"/>
              <a:buFont typeface="Calibri"/>
              <a:buNone/>
            </a:pPr>
            <a:r>
              <a:rPr b="1" i="0" lang="en-US" sz="900" u="none" cap="none" strike="noStrike">
                <a:solidFill>
                  <a:srgbClr val="1A2E4A"/>
                </a:solidFill>
                <a:latin typeface="Calibri"/>
                <a:ea typeface="Calibri"/>
                <a:cs typeface="Calibri"/>
                <a:sym typeface="Calibri"/>
              </a:rPr>
              <a:t>4</a:t>
            </a:r>
            <a:endParaRPr b="0" i="0" sz="900" u="none" cap="none" strike="noStrike">
              <a:solidFill>
                <a:schemeClr val="dk1"/>
              </a:solidFill>
              <a:latin typeface="Calibri"/>
              <a:ea typeface="Calibri"/>
              <a:cs typeface="Calibri"/>
              <a:sym typeface="Calibri"/>
            </a:endParaRPr>
          </a:p>
        </p:txBody>
      </p:sp>
      <p:sp>
        <p:nvSpPr>
          <p:cNvPr id="119" name="Google Shape;119;p6"/>
          <p:cNvSpPr/>
          <p:nvPr/>
        </p:nvSpPr>
        <p:spPr>
          <a:xfrm>
            <a:off x="548640" y="4087368"/>
            <a:ext cx="33832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Rare earth mineral export restrictions risk critical supply chain bottlenecks</a:t>
            </a:r>
            <a:endParaRPr b="0" i="0" sz="1050" u="none" cap="none" strike="noStrike">
              <a:solidFill>
                <a:schemeClr val="dk1"/>
              </a:solidFill>
              <a:latin typeface="Calibri"/>
              <a:ea typeface="Calibri"/>
              <a:cs typeface="Calibri"/>
              <a:sym typeface="Calibri"/>
            </a:endParaRPr>
          </a:p>
        </p:txBody>
      </p:sp>
      <p:sp>
        <p:nvSpPr>
          <p:cNvPr id="120" name="Google Shape;120;p6"/>
          <p:cNvSpPr/>
          <p:nvPr/>
        </p:nvSpPr>
        <p:spPr>
          <a:xfrm>
            <a:off x="4480560" y="292608"/>
            <a:ext cx="438912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850"/>
              <a:buFont typeface="Calibri"/>
              <a:buNone/>
            </a:pPr>
            <a:r>
              <a:rPr b="1" i="0" lang="en-US" sz="1850" u="none" cap="none" strike="noStrike">
                <a:solidFill>
                  <a:srgbClr val="1A2E4A"/>
                </a:solidFill>
                <a:latin typeface="Calibri"/>
                <a:ea typeface="Calibri"/>
                <a:cs typeface="Calibri"/>
                <a:sym typeface="Calibri"/>
              </a:rPr>
              <a:t>Why Does This Matter for Your Students?</a:t>
            </a:r>
            <a:endParaRPr b="0" i="0" sz="1850" u="none" cap="none" strike="noStrike">
              <a:solidFill>
                <a:schemeClr val="dk1"/>
              </a:solidFill>
              <a:latin typeface="Calibri"/>
              <a:ea typeface="Calibri"/>
              <a:cs typeface="Calibri"/>
              <a:sym typeface="Calibri"/>
            </a:endParaRPr>
          </a:p>
        </p:txBody>
      </p:sp>
      <p:sp>
        <p:nvSpPr>
          <p:cNvPr id="121" name="Google Shape;121;p6"/>
          <p:cNvSpPr/>
          <p:nvPr/>
        </p:nvSpPr>
        <p:spPr>
          <a:xfrm>
            <a:off x="4480560" y="932688"/>
            <a:ext cx="4343400" cy="1170432"/>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6"/>
          <p:cNvSpPr/>
          <p:nvPr/>
        </p:nvSpPr>
        <p:spPr>
          <a:xfrm>
            <a:off x="4480560" y="932688"/>
            <a:ext cx="64008" cy="117043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a:off x="4617720" y="1005840"/>
            <a:ext cx="41148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a:t>
            </a:r>
            <a:endParaRPr b="0" i="0" sz="2000" u="none" cap="none" strike="noStrike">
              <a:solidFill>
                <a:schemeClr val="dk1"/>
              </a:solidFill>
              <a:latin typeface="Calibri"/>
              <a:ea typeface="Calibri"/>
              <a:cs typeface="Calibri"/>
              <a:sym typeface="Calibri"/>
            </a:endParaRPr>
          </a:p>
        </p:txBody>
      </p:sp>
      <p:sp>
        <p:nvSpPr>
          <p:cNvPr id="124" name="Google Shape;124;p6"/>
          <p:cNvSpPr/>
          <p:nvPr/>
        </p:nvSpPr>
        <p:spPr>
          <a:xfrm>
            <a:off x="5074920" y="1024128"/>
            <a:ext cx="36118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00"/>
              <a:buFont typeface="Calibri"/>
              <a:buNone/>
            </a:pPr>
            <a:r>
              <a:rPr b="1" i="0" lang="en-US" sz="1200" u="none" cap="none" strike="noStrike">
                <a:solidFill>
                  <a:srgbClr val="1A2E4A"/>
                </a:solidFill>
                <a:latin typeface="Calibri"/>
                <a:ea typeface="Calibri"/>
                <a:cs typeface="Calibri"/>
                <a:sym typeface="Calibri"/>
              </a:rPr>
              <a:t>Comparative Advantage Under Stress</a:t>
            </a:r>
            <a:endParaRPr b="0" i="0" sz="1200" u="none" cap="none" strike="noStrike">
              <a:solidFill>
                <a:schemeClr val="dk1"/>
              </a:solidFill>
              <a:latin typeface="Calibri"/>
              <a:ea typeface="Calibri"/>
              <a:cs typeface="Calibri"/>
              <a:sym typeface="Calibri"/>
            </a:endParaRPr>
          </a:p>
        </p:txBody>
      </p:sp>
      <p:sp>
        <p:nvSpPr>
          <p:cNvPr id="125" name="Google Shape;125;p6"/>
          <p:cNvSpPr/>
          <p:nvPr/>
        </p:nvSpPr>
        <p:spPr>
          <a:xfrm>
            <a:off x="4617720" y="1389888"/>
            <a:ext cx="4069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1000"/>
              <a:buFont typeface="Calibri"/>
              <a:buNone/>
            </a:pPr>
            <a:r>
              <a:rPr b="0" i="0" lang="en-US" sz="1000" u="none" cap="none" strike="noStrike">
                <a:solidFill>
                  <a:srgbClr val="4A6078"/>
                </a:solidFill>
                <a:latin typeface="Calibri"/>
                <a:ea typeface="Calibri"/>
                <a:cs typeface="Calibri"/>
                <a:sym typeface="Calibri"/>
              </a:rPr>
              <a:t>Ask: If conflict disrupts global trade, do Ricardo's gains from trade still hold? Explore trade-offs between efficiency and resilience.</a:t>
            </a:r>
            <a:endParaRPr b="0" i="0" sz="1000" u="none" cap="none" strike="noStrike">
              <a:solidFill>
                <a:schemeClr val="dk1"/>
              </a:solidFill>
              <a:latin typeface="Calibri"/>
              <a:ea typeface="Calibri"/>
              <a:cs typeface="Calibri"/>
              <a:sym typeface="Calibri"/>
            </a:endParaRPr>
          </a:p>
        </p:txBody>
      </p:sp>
      <p:sp>
        <p:nvSpPr>
          <p:cNvPr id="126" name="Google Shape;126;p6"/>
          <p:cNvSpPr/>
          <p:nvPr/>
        </p:nvSpPr>
        <p:spPr>
          <a:xfrm>
            <a:off x="4480560" y="2231136"/>
            <a:ext cx="4343400" cy="1170432"/>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
          <p:cNvSpPr/>
          <p:nvPr/>
        </p:nvSpPr>
        <p:spPr>
          <a:xfrm>
            <a:off x="4480560" y="2231136"/>
            <a:ext cx="64008" cy="117043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
          <p:cNvSpPr/>
          <p:nvPr/>
        </p:nvSpPr>
        <p:spPr>
          <a:xfrm>
            <a:off x="4617720" y="2304288"/>
            <a:ext cx="41148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a:t>
            </a:r>
            <a:endParaRPr b="0" i="0" sz="2000" u="none" cap="none" strike="noStrike">
              <a:solidFill>
                <a:schemeClr val="dk1"/>
              </a:solidFill>
              <a:latin typeface="Calibri"/>
              <a:ea typeface="Calibri"/>
              <a:cs typeface="Calibri"/>
              <a:sym typeface="Calibri"/>
            </a:endParaRPr>
          </a:p>
        </p:txBody>
      </p:sp>
      <p:sp>
        <p:nvSpPr>
          <p:cNvPr id="129" name="Google Shape;129;p6"/>
          <p:cNvSpPr/>
          <p:nvPr/>
        </p:nvSpPr>
        <p:spPr>
          <a:xfrm>
            <a:off x="5074920" y="2322576"/>
            <a:ext cx="36118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00"/>
              <a:buFont typeface="Calibri"/>
              <a:buNone/>
            </a:pPr>
            <a:r>
              <a:rPr b="1" i="0" lang="en-US" sz="1200" u="none" cap="none" strike="noStrike">
                <a:solidFill>
                  <a:srgbClr val="1A2E4A"/>
                </a:solidFill>
                <a:latin typeface="Calibri"/>
                <a:ea typeface="Calibri"/>
                <a:cs typeface="Calibri"/>
                <a:sym typeface="Calibri"/>
              </a:rPr>
              <a:t>Supply Chain Vulnerability</a:t>
            </a:r>
            <a:endParaRPr b="0" i="0" sz="1200" u="none" cap="none" strike="noStrike">
              <a:solidFill>
                <a:schemeClr val="dk1"/>
              </a:solidFill>
              <a:latin typeface="Calibri"/>
              <a:ea typeface="Calibri"/>
              <a:cs typeface="Calibri"/>
              <a:sym typeface="Calibri"/>
            </a:endParaRPr>
          </a:p>
        </p:txBody>
      </p:sp>
      <p:sp>
        <p:nvSpPr>
          <p:cNvPr id="130" name="Google Shape;130;p6"/>
          <p:cNvSpPr/>
          <p:nvPr/>
        </p:nvSpPr>
        <p:spPr>
          <a:xfrm>
            <a:off x="4617720" y="2688336"/>
            <a:ext cx="4069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1000"/>
              <a:buFont typeface="Calibri"/>
              <a:buNone/>
            </a:pPr>
            <a:r>
              <a:rPr b="0" i="0" lang="en-US" sz="1000" u="none" cap="none" strike="noStrike">
                <a:solidFill>
                  <a:srgbClr val="4A6078"/>
                </a:solidFill>
                <a:latin typeface="Calibri"/>
                <a:ea typeface="Calibri"/>
                <a:cs typeface="Calibri"/>
                <a:sym typeface="Calibri"/>
              </a:rPr>
              <a:t>Students can map a product (e.g., a smartphone) across countries and identify which nodes are geopolitically exposed.</a:t>
            </a:r>
            <a:endParaRPr b="0" i="0" sz="1000" u="none" cap="none" strike="noStrike">
              <a:solidFill>
                <a:schemeClr val="dk1"/>
              </a:solidFill>
              <a:latin typeface="Calibri"/>
              <a:ea typeface="Calibri"/>
              <a:cs typeface="Calibri"/>
              <a:sym typeface="Calibri"/>
            </a:endParaRPr>
          </a:p>
        </p:txBody>
      </p:sp>
      <p:sp>
        <p:nvSpPr>
          <p:cNvPr id="131" name="Google Shape;131;p6"/>
          <p:cNvSpPr/>
          <p:nvPr/>
        </p:nvSpPr>
        <p:spPr>
          <a:xfrm>
            <a:off x="4480560" y="3529584"/>
            <a:ext cx="4343400" cy="1170432"/>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
          <p:cNvSpPr/>
          <p:nvPr/>
        </p:nvSpPr>
        <p:spPr>
          <a:xfrm>
            <a:off x="4480560" y="3529584"/>
            <a:ext cx="64008" cy="117043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6"/>
          <p:cNvSpPr/>
          <p:nvPr/>
        </p:nvSpPr>
        <p:spPr>
          <a:xfrm>
            <a:off x="4617720" y="3602736"/>
            <a:ext cx="41148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a:t>
            </a:r>
            <a:endParaRPr b="0" i="0" sz="2000" u="none" cap="none" strike="noStrike">
              <a:solidFill>
                <a:schemeClr val="dk1"/>
              </a:solidFill>
              <a:latin typeface="Calibri"/>
              <a:ea typeface="Calibri"/>
              <a:cs typeface="Calibri"/>
              <a:sym typeface="Calibri"/>
            </a:endParaRPr>
          </a:p>
        </p:txBody>
      </p:sp>
      <p:sp>
        <p:nvSpPr>
          <p:cNvPr id="134" name="Google Shape;134;p6"/>
          <p:cNvSpPr/>
          <p:nvPr/>
        </p:nvSpPr>
        <p:spPr>
          <a:xfrm>
            <a:off x="5074920" y="3621024"/>
            <a:ext cx="36118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00"/>
              <a:buFont typeface="Calibri"/>
              <a:buNone/>
            </a:pPr>
            <a:r>
              <a:rPr b="1" i="0" lang="en-US" sz="1200" u="none" cap="none" strike="noStrike">
                <a:solidFill>
                  <a:srgbClr val="1A2E4A"/>
                </a:solidFill>
                <a:latin typeface="Calibri"/>
                <a:ea typeface="Calibri"/>
                <a:cs typeface="Calibri"/>
                <a:sym typeface="Calibri"/>
              </a:rPr>
              <a:t>Development Trap</a:t>
            </a:r>
            <a:endParaRPr b="0" i="0" sz="1200" u="none" cap="none" strike="noStrike">
              <a:solidFill>
                <a:schemeClr val="dk1"/>
              </a:solidFill>
              <a:latin typeface="Calibri"/>
              <a:ea typeface="Calibri"/>
              <a:cs typeface="Calibri"/>
              <a:sym typeface="Calibri"/>
            </a:endParaRPr>
          </a:p>
        </p:txBody>
      </p:sp>
      <p:sp>
        <p:nvSpPr>
          <p:cNvPr id="135" name="Google Shape;135;p6"/>
          <p:cNvSpPr/>
          <p:nvPr/>
        </p:nvSpPr>
        <p:spPr>
          <a:xfrm>
            <a:off x="4617720" y="3986784"/>
            <a:ext cx="40690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1000"/>
              <a:buFont typeface="Calibri"/>
              <a:buNone/>
            </a:pPr>
            <a:r>
              <a:rPr b="0" i="0" lang="en-US" sz="1000" u="none" cap="none" strike="noStrike">
                <a:solidFill>
                  <a:srgbClr val="4A6078"/>
                </a:solidFill>
                <a:latin typeface="Calibri"/>
                <a:ea typeface="Calibri"/>
                <a:cs typeface="Calibri"/>
                <a:sym typeface="Calibri"/>
              </a:rPr>
              <a:t>Low-income countries importing energy and food face a double squeeze — declining aid &amp; rising commodity prices.</a:t>
            </a:r>
            <a:endParaRPr b="0" i="0" sz="1000" u="none" cap="none" strike="noStrike">
              <a:solidFill>
                <a:schemeClr val="dk1"/>
              </a:solidFill>
              <a:latin typeface="Calibri"/>
              <a:ea typeface="Calibri"/>
              <a:cs typeface="Calibri"/>
              <a:sym typeface="Calibri"/>
            </a:endParaRPr>
          </a:p>
        </p:txBody>
      </p:sp>
      <p:sp>
        <p:nvSpPr>
          <p:cNvPr id="136" name="Google Shape;136;p6"/>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TRADE WATCH</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2E4A"/>
        </a:solidFill>
      </p:bgPr>
    </p:bg>
    <p:spTree>
      <p:nvGrpSpPr>
        <p:cNvPr id="142" name="Shape 142"/>
        <p:cNvGrpSpPr/>
        <p:nvPr/>
      </p:nvGrpSpPr>
      <p:grpSpPr>
        <a:xfrm>
          <a:off x="0" y="0"/>
          <a:ext cx="0" cy="0"/>
          <a:chOff x="0" y="0"/>
          <a:chExt cx="0" cy="0"/>
        </a:xfrm>
      </p:grpSpPr>
      <p:sp>
        <p:nvSpPr>
          <p:cNvPr id="143" name="Google Shape;143;p7"/>
          <p:cNvSpPr/>
          <p:nvPr/>
        </p:nvSpPr>
        <p:spPr>
          <a:xfrm>
            <a:off x="-502920" y="-502920"/>
            <a:ext cx="2011680" cy="2011680"/>
          </a:xfrm>
          <a:prstGeom prst="arc">
            <a:avLst>
              <a:gd fmla="val 16200000" name="adj1"/>
              <a:gd fmla="val 0" name="adj2"/>
            </a:avLst>
          </a:prstGeom>
          <a:solidFill>
            <a:srgbClr val="1B8A8A">
              <a:alpha val="74902"/>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777240" y="-777240"/>
            <a:ext cx="2651760" cy="2651760"/>
          </a:xfrm>
          <a:prstGeom prst="arc">
            <a:avLst>
              <a:gd fmla="val 16200000" name="adj1"/>
              <a:gd fmla="val 0" name="adj2"/>
            </a:avLst>
          </a:prstGeom>
          <a:solidFill>
            <a:srgbClr val="F5C842">
              <a:alpha val="40000"/>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7772400" y="3771900"/>
            <a:ext cx="2286000" cy="2286000"/>
          </a:xfrm>
          <a:prstGeom prst="arc">
            <a:avLst>
              <a:gd fmla="val 16200000" name="adj1"/>
              <a:gd fmla="val 0" name="adj2"/>
            </a:avLst>
          </a:prstGeom>
          <a:solidFill>
            <a:srgbClr val="1B8A8A">
              <a:alpha val="60000"/>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411480" y="256032"/>
            <a:ext cx="2171700" cy="256032"/>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a:off x="411480" y="246888"/>
            <a:ext cx="2171700"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800"/>
              <a:buFont typeface="Calibri"/>
              <a:buNone/>
            </a:pPr>
            <a:r>
              <a:rPr b="1" i="0" lang="en-US" sz="800" u="none" cap="none" strike="noStrike">
                <a:solidFill>
                  <a:srgbClr val="1A2E4A"/>
                </a:solidFill>
                <a:latin typeface="Calibri"/>
                <a:ea typeface="Calibri"/>
                <a:cs typeface="Calibri"/>
                <a:sym typeface="Calibri"/>
              </a:rPr>
              <a:t>AI IN ECONOMICS EDUCATION</a:t>
            </a:r>
            <a:endParaRPr b="0" i="0" sz="800" u="none" cap="none" strike="noStrike">
              <a:solidFill>
                <a:schemeClr val="dk1"/>
              </a:solidFill>
              <a:latin typeface="Calibri"/>
              <a:ea typeface="Calibri"/>
              <a:cs typeface="Calibri"/>
              <a:sym typeface="Calibri"/>
            </a:endParaRPr>
          </a:p>
        </p:txBody>
      </p:sp>
      <p:sp>
        <p:nvSpPr>
          <p:cNvPr id="148" name="Google Shape;148;p7"/>
          <p:cNvSpPr/>
          <p:nvPr/>
        </p:nvSpPr>
        <p:spPr>
          <a:xfrm>
            <a:off x="411480" y="566928"/>
            <a:ext cx="594360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100"/>
              <a:buFont typeface="Calibri"/>
              <a:buNone/>
            </a:pPr>
            <a:r>
              <a:rPr b="1" i="0" lang="en-US" sz="3100" u="none" cap="none" strike="noStrike">
                <a:solidFill>
                  <a:srgbClr val="FFFFFF"/>
                </a:solidFill>
                <a:latin typeface="Calibri"/>
                <a:ea typeface="Calibri"/>
                <a:cs typeface="Calibri"/>
                <a:sym typeface="Calibri"/>
              </a:rPr>
              <a:t>From Chatbots to</a:t>
            </a:r>
            <a:endParaRPr b="0" i="0" sz="3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3100"/>
              <a:buFont typeface="Calibri"/>
              <a:buNone/>
            </a:pPr>
            <a:r>
              <a:rPr b="1" i="0" lang="en-US" sz="3100" u="none" cap="none" strike="noStrike">
                <a:solidFill>
                  <a:srgbClr val="FFFFFF"/>
                </a:solidFill>
                <a:latin typeface="Calibri"/>
                <a:ea typeface="Calibri"/>
                <a:cs typeface="Calibri"/>
                <a:sym typeface="Calibri"/>
              </a:rPr>
              <a:t>Classroom Infrastructure</a:t>
            </a:r>
            <a:endParaRPr b="0" i="0" sz="3100" u="none" cap="none" strike="noStrike">
              <a:solidFill>
                <a:schemeClr val="dk1"/>
              </a:solidFill>
              <a:latin typeface="Calibri"/>
              <a:ea typeface="Calibri"/>
              <a:cs typeface="Calibri"/>
              <a:sym typeface="Calibri"/>
            </a:endParaRPr>
          </a:p>
        </p:txBody>
      </p:sp>
      <p:sp>
        <p:nvSpPr>
          <p:cNvPr id="149" name="Google Shape;149;p7"/>
          <p:cNvSpPr/>
          <p:nvPr/>
        </p:nvSpPr>
        <p:spPr>
          <a:xfrm>
            <a:off x="411480" y="1938528"/>
            <a:ext cx="58521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ACCDD"/>
              </a:buClr>
              <a:buSzPts val="1200"/>
              <a:buFont typeface="Calibri"/>
              <a:buNone/>
            </a:pPr>
            <a:r>
              <a:rPr b="0" i="1" lang="en-US" sz="1200" u="none" cap="none" strike="noStrike">
                <a:solidFill>
                  <a:srgbClr val="AACCDD"/>
                </a:solidFill>
                <a:latin typeface="Calibri"/>
                <a:ea typeface="Calibri"/>
                <a:cs typeface="Calibri"/>
                <a:sym typeface="Calibri"/>
              </a:rPr>
              <a:t>AI in education has crossed the threshold from experiment to mainstream — but is it widening inequality?</a:t>
            </a:r>
            <a:endParaRPr b="0" i="0" sz="1200" u="none" cap="none" strike="noStrike">
              <a:solidFill>
                <a:schemeClr val="dk1"/>
              </a:solidFill>
              <a:latin typeface="Calibri"/>
              <a:ea typeface="Calibri"/>
              <a:cs typeface="Calibri"/>
              <a:sym typeface="Calibri"/>
            </a:endParaRPr>
          </a:p>
        </p:txBody>
      </p:sp>
      <p:sp>
        <p:nvSpPr>
          <p:cNvPr id="150" name="Google Shape;150;p7"/>
          <p:cNvSpPr/>
          <p:nvPr/>
        </p:nvSpPr>
        <p:spPr>
          <a:xfrm>
            <a:off x="411480" y="2651760"/>
            <a:ext cx="2651760" cy="123444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7"/>
          <p:cNvSpPr/>
          <p:nvPr/>
        </p:nvSpPr>
        <p:spPr>
          <a:xfrm>
            <a:off x="521208" y="2715768"/>
            <a:ext cx="242316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3200"/>
              <a:buFont typeface="Calibri"/>
              <a:buNone/>
            </a:pPr>
            <a:r>
              <a:rPr b="1" i="0" lang="en-US" sz="3200" u="none" cap="none" strike="noStrike">
                <a:solidFill>
                  <a:srgbClr val="F5C842"/>
                </a:solidFill>
                <a:latin typeface="Calibri"/>
                <a:ea typeface="Calibri"/>
                <a:cs typeface="Calibri"/>
                <a:sym typeface="Calibri"/>
              </a:rPr>
              <a:t>73%</a:t>
            </a:r>
            <a:endParaRPr b="0" i="0" sz="3200" u="none" cap="none" strike="noStrike">
              <a:solidFill>
                <a:schemeClr val="dk1"/>
              </a:solidFill>
              <a:latin typeface="Calibri"/>
              <a:ea typeface="Calibri"/>
              <a:cs typeface="Calibri"/>
              <a:sym typeface="Calibri"/>
            </a:endParaRPr>
          </a:p>
        </p:txBody>
      </p:sp>
      <p:sp>
        <p:nvSpPr>
          <p:cNvPr id="152" name="Google Shape;152;p7"/>
          <p:cNvSpPr/>
          <p:nvPr/>
        </p:nvSpPr>
        <p:spPr>
          <a:xfrm>
            <a:off x="521208" y="3310128"/>
            <a:ext cx="242316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950"/>
              <a:buFont typeface="Calibri"/>
              <a:buNone/>
            </a:pPr>
            <a:r>
              <a:rPr b="0" i="0" lang="en-US" sz="950" u="none" cap="none" strike="noStrike">
                <a:solidFill>
                  <a:srgbClr val="CCDDEE"/>
                </a:solidFill>
                <a:latin typeface="Calibri"/>
                <a:ea typeface="Calibri"/>
                <a:cs typeface="Calibri"/>
                <a:sym typeface="Calibri"/>
              </a:rPr>
              <a:t>of institutions use AI-enhanced learning (UNESCO 2025)</a:t>
            </a:r>
            <a:endParaRPr b="0" i="0" sz="950" u="none" cap="none" strike="noStrike">
              <a:solidFill>
                <a:schemeClr val="dk1"/>
              </a:solidFill>
              <a:latin typeface="Calibri"/>
              <a:ea typeface="Calibri"/>
              <a:cs typeface="Calibri"/>
              <a:sym typeface="Calibri"/>
            </a:endParaRPr>
          </a:p>
        </p:txBody>
      </p:sp>
      <p:sp>
        <p:nvSpPr>
          <p:cNvPr id="153" name="Google Shape;153;p7"/>
          <p:cNvSpPr/>
          <p:nvPr/>
        </p:nvSpPr>
        <p:spPr>
          <a:xfrm>
            <a:off x="3227832" y="2651760"/>
            <a:ext cx="2651760" cy="123444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p:nvPr/>
        </p:nvSpPr>
        <p:spPr>
          <a:xfrm>
            <a:off x="3337560" y="2715768"/>
            <a:ext cx="242316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3200"/>
              <a:buFont typeface="Calibri"/>
              <a:buNone/>
            </a:pPr>
            <a:r>
              <a:rPr b="1" i="0" lang="en-US" sz="3200" u="none" cap="none" strike="noStrike">
                <a:solidFill>
                  <a:srgbClr val="F5C842"/>
                </a:solidFill>
                <a:latin typeface="Calibri"/>
                <a:ea typeface="Calibri"/>
                <a:cs typeface="Calibri"/>
                <a:sym typeface="Calibri"/>
              </a:rPr>
              <a:t>5.9h</a:t>
            </a:r>
            <a:endParaRPr b="0" i="0" sz="3200" u="none" cap="none" strike="noStrike">
              <a:solidFill>
                <a:schemeClr val="dk1"/>
              </a:solidFill>
              <a:latin typeface="Calibri"/>
              <a:ea typeface="Calibri"/>
              <a:cs typeface="Calibri"/>
              <a:sym typeface="Calibri"/>
            </a:endParaRPr>
          </a:p>
        </p:txBody>
      </p:sp>
      <p:sp>
        <p:nvSpPr>
          <p:cNvPr id="155" name="Google Shape;155;p7"/>
          <p:cNvSpPr/>
          <p:nvPr/>
        </p:nvSpPr>
        <p:spPr>
          <a:xfrm>
            <a:off x="3337560" y="3310128"/>
            <a:ext cx="242316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950"/>
              <a:buFont typeface="Calibri"/>
              <a:buNone/>
            </a:pPr>
            <a:r>
              <a:rPr b="0" i="0" lang="en-US" sz="950" u="none" cap="none" strike="noStrike">
                <a:solidFill>
                  <a:srgbClr val="CCDDEE"/>
                </a:solidFill>
                <a:latin typeface="Calibri"/>
                <a:ea typeface="Calibri"/>
                <a:cs typeface="Calibri"/>
                <a:sym typeface="Calibri"/>
              </a:rPr>
              <a:t>saved weekly by teachers using AI tools (avg)</a:t>
            </a:r>
            <a:endParaRPr b="0" i="0" sz="950" u="none" cap="none" strike="noStrike">
              <a:solidFill>
                <a:schemeClr val="dk1"/>
              </a:solidFill>
              <a:latin typeface="Calibri"/>
              <a:ea typeface="Calibri"/>
              <a:cs typeface="Calibri"/>
              <a:sym typeface="Calibri"/>
            </a:endParaRPr>
          </a:p>
        </p:txBody>
      </p:sp>
      <p:sp>
        <p:nvSpPr>
          <p:cNvPr id="156" name="Google Shape;156;p7"/>
          <p:cNvSpPr/>
          <p:nvPr/>
        </p:nvSpPr>
        <p:spPr>
          <a:xfrm>
            <a:off x="6044184" y="2651760"/>
            <a:ext cx="2651760" cy="123444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
          <p:cNvSpPr/>
          <p:nvPr/>
        </p:nvSpPr>
        <p:spPr>
          <a:xfrm>
            <a:off x="6153912" y="2715768"/>
            <a:ext cx="242316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3200"/>
              <a:buFont typeface="Calibri"/>
              <a:buNone/>
            </a:pPr>
            <a:r>
              <a:rPr b="1" i="0" lang="en-US" sz="3200" u="none" cap="none" strike="noStrike">
                <a:solidFill>
                  <a:srgbClr val="F5C842"/>
                </a:solidFill>
                <a:latin typeface="Calibri"/>
                <a:ea typeface="Calibri"/>
                <a:cs typeface="Calibri"/>
                <a:sym typeface="Calibri"/>
              </a:rPr>
              <a:t>2×</a:t>
            </a:r>
            <a:endParaRPr b="0" i="0" sz="3200" u="none" cap="none" strike="noStrike">
              <a:solidFill>
                <a:schemeClr val="dk1"/>
              </a:solidFill>
              <a:latin typeface="Calibri"/>
              <a:ea typeface="Calibri"/>
              <a:cs typeface="Calibri"/>
              <a:sym typeface="Calibri"/>
            </a:endParaRPr>
          </a:p>
        </p:txBody>
      </p:sp>
      <p:sp>
        <p:nvSpPr>
          <p:cNvPr id="158" name="Google Shape;158;p7"/>
          <p:cNvSpPr/>
          <p:nvPr/>
        </p:nvSpPr>
        <p:spPr>
          <a:xfrm>
            <a:off x="6153912" y="3310128"/>
            <a:ext cx="242316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950"/>
              <a:buFont typeface="Calibri"/>
              <a:buNone/>
            </a:pPr>
            <a:r>
              <a:rPr b="0" i="0" lang="en-US" sz="950" u="none" cap="none" strike="noStrike">
                <a:solidFill>
                  <a:srgbClr val="CCDDEE"/>
                </a:solidFill>
                <a:latin typeface="Calibri"/>
                <a:ea typeface="Calibri"/>
                <a:cs typeface="Calibri"/>
                <a:sym typeface="Calibri"/>
              </a:rPr>
              <a:t>learning rate improvement with AI tutoring (Harvard 2025)</a:t>
            </a:r>
            <a:endParaRPr b="0" i="0" sz="950" u="none" cap="none" strike="noStrike">
              <a:solidFill>
                <a:schemeClr val="dk1"/>
              </a:solidFill>
              <a:latin typeface="Calibri"/>
              <a:ea typeface="Calibri"/>
              <a:cs typeface="Calibri"/>
              <a:sym typeface="Calibri"/>
            </a:endParaRPr>
          </a:p>
        </p:txBody>
      </p:sp>
      <p:sp>
        <p:nvSpPr>
          <p:cNvPr id="159" name="Google Shape;159;p7"/>
          <p:cNvSpPr/>
          <p:nvPr/>
        </p:nvSpPr>
        <p:spPr>
          <a:xfrm>
            <a:off x="411480" y="4005072"/>
            <a:ext cx="8321040" cy="777240"/>
          </a:xfrm>
          <a:prstGeom prst="rect">
            <a:avLst/>
          </a:prstGeom>
          <a:solidFill>
            <a:srgbClr val="0E5F5F"/>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548640" y="4005072"/>
            <a:ext cx="8092440" cy="777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1100"/>
              <a:buFont typeface="Calibri"/>
              <a:buNone/>
            </a:pPr>
            <a:r>
              <a:rPr b="1" i="0" lang="en-US" sz="1100" u="none" cap="none" strike="noStrike">
                <a:solidFill>
                  <a:srgbClr val="F5C842"/>
                </a:solidFill>
                <a:latin typeface="Calibri"/>
                <a:ea typeface="Calibri"/>
                <a:cs typeface="Calibri"/>
                <a:sym typeface="Calibri"/>
              </a:rPr>
              <a:t>🤔 CLASS DISCUSSION:  </a:t>
            </a:r>
            <a:r>
              <a:rPr b="0" i="0" lang="en-US" sz="1100" u="none" cap="none" strike="noStrike">
                <a:solidFill>
                  <a:srgbClr val="FFFFFF"/>
                </a:solidFill>
                <a:latin typeface="Calibri"/>
                <a:ea typeface="Calibri"/>
                <a:cs typeface="Calibri"/>
                <a:sym typeface="Calibri"/>
              </a:rPr>
              <a:t>"AI tools widen the education gap between well-resourced and under-resourced schools. Do you agree?" Link to market failure, public goods, and externalities in education.</a:t>
            </a:r>
            <a:endParaRPr b="0" i="0" sz="1100" u="none" cap="none" strike="noStrike">
              <a:solidFill>
                <a:schemeClr val="dk1"/>
              </a:solidFill>
              <a:latin typeface="Calibri"/>
              <a:ea typeface="Calibri"/>
              <a:cs typeface="Calibri"/>
              <a:sym typeface="Calibri"/>
            </a:endParaRPr>
          </a:p>
        </p:txBody>
      </p:sp>
      <p:sp>
        <p:nvSpPr>
          <p:cNvPr id="161" name="Google Shape;161;p7"/>
          <p:cNvSpPr/>
          <p:nvPr/>
        </p:nvSpPr>
        <p:spPr>
          <a:xfrm>
            <a:off x="6492240" y="457200"/>
            <a:ext cx="2286000" cy="228600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solidFill>
            <a:srgbClr val="1B8A8A">
              <a:alpha val="21961"/>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
          <p:cNvSpPr/>
          <p:nvPr/>
        </p:nvSpPr>
        <p:spPr>
          <a:xfrm>
            <a:off x="6949440" y="822960"/>
            <a:ext cx="1371600" cy="137160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solidFill>
            <a:srgbClr val="F5C842">
              <a:alpha val="34902"/>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
          <p:cNvSpPr/>
          <p:nvPr/>
        </p:nvSpPr>
        <p:spPr>
          <a:xfrm>
            <a:off x="7132320" y="1005840"/>
            <a:ext cx="100584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4200"/>
              <a:buFont typeface="Calibri"/>
              <a:buNone/>
            </a:pPr>
            <a:r>
              <a:rPr b="0" i="0" lang="en-US" sz="4200" u="none" cap="none" strike="noStrike">
                <a:solidFill>
                  <a:srgbClr val="000000"/>
                </a:solidFill>
                <a:latin typeface="Calibri"/>
                <a:ea typeface="Calibri"/>
                <a:cs typeface="Calibri"/>
                <a:sym typeface="Calibri"/>
              </a:rPr>
              <a:t>🤖</a:t>
            </a:r>
            <a:endParaRPr b="0" i="0" sz="4200" u="none" cap="none" strike="noStrike">
              <a:solidFill>
                <a:schemeClr val="dk1"/>
              </a:solidFill>
              <a:latin typeface="Calibri"/>
              <a:ea typeface="Calibri"/>
              <a:cs typeface="Calibri"/>
              <a:sym typeface="Calibri"/>
            </a:endParaRPr>
          </a:p>
        </p:txBody>
      </p:sp>
      <p:sp>
        <p:nvSpPr>
          <p:cNvPr id="164" name="Google Shape;164;p7"/>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7"/>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AI &amp; EDUCATION</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F3F7"/>
        </a:solidFill>
      </p:bgPr>
    </p:bg>
    <p:spTree>
      <p:nvGrpSpPr>
        <p:cNvPr id="170" name="Shape 170"/>
        <p:cNvGrpSpPr/>
        <p:nvPr/>
      </p:nvGrpSpPr>
      <p:grpSpPr>
        <a:xfrm>
          <a:off x="0" y="0"/>
          <a:ext cx="0" cy="0"/>
          <a:chOff x="0" y="0"/>
          <a:chExt cx="0" cy="0"/>
        </a:xfrm>
      </p:grpSpPr>
      <p:sp>
        <p:nvSpPr>
          <p:cNvPr id="171" name="Google Shape;171;p8"/>
          <p:cNvSpPr/>
          <p:nvPr/>
        </p:nvSpPr>
        <p:spPr>
          <a:xfrm>
            <a:off x="411480" y="256032"/>
            <a:ext cx="1627632" cy="25603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a:off x="411480" y="246888"/>
            <a:ext cx="1627632"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800"/>
              <a:buFont typeface="Calibri"/>
              <a:buNone/>
            </a:pPr>
            <a:r>
              <a:rPr b="1" i="0" lang="en-US" sz="800" u="none" cap="none" strike="noStrike">
                <a:solidFill>
                  <a:srgbClr val="FFFFFF"/>
                </a:solidFill>
                <a:latin typeface="Calibri"/>
                <a:ea typeface="Calibri"/>
                <a:cs typeface="Calibri"/>
                <a:sym typeface="Calibri"/>
              </a:rPr>
              <a:t>CLASSROOM ACTIVITY</a:t>
            </a:r>
            <a:endParaRPr b="0" i="0" sz="800" u="none" cap="none" strike="noStrike">
              <a:solidFill>
                <a:schemeClr val="dk1"/>
              </a:solidFill>
              <a:latin typeface="Calibri"/>
              <a:ea typeface="Calibri"/>
              <a:cs typeface="Calibri"/>
              <a:sym typeface="Calibri"/>
            </a:endParaRPr>
          </a:p>
        </p:txBody>
      </p:sp>
      <p:sp>
        <p:nvSpPr>
          <p:cNvPr id="173" name="Google Shape;173;p8"/>
          <p:cNvSpPr/>
          <p:nvPr/>
        </p:nvSpPr>
        <p:spPr>
          <a:xfrm>
            <a:off x="411480" y="566928"/>
            <a:ext cx="832104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2600"/>
              <a:buFont typeface="Calibri"/>
              <a:buNone/>
            </a:pPr>
            <a:r>
              <a:rPr b="1" i="0" lang="en-US" sz="2600" u="none" cap="none" strike="noStrike">
                <a:solidFill>
                  <a:srgbClr val="1A2E4A"/>
                </a:solidFill>
                <a:latin typeface="Calibri"/>
                <a:ea typeface="Calibri"/>
                <a:cs typeface="Calibri"/>
                <a:sym typeface="Calibri"/>
              </a:rPr>
              <a:t>Activity: War Shock Case Study</a:t>
            </a:r>
            <a:endParaRPr b="0" i="0" sz="2600" u="none" cap="none" strike="noStrike">
              <a:solidFill>
                <a:schemeClr val="dk1"/>
              </a:solidFill>
              <a:latin typeface="Calibri"/>
              <a:ea typeface="Calibri"/>
              <a:cs typeface="Calibri"/>
              <a:sym typeface="Calibri"/>
            </a:endParaRPr>
          </a:p>
        </p:txBody>
      </p:sp>
      <p:sp>
        <p:nvSpPr>
          <p:cNvPr id="174" name="Google Shape;174;p8"/>
          <p:cNvSpPr/>
          <p:nvPr/>
        </p:nvSpPr>
        <p:spPr>
          <a:xfrm>
            <a:off x="411480" y="1152144"/>
            <a:ext cx="8321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8A8A"/>
              </a:buClr>
              <a:buSzPts val="1050"/>
              <a:buFont typeface="Calibri"/>
              <a:buNone/>
            </a:pPr>
            <a:r>
              <a:rPr b="0" i="1" lang="en-US" sz="1050" u="none" cap="none" strike="noStrike">
                <a:solidFill>
                  <a:srgbClr val="1B8A8A"/>
                </a:solidFill>
                <a:latin typeface="Calibri"/>
                <a:ea typeface="Calibri"/>
                <a:cs typeface="Calibri"/>
                <a:sym typeface="Calibri"/>
              </a:rPr>
              <a:t>Suitable for: A-Level · IB Economics · AP Macroeconomics  |  Time: 30–45 mins</a:t>
            </a:r>
            <a:endParaRPr b="0" i="0" sz="1050" u="none" cap="none" strike="noStrike">
              <a:solidFill>
                <a:schemeClr val="dk1"/>
              </a:solidFill>
              <a:latin typeface="Calibri"/>
              <a:ea typeface="Calibri"/>
              <a:cs typeface="Calibri"/>
              <a:sym typeface="Calibri"/>
            </a:endParaRPr>
          </a:p>
        </p:txBody>
      </p:sp>
      <p:sp>
        <p:nvSpPr>
          <p:cNvPr id="175" name="Google Shape;175;p8"/>
          <p:cNvSpPr/>
          <p:nvPr/>
        </p:nvSpPr>
        <p:spPr>
          <a:xfrm>
            <a:off x="411480" y="1536192"/>
            <a:ext cx="4160520" cy="12984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8"/>
          <p:cNvSpPr/>
          <p:nvPr/>
        </p:nvSpPr>
        <p:spPr>
          <a:xfrm>
            <a:off x="411480" y="1536192"/>
            <a:ext cx="64008" cy="129844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548640" y="1627632"/>
            <a:ext cx="475488" cy="475488"/>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548640" y="1609344"/>
            <a:ext cx="475488" cy="5120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5C842"/>
              </a:buClr>
              <a:buSzPts val="1400"/>
              <a:buFont typeface="Calibri"/>
              <a:buNone/>
            </a:pPr>
            <a:r>
              <a:rPr b="1" i="0" lang="en-US" sz="1400" u="none" cap="none" strike="noStrike">
                <a:solidFill>
                  <a:srgbClr val="F5C842"/>
                </a:solidFill>
                <a:latin typeface="Calibri"/>
                <a:ea typeface="Calibri"/>
                <a:cs typeface="Calibri"/>
                <a:sym typeface="Calibri"/>
              </a:rPr>
              <a:t>01</a:t>
            </a:r>
            <a:endParaRPr b="0" i="0" sz="1400" u="none" cap="none" strike="noStrike">
              <a:solidFill>
                <a:schemeClr val="dk1"/>
              </a:solidFill>
              <a:latin typeface="Calibri"/>
              <a:ea typeface="Calibri"/>
              <a:cs typeface="Calibri"/>
              <a:sym typeface="Calibri"/>
            </a:endParaRPr>
          </a:p>
        </p:txBody>
      </p:sp>
      <p:sp>
        <p:nvSpPr>
          <p:cNvPr id="179" name="Google Shape;179;p8"/>
          <p:cNvSpPr/>
          <p:nvPr/>
        </p:nvSpPr>
        <p:spPr>
          <a:xfrm>
            <a:off x="1124712" y="1627632"/>
            <a:ext cx="32918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50"/>
              <a:buFont typeface="Calibri"/>
              <a:buNone/>
            </a:pPr>
            <a:r>
              <a:rPr b="1" i="0" lang="en-US" sz="1250" u="none" cap="none" strike="noStrike">
                <a:solidFill>
                  <a:srgbClr val="1A2E4A"/>
                </a:solidFill>
                <a:latin typeface="Calibri"/>
                <a:ea typeface="Calibri"/>
                <a:cs typeface="Calibri"/>
                <a:sym typeface="Calibri"/>
              </a:rPr>
              <a:t>Set the Scene</a:t>
            </a:r>
            <a:endParaRPr b="0" i="0" sz="1250" u="none" cap="none" strike="noStrike">
              <a:solidFill>
                <a:schemeClr val="dk1"/>
              </a:solidFill>
              <a:latin typeface="Calibri"/>
              <a:ea typeface="Calibri"/>
              <a:cs typeface="Calibri"/>
              <a:sym typeface="Calibri"/>
            </a:endParaRPr>
          </a:p>
        </p:txBody>
      </p:sp>
      <p:sp>
        <p:nvSpPr>
          <p:cNvPr id="180" name="Google Shape;180;p8"/>
          <p:cNvSpPr/>
          <p:nvPr/>
        </p:nvSpPr>
        <p:spPr>
          <a:xfrm>
            <a:off x="1124712" y="1975104"/>
            <a:ext cx="329184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50"/>
              <a:buFont typeface="Calibri"/>
              <a:buNone/>
            </a:pPr>
            <a:r>
              <a:rPr b="0" i="0" lang="en-US" sz="950" u="none" cap="none" strike="noStrike">
                <a:solidFill>
                  <a:srgbClr val="4A6078"/>
                </a:solidFill>
                <a:latin typeface="Calibri"/>
                <a:ea typeface="Calibri"/>
                <a:cs typeface="Calibri"/>
                <a:sym typeface="Calibri"/>
              </a:rPr>
              <a:t>Share the IMF WEO headline: 'Global growth forecast cut to 3.1% amid Middle East conflict.' Ask students to identify 2 economic concepts this connects to before discussion begins.</a:t>
            </a:r>
            <a:endParaRPr b="0" i="0" sz="950" u="none" cap="none" strike="noStrike">
              <a:solidFill>
                <a:schemeClr val="dk1"/>
              </a:solidFill>
              <a:latin typeface="Calibri"/>
              <a:ea typeface="Calibri"/>
              <a:cs typeface="Calibri"/>
              <a:sym typeface="Calibri"/>
            </a:endParaRPr>
          </a:p>
        </p:txBody>
      </p:sp>
      <p:sp>
        <p:nvSpPr>
          <p:cNvPr id="181" name="Google Shape;181;p8"/>
          <p:cNvSpPr/>
          <p:nvPr/>
        </p:nvSpPr>
        <p:spPr>
          <a:xfrm>
            <a:off x="411480" y="2962656"/>
            <a:ext cx="4160520" cy="12984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411480" y="2962656"/>
            <a:ext cx="64008" cy="129844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548640" y="3054096"/>
            <a:ext cx="475488" cy="475488"/>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a:off x="548640" y="3035808"/>
            <a:ext cx="475488" cy="5120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5C842"/>
              </a:buClr>
              <a:buSzPts val="1400"/>
              <a:buFont typeface="Calibri"/>
              <a:buNone/>
            </a:pPr>
            <a:r>
              <a:rPr b="1" i="0" lang="en-US" sz="1400" u="none" cap="none" strike="noStrike">
                <a:solidFill>
                  <a:srgbClr val="F5C842"/>
                </a:solidFill>
                <a:latin typeface="Calibri"/>
                <a:ea typeface="Calibri"/>
                <a:cs typeface="Calibri"/>
                <a:sym typeface="Calibri"/>
              </a:rPr>
              <a:t>02</a:t>
            </a:r>
            <a:endParaRPr b="0" i="0" sz="1400" u="none" cap="none" strike="noStrike">
              <a:solidFill>
                <a:schemeClr val="dk1"/>
              </a:solidFill>
              <a:latin typeface="Calibri"/>
              <a:ea typeface="Calibri"/>
              <a:cs typeface="Calibri"/>
              <a:sym typeface="Calibri"/>
            </a:endParaRPr>
          </a:p>
        </p:txBody>
      </p:sp>
      <p:sp>
        <p:nvSpPr>
          <p:cNvPr id="185" name="Google Shape;185;p8"/>
          <p:cNvSpPr/>
          <p:nvPr/>
        </p:nvSpPr>
        <p:spPr>
          <a:xfrm>
            <a:off x="1124712" y="3054096"/>
            <a:ext cx="32918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50"/>
              <a:buFont typeface="Calibri"/>
              <a:buNone/>
            </a:pPr>
            <a:r>
              <a:rPr b="1" i="0" lang="en-US" sz="1250" u="none" cap="none" strike="noStrike">
                <a:solidFill>
                  <a:srgbClr val="1A2E4A"/>
                </a:solidFill>
                <a:latin typeface="Calibri"/>
                <a:ea typeface="Calibri"/>
                <a:cs typeface="Calibri"/>
                <a:sym typeface="Calibri"/>
              </a:rPr>
              <a:t>AD-AS Analysis</a:t>
            </a:r>
            <a:endParaRPr b="0" i="0" sz="1250" u="none" cap="none" strike="noStrike">
              <a:solidFill>
                <a:schemeClr val="dk1"/>
              </a:solidFill>
              <a:latin typeface="Calibri"/>
              <a:ea typeface="Calibri"/>
              <a:cs typeface="Calibri"/>
              <a:sym typeface="Calibri"/>
            </a:endParaRPr>
          </a:p>
        </p:txBody>
      </p:sp>
      <p:sp>
        <p:nvSpPr>
          <p:cNvPr id="186" name="Google Shape;186;p8"/>
          <p:cNvSpPr/>
          <p:nvPr/>
        </p:nvSpPr>
        <p:spPr>
          <a:xfrm>
            <a:off x="1124712" y="3401568"/>
            <a:ext cx="329184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50"/>
              <a:buFont typeface="Calibri"/>
              <a:buNone/>
            </a:pPr>
            <a:r>
              <a:rPr b="0" i="0" lang="en-US" sz="950" u="none" cap="none" strike="noStrike">
                <a:solidFill>
                  <a:srgbClr val="4A6078"/>
                </a:solidFill>
                <a:latin typeface="Calibri"/>
                <a:ea typeface="Calibri"/>
                <a:cs typeface="Calibri"/>
                <a:sym typeface="Calibri"/>
              </a:rPr>
              <a:t>In pairs, students draw AD-AS diagrams showing: (a) a negative supply shock from oil prices, (b) potential monetary policy responses. Which way does the central bank face?</a:t>
            </a:r>
            <a:endParaRPr b="0" i="0" sz="950" u="none" cap="none" strike="noStrike">
              <a:solidFill>
                <a:schemeClr val="dk1"/>
              </a:solidFill>
              <a:latin typeface="Calibri"/>
              <a:ea typeface="Calibri"/>
              <a:cs typeface="Calibri"/>
              <a:sym typeface="Calibri"/>
            </a:endParaRPr>
          </a:p>
        </p:txBody>
      </p:sp>
      <p:sp>
        <p:nvSpPr>
          <p:cNvPr id="187" name="Google Shape;187;p8"/>
          <p:cNvSpPr/>
          <p:nvPr/>
        </p:nvSpPr>
        <p:spPr>
          <a:xfrm>
            <a:off x="4800600" y="1536192"/>
            <a:ext cx="4160520" cy="12984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a:off x="4800600" y="1536192"/>
            <a:ext cx="64008" cy="129844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
          <p:cNvSpPr/>
          <p:nvPr/>
        </p:nvSpPr>
        <p:spPr>
          <a:xfrm>
            <a:off x="4937760" y="1627632"/>
            <a:ext cx="475488" cy="475488"/>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a:off x="4937760" y="1609344"/>
            <a:ext cx="475488" cy="5120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5C842"/>
              </a:buClr>
              <a:buSzPts val="1400"/>
              <a:buFont typeface="Calibri"/>
              <a:buNone/>
            </a:pPr>
            <a:r>
              <a:rPr b="1" i="0" lang="en-US" sz="1400" u="none" cap="none" strike="noStrike">
                <a:solidFill>
                  <a:srgbClr val="F5C842"/>
                </a:solidFill>
                <a:latin typeface="Calibri"/>
                <a:ea typeface="Calibri"/>
                <a:cs typeface="Calibri"/>
                <a:sym typeface="Calibri"/>
              </a:rPr>
              <a:t>03</a:t>
            </a:r>
            <a:endParaRPr b="0" i="0" sz="1400" u="none" cap="none" strike="noStrike">
              <a:solidFill>
                <a:schemeClr val="dk1"/>
              </a:solidFill>
              <a:latin typeface="Calibri"/>
              <a:ea typeface="Calibri"/>
              <a:cs typeface="Calibri"/>
              <a:sym typeface="Calibri"/>
            </a:endParaRPr>
          </a:p>
        </p:txBody>
      </p:sp>
      <p:sp>
        <p:nvSpPr>
          <p:cNvPr id="191" name="Google Shape;191;p8"/>
          <p:cNvSpPr/>
          <p:nvPr/>
        </p:nvSpPr>
        <p:spPr>
          <a:xfrm>
            <a:off x="5513832" y="1627632"/>
            <a:ext cx="32918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50"/>
              <a:buFont typeface="Calibri"/>
              <a:buNone/>
            </a:pPr>
            <a:r>
              <a:rPr b="1" i="0" lang="en-US" sz="1250" u="none" cap="none" strike="noStrike">
                <a:solidFill>
                  <a:srgbClr val="1A2E4A"/>
                </a:solidFill>
                <a:latin typeface="Calibri"/>
                <a:ea typeface="Calibri"/>
                <a:cs typeface="Calibri"/>
                <a:sym typeface="Calibri"/>
              </a:rPr>
              <a:t>Winners &amp; Losers</a:t>
            </a:r>
            <a:endParaRPr b="0" i="0" sz="1250" u="none" cap="none" strike="noStrike">
              <a:solidFill>
                <a:schemeClr val="dk1"/>
              </a:solidFill>
              <a:latin typeface="Calibri"/>
              <a:ea typeface="Calibri"/>
              <a:cs typeface="Calibri"/>
              <a:sym typeface="Calibri"/>
            </a:endParaRPr>
          </a:p>
        </p:txBody>
      </p:sp>
      <p:sp>
        <p:nvSpPr>
          <p:cNvPr id="192" name="Google Shape;192;p8"/>
          <p:cNvSpPr/>
          <p:nvPr/>
        </p:nvSpPr>
        <p:spPr>
          <a:xfrm>
            <a:off x="5513832" y="1975104"/>
            <a:ext cx="329184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50"/>
              <a:buFont typeface="Calibri"/>
              <a:buNone/>
            </a:pPr>
            <a:r>
              <a:rPr b="0" i="0" lang="en-US" sz="950" u="none" cap="none" strike="noStrike">
                <a:solidFill>
                  <a:srgbClr val="4A6078"/>
                </a:solidFill>
                <a:latin typeface="Calibri"/>
                <a:ea typeface="Calibri"/>
                <a:cs typeface="Calibri"/>
                <a:sym typeface="Calibri"/>
              </a:rPr>
              <a:t>Using a 2×2 matrix (energy importer/exporter × advanced/developing economy), students predict which quadrant suffers most. Evidence from the ADB outlook adds richness.</a:t>
            </a:r>
            <a:endParaRPr b="0" i="0" sz="950" u="none" cap="none" strike="noStrike">
              <a:solidFill>
                <a:schemeClr val="dk1"/>
              </a:solidFill>
              <a:latin typeface="Calibri"/>
              <a:ea typeface="Calibri"/>
              <a:cs typeface="Calibri"/>
              <a:sym typeface="Calibri"/>
            </a:endParaRPr>
          </a:p>
        </p:txBody>
      </p:sp>
      <p:sp>
        <p:nvSpPr>
          <p:cNvPr id="193" name="Google Shape;193;p8"/>
          <p:cNvSpPr/>
          <p:nvPr/>
        </p:nvSpPr>
        <p:spPr>
          <a:xfrm>
            <a:off x="4800600" y="2962656"/>
            <a:ext cx="4160520" cy="129844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a:off x="4800600" y="2962656"/>
            <a:ext cx="64008" cy="129844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a:off x="4937760" y="3054096"/>
            <a:ext cx="475488" cy="475488"/>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a:off x="4937760" y="3035808"/>
            <a:ext cx="475488" cy="5120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5C842"/>
              </a:buClr>
              <a:buSzPts val="1400"/>
              <a:buFont typeface="Calibri"/>
              <a:buNone/>
            </a:pPr>
            <a:r>
              <a:rPr b="1" i="0" lang="en-US" sz="1400" u="none" cap="none" strike="noStrike">
                <a:solidFill>
                  <a:srgbClr val="F5C842"/>
                </a:solidFill>
                <a:latin typeface="Calibri"/>
                <a:ea typeface="Calibri"/>
                <a:cs typeface="Calibri"/>
                <a:sym typeface="Calibri"/>
              </a:rPr>
              <a:t>04</a:t>
            </a:r>
            <a:endParaRPr b="0" i="0" sz="1400" u="none" cap="none" strike="noStrike">
              <a:solidFill>
                <a:schemeClr val="dk1"/>
              </a:solidFill>
              <a:latin typeface="Calibri"/>
              <a:ea typeface="Calibri"/>
              <a:cs typeface="Calibri"/>
              <a:sym typeface="Calibri"/>
            </a:endParaRPr>
          </a:p>
        </p:txBody>
      </p:sp>
      <p:sp>
        <p:nvSpPr>
          <p:cNvPr id="197" name="Google Shape;197;p8"/>
          <p:cNvSpPr/>
          <p:nvPr/>
        </p:nvSpPr>
        <p:spPr>
          <a:xfrm>
            <a:off x="5513832" y="3054096"/>
            <a:ext cx="32918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250"/>
              <a:buFont typeface="Calibri"/>
              <a:buNone/>
            </a:pPr>
            <a:r>
              <a:rPr b="1" i="0" lang="en-US" sz="1250" u="none" cap="none" strike="noStrike">
                <a:solidFill>
                  <a:srgbClr val="1A2E4A"/>
                </a:solidFill>
                <a:latin typeface="Calibri"/>
                <a:ea typeface="Calibri"/>
                <a:cs typeface="Calibri"/>
                <a:sym typeface="Calibri"/>
              </a:rPr>
              <a:t>Policy Debate</a:t>
            </a:r>
            <a:endParaRPr b="0" i="0" sz="1250" u="none" cap="none" strike="noStrike">
              <a:solidFill>
                <a:schemeClr val="dk1"/>
              </a:solidFill>
              <a:latin typeface="Calibri"/>
              <a:ea typeface="Calibri"/>
              <a:cs typeface="Calibri"/>
              <a:sym typeface="Calibri"/>
            </a:endParaRPr>
          </a:p>
        </p:txBody>
      </p:sp>
      <p:sp>
        <p:nvSpPr>
          <p:cNvPr id="198" name="Google Shape;198;p8"/>
          <p:cNvSpPr/>
          <p:nvPr/>
        </p:nvSpPr>
        <p:spPr>
          <a:xfrm>
            <a:off x="5513832" y="3401568"/>
            <a:ext cx="3291840" cy="8046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50"/>
              <a:buFont typeface="Calibri"/>
              <a:buNone/>
            </a:pPr>
            <a:r>
              <a:rPr b="0" i="0" lang="en-US" sz="950" u="none" cap="none" strike="noStrike">
                <a:solidFill>
                  <a:srgbClr val="4A6078"/>
                </a:solidFill>
                <a:latin typeface="Calibri"/>
                <a:ea typeface="Calibri"/>
                <a:cs typeface="Calibri"/>
                <a:sym typeface="Calibri"/>
              </a:rPr>
              <a:t>Mini debate: 'Should governments subsidise fuel or let prices rise?' Teams argue for consumers, firms, fiscal sustainability, and environmental goals.</a:t>
            </a:r>
            <a:endParaRPr b="0" i="0" sz="950" u="none" cap="none" strike="noStrike">
              <a:solidFill>
                <a:schemeClr val="dk1"/>
              </a:solidFill>
              <a:latin typeface="Calibri"/>
              <a:ea typeface="Calibri"/>
              <a:cs typeface="Calibri"/>
              <a:sym typeface="Calibri"/>
            </a:endParaRPr>
          </a:p>
        </p:txBody>
      </p:sp>
      <p:sp>
        <p:nvSpPr>
          <p:cNvPr id="199" name="Google Shape;199;p8"/>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PEDAGOGY</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2E4A"/>
        </a:solidFill>
      </p:bgPr>
    </p:bg>
    <p:spTree>
      <p:nvGrpSpPr>
        <p:cNvPr id="205" name="Shape 205"/>
        <p:cNvGrpSpPr/>
        <p:nvPr/>
      </p:nvGrpSpPr>
      <p:grpSpPr>
        <a:xfrm>
          <a:off x="0" y="0"/>
          <a:ext cx="0" cy="0"/>
          <a:chOff x="0" y="0"/>
          <a:chExt cx="0" cy="0"/>
        </a:xfrm>
      </p:grpSpPr>
      <p:sp>
        <p:nvSpPr>
          <p:cNvPr id="206" name="Google Shape;206;p9"/>
          <p:cNvSpPr/>
          <p:nvPr/>
        </p:nvSpPr>
        <p:spPr>
          <a:xfrm>
            <a:off x="-502920" y="-502920"/>
            <a:ext cx="2011680" cy="2011680"/>
          </a:xfrm>
          <a:prstGeom prst="arc">
            <a:avLst>
              <a:gd fmla="val 16200000" name="adj1"/>
              <a:gd fmla="val 0" name="adj2"/>
            </a:avLst>
          </a:prstGeom>
          <a:solidFill>
            <a:srgbClr val="F5C842">
              <a:alpha val="74902"/>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9"/>
          <p:cNvSpPr/>
          <p:nvPr/>
        </p:nvSpPr>
        <p:spPr>
          <a:xfrm>
            <a:off x="-777240" y="-777240"/>
            <a:ext cx="2651760" cy="2651760"/>
          </a:xfrm>
          <a:prstGeom prst="arc">
            <a:avLst>
              <a:gd fmla="val 16200000" name="adj1"/>
              <a:gd fmla="val 0" name="adj2"/>
            </a:avLst>
          </a:prstGeom>
          <a:solidFill>
            <a:srgbClr val="1B8A8A">
              <a:alpha val="40000"/>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411480" y="256032"/>
            <a:ext cx="1316736" cy="256032"/>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9"/>
          <p:cNvSpPr/>
          <p:nvPr/>
        </p:nvSpPr>
        <p:spPr>
          <a:xfrm>
            <a:off x="411480" y="246888"/>
            <a:ext cx="1316736"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800"/>
              <a:buFont typeface="Calibri"/>
              <a:buNone/>
            </a:pPr>
            <a:r>
              <a:rPr b="1" i="0" lang="en-US" sz="800" u="none" cap="none" strike="noStrike">
                <a:solidFill>
                  <a:srgbClr val="1A2E4A"/>
                </a:solidFill>
                <a:latin typeface="Calibri"/>
                <a:ea typeface="Calibri"/>
                <a:cs typeface="Calibri"/>
                <a:sym typeface="Calibri"/>
              </a:rPr>
              <a:t>STUDENT CORNER</a:t>
            </a:r>
            <a:endParaRPr b="0" i="0" sz="800" u="none" cap="none" strike="noStrike">
              <a:solidFill>
                <a:schemeClr val="dk1"/>
              </a:solidFill>
              <a:latin typeface="Calibri"/>
              <a:ea typeface="Calibri"/>
              <a:cs typeface="Calibri"/>
              <a:sym typeface="Calibri"/>
            </a:endParaRPr>
          </a:p>
        </p:txBody>
      </p:sp>
      <p:sp>
        <p:nvSpPr>
          <p:cNvPr id="210" name="Google Shape;210;p9"/>
          <p:cNvSpPr/>
          <p:nvPr/>
        </p:nvSpPr>
        <p:spPr>
          <a:xfrm>
            <a:off x="411480" y="566928"/>
            <a:ext cx="64008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800"/>
              <a:buFont typeface="Calibri"/>
              <a:buNone/>
            </a:pPr>
            <a:r>
              <a:rPr b="1" i="0" lang="en-US" sz="2800" u="none" cap="none" strike="noStrike">
                <a:solidFill>
                  <a:srgbClr val="FFFFFF"/>
                </a:solidFill>
                <a:latin typeface="Calibri"/>
                <a:ea typeface="Calibri"/>
                <a:cs typeface="Calibri"/>
                <a:sym typeface="Calibri"/>
              </a:rPr>
              <a:t>Meme &amp; Challenge Corner</a:t>
            </a:r>
            <a:endParaRPr b="0" i="0" sz="2800" u="none" cap="none" strike="noStrike">
              <a:solidFill>
                <a:schemeClr val="dk1"/>
              </a:solidFill>
              <a:latin typeface="Calibri"/>
              <a:ea typeface="Calibri"/>
              <a:cs typeface="Calibri"/>
              <a:sym typeface="Calibri"/>
            </a:endParaRPr>
          </a:p>
        </p:txBody>
      </p:sp>
      <p:sp>
        <p:nvSpPr>
          <p:cNvPr id="211" name="Google Shape;211;p9"/>
          <p:cNvSpPr/>
          <p:nvPr/>
        </p:nvSpPr>
        <p:spPr>
          <a:xfrm>
            <a:off x="411480" y="1234440"/>
            <a:ext cx="4160520" cy="2514600"/>
          </a:xfrm>
          <a:prstGeom prst="rect">
            <a:avLst/>
          </a:prstGeom>
          <a:solidFill>
            <a:srgbClr val="0D2D40"/>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9"/>
          <p:cNvSpPr/>
          <p:nvPr/>
        </p:nvSpPr>
        <p:spPr>
          <a:xfrm>
            <a:off x="548640" y="1307592"/>
            <a:ext cx="3840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850"/>
              <a:buFont typeface="Calibri"/>
              <a:buNone/>
            </a:pPr>
            <a:r>
              <a:rPr b="1" i="0" lang="en-US" sz="850" u="none" cap="none" strike="noStrike">
                <a:solidFill>
                  <a:srgbClr val="F5C842"/>
                </a:solidFill>
                <a:latin typeface="Calibri"/>
                <a:ea typeface="Calibri"/>
                <a:cs typeface="Calibri"/>
                <a:sym typeface="Calibri"/>
              </a:rPr>
              <a:t>📌 ECONOMICS MEME OF THE MONTH</a:t>
            </a:r>
            <a:endParaRPr b="0" i="0" sz="850" u="none" cap="none" strike="noStrike">
              <a:solidFill>
                <a:schemeClr val="dk1"/>
              </a:solidFill>
              <a:latin typeface="Calibri"/>
              <a:ea typeface="Calibri"/>
              <a:cs typeface="Calibri"/>
              <a:sym typeface="Calibri"/>
            </a:endParaRPr>
          </a:p>
        </p:txBody>
      </p:sp>
      <p:sp>
        <p:nvSpPr>
          <p:cNvPr id="213" name="Google Shape;213;p9"/>
          <p:cNvSpPr/>
          <p:nvPr/>
        </p:nvSpPr>
        <p:spPr>
          <a:xfrm>
            <a:off x="1005840" y="1627632"/>
            <a:ext cx="2926080" cy="10058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5600"/>
              <a:buFont typeface="Calibri"/>
              <a:buNone/>
            </a:pPr>
            <a:r>
              <a:rPr b="0" i="0" lang="en-US" sz="5600" u="none" cap="none" strike="noStrike">
                <a:solidFill>
                  <a:srgbClr val="000000"/>
                </a:solidFill>
                <a:latin typeface="Calibri"/>
                <a:ea typeface="Calibri"/>
                <a:cs typeface="Calibri"/>
                <a:sym typeface="Calibri"/>
              </a:rPr>
              <a:t>🛢️📈😱</a:t>
            </a:r>
            <a:endParaRPr b="0" i="0" sz="5600" u="none" cap="none" strike="noStrike">
              <a:solidFill>
                <a:schemeClr val="dk1"/>
              </a:solidFill>
              <a:latin typeface="Calibri"/>
              <a:ea typeface="Calibri"/>
              <a:cs typeface="Calibri"/>
              <a:sym typeface="Calibri"/>
            </a:endParaRPr>
          </a:p>
        </p:txBody>
      </p:sp>
      <p:sp>
        <p:nvSpPr>
          <p:cNvPr id="214" name="Google Shape;214;p9"/>
          <p:cNvSpPr/>
          <p:nvPr/>
        </p:nvSpPr>
        <p:spPr>
          <a:xfrm>
            <a:off x="548640" y="2688336"/>
            <a:ext cx="3840480" cy="8686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CDDEE"/>
              </a:buClr>
              <a:buSzPts val="1000"/>
              <a:buFont typeface="Calibri"/>
              <a:buNone/>
            </a:pPr>
            <a:r>
              <a:rPr b="0" i="1" lang="en-US" sz="1000" u="none" cap="none" strike="noStrike">
                <a:solidFill>
                  <a:srgbClr val="CCDDEE"/>
                </a:solidFill>
                <a:latin typeface="Calibri"/>
                <a:ea typeface="Calibri"/>
                <a:cs typeface="Calibri"/>
                <a:sym typeface="Calibri"/>
              </a:rPr>
              <a:t>"Economists be like: we predicted the oil shock 6 months ago."</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CCDDEE"/>
              </a:buClr>
              <a:buSzPts val="1000"/>
              <a:buFont typeface="Calibri"/>
              <a:buNone/>
            </a:pPr>
            <a:r>
              <a:rPr b="0" i="1" lang="en-US" sz="1000" u="none" cap="none" strike="noStrike">
                <a:solidFill>
                  <a:srgbClr val="CCDDEE"/>
                </a:solidFill>
                <a:latin typeface="Calibri"/>
                <a:ea typeface="Calibri"/>
                <a:cs typeface="Calibri"/>
                <a:sym typeface="Calibri"/>
              </a:rPr>
              <a:t>"Also economists: we didn't predict anything, it's complicated."</a:t>
            </a:r>
            <a:endParaRPr b="0" i="0" sz="1000" u="none" cap="none" strike="noStrike">
              <a:solidFill>
                <a:schemeClr val="dk1"/>
              </a:solidFill>
              <a:latin typeface="Calibri"/>
              <a:ea typeface="Calibri"/>
              <a:cs typeface="Calibri"/>
              <a:sym typeface="Calibri"/>
            </a:endParaRPr>
          </a:p>
        </p:txBody>
      </p:sp>
      <p:sp>
        <p:nvSpPr>
          <p:cNvPr id="215" name="Google Shape;215;p9"/>
          <p:cNvSpPr/>
          <p:nvPr/>
        </p:nvSpPr>
        <p:spPr>
          <a:xfrm>
            <a:off x="4754880" y="1234440"/>
            <a:ext cx="4069080" cy="2514600"/>
          </a:xfrm>
          <a:prstGeom prst="rect">
            <a:avLst/>
          </a:prstGeom>
          <a:solidFill>
            <a:srgbClr val="0D2D40"/>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
          <p:cNvSpPr/>
          <p:nvPr/>
        </p:nvSpPr>
        <p:spPr>
          <a:xfrm>
            <a:off x="4892040" y="1307592"/>
            <a:ext cx="3749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8A8A"/>
              </a:buClr>
              <a:buSzPts val="850"/>
              <a:buFont typeface="Calibri"/>
              <a:buNone/>
            </a:pPr>
            <a:r>
              <a:rPr b="1" i="0" lang="en-US" sz="850" u="none" cap="none" strike="noStrike">
                <a:solidFill>
                  <a:srgbClr val="1B8A8A"/>
                </a:solidFill>
                <a:latin typeface="Calibri"/>
                <a:ea typeface="Calibri"/>
                <a:cs typeface="Calibri"/>
                <a:sym typeface="Calibri"/>
              </a:rPr>
              <a:t>📌 APRIL CHALLENGE</a:t>
            </a:r>
            <a:endParaRPr b="0" i="0" sz="850" u="none" cap="none" strike="noStrike">
              <a:solidFill>
                <a:schemeClr val="dk1"/>
              </a:solidFill>
              <a:latin typeface="Calibri"/>
              <a:ea typeface="Calibri"/>
              <a:cs typeface="Calibri"/>
              <a:sym typeface="Calibri"/>
            </a:endParaRPr>
          </a:p>
        </p:txBody>
      </p:sp>
      <p:sp>
        <p:nvSpPr>
          <p:cNvPr id="217" name="Google Shape;217;p9"/>
          <p:cNvSpPr/>
          <p:nvPr/>
        </p:nvSpPr>
        <p:spPr>
          <a:xfrm>
            <a:off x="4892040" y="1645920"/>
            <a:ext cx="37490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450"/>
              <a:buFont typeface="Calibri"/>
              <a:buNone/>
            </a:pPr>
            <a:r>
              <a:rPr b="1" i="0" lang="en-US" sz="1450" u="none" cap="none" strike="noStrike">
                <a:solidFill>
                  <a:srgbClr val="F5C842"/>
                </a:solidFill>
                <a:latin typeface="Calibri"/>
                <a:ea typeface="Calibri"/>
                <a:cs typeface="Calibri"/>
                <a:sym typeface="Calibri"/>
              </a:rPr>
              <a:t>The $100 Oil Thought Experiment</a:t>
            </a:r>
            <a:endParaRPr b="0" i="0" sz="1450" u="none" cap="none" strike="noStrike">
              <a:solidFill>
                <a:schemeClr val="dk1"/>
              </a:solidFill>
              <a:latin typeface="Calibri"/>
              <a:ea typeface="Calibri"/>
              <a:cs typeface="Calibri"/>
              <a:sym typeface="Calibri"/>
            </a:endParaRPr>
          </a:p>
        </p:txBody>
      </p:sp>
      <p:sp>
        <p:nvSpPr>
          <p:cNvPr id="218" name="Google Shape;218;p9"/>
          <p:cNvSpPr/>
          <p:nvPr/>
        </p:nvSpPr>
        <p:spPr>
          <a:xfrm>
            <a:off x="4892040" y="2084832"/>
            <a:ext cx="37490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00"/>
              <a:buFont typeface="Calibri"/>
              <a:buNone/>
            </a:pPr>
            <a:r>
              <a:rPr b="0" i="0" lang="en-US" sz="1000" u="none" cap="none" strike="noStrike">
                <a:solidFill>
                  <a:srgbClr val="CCDDEE"/>
                </a:solidFill>
                <a:latin typeface="Calibri"/>
                <a:ea typeface="Calibri"/>
                <a:cs typeface="Calibri"/>
                <a:sym typeface="Calibri"/>
              </a:rPr>
              <a:t>1. If oil hits $100/barrel, map three second-order effects on your local economy.</a:t>
            </a:r>
            <a:endParaRPr b="0" i="0" sz="1000" u="none" cap="none" strike="noStrike">
              <a:solidFill>
                <a:schemeClr val="dk1"/>
              </a:solidFill>
              <a:latin typeface="Calibri"/>
              <a:ea typeface="Calibri"/>
              <a:cs typeface="Calibri"/>
              <a:sym typeface="Calibri"/>
            </a:endParaRPr>
          </a:p>
        </p:txBody>
      </p:sp>
      <p:sp>
        <p:nvSpPr>
          <p:cNvPr id="219" name="Google Shape;219;p9"/>
          <p:cNvSpPr/>
          <p:nvPr/>
        </p:nvSpPr>
        <p:spPr>
          <a:xfrm>
            <a:off x="4892040" y="2523744"/>
            <a:ext cx="37490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00"/>
              <a:buFont typeface="Calibri"/>
              <a:buNone/>
            </a:pPr>
            <a:r>
              <a:rPr b="0" i="0" lang="en-US" sz="1000" u="none" cap="none" strike="noStrike">
                <a:solidFill>
                  <a:srgbClr val="CCDDEE"/>
                </a:solidFill>
                <a:latin typeface="Calibri"/>
                <a:ea typeface="Calibri"/>
                <a:cs typeface="Calibri"/>
                <a:sym typeface="Calibri"/>
              </a:rPr>
              <a:t>2. Which sector in your country benefits? Which is most vulnerable?</a:t>
            </a:r>
            <a:endParaRPr b="0" i="0" sz="1000" u="none" cap="none" strike="noStrike">
              <a:solidFill>
                <a:schemeClr val="dk1"/>
              </a:solidFill>
              <a:latin typeface="Calibri"/>
              <a:ea typeface="Calibri"/>
              <a:cs typeface="Calibri"/>
              <a:sym typeface="Calibri"/>
            </a:endParaRPr>
          </a:p>
        </p:txBody>
      </p:sp>
      <p:sp>
        <p:nvSpPr>
          <p:cNvPr id="220" name="Google Shape;220;p9"/>
          <p:cNvSpPr/>
          <p:nvPr/>
        </p:nvSpPr>
        <p:spPr>
          <a:xfrm>
            <a:off x="4892040" y="2962656"/>
            <a:ext cx="37490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00"/>
              <a:buFont typeface="Calibri"/>
              <a:buNone/>
            </a:pPr>
            <a:r>
              <a:rPr b="0" i="0" lang="en-US" sz="1000" u="none" cap="none" strike="noStrike">
                <a:solidFill>
                  <a:srgbClr val="CCDDEE"/>
                </a:solidFill>
                <a:latin typeface="Calibri"/>
                <a:ea typeface="Calibri"/>
                <a:cs typeface="Calibri"/>
                <a:sym typeface="Calibri"/>
              </a:rPr>
              <a:t>3. Design a 1-page policy brief for your government: What should they do in the first 30 days?</a:t>
            </a:r>
            <a:endParaRPr b="0" i="0" sz="1000" u="none" cap="none" strike="noStrike">
              <a:solidFill>
                <a:schemeClr val="dk1"/>
              </a:solidFill>
              <a:latin typeface="Calibri"/>
              <a:ea typeface="Calibri"/>
              <a:cs typeface="Calibri"/>
              <a:sym typeface="Calibri"/>
            </a:endParaRPr>
          </a:p>
        </p:txBody>
      </p:sp>
      <p:sp>
        <p:nvSpPr>
          <p:cNvPr id="221" name="Google Shape;221;p9"/>
          <p:cNvSpPr/>
          <p:nvPr/>
        </p:nvSpPr>
        <p:spPr>
          <a:xfrm>
            <a:off x="4892040" y="3419856"/>
            <a:ext cx="3749040" cy="256032"/>
          </a:xfrm>
          <a:prstGeom prst="rect">
            <a:avLst/>
          </a:prstGeom>
          <a:solidFill>
            <a:srgbClr val="1B8A8A">
              <a:alpha val="60000"/>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9"/>
          <p:cNvSpPr/>
          <p:nvPr/>
        </p:nvSpPr>
        <p:spPr>
          <a:xfrm>
            <a:off x="4892040" y="3419856"/>
            <a:ext cx="3749040" cy="256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Share your brief with the WETC community!</a:t>
            </a:r>
            <a:endParaRPr b="0" i="0" sz="900" u="none" cap="none" strike="noStrike">
              <a:solidFill>
                <a:schemeClr val="dk1"/>
              </a:solidFill>
              <a:latin typeface="Calibri"/>
              <a:ea typeface="Calibri"/>
              <a:cs typeface="Calibri"/>
              <a:sym typeface="Calibri"/>
            </a:endParaRPr>
          </a:p>
        </p:txBody>
      </p:sp>
      <p:sp>
        <p:nvSpPr>
          <p:cNvPr id="223" name="Google Shape;223;p9"/>
          <p:cNvSpPr/>
          <p:nvPr/>
        </p:nvSpPr>
        <p:spPr>
          <a:xfrm>
            <a:off x="411480" y="4133088"/>
            <a:ext cx="832104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8A8A"/>
              </a:buClr>
              <a:buSzPts val="1050"/>
              <a:buFont typeface="Calibri"/>
              <a:buNone/>
            </a:pPr>
            <a:r>
              <a:rPr b="0" i="1" lang="en-US" sz="1050" u="none" cap="none" strike="noStrike">
                <a:solidFill>
                  <a:srgbClr val="1B8A8A"/>
                </a:solidFill>
                <a:latin typeface="Calibri"/>
                <a:ea typeface="Calibri"/>
                <a:cs typeface="Calibri"/>
                <a:sym typeface="Calibri"/>
              </a:rPr>
              <a:t>Got a meme or activity idea? Send to the WETC editorial team and we'll feature it next issue!</a:t>
            </a:r>
            <a:endParaRPr b="0" i="0" sz="1050" u="none" cap="none" strike="noStrike">
              <a:solidFill>
                <a:schemeClr val="dk1"/>
              </a:solidFill>
              <a:latin typeface="Calibri"/>
              <a:ea typeface="Calibri"/>
              <a:cs typeface="Calibri"/>
              <a:sym typeface="Calibri"/>
            </a:endParaRPr>
          </a:p>
        </p:txBody>
      </p:sp>
      <p:sp>
        <p:nvSpPr>
          <p:cNvPr id="224" name="Google Shape;224;p9"/>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STUDENT CORNER</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0" name="Shape 230"/>
        <p:cNvGrpSpPr/>
        <p:nvPr/>
      </p:nvGrpSpPr>
      <p:grpSpPr>
        <a:xfrm>
          <a:off x="0" y="0"/>
          <a:ext cx="0" cy="0"/>
          <a:chOff x="0" y="0"/>
          <a:chExt cx="0" cy="0"/>
        </a:xfrm>
      </p:grpSpPr>
      <p:sp>
        <p:nvSpPr>
          <p:cNvPr id="231" name="Google Shape;231;p10"/>
          <p:cNvSpPr/>
          <p:nvPr/>
        </p:nvSpPr>
        <p:spPr>
          <a:xfrm>
            <a:off x="0" y="0"/>
            <a:ext cx="9144000" cy="960120"/>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0"/>
          <p:cNvSpPr/>
          <p:nvPr/>
        </p:nvSpPr>
        <p:spPr>
          <a:xfrm>
            <a:off x="0" y="960120"/>
            <a:ext cx="9144000" cy="73152"/>
          </a:xfrm>
          <a:prstGeom prst="rect">
            <a:avLst/>
          </a:prstGeom>
          <a:solidFill>
            <a:srgbClr val="1B8A8A"/>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0"/>
          <p:cNvSpPr/>
          <p:nvPr/>
        </p:nvSpPr>
        <p:spPr>
          <a:xfrm>
            <a:off x="411480" y="320040"/>
            <a:ext cx="2404872" cy="256032"/>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0"/>
          <p:cNvSpPr/>
          <p:nvPr/>
        </p:nvSpPr>
        <p:spPr>
          <a:xfrm>
            <a:off x="411480" y="310896"/>
            <a:ext cx="2404872"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A2E4A"/>
              </a:buClr>
              <a:buSzPts val="800"/>
              <a:buFont typeface="Calibri"/>
              <a:buNone/>
            </a:pPr>
            <a:r>
              <a:rPr b="1" i="0" lang="en-US" sz="800" u="none" cap="none" strike="noStrike">
                <a:solidFill>
                  <a:srgbClr val="1A2E4A"/>
                </a:solidFill>
                <a:latin typeface="Calibri"/>
                <a:ea typeface="Calibri"/>
                <a:cs typeface="Calibri"/>
                <a:sym typeface="Calibri"/>
              </a:rPr>
              <a:t>RESOURCES LOUNGE + LINK DUMP</a:t>
            </a:r>
            <a:endParaRPr b="0" i="0" sz="800" u="none" cap="none" strike="noStrike">
              <a:solidFill>
                <a:schemeClr val="dk1"/>
              </a:solidFill>
              <a:latin typeface="Calibri"/>
              <a:ea typeface="Calibri"/>
              <a:cs typeface="Calibri"/>
              <a:sym typeface="Calibri"/>
            </a:endParaRPr>
          </a:p>
        </p:txBody>
      </p:sp>
      <p:sp>
        <p:nvSpPr>
          <p:cNvPr id="235" name="Google Shape;235;p10"/>
          <p:cNvSpPr/>
          <p:nvPr/>
        </p:nvSpPr>
        <p:spPr>
          <a:xfrm>
            <a:off x="411480" y="594360"/>
            <a:ext cx="832104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ACCDD"/>
              </a:buClr>
              <a:buSzPts val="1250"/>
              <a:buFont typeface="Calibri"/>
              <a:buNone/>
            </a:pPr>
            <a:r>
              <a:rPr b="0" i="1" lang="en-US" sz="1250" u="none" cap="none" strike="noStrike">
                <a:solidFill>
                  <a:srgbClr val="AACCDD"/>
                </a:solidFill>
                <a:latin typeface="Calibri"/>
                <a:ea typeface="Calibri"/>
                <a:cs typeface="Calibri"/>
                <a:sym typeface="Calibri"/>
              </a:rPr>
              <a:t>Handpicked reads, tools &amp; rabbit holes for April 2026</a:t>
            </a:r>
            <a:endParaRPr b="0" i="0" sz="1250" u="none" cap="none" strike="noStrike">
              <a:solidFill>
                <a:schemeClr val="dk1"/>
              </a:solidFill>
              <a:latin typeface="Calibri"/>
              <a:ea typeface="Calibri"/>
              <a:cs typeface="Calibri"/>
              <a:sym typeface="Calibri"/>
            </a:endParaRPr>
          </a:p>
        </p:txBody>
      </p:sp>
      <p:sp>
        <p:nvSpPr>
          <p:cNvPr id="236" name="Google Shape;236;p10"/>
          <p:cNvSpPr/>
          <p:nvPr/>
        </p:nvSpPr>
        <p:spPr>
          <a:xfrm>
            <a:off x="411480" y="1170432"/>
            <a:ext cx="416052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400"/>
              <a:buFont typeface="Calibri"/>
              <a:buNone/>
            </a:pPr>
            <a:r>
              <a:rPr b="1" i="0" lang="en-US" sz="1400" u="none" cap="none" strike="noStrike">
                <a:solidFill>
                  <a:srgbClr val="1A2E4A"/>
                </a:solidFill>
                <a:latin typeface="Calibri"/>
                <a:ea typeface="Calibri"/>
                <a:cs typeface="Calibri"/>
                <a:sym typeface="Calibri"/>
              </a:rPr>
              <a:t>📖  Essential Reads</a:t>
            </a:r>
            <a:endParaRPr b="0" i="0" sz="1400" u="none" cap="none" strike="noStrike">
              <a:solidFill>
                <a:schemeClr val="dk1"/>
              </a:solidFill>
              <a:latin typeface="Calibri"/>
              <a:ea typeface="Calibri"/>
              <a:cs typeface="Calibri"/>
              <a:sym typeface="Calibri"/>
            </a:endParaRPr>
          </a:p>
        </p:txBody>
      </p:sp>
      <p:sp>
        <p:nvSpPr>
          <p:cNvPr id="237" name="Google Shape;237;p10"/>
          <p:cNvSpPr/>
          <p:nvPr/>
        </p:nvSpPr>
        <p:spPr>
          <a:xfrm>
            <a:off x="411480" y="1572768"/>
            <a:ext cx="4160520" cy="65836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0"/>
          <p:cNvSpPr/>
          <p:nvPr/>
        </p:nvSpPr>
        <p:spPr>
          <a:xfrm>
            <a:off x="411480" y="1572768"/>
            <a:ext cx="64008" cy="6583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0"/>
          <p:cNvSpPr/>
          <p:nvPr/>
        </p:nvSpPr>
        <p:spPr>
          <a:xfrm>
            <a:off x="594360" y="1627632"/>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IMF WEO April 2026</a:t>
            </a:r>
            <a:endParaRPr b="0" i="0" sz="1100" u="none" cap="none" strike="noStrike">
              <a:solidFill>
                <a:schemeClr val="dk1"/>
              </a:solidFill>
              <a:latin typeface="Calibri"/>
              <a:ea typeface="Calibri"/>
              <a:cs typeface="Calibri"/>
              <a:sym typeface="Calibri"/>
            </a:endParaRPr>
          </a:p>
        </p:txBody>
      </p:sp>
      <p:sp>
        <p:nvSpPr>
          <p:cNvPr id="240" name="Google Shape;240;p10"/>
          <p:cNvSpPr/>
          <p:nvPr/>
        </p:nvSpPr>
        <p:spPr>
          <a:xfrm>
            <a:off x="594360" y="1883664"/>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Global Economy in the Shadow of War — the definitive macro briefing this month.</a:t>
            </a:r>
            <a:endParaRPr b="0" i="0" sz="900" u="none" cap="none" strike="noStrike">
              <a:solidFill>
                <a:schemeClr val="dk1"/>
              </a:solidFill>
              <a:latin typeface="Calibri"/>
              <a:ea typeface="Calibri"/>
              <a:cs typeface="Calibri"/>
              <a:sym typeface="Calibri"/>
            </a:endParaRPr>
          </a:p>
        </p:txBody>
      </p:sp>
      <p:sp>
        <p:nvSpPr>
          <p:cNvPr id="241" name="Google Shape;241;p10"/>
          <p:cNvSpPr/>
          <p:nvPr/>
        </p:nvSpPr>
        <p:spPr>
          <a:xfrm>
            <a:off x="411480" y="2322576"/>
            <a:ext cx="4160520" cy="65836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0"/>
          <p:cNvSpPr/>
          <p:nvPr/>
        </p:nvSpPr>
        <p:spPr>
          <a:xfrm>
            <a:off x="411480" y="2322576"/>
            <a:ext cx="64008" cy="6583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0"/>
          <p:cNvSpPr/>
          <p:nvPr/>
        </p:nvSpPr>
        <p:spPr>
          <a:xfrm>
            <a:off x="594360" y="2377440"/>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UNCTAD Trade Update Apr 2026</a:t>
            </a:r>
            <a:endParaRPr b="0" i="0" sz="1100" u="none" cap="none" strike="noStrike">
              <a:solidFill>
                <a:schemeClr val="dk1"/>
              </a:solidFill>
              <a:latin typeface="Calibri"/>
              <a:ea typeface="Calibri"/>
              <a:cs typeface="Calibri"/>
              <a:sym typeface="Calibri"/>
            </a:endParaRPr>
          </a:p>
        </p:txBody>
      </p:sp>
      <p:sp>
        <p:nvSpPr>
          <p:cNvPr id="244" name="Google Shape;244;p10"/>
          <p:cNvSpPr/>
          <p:nvPr/>
        </p:nvSpPr>
        <p:spPr>
          <a:xfrm>
            <a:off x="594360" y="2633472"/>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Trade growth continues but fragility rises. Key for international econ units.</a:t>
            </a:r>
            <a:endParaRPr b="0" i="0" sz="900" u="none" cap="none" strike="noStrike">
              <a:solidFill>
                <a:schemeClr val="dk1"/>
              </a:solidFill>
              <a:latin typeface="Calibri"/>
              <a:ea typeface="Calibri"/>
              <a:cs typeface="Calibri"/>
              <a:sym typeface="Calibri"/>
            </a:endParaRPr>
          </a:p>
        </p:txBody>
      </p:sp>
      <p:sp>
        <p:nvSpPr>
          <p:cNvPr id="245" name="Google Shape;245;p10"/>
          <p:cNvSpPr/>
          <p:nvPr/>
        </p:nvSpPr>
        <p:spPr>
          <a:xfrm>
            <a:off x="411480" y="3072384"/>
            <a:ext cx="4160520" cy="65836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0"/>
          <p:cNvSpPr/>
          <p:nvPr/>
        </p:nvSpPr>
        <p:spPr>
          <a:xfrm>
            <a:off x="411480" y="3072384"/>
            <a:ext cx="64008" cy="6583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0"/>
          <p:cNvSpPr/>
          <p:nvPr/>
        </p:nvSpPr>
        <p:spPr>
          <a:xfrm>
            <a:off x="594360" y="3127248"/>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ADB Asian Development Outlook</a:t>
            </a:r>
            <a:endParaRPr b="0" i="0" sz="1100" u="none" cap="none" strike="noStrike">
              <a:solidFill>
                <a:schemeClr val="dk1"/>
              </a:solidFill>
              <a:latin typeface="Calibri"/>
              <a:ea typeface="Calibri"/>
              <a:cs typeface="Calibri"/>
              <a:sym typeface="Calibri"/>
            </a:endParaRPr>
          </a:p>
        </p:txBody>
      </p:sp>
      <p:sp>
        <p:nvSpPr>
          <p:cNvPr id="248" name="Google Shape;248;p10"/>
          <p:cNvSpPr/>
          <p:nvPr/>
        </p:nvSpPr>
        <p:spPr>
          <a:xfrm>
            <a:off x="594360" y="3383280"/>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Regional growth for developing Asia — great for contextualising EM economies.</a:t>
            </a:r>
            <a:endParaRPr b="0" i="0" sz="900" u="none" cap="none" strike="noStrike">
              <a:solidFill>
                <a:schemeClr val="dk1"/>
              </a:solidFill>
              <a:latin typeface="Calibri"/>
              <a:ea typeface="Calibri"/>
              <a:cs typeface="Calibri"/>
              <a:sym typeface="Calibri"/>
            </a:endParaRPr>
          </a:p>
        </p:txBody>
      </p:sp>
      <p:sp>
        <p:nvSpPr>
          <p:cNvPr id="249" name="Google Shape;249;p10"/>
          <p:cNvSpPr/>
          <p:nvPr/>
        </p:nvSpPr>
        <p:spPr>
          <a:xfrm>
            <a:off x="411480" y="3822192"/>
            <a:ext cx="4160520" cy="658368"/>
          </a:xfrm>
          <a:prstGeom prst="rect">
            <a:avLst/>
          </a:prstGeom>
          <a:solidFill>
            <a:srgbClr val="FFFFFF"/>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0"/>
          <p:cNvSpPr/>
          <p:nvPr/>
        </p:nvSpPr>
        <p:spPr>
          <a:xfrm>
            <a:off x="411480" y="3822192"/>
            <a:ext cx="64008" cy="658368"/>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0"/>
          <p:cNvSpPr/>
          <p:nvPr/>
        </p:nvSpPr>
        <p:spPr>
          <a:xfrm>
            <a:off x="594360" y="3877056"/>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tutor2u: AI in Economics Teaching</a:t>
            </a:r>
            <a:endParaRPr b="0" i="0" sz="1100" u="none" cap="none" strike="noStrike">
              <a:solidFill>
                <a:schemeClr val="dk1"/>
              </a:solidFill>
              <a:latin typeface="Calibri"/>
              <a:ea typeface="Calibri"/>
              <a:cs typeface="Calibri"/>
              <a:sym typeface="Calibri"/>
            </a:endParaRPr>
          </a:p>
        </p:txBody>
      </p:sp>
      <p:sp>
        <p:nvSpPr>
          <p:cNvPr id="252" name="Google Shape;252;p10"/>
          <p:cNvSpPr/>
          <p:nvPr/>
        </p:nvSpPr>
        <p:spPr>
          <a:xfrm>
            <a:off x="594360" y="4133088"/>
            <a:ext cx="3794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Practical classroom strategies for integrating AI tools ethically.</a:t>
            </a:r>
            <a:endParaRPr b="0" i="0" sz="900" u="none" cap="none" strike="noStrike">
              <a:solidFill>
                <a:schemeClr val="dk1"/>
              </a:solidFill>
              <a:latin typeface="Calibri"/>
              <a:ea typeface="Calibri"/>
              <a:cs typeface="Calibri"/>
              <a:sym typeface="Calibri"/>
            </a:endParaRPr>
          </a:p>
        </p:txBody>
      </p:sp>
      <p:sp>
        <p:nvSpPr>
          <p:cNvPr id="253" name="Google Shape;253;p10"/>
          <p:cNvSpPr/>
          <p:nvPr/>
        </p:nvSpPr>
        <p:spPr>
          <a:xfrm>
            <a:off x="4754880" y="1170432"/>
            <a:ext cx="406908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400"/>
              <a:buFont typeface="Calibri"/>
              <a:buNone/>
            </a:pPr>
            <a:r>
              <a:rPr b="1" i="0" lang="en-US" sz="1400" u="none" cap="none" strike="noStrike">
                <a:solidFill>
                  <a:srgbClr val="1A2E4A"/>
                </a:solidFill>
                <a:latin typeface="Calibri"/>
                <a:ea typeface="Calibri"/>
                <a:cs typeface="Calibri"/>
                <a:sym typeface="Calibri"/>
              </a:rPr>
              <a:t>🔧  Tools &amp; Rabbit Holes</a:t>
            </a:r>
            <a:endParaRPr b="0" i="0" sz="1400" u="none" cap="none" strike="noStrike">
              <a:solidFill>
                <a:schemeClr val="dk1"/>
              </a:solidFill>
              <a:latin typeface="Calibri"/>
              <a:ea typeface="Calibri"/>
              <a:cs typeface="Calibri"/>
              <a:sym typeface="Calibri"/>
            </a:endParaRPr>
          </a:p>
        </p:txBody>
      </p:sp>
      <p:sp>
        <p:nvSpPr>
          <p:cNvPr id="254" name="Google Shape;254;p10"/>
          <p:cNvSpPr/>
          <p:nvPr/>
        </p:nvSpPr>
        <p:spPr>
          <a:xfrm>
            <a:off x="4754880" y="1572768"/>
            <a:ext cx="4069080" cy="658368"/>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0"/>
          <p:cNvSpPr/>
          <p:nvPr/>
        </p:nvSpPr>
        <p:spPr>
          <a:xfrm>
            <a:off x="4828032" y="1664208"/>
            <a:ext cx="50292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56" name="Google Shape;256;p10"/>
          <p:cNvSpPr/>
          <p:nvPr/>
        </p:nvSpPr>
        <p:spPr>
          <a:xfrm>
            <a:off x="5376672" y="1627632"/>
            <a:ext cx="33375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Trading Economics</a:t>
            </a:r>
            <a:endParaRPr b="0" i="0" sz="1100" u="none" cap="none" strike="noStrike">
              <a:solidFill>
                <a:schemeClr val="dk1"/>
              </a:solidFill>
              <a:latin typeface="Calibri"/>
              <a:ea typeface="Calibri"/>
              <a:cs typeface="Calibri"/>
              <a:sym typeface="Calibri"/>
            </a:endParaRPr>
          </a:p>
        </p:txBody>
      </p:sp>
      <p:sp>
        <p:nvSpPr>
          <p:cNvPr id="257" name="Google Shape;257;p10"/>
          <p:cNvSpPr/>
          <p:nvPr/>
        </p:nvSpPr>
        <p:spPr>
          <a:xfrm>
            <a:off x="5376672" y="1920240"/>
            <a:ext cx="3337560" cy="2468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Live commodity price charts — show oil in real time during class.</a:t>
            </a:r>
            <a:endParaRPr b="0" i="0" sz="900" u="none" cap="none" strike="noStrike">
              <a:solidFill>
                <a:schemeClr val="dk1"/>
              </a:solidFill>
              <a:latin typeface="Calibri"/>
              <a:ea typeface="Calibri"/>
              <a:cs typeface="Calibri"/>
              <a:sym typeface="Calibri"/>
            </a:endParaRPr>
          </a:p>
        </p:txBody>
      </p:sp>
      <p:sp>
        <p:nvSpPr>
          <p:cNvPr id="258" name="Google Shape;258;p10"/>
          <p:cNvSpPr/>
          <p:nvPr/>
        </p:nvSpPr>
        <p:spPr>
          <a:xfrm>
            <a:off x="4754880" y="2322576"/>
            <a:ext cx="4069080" cy="658368"/>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p:nvPr/>
        </p:nvSpPr>
        <p:spPr>
          <a:xfrm>
            <a:off x="4828032" y="2414016"/>
            <a:ext cx="50292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60" name="Google Shape;260;p10"/>
          <p:cNvSpPr/>
          <p:nvPr/>
        </p:nvSpPr>
        <p:spPr>
          <a:xfrm>
            <a:off x="5376672" y="2377440"/>
            <a:ext cx="33375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Claude / ChatGPT for Econ</a:t>
            </a:r>
            <a:endParaRPr b="0" i="0" sz="1100" u="none" cap="none" strike="noStrike">
              <a:solidFill>
                <a:schemeClr val="dk1"/>
              </a:solidFill>
              <a:latin typeface="Calibri"/>
              <a:ea typeface="Calibri"/>
              <a:cs typeface="Calibri"/>
              <a:sym typeface="Calibri"/>
            </a:endParaRPr>
          </a:p>
        </p:txBody>
      </p:sp>
      <p:sp>
        <p:nvSpPr>
          <p:cNvPr id="261" name="Google Shape;261;p10"/>
          <p:cNvSpPr/>
          <p:nvPr/>
        </p:nvSpPr>
        <p:spPr>
          <a:xfrm>
            <a:off x="5376672" y="2670048"/>
            <a:ext cx="3337560" cy="2468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Prompt: 'Explain cost-push inflation to a 16-year-old using the oil crisis.' Iterate with students.</a:t>
            </a:r>
            <a:endParaRPr b="0" i="0" sz="900" u="none" cap="none" strike="noStrike">
              <a:solidFill>
                <a:schemeClr val="dk1"/>
              </a:solidFill>
              <a:latin typeface="Calibri"/>
              <a:ea typeface="Calibri"/>
              <a:cs typeface="Calibri"/>
              <a:sym typeface="Calibri"/>
            </a:endParaRPr>
          </a:p>
        </p:txBody>
      </p:sp>
      <p:sp>
        <p:nvSpPr>
          <p:cNvPr id="262" name="Google Shape;262;p10"/>
          <p:cNvSpPr/>
          <p:nvPr/>
        </p:nvSpPr>
        <p:spPr>
          <a:xfrm>
            <a:off x="4754880" y="3072384"/>
            <a:ext cx="4069080" cy="658368"/>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0"/>
          <p:cNvSpPr/>
          <p:nvPr/>
        </p:nvSpPr>
        <p:spPr>
          <a:xfrm>
            <a:off x="4828032" y="3163824"/>
            <a:ext cx="50292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64" name="Google Shape;264;p10"/>
          <p:cNvSpPr/>
          <p:nvPr/>
        </p:nvSpPr>
        <p:spPr>
          <a:xfrm>
            <a:off x="5376672" y="3127248"/>
            <a:ext cx="33375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Our World in Data</a:t>
            </a:r>
            <a:endParaRPr b="0" i="0" sz="1100" u="none" cap="none" strike="noStrike">
              <a:solidFill>
                <a:schemeClr val="dk1"/>
              </a:solidFill>
              <a:latin typeface="Calibri"/>
              <a:ea typeface="Calibri"/>
              <a:cs typeface="Calibri"/>
              <a:sym typeface="Calibri"/>
            </a:endParaRPr>
          </a:p>
        </p:txBody>
      </p:sp>
      <p:sp>
        <p:nvSpPr>
          <p:cNvPr id="265" name="Google Shape;265;p10"/>
          <p:cNvSpPr/>
          <p:nvPr/>
        </p:nvSpPr>
        <p:spPr>
          <a:xfrm>
            <a:off x="5376672" y="3419856"/>
            <a:ext cx="3337560" cy="2468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Energy mix by country — powerful for supply shock geography discussions.</a:t>
            </a:r>
            <a:endParaRPr b="0" i="0" sz="900" u="none" cap="none" strike="noStrike">
              <a:solidFill>
                <a:schemeClr val="dk1"/>
              </a:solidFill>
              <a:latin typeface="Calibri"/>
              <a:ea typeface="Calibri"/>
              <a:cs typeface="Calibri"/>
              <a:sym typeface="Calibri"/>
            </a:endParaRPr>
          </a:p>
        </p:txBody>
      </p:sp>
      <p:sp>
        <p:nvSpPr>
          <p:cNvPr id="266" name="Google Shape;266;p10"/>
          <p:cNvSpPr/>
          <p:nvPr/>
        </p:nvSpPr>
        <p:spPr>
          <a:xfrm>
            <a:off x="4754880" y="3822192"/>
            <a:ext cx="4069080" cy="658368"/>
          </a:xfrm>
          <a:prstGeom prst="rect">
            <a:avLst/>
          </a:prstGeom>
          <a:solidFill>
            <a:srgbClr val="EEF3F7"/>
          </a:solidFill>
          <a:ln cap="flat" cmpd="sng" w="9525">
            <a:solidFill>
              <a:srgbClr val="DDDDD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
          <p:cNvSpPr/>
          <p:nvPr/>
        </p:nvSpPr>
        <p:spPr>
          <a:xfrm>
            <a:off x="4828032" y="3913632"/>
            <a:ext cx="50292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200"/>
              <a:buFont typeface="Calibri"/>
              <a:buNone/>
            </a:pPr>
            <a:r>
              <a:rPr b="0" i="0" lang="en-US" sz="2200" u="none" cap="none" strike="noStrike">
                <a:solidFill>
                  <a:srgbClr val="000000"/>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268" name="Google Shape;268;p10"/>
          <p:cNvSpPr/>
          <p:nvPr/>
        </p:nvSpPr>
        <p:spPr>
          <a:xfrm>
            <a:off x="5376672" y="3877056"/>
            <a:ext cx="33375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2E4A"/>
              </a:buClr>
              <a:buSzPts val="1100"/>
              <a:buFont typeface="Calibri"/>
              <a:buNone/>
            </a:pPr>
            <a:r>
              <a:rPr b="1" i="0" lang="en-US" sz="1100" u="none" cap="none" strike="noStrike">
                <a:solidFill>
                  <a:srgbClr val="1A2E4A"/>
                </a:solidFill>
                <a:latin typeface="Calibri"/>
                <a:ea typeface="Calibri"/>
                <a:cs typeface="Calibri"/>
                <a:sym typeface="Calibri"/>
              </a:rPr>
              <a:t>EconTalk Podcast</a:t>
            </a:r>
            <a:endParaRPr b="0" i="0" sz="1100" u="none" cap="none" strike="noStrike">
              <a:solidFill>
                <a:schemeClr val="dk1"/>
              </a:solidFill>
              <a:latin typeface="Calibri"/>
              <a:ea typeface="Calibri"/>
              <a:cs typeface="Calibri"/>
              <a:sym typeface="Calibri"/>
            </a:endParaRPr>
          </a:p>
        </p:txBody>
      </p:sp>
      <p:sp>
        <p:nvSpPr>
          <p:cNvPr id="269" name="Google Shape;269;p10"/>
          <p:cNvSpPr/>
          <p:nvPr/>
        </p:nvSpPr>
        <p:spPr>
          <a:xfrm>
            <a:off x="5376672" y="4169664"/>
            <a:ext cx="3337560" cy="2468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6078"/>
              </a:buClr>
              <a:buSzPts val="900"/>
              <a:buFont typeface="Calibri"/>
              <a:buNone/>
            </a:pPr>
            <a:r>
              <a:rPr b="0" i="0" lang="en-US" sz="900" u="none" cap="none" strike="noStrike">
                <a:solidFill>
                  <a:srgbClr val="4A6078"/>
                </a:solidFill>
                <a:latin typeface="Calibri"/>
                <a:ea typeface="Calibri"/>
                <a:cs typeface="Calibri"/>
                <a:sym typeface="Calibri"/>
              </a:rPr>
              <a:t>'Wars, Commodity Cycles &amp; the Long Run' — perfect background listen for educators.</a:t>
            </a:r>
            <a:endParaRPr b="0" i="0" sz="900" u="none" cap="none" strike="noStrike">
              <a:solidFill>
                <a:schemeClr val="dk1"/>
              </a:solidFill>
              <a:latin typeface="Calibri"/>
              <a:ea typeface="Calibri"/>
              <a:cs typeface="Calibri"/>
              <a:sym typeface="Calibri"/>
            </a:endParaRPr>
          </a:p>
        </p:txBody>
      </p:sp>
      <p:sp>
        <p:nvSpPr>
          <p:cNvPr id="270" name="Google Shape;270;p10"/>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RESOURCES</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2E4A"/>
        </a:solidFill>
      </p:bgPr>
    </p:bg>
    <p:spTree>
      <p:nvGrpSpPr>
        <p:cNvPr id="276" name="Shape 276"/>
        <p:cNvGrpSpPr/>
        <p:nvPr/>
      </p:nvGrpSpPr>
      <p:grpSpPr>
        <a:xfrm>
          <a:off x="0" y="0"/>
          <a:ext cx="0" cy="0"/>
          <a:chOff x="0" y="0"/>
          <a:chExt cx="0" cy="0"/>
        </a:xfrm>
      </p:grpSpPr>
      <p:sp>
        <p:nvSpPr>
          <p:cNvPr id="277" name="Google Shape;277;p11"/>
          <p:cNvSpPr/>
          <p:nvPr/>
        </p:nvSpPr>
        <p:spPr>
          <a:xfrm>
            <a:off x="-502920" y="-502920"/>
            <a:ext cx="2011680" cy="2011680"/>
          </a:xfrm>
          <a:prstGeom prst="arc">
            <a:avLst>
              <a:gd fmla="val 16200000" name="adj1"/>
              <a:gd fmla="val 0" name="adj2"/>
            </a:avLst>
          </a:prstGeom>
          <a:solidFill>
            <a:srgbClr val="F5C842">
              <a:alpha val="74902"/>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
          <p:cNvSpPr/>
          <p:nvPr/>
        </p:nvSpPr>
        <p:spPr>
          <a:xfrm>
            <a:off x="-777240" y="-777240"/>
            <a:ext cx="2651760" cy="2651760"/>
          </a:xfrm>
          <a:prstGeom prst="arc">
            <a:avLst>
              <a:gd fmla="val 16200000" name="adj1"/>
              <a:gd fmla="val 0" name="adj2"/>
            </a:avLst>
          </a:prstGeom>
          <a:solidFill>
            <a:srgbClr val="1B8A8A">
              <a:alpha val="40000"/>
            </a:srgbClr>
          </a:solidFill>
          <a:ln cap="flat" cmpd="sng" w="1270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
          <p:cNvSpPr/>
          <p:nvPr/>
        </p:nvSpPr>
        <p:spPr>
          <a:xfrm>
            <a:off x="7772400" y="3771900"/>
            <a:ext cx="2286000" cy="2286000"/>
          </a:xfrm>
          <a:prstGeom prst="arc">
            <a:avLst>
              <a:gd fmla="val 16200000" name="adj1"/>
              <a:gd fmla="val 0" name="adj2"/>
            </a:avLst>
          </a:prstGeom>
          <a:solidFill>
            <a:srgbClr val="F5C842">
              <a:alpha val="60000"/>
            </a:srgbClr>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1"/>
          <p:cNvSpPr/>
          <p:nvPr/>
        </p:nvSpPr>
        <p:spPr>
          <a:xfrm>
            <a:off x="411480" y="411480"/>
            <a:ext cx="832104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200"/>
              <a:buFont typeface="Calibri"/>
              <a:buNone/>
            </a:pPr>
            <a:r>
              <a:rPr b="1" i="0" lang="en-US" sz="5200" u="none" cap="none" strike="noStrike">
                <a:solidFill>
                  <a:srgbClr val="FFFFFF"/>
                </a:solidFill>
                <a:latin typeface="Calibri"/>
                <a:ea typeface="Calibri"/>
                <a:cs typeface="Calibri"/>
                <a:sym typeface="Calibri"/>
              </a:rPr>
              <a:t>Thank You.</a:t>
            </a:r>
            <a:endParaRPr b="0" i="0" sz="5200" u="none" cap="none" strike="noStrike">
              <a:solidFill>
                <a:schemeClr val="dk1"/>
              </a:solidFill>
              <a:latin typeface="Calibri"/>
              <a:ea typeface="Calibri"/>
              <a:cs typeface="Calibri"/>
              <a:sym typeface="Calibri"/>
            </a:endParaRPr>
          </a:p>
        </p:txBody>
      </p:sp>
      <p:sp>
        <p:nvSpPr>
          <p:cNvPr id="281" name="Google Shape;281;p11"/>
          <p:cNvSpPr/>
          <p:nvPr/>
        </p:nvSpPr>
        <p:spPr>
          <a:xfrm>
            <a:off x="411480" y="1389888"/>
            <a:ext cx="5029200" cy="73152"/>
          </a:xfrm>
          <a:prstGeom prst="rect">
            <a:avLst/>
          </a:prstGeom>
          <a:solidFill>
            <a:srgbClr val="F5C842"/>
          </a:solidFill>
          <a:ln cap="flat" cmpd="sng" w="12700">
            <a:solidFill>
              <a:srgbClr val="F5C8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p:nvPr/>
        </p:nvSpPr>
        <p:spPr>
          <a:xfrm>
            <a:off x="411480" y="1554480"/>
            <a:ext cx="73152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8A8A"/>
              </a:buClr>
              <a:buSzPts val="1600"/>
              <a:buFont typeface="Calibri"/>
              <a:buNone/>
            </a:pPr>
            <a:r>
              <a:rPr b="0" i="0" lang="en-US" sz="1600" u="none" cap="none" strike="noStrike">
                <a:solidFill>
                  <a:srgbClr val="1B8A8A"/>
                </a:solidFill>
                <a:latin typeface="Calibri"/>
                <a:ea typeface="Calibri"/>
                <a:cs typeface="Calibri"/>
                <a:sym typeface="Calibri"/>
              </a:rPr>
              <a:t>EconDisrupted  ·  Vol 1, Issue 6  ·  April 2026</a:t>
            </a:r>
            <a:endParaRPr b="0" i="0" sz="1600" u="none" cap="none" strike="noStrike">
              <a:solidFill>
                <a:schemeClr val="dk1"/>
              </a:solidFill>
              <a:latin typeface="Calibri"/>
              <a:ea typeface="Calibri"/>
              <a:cs typeface="Calibri"/>
              <a:sym typeface="Calibri"/>
            </a:endParaRPr>
          </a:p>
        </p:txBody>
      </p:sp>
      <p:sp>
        <p:nvSpPr>
          <p:cNvPr id="283" name="Google Shape;283;p11"/>
          <p:cNvSpPr/>
          <p:nvPr/>
        </p:nvSpPr>
        <p:spPr>
          <a:xfrm>
            <a:off x="411480" y="1938528"/>
            <a:ext cx="7315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ACCDD"/>
              </a:buClr>
              <a:buSzPts val="1300"/>
              <a:buFont typeface="Calibri"/>
              <a:buNone/>
            </a:pPr>
            <a:r>
              <a:rPr b="0" i="1" lang="en-US" sz="1300" u="none" cap="none" strike="noStrike">
                <a:solidFill>
                  <a:srgbClr val="AACCDD"/>
                </a:solidFill>
                <a:latin typeface="Calibri"/>
                <a:ea typeface="Calibri"/>
                <a:cs typeface="Calibri"/>
                <a:sym typeface="Calibri"/>
              </a:rPr>
              <a:t>A publication of the World Economics Teacher Collective</a:t>
            </a:r>
            <a:endParaRPr b="0" i="0" sz="1300" u="none" cap="none" strike="noStrike">
              <a:solidFill>
                <a:schemeClr val="dk1"/>
              </a:solidFill>
              <a:latin typeface="Calibri"/>
              <a:ea typeface="Calibri"/>
              <a:cs typeface="Calibri"/>
              <a:sym typeface="Calibri"/>
            </a:endParaRPr>
          </a:p>
        </p:txBody>
      </p:sp>
      <p:sp>
        <p:nvSpPr>
          <p:cNvPr id="284" name="Google Shape;284;p11"/>
          <p:cNvSpPr/>
          <p:nvPr/>
        </p:nvSpPr>
        <p:spPr>
          <a:xfrm>
            <a:off x="411480" y="2423160"/>
            <a:ext cx="5029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200"/>
              <a:buFont typeface="Calibri"/>
              <a:buNone/>
            </a:pPr>
            <a:r>
              <a:rPr b="1" i="0" lang="en-US" sz="1200" u="none" cap="none" strike="noStrike">
                <a:solidFill>
                  <a:srgbClr val="F5C842"/>
                </a:solidFill>
                <a:latin typeface="Calibri"/>
                <a:ea typeface="Calibri"/>
                <a:cs typeface="Calibri"/>
                <a:sym typeface="Calibri"/>
              </a:rPr>
              <a:t>Editorial Team</a:t>
            </a:r>
            <a:endParaRPr b="0" i="0" sz="1200" u="none" cap="none" strike="noStrike">
              <a:solidFill>
                <a:schemeClr val="dk1"/>
              </a:solidFill>
              <a:latin typeface="Calibri"/>
              <a:ea typeface="Calibri"/>
              <a:cs typeface="Calibri"/>
              <a:sym typeface="Calibri"/>
            </a:endParaRPr>
          </a:p>
        </p:txBody>
      </p:sp>
      <p:sp>
        <p:nvSpPr>
          <p:cNvPr id="285" name="Google Shape;285;p11"/>
          <p:cNvSpPr/>
          <p:nvPr/>
        </p:nvSpPr>
        <p:spPr>
          <a:xfrm>
            <a:off x="411480" y="2788920"/>
            <a:ext cx="1600200" cy="347472"/>
          </a:xfrm>
          <a:prstGeom prst="rect">
            <a:avLst/>
          </a:prstGeom>
          <a:solidFill>
            <a:srgbClr val="0D2D40"/>
          </a:solidFill>
          <a:ln cap="flat" cmpd="sng" w="9525">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p:nvPr/>
        </p:nvSpPr>
        <p:spPr>
          <a:xfrm>
            <a:off x="411480" y="2788920"/>
            <a:ext cx="1600200" cy="34747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Chris</a:t>
            </a:r>
            <a:endParaRPr b="0" i="0" sz="1100" u="none" cap="none" strike="noStrike">
              <a:solidFill>
                <a:schemeClr val="dk1"/>
              </a:solidFill>
              <a:latin typeface="Calibri"/>
              <a:ea typeface="Calibri"/>
              <a:cs typeface="Calibri"/>
              <a:sym typeface="Calibri"/>
            </a:endParaRPr>
          </a:p>
        </p:txBody>
      </p:sp>
      <p:sp>
        <p:nvSpPr>
          <p:cNvPr id="287" name="Google Shape;287;p11"/>
          <p:cNvSpPr/>
          <p:nvPr/>
        </p:nvSpPr>
        <p:spPr>
          <a:xfrm>
            <a:off x="2103120" y="2788920"/>
            <a:ext cx="1600200" cy="347472"/>
          </a:xfrm>
          <a:prstGeom prst="rect">
            <a:avLst/>
          </a:prstGeom>
          <a:solidFill>
            <a:srgbClr val="0D2D40"/>
          </a:solidFill>
          <a:ln cap="flat" cmpd="sng" w="9525">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1"/>
          <p:cNvSpPr/>
          <p:nvPr/>
        </p:nvSpPr>
        <p:spPr>
          <a:xfrm>
            <a:off x="2103120" y="2788920"/>
            <a:ext cx="1600200" cy="34747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Lilly</a:t>
            </a:r>
            <a:endParaRPr b="0" i="0" sz="1100" u="none" cap="none" strike="noStrike">
              <a:solidFill>
                <a:schemeClr val="dk1"/>
              </a:solidFill>
              <a:latin typeface="Calibri"/>
              <a:ea typeface="Calibri"/>
              <a:cs typeface="Calibri"/>
              <a:sym typeface="Calibri"/>
            </a:endParaRPr>
          </a:p>
        </p:txBody>
      </p:sp>
      <p:sp>
        <p:nvSpPr>
          <p:cNvPr id="289" name="Google Shape;289;p11"/>
          <p:cNvSpPr/>
          <p:nvPr/>
        </p:nvSpPr>
        <p:spPr>
          <a:xfrm>
            <a:off x="3794760" y="2788920"/>
            <a:ext cx="1600200" cy="347472"/>
          </a:xfrm>
          <a:prstGeom prst="rect">
            <a:avLst/>
          </a:prstGeom>
          <a:solidFill>
            <a:srgbClr val="0D2D40"/>
          </a:solidFill>
          <a:ln cap="flat" cmpd="sng" w="9525">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1"/>
          <p:cNvSpPr/>
          <p:nvPr/>
        </p:nvSpPr>
        <p:spPr>
          <a:xfrm>
            <a:off x="3794760" y="2788920"/>
            <a:ext cx="1600200" cy="34747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Dr Pawan</a:t>
            </a:r>
            <a:endParaRPr b="0" i="0" sz="1100" u="none" cap="none" strike="noStrike">
              <a:solidFill>
                <a:schemeClr val="dk1"/>
              </a:solidFill>
              <a:latin typeface="Calibri"/>
              <a:ea typeface="Calibri"/>
              <a:cs typeface="Calibri"/>
              <a:sym typeface="Calibri"/>
            </a:endParaRPr>
          </a:p>
        </p:txBody>
      </p:sp>
      <p:sp>
        <p:nvSpPr>
          <p:cNvPr id="291" name="Google Shape;291;p11"/>
          <p:cNvSpPr/>
          <p:nvPr/>
        </p:nvSpPr>
        <p:spPr>
          <a:xfrm>
            <a:off x="411480" y="3227832"/>
            <a:ext cx="1600200" cy="347472"/>
          </a:xfrm>
          <a:prstGeom prst="rect">
            <a:avLst/>
          </a:prstGeom>
          <a:solidFill>
            <a:srgbClr val="0D2D40"/>
          </a:solidFill>
          <a:ln cap="flat" cmpd="sng" w="9525">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1"/>
          <p:cNvSpPr/>
          <p:nvPr/>
        </p:nvSpPr>
        <p:spPr>
          <a:xfrm>
            <a:off x="411480" y="3227832"/>
            <a:ext cx="1600200" cy="34747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Peter</a:t>
            </a:r>
            <a:endParaRPr b="0" i="0" sz="1100" u="none" cap="none" strike="noStrike">
              <a:solidFill>
                <a:schemeClr val="dk1"/>
              </a:solidFill>
              <a:latin typeface="Calibri"/>
              <a:ea typeface="Calibri"/>
              <a:cs typeface="Calibri"/>
              <a:sym typeface="Calibri"/>
            </a:endParaRPr>
          </a:p>
        </p:txBody>
      </p:sp>
      <p:sp>
        <p:nvSpPr>
          <p:cNvPr id="293" name="Google Shape;293;p11"/>
          <p:cNvSpPr/>
          <p:nvPr/>
        </p:nvSpPr>
        <p:spPr>
          <a:xfrm>
            <a:off x="2103120" y="3227832"/>
            <a:ext cx="1600200" cy="347472"/>
          </a:xfrm>
          <a:prstGeom prst="rect">
            <a:avLst/>
          </a:prstGeom>
          <a:solidFill>
            <a:srgbClr val="0D2D40"/>
          </a:solidFill>
          <a:ln cap="flat" cmpd="sng" w="9525">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1"/>
          <p:cNvSpPr/>
          <p:nvPr/>
        </p:nvSpPr>
        <p:spPr>
          <a:xfrm>
            <a:off x="2103120" y="3227832"/>
            <a:ext cx="1600200" cy="34747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Atul Agrawal</a:t>
            </a:r>
            <a:endParaRPr b="0" i="0" sz="1100" u="none" cap="none" strike="noStrike">
              <a:solidFill>
                <a:schemeClr val="dk1"/>
              </a:solidFill>
              <a:latin typeface="Calibri"/>
              <a:ea typeface="Calibri"/>
              <a:cs typeface="Calibri"/>
              <a:sym typeface="Calibri"/>
            </a:endParaRPr>
          </a:p>
        </p:txBody>
      </p:sp>
      <p:sp>
        <p:nvSpPr>
          <p:cNvPr id="295" name="Google Shape;295;p11"/>
          <p:cNvSpPr/>
          <p:nvPr/>
        </p:nvSpPr>
        <p:spPr>
          <a:xfrm>
            <a:off x="3794760" y="3227832"/>
            <a:ext cx="1600200" cy="347472"/>
          </a:xfrm>
          <a:prstGeom prst="rect">
            <a:avLst/>
          </a:prstGeom>
          <a:solidFill>
            <a:srgbClr val="0D2D40"/>
          </a:solidFill>
          <a:ln cap="flat" cmpd="sng" w="9525">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3794760" y="3227832"/>
            <a:ext cx="1600200" cy="34747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100"/>
              <a:buFont typeface="Calibri"/>
              <a:buNone/>
            </a:pPr>
            <a:r>
              <a:rPr b="0" i="0" lang="en-US" sz="1100" u="none" cap="none" strike="noStrike">
                <a:solidFill>
                  <a:srgbClr val="FFFFFF"/>
                </a:solidFill>
                <a:latin typeface="Calibri"/>
                <a:ea typeface="Calibri"/>
                <a:cs typeface="Calibri"/>
                <a:sym typeface="Calibri"/>
              </a:rPr>
              <a:t>David</a:t>
            </a:r>
            <a:endParaRPr b="0" i="0" sz="1100" u="none" cap="none" strike="noStrike">
              <a:solidFill>
                <a:schemeClr val="dk1"/>
              </a:solidFill>
              <a:latin typeface="Calibri"/>
              <a:ea typeface="Calibri"/>
              <a:cs typeface="Calibri"/>
              <a:sym typeface="Calibri"/>
            </a:endParaRPr>
          </a:p>
        </p:txBody>
      </p:sp>
      <p:sp>
        <p:nvSpPr>
          <p:cNvPr id="297" name="Google Shape;297;p11"/>
          <p:cNvSpPr/>
          <p:nvPr/>
        </p:nvSpPr>
        <p:spPr>
          <a:xfrm>
            <a:off x="5394960" y="2423160"/>
            <a:ext cx="3291840" cy="2103120"/>
          </a:xfrm>
          <a:prstGeom prst="rect">
            <a:avLst/>
          </a:prstGeom>
          <a:solidFill>
            <a:srgbClr val="0D2D40"/>
          </a:solidFill>
          <a:ln cap="flat" cmpd="sng" w="10150">
            <a:solidFill>
              <a:srgbClr val="1B8A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p:nvPr/>
        </p:nvSpPr>
        <p:spPr>
          <a:xfrm>
            <a:off x="5486400" y="2542032"/>
            <a:ext cx="30632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C842"/>
              </a:buClr>
              <a:buSzPts val="1200"/>
              <a:buFont typeface="Calibri"/>
              <a:buNone/>
            </a:pPr>
            <a:r>
              <a:rPr b="1" i="0" lang="en-US" sz="1200" u="none" cap="none" strike="noStrike">
                <a:solidFill>
                  <a:srgbClr val="F5C842"/>
                </a:solidFill>
                <a:latin typeface="Calibri"/>
                <a:ea typeface="Calibri"/>
                <a:cs typeface="Calibri"/>
                <a:sym typeface="Calibri"/>
              </a:rPr>
              <a:t>Coming Next Issue</a:t>
            </a:r>
            <a:endParaRPr b="0" i="0" sz="1200" u="none" cap="none" strike="noStrike">
              <a:solidFill>
                <a:schemeClr val="dk1"/>
              </a:solidFill>
              <a:latin typeface="Calibri"/>
              <a:ea typeface="Calibri"/>
              <a:cs typeface="Calibri"/>
              <a:sym typeface="Calibri"/>
            </a:endParaRPr>
          </a:p>
        </p:txBody>
      </p:sp>
      <p:sp>
        <p:nvSpPr>
          <p:cNvPr id="299" name="Google Shape;299;p11"/>
          <p:cNvSpPr/>
          <p:nvPr/>
        </p:nvSpPr>
        <p:spPr>
          <a:xfrm>
            <a:off x="5486400" y="2926080"/>
            <a:ext cx="3063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  Climate Economics &amp; the Cost of Inaction</a:t>
            </a:r>
            <a:endParaRPr b="0" i="0" sz="1050" u="none" cap="none" strike="noStrike">
              <a:solidFill>
                <a:schemeClr val="dk1"/>
              </a:solidFill>
              <a:latin typeface="Calibri"/>
              <a:ea typeface="Calibri"/>
              <a:cs typeface="Calibri"/>
              <a:sym typeface="Calibri"/>
            </a:endParaRPr>
          </a:p>
        </p:txBody>
      </p:sp>
      <p:sp>
        <p:nvSpPr>
          <p:cNvPr id="300" name="Google Shape;300;p11"/>
          <p:cNvSpPr/>
          <p:nvPr/>
        </p:nvSpPr>
        <p:spPr>
          <a:xfrm>
            <a:off x="5486400" y="3383280"/>
            <a:ext cx="3063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  Behavioural Econ: Nudge Theory in Policy</a:t>
            </a:r>
            <a:endParaRPr b="0" i="0" sz="1050" u="none" cap="none" strike="noStrike">
              <a:solidFill>
                <a:schemeClr val="dk1"/>
              </a:solidFill>
              <a:latin typeface="Calibri"/>
              <a:ea typeface="Calibri"/>
              <a:cs typeface="Calibri"/>
              <a:sym typeface="Calibri"/>
            </a:endParaRPr>
          </a:p>
        </p:txBody>
      </p:sp>
      <p:sp>
        <p:nvSpPr>
          <p:cNvPr id="301" name="Google Shape;301;p11"/>
          <p:cNvSpPr/>
          <p:nvPr/>
        </p:nvSpPr>
        <p:spPr>
          <a:xfrm>
            <a:off x="5486400" y="3840480"/>
            <a:ext cx="3063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DDEE"/>
              </a:buClr>
              <a:buSzPts val="1050"/>
              <a:buFont typeface="Calibri"/>
              <a:buNone/>
            </a:pPr>
            <a:r>
              <a:rPr b="0" i="0" lang="en-US" sz="1050" u="none" cap="none" strike="noStrike">
                <a:solidFill>
                  <a:srgbClr val="CCDDEE"/>
                </a:solidFill>
                <a:latin typeface="Calibri"/>
                <a:ea typeface="Calibri"/>
                <a:cs typeface="Calibri"/>
                <a:sym typeface="Calibri"/>
              </a:rPr>
              <a:t>→  AI &amp; Labour Markets — the Displacement Debate</a:t>
            </a:r>
            <a:endParaRPr b="0" i="0" sz="1050" u="none" cap="none" strike="noStrike">
              <a:solidFill>
                <a:schemeClr val="dk1"/>
              </a:solidFill>
              <a:latin typeface="Calibri"/>
              <a:ea typeface="Calibri"/>
              <a:cs typeface="Calibri"/>
              <a:sym typeface="Calibri"/>
            </a:endParaRPr>
          </a:p>
        </p:txBody>
      </p:sp>
      <p:sp>
        <p:nvSpPr>
          <p:cNvPr id="302" name="Google Shape;302;p11"/>
          <p:cNvSpPr/>
          <p:nvPr/>
        </p:nvSpPr>
        <p:spPr>
          <a:xfrm>
            <a:off x="411480" y="4206240"/>
            <a:ext cx="832104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ABBCC"/>
              </a:buClr>
              <a:buSzPts val="1300"/>
              <a:buFont typeface="Calibri"/>
              <a:buNone/>
            </a:pPr>
            <a:r>
              <a:rPr b="0" i="1" lang="en-US" sz="1300" u="none" cap="none" strike="noStrike">
                <a:solidFill>
                  <a:srgbClr val="AABBCC"/>
                </a:solidFill>
                <a:latin typeface="Calibri"/>
                <a:ea typeface="Calibri"/>
                <a:cs typeface="Calibri"/>
                <a:sym typeface="Calibri"/>
              </a:rPr>
              <a:t>Until next month — keep disrupting! 🚀</a:t>
            </a:r>
            <a:endParaRPr b="0" i="0" sz="1300" u="none" cap="none" strike="noStrike">
              <a:solidFill>
                <a:schemeClr val="dk1"/>
              </a:solidFill>
              <a:latin typeface="Calibri"/>
              <a:ea typeface="Calibri"/>
              <a:cs typeface="Calibri"/>
              <a:sym typeface="Calibri"/>
            </a:endParaRPr>
          </a:p>
        </p:txBody>
      </p:sp>
      <p:sp>
        <p:nvSpPr>
          <p:cNvPr id="303" name="Google Shape;303;p11"/>
          <p:cNvSpPr/>
          <p:nvPr/>
        </p:nvSpPr>
        <p:spPr>
          <a:xfrm>
            <a:off x="0" y="4796028"/>
            <a:ext cx="9144000" cy="347472"/>
          </a:xfrm>
          <a:prstGeom prst="rect">
            <a:avLst/>
          </a:prstGeom>
          <a:solidFill>
            <a:srgbClr val="1A2E4A"/>
          </a:solidFill>
          <a:ln cap="flat" cmpd="sng" w="12700">
            <a:solidFill>
              <a:srgbClr val="1A2E4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1"/>
          <p:cNvSpPr/>
          <p:nvPr/>
        </p:nvSpPr>
        <p:spPr>
          <a:xfrm>
            <a:off x="274320" y="4814316"/>
            <a:ext cx="8595360" cy="30175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5C842"/>
              </a:buClr>
              <a:buSzPts val="750"/>
              <a:buFont typeface="Calibri"/>
              <a:buNone/>
            </a:pPr>
            <a:r>
              <a:rPr b="1" i="0" lang="en-US" sz="750" u="none" cap="none" strike="noStrike">
                <a:solidFill>
                  <a:srgbClr val="F5C842"/>
                </a:solidFill>
                <a:latin typeface="Calibri"/>
                <a:ea typeface="Calibri"/>
                <a:cs typeface="Calibri"/>
                <a:sym typeface="Calibri"/>
              </a:rPr>
              <a:t>EconDisrupted</a:t>
            </a:r>
            <a:r>
              <a:rPr b="0" i="0" lang="en-US" sz="750" u="none" cap="none" strike="noStrike">
                <a:solidFill>
                  <a:srgbClr val="FFFFFF"/>
                </a:solidFill>
                <a:latin typeface="Calibri"/>
                <a:ea typeface="Calibri"/>
                <a:cs typeface="Calibri"/>
                <a:sym typeface="Calibri"/>
              </a:rPr>
              <a:t>  |  Vol 1, Issue 6  |  April 2026  |  World Economics Teacher Collective</a:t>
            </a:r>
            <a:r>
              <a:rPr b="1" i="0" lang="en-US" sz="750" u="none" cap="none" strike="noStrike">
                <a:solidFill>
                  <a:srgbClr val="1B8A8A"/>
                </a:solidFill>
                <a:latin typeface="Calibri"/>
                <a:ea typeface="Calibri"/>
                <a:cs typeface="Calibri"/>
                <a:sym typeface="Calibri"/>
              </a:rPr>
              <a:t>  |  CREDITS</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